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7702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95404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93106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90807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88509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86211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83913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81615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ly  Bik" initials="" lastIdx="3" clrIdx="0"/>
  <p:cmAuthor id="1" name="Holly Bik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66"/>
    <a:srgbClr val="CA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92" y="-80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7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97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95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93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90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88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86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83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8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63699" y="732371"/>
            <a:ext cx="4457701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32371"/>
            <a:ext cx="13068301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11751738"/>
            <a:ext cx="15544800" cy="3632200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7751237"/>
            <a:ext cx="15544800" cy="4000498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997702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95404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93106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399080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4988509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598621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698391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798161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5"/>
            <a:ext cx="8080376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7"/>
            <a:ext cx="8080376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2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2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3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4"/>
            <a:ext cx="6016627" cy="30988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728138"/>
            <a:ext cx="10223499" cy="15608302"/>
          </a:xfrm>
        </p:spPr>
        <p:txBody>
          <a:bodyPr/>
          <a:lstStyle>
            <a:lvl1pPr>
              <a:defRPr sz="7000"/>
            </a:lvl1pPr>
            <a:lvl2pPr>
              <a:defRPr sz="6100"/>
            </a:lvl2pPr>
            <a:lvl3pPr>
              <a:defRPr sz="52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7"/>
            <a:ext cx="6016627" cy="12509501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7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2"/>
            <a:ext cx="10972800" cy="15113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8"/>
            <a:ext cx="10972800" cy="10972800"/>
          </a:xfrm>
        </p:spPr>
        <p:txBody>
          <a:bodyPr/>
          <a:lstStyle>
            <a:lvl1pPr marL="0" indent="0">
              <a:buNone/>
              <a:defRPr sz="7000"/>
            </a:lvl1pPr>
            <a:lvl2pPr marL="997702" indent="0">
              <a:buNone/>
              <a:defRPr sz="6100"/>
            </a:lvl2pPr>
            <a:lvl3pPr marL="1995404" indent="0">
              <a:buNone/>
              <a:defRPr sz="5200"/>
            </a:lvl3pPr>
            <a:lvl4pPr marL="2993106" indent="0">
              <a:buNone/>
              <a:defRPr sz="4400"/>
            </a:lvl4pPr>
            <a:lvl5pPr marL="3990807" indent="0">
              <a:buNone/>
              <a:defRPr sz="4400"/>
            </a:lvl5pPr>
            <a:lvl6pPr marL="4988509" indent="0">
              <a:buNone/>
              <a:defRPr sz="4400"/>
            </a:lvl6pPr>
            <a:lvl7pPr marL="5986211" indent="0">
              <a:buNone/>
              <a:defRPr sz="4400"/>
            </a:lvl7pPr>
            <a:lvl8pPr marL="6983913" indent="0">
              <a:buNone/>
              <a:defRPr sz="4400"/>
            </a:lvl8pPr>
            <a:lvl9pPr marL="7981615" indent="0">
              <a:buNone/>
              <a:defRPr sz="4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2"/>
            <a:ext cx="10972800" cy="2146299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  <a:prstGeom prst="rect">
            <a:avLst/>
          </a:prstGeom>
        </p:spPr>
        <p:txBody>
          <a:bodyPr vert="horz" lIns="199540" tIns="99770" rIns="199540" bIns="997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4"/>
            <a:ext cx="16459200" cy="12069235"/>
          </a:xfrm>
          <a:prstGeom prst="rect">
            <a:avLst/>
          </a:prstGeom>
        </p:spPr>
        <p:txBody>
          <a:bodyPr vert="horz" lIns="199540" tIns="99770" rIns="199540" bIns="997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31AE5-1B8F-5848-93B8-66F20C8DE389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71"/>
            <a:ext cx="5791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7702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8276" indent="-748276" algn="l" defTabSz="997702" rtl="0" eaLnBrk="1" latinLnBrk="0" hangingPunct="1">
        <a:spcBef>
          <a:spcPct val="20000"/>
        </a:spcBef>
        <a:buFont typeface="Arial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621265" indent="-623564" algn="l" defTabSz="997702" rtl="0" eaLnBrk="1" latinLnBrk="0" hangingPunct="1">
        <a:spcBef>
          <a:spcPct val="20000"/>
        </a:spcBef>
        <a:buFont typeface="Arial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94255" indent="-498851" algn="l" defTabSz="997702" rtl="0" eaLnBrk="1" latinLnBrk="0" hangingPunct="1">
        <a:spcBef>
          <a:spcPct val="20000"/>
        </a:spcBef>
        <a:buFont typeface="Arial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91956" indent="-498851" algn="l" defTabSz="997702" rtl="0" eaLnBrk="1" latinLnBrk="0" hangingPunct="1">
        <a:spcBef>
          <a:spcPct val="20000"/>
        </a:spcBef>
        <a:buFont typeface="Arial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89658" indent="-498851" algn="l" defTabSz="997702" rtl="0" eaLnBrk="1" latinLnBrk="0" hangingPunct="1">
        <a:spcBef>
          <a:spcPct val="20000"/>
        </a:spcBef>
        <a:buFont typeface="Arial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487360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485062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482764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480466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97702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404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93106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0807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88509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86211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83913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81615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172203" y="6951130"/>
            <a:ext cx="2298700" cy="952500"/>
            <a:chOff x="4191000" y="2908300"/>
            <a:chExt cx="2298700" cy="952500"/>
          </a:xfrm>
        </p:grpSpPr>
        <p:sp>
          <p:nvSpPr>
            <p:cNvPr id="10" name="Rounded Rectangle 9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22231" y="2998571"/>
              <a:ext cx="203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 </a:t>
              </a:r>
              <a:r>
                <a:rPr lang="en-US" sz="2400" dirty="0">
                  <a:latin typeface="Helvetica Neue"/>
                  <a:cs typeface="Helvetica Neue"/>
                </a:rPr>
                <a:t>A</a:t>
              </a:r>
              <a:r>
                <a:rPr lang="en-US" sz="2400" dirty="0" smtClean="0">
                  <a:latin typeface="Helvetica Neue"/>
                  <a:cs typeface="Helvetica Neue"/>
                </a:rPr>
                <a:t>mino Acid Tree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112001" y="3459865"/>
            <a:ext cx="2654298" cy="952500"/>
            <a:chOff x="4191000" y="2908300"/>
            <a:chExt cx="2298700" cy="952500"/>
          </a:xfrm>
        </p:grpSpPr>
        <p:sp>
          <p:nvSpPr>
            <p:cNvPr id="19" name="Rounded Rectangle 18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3024208"/>
              <a:ext cx="203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latin typeface="Helvetica Neue"/>
                  <a:cs typeface="Helvetica Neue"/>
                </a:rPr>
                <a:t>Run </a:t>
              </a:r>
              <a:r>
                <a:rPr lang="en-US" sz="2600" dirty="0" err="1" smtClean="0">
                  <a:latin typeface="Helvetica Neue"/>
                  <a:cs typeface="Helvetica Neue"/>
                </a:rPr>
                <a:t>PhyloSift</a:t>
              </a:r>
              <a:endParaRPr lang="en-US" sz="2600" dirty="0" smtClean="0">
                <a:latin typeface="Helvetica Neue"/>
                <a:cs typeface="Helvetica Neue"/>
              </a:endParaRPr>
            </a:p>
            <a:p>
              <a:pPr algn="ctr"/>
              <a:r>
                <a:rPr lang="en-US" sz="1600" dirty="0" smtClean="0">
                  <a:latin typeface="Helvetica Neue"/>
                  <a:cs typeface="Helvetica Neue"/>
                </a:rPr>
                <a:t>(search + align)</a:t>
              </a:r>
              <a:endParaRPr lang="en-US" sz="16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61" name="Straight Arrow Connector 60"/>
          <p:cNvCxnSpPr>
            <a:stCxn id="66" idx="2"/>
          </p:cNvCxnSpPr>
          <p:nvPr/>
        </p:nvCxnSpPr>
        <p:spPr>
          <a:xfrm>
            <a:off x="7034112" y="2395615"/>
            <a:ext cx="1217566" cy="923318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0" idx="0"/>
          </p:cNvCxnSpPr>
          <p:nvPr/>
        </p:nvCxnSpPr>
        <p:spPr>
          <a:xfrm flipH="1">
            <a:off x="7321553" y="6140111"/>
            <a:ext cx="1136650" cy="811019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0949531" y="2988099"/>
            <a:ext cx="3274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Execute</a:t>
            </a:r>
            <a:r>
              <a:rPr lang="en-US" sz="2400" dirty="0" smtClean="0">
                <a:solidFill>
                  <a:srgbClr val="CA1E00"/>
                </a:solidFill>
              </a:rPr>
              <a:t> </a:t>
            </a:r>
            <a:r>
              <a:rPr lang="en-US" sz="2400" dirty="0" err="1" smtClean="0">
                <a:solidFill>
                  <a:srgbClr val="CA1E00"/>
                </a:solidFill>
              </a:rPr>
              <a:t>dbupdate</a:t>
            </a:r>
            <a:r>
              <a:rPr lang="en-US" sz="2400" dirty="0">
                <a:solidFill>
                  <a:srgbClr val="CA1E00"/>
                </a:solidFill>
              </a:rPr>
              <a:t> </a:t>
            </a:r>
            <a:r>
              <a:rPr lang="en-US" sz="2400" dirty="0" smtClean="0"/>
              <a:t>mode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2833165" y="8743139"/>
            <a:ext cx="3226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A taxa set is selected with a </a:t>
            </a:r>
            <a:r>
              <a:rPr lang="en-US" sz="1800" dirty="0" err="1" smtClean="0"/>
              <a:t>maxPD</a:t>
            </a:r>
            <a:r>
              <a:rPr lang="en-US" sz="1800" dirty="0" smtClean="0"/>
              <a:t> cutoff of 0.02 and a new tree is inferred</a:t>
            </a:r>
          </a:p>
        </p:txBody>
      </p:sp>
      <p:grpSp>
        <p:nvGrpSpPr>
          <p:cNvPr id="149" name="Group 148"/>
          <p:cNvGrpSpPr/>
          <p:nvPr/>
        </p:nvGrpSpPr>
        <p:grpSpPr>
          <a:xfrm>
            <a:off x="2833164" y="1050239"/>
            <a:ext cx="2704041" cy="1345376"/>
            <a:chOff x="697378" y="546100"/>
            <a:chExt cx="3981450" cy="2159000"/>
          </a:xfrm>
        </p:grpSpPr>
        <p:sp>
          <p:nvSpPr>
            <p:cNvPr id="150" name="Rounded Rectangle 149"/>
            <p:cNvSpPr/>
            <p:nvPr/>
          </p:nvSpPr>
          <p:spPr>
            <a:xfrm>
              <a:off x="697378" y="546100"/>
              <a:ext cx="3981450" cy="2159000"/>
            </a:xfrm>
            <a:prstGeom prst="roundRect">
              <a:avLst/>
            </a:prstGeom>
            <a:noFill/>
            <a:ln>
              <a:solidFill>
                <a:srgbClr val="CA1E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61342" y="673100"/>
              <a:ext cx="3519515" cy="1926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EBI</a:t>
              </a:r>
            </a:p>
            <a:p>
              <a:pPr algn="ctr"/>
              <a:r>
                <a:rPr lang="en-US" sz="3600" dirty="0" smtClean="0"/>
                <a:t>Genomes</a:t>
              </a:r>
            </a:p>
          </p:txBody>
        </p:sp>
      </p:grpSp>
      <p:cxnSp>
        <p:nvCxnSpPr>
          <p:cNvPr id="165" name="Straight Arrow Connector 164"/>
          <p:cNvCxnSpPr>
            <a:stCxn id="72" idx="2"/>
          </p:cNvCxnSpPr>
          <p:nvPr/>
        </p:nvCxnSpPr>
        <p:spPr>
          <a:xfrm flipH="1">
            <a:off x="8583079" y="2395615"/>
            <a:ext cx="1268427" cy="923318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289800" y="5198530"/>
            <a:ext cx="2298700" cy="952500"/>
            <a:chOff x="4191000" y="2908300"/>
            <a:chExt cx="2298700" cy="952500"/>
          </a:xfrm>
        </p:grpSpPr>
        <p:sp>
          <p:nvSpPr>
            <p:cNvPr id="45" name="Rounded Rectangle 4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90482" y="2946020"/>
              <a:ext cx="21611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Infer </a:t>
              </a:r>
              <a:r>
                <a:rPr lang="en-US" sz="2400" dirty="0">
                  <a:latin typeface="Helvetica Neue"/>
                  <a:cs typeface="Helvetica Neue"/>
                </a:rPr>
                <a:t>U</a:t>
              </a:r>
              <a:r>
                <a:rPr lang="en-US" sz="2400" dirty="0" smtClean="0">
                  <a:latin typeface="Helvetica Neue"/>
                  <a:cs typeface="Helvetica Neue"/>
                </a:rPr>
                <a:t>pdated </a:t>
              </a:r>
              <a:r>
                <a:rPr lang="en-US" sz="2400" dirty="0">
                  <a:latin typeface="Helvetica Neue"/>
                  <a:cs typeface="Helvetica Neue"/>
                </a:rPr>
                <a:t>T</a:t>
              </a:r>
              <a:r>
                <a:rPr lang="en-US" sz="2400" dirty="0" smtClean="0">
                  <a:latin typeface="Helvetica Neue"/>
                  <a:cs typeface="Helvetica Neue"/>
                </a:rPr>
                <a:t>ree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47" name="Straight Arrow Connector 46"/>
          <p:cNvCxnSpPr>
            <a:stCxn id="19" idx="2"/>
          </p:cNvCxnSpPr>
          <p:nvPr/>
        </p:nvCxnSpPr>
        <p:spPr>
          <a:xfrm>
            <a:off x="8439150" y="4412365"/>
            <a:ext cx="0" cy="752652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692090" y="8692686"/>
            <a:ext cx="2298700" cy="9525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cxnSp>
        <p:nvCxnSpPr>
          <p:cNvPr id="52" name="Straight Arrow Connector 51"/>
          <p:cNvCxnSpPr>
            <a:stCxn id="74" idx="2"/>
          </p:cNvCxnSpPr>
          <p:nvPr/>
        </p:nvCxnSpPr>
        <p:spPr>
          <a:xfrm>
            <a:off x="9841440" y="7903630"/>
            <a:ext cx="0" cy="761430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2"/>
            <a:endCxn id="75" idx="0"/>
          </p:cNvCxnSpPr>
          <p:nvPr/>
        </p:nvCxnSpPr>
        <p:spPr>
          <a:xfrm flipH="1">
            <a:off x="8651874" y="9645186"/>
            <a:ext cx="1189566" cy="2563744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069072" y="8607675"/>
            <a:ext cx="4097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PD metric used to split guide tree into smaller subtrees; subsets of taxa are selected such that no branch connecting them has length &gt;0.X for some value of X</a:t>
            </a:r>
            <a:endParaRPr lang="en-US" sz="1800" dirty="0"/>
          </a:p>
        </p:txBody>
      </p:sp>
      <p:sp>
        <p:nvSpPr>
          <p:cNvPr id="59" name="TextBox 58"/>
          <p:cNvSpPr txBox="1"/>
          <p:nvPr/>
        </p:nvSpPr>
        <p:spPr>
          <a:xfrm>
            <a:off x="9012819" y="4628722"/>
            <a:ext cx="421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Add new sequences to marker packages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1331056" y="1050239"/>
            <a:ext cx="2704041" cy="1345376"/>
            <a:chOff x="697378" y="546100"/>
            <a:chExt cx="3981450" cy="2159000"/>
          </a:xfrm>
        </p:grpSpPr>
        <p:sp>
          <p:nvSpPr>
            <p:cNvPr id="51" name="Rounded Rectangle 50"/>
            <p:cNvSpPr/>
            <p:nvPr/>
          </p:nvSpPr>
          <p:spPr>
            <a:xfrm>
              <a:off x="697378" y="546100"/>
              <a:ext cx="3981450" cy="2159000"/>
            </a:xfrm>
            <a:prstGeom prst="roundRect">
              <a:avLst/>
            </a:prstGeom>
            <a:noFill/>
            <a:ln>
              <a:solidFill>
                <a:srgbClr val="CA1E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61342" y="673100"/>
              <a:ext cx="3519515" cy="1926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JGI Genomes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682091" y="1050239"/>
            <a:ext cx="2704041" cy="1345376"/>
            <a:chOff x="697378" y="546100"/>
            <a:chExt cx="3981450" cy="2159000"/>
          </a:xfrm>
        </p:grpSpPr>
        <p:sp>
          <p:nvSpPr>
            <p:cNvPr id="66" name="Rounded Rectangle 65"/>
            <p:cNvSpPr/>
            <p:nvPr/>
          </p:nvSpPr>
          <p:spPr>
            <a:xfrm>
              <a:off x="697378" y="546100"/>
              <a:ext cx="3981450" cy="2159000"/>
            </a:xfrm>
            <a:prstGeom prst="roundRect">
              <a:avLst/>
            </a:prstGeom>
            <a:noFill/>
            <a:ln>
              <a:solidFill>
                <a:srgbClr val="CA1E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61342" y="673100"/>
              <a:ext cx="3519515" cy="1926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Private Genomes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499485" y="1050239"/>
            <a:ext cx="2704041" cy="1345376"/>
            <a:chOff x="697378" y="546100"/>
            <a:chExt cx="3981450" cy="2159000"/>
          </a:xfrm>
        </p:grpSpPr>
        <p:sp>
          <p:nvSpPr>
            <p:cNvPr id="72" name="Rounded Rectangle 71"/>
            <p:cNvSpPr/>
            <p:nvPr/>
          </p:nvSpPr>
          <p:spPr>
            <a:xfrm>
              <a:off x="697378" y="546100"/>
              <a:ext cx="3981450" cy="2159000"/>
            </a:xfrm>
            <a:prstGeom prst="roundRect">
              <a:avLst/>
            </a:prstGeom>
            <a:noFill/>
            <a:ln>
              <a:solidFill>
                <a:srgbClr val="CA1E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61342" y="673100"/>
              <a:ext cx="3519515" cy="1926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NCBI Genomes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692090" y="6951130"/>
            <a:ext cx="2298700" cy="952500"/>
            <a:chOff x="4191000" y="2908300"/>
            <a:chExt cx="2298700" cy="952500"/>
          </a:xfrm>
        </p:grpSpPr>
        <p:sp>
          <p:nvSpPr>
            <p:cNvPr id="74" name="Rounded Rectangle 73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22231" y="2930839"/>
              <a:ext cx="20320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latin typeface="Helvetica Neue"/>
                  <a:cs typeface="Helvetica Neue"/>
                </a:rPr>
                <a:t>Nucleotide Tree</a:t>
              </a:r>
              <a:endParaRPr lang="en-US" sz="26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79" name="Straight Arrow Connector 78"/>
          <p:cNvCxnSpPr>
            <a:endCxn id="74" idx="0"/>
          </p:cNvCxnSpPr>
          <p:nvPr/>
        </p:nvCxnSpPr>
        <p:spPr>
          <a:xfrm>
            <a:off x="8458202" y="6140111"/>
            <a:ext cx="1383238" cy="811019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6172203" y="8692686"/>
            <a:ext cx="2298700" cy="952500"/>
            <a:chOff x="4191000" y="2908300"/>
            <a:chExt cx="2298700" cy="952500"/>
          </a:xfrm>
        </p:grpSpPr>
        <p:sp>
          <p:nvSpPr>
            <p:cNvPr id="88" name="Rounded Rectangle 87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322231" y="3100103"/>
              <a:ext cx="203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Helvetica Neue"/>
                  <a:cs typeface="Helvetica Neue"/>
                </a:rPr>
                <a:t>Prune Tree </a:t>
              </a:r>
              <a:endParaRPr lang="en-US" sz="28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90" name="Straight Arrow Connector 89"/>
          <p:cNvCxnSpPr>
            <a:stCxn id="11" idx="2"/>
          </p:cNvCxnSpPr>
          <p:nvPr/>
        </p:nvCxnSpPr>
        <p:spPr>
          <a:xfrm>
            <a:off x="7319434" y="7872398"/>
            <a:ext cx="2119" cy="780889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172203" y="10499870"/>
            <a:ext cx="2298700" cy="952500"/>
            <a:chOff x="4191000" y="2908300"/>
            <a:chExt cx="2298700" cy="952500"/>
          </a:xfrm>
        </p:grpSpPr>
        <p:sp>
          <p:nvSpPr>
            <p:cNvPr id="92" name="Rounded Rectangle 91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39164" y="2917394"/>
              <a:ext cx="2032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Helvetica Neue"/>
                  <a:cs typeface="Helvetica Neue"/>
                </a:rPr>
                <a:t>Update reference sequences with new data</a:t>
              </a:r>
              <a:endParaRPr lang="en-US" sz="18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94" name="Straight Arrow Connector 93"/>
          <p:cNvCxnSpPr>
            <a:stCxn id="88" idx="2"/>
          </p:cNvCxnSpPr>
          <p:nvPr/>
        </p:nvCxnSpPr>
        <p:spPr>
          <a:xfrm>
            <a:off x="7321553" y="9645186"/>
            <a:ext cx="0" cy="821171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13467" y="10308447"/>
            <a:ext cx="4241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N</a:t>
            </a:r>
            <a:r>
              <a:rPr lang="en-US" sz="1800" dirty="0" smtClean="0"/>
              <a:t>ew sequences added at 0.25 PD for amino acid tree; higher PD threshold enables more aggressive searches of reference database, since LAST searching is faster with fewer sequences.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4301068" y="2395615"/>
            <a:ext cx="2556933" cy="1064250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10052589" y="2395615"/>
            <a:ext cx="2556933" cy="1064250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827427" y="12201482"/>
            <a:ext cx="378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Reconcile NCBI taxonomy IDs with phylogenetic topologies, for both amino acid tree and codon subtrees</a:t>
            </a:r>
            <a:endParaRPr lang="en-US" sz="18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7502524" y="12208930"/>
            <a:ext cx="2298700" cy="952500"/>
            <a:chOff x="4191000" y="2908300"/>
            <a:chExt cx="2298700" cy="952500"/>
          </a:xfrm>
        </p:grpSpPr>
        <p:sp>
          <p:nvSpPr>
            <p:cNvPr id="75" name="Rounded Rectangle 7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90482" y="2946020"/>
              <a:ext cx="21611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Tree Reconciliation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825440" y="8722660"/>
            <a:ext cx="203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"/>
                <a:cs typeface="Helvetica Neue"/>
              </a:rPr>
              <a:t>Codon Subtrees</a:t>
            </a:r>
            <a:endParaRPr lang="en-US" sz="2600" dirty="0">
              <a:latin typeface="Helvetica Neue"/>
              <a:cs typeface="Helvetica Neue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7502524" y="13902273"/>
            <a:ext cx="2298700" cy="952500"/>
            <a:chOff x="4191000" y="2908300"/>
            <a:chExt cx="2298700" cy="952500"/>
          </a:xfrm>
        </p:grpSpPr>
        <p:sp>
          <p:nvSpPr>
            <p:cNvPr id="86" name="Rounded Rectangle 85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290482" y="2946020"/>
              <a:ext cx="21611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Package Markers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98" name="Straight Arrow Connector 97"/>
          <p:cNvCxnSpPr>
            <a:stCxn id="92" idx="2"/>
          </p:cNvCxnSpPr>
          <p:nvPr/>
        </p:nvCxnSpPr>
        <p:spPr>
          <a:xfrm>
            <a:off x="7321553" y="11452370"/>
            <a:ext cx="1136647" cy="663430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5" idx="2"/>
          </p:cNvCxnSpPr>
          <p:nvPr/>
        </p:nvCxnSpPr>
        <p:spPr>
          <a:xfrm>
            <a:off x="8651874" y="13161430"/>
            <a:ext cx="0" cy="728485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664702" y="15650989"/>
            <a:ext cx="5050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Users’ local marker databases are automatically scanned each time PhyloSift is run and any new updates are automatically downloaded if available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7450666" y="15582532"/>
            <a:ext cx="2402417" cy="1015663"/>
            <a:chOff x="4174066" y="2861355"/>
            <a:chExt cx="2402417" cy="1015663"/>
          </a:xfrm>
        </p:grpSpPr>
        <p:sp>
          <p:nvSpPr>
            <p:cNvPr id="104" name="Rounded Rectangle 103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74066" y="2861355"/>
              <a:ext cx="24024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"/>
                  <a:cs typeface="Helvetica Neue"/>
                </a:rPr>
                <a:t>Automated </a:t>
              </a:r>
            </a:p>
            <a:p>
              <a:pPr algn="ctr"/>
              <a:r>
                <a:rPr lang="en-US" sz="2000" dirty="0" smtClean="0">
                  <a:latin typeface="Helvetica Neue"/>
                  <a:cs typeface="Helvetica Neue"/>
                </a:rPr>
                <a:t>Download to </a:t>
              </a:r>
            </a:p>
            <a:p>
              <a:pPr algn="ctr"/>
              <a:r>
                <a:rPr lang="en-US" sz="2000" dirty="0" smtClean="0">
                  <a:latin typeface="Helvetica Neue"/>
                  <a:cs typeface="Helvetica Neue"/>
                </a:rPr>
                <a:t>PhyloSift Users</a:t>
              </a:r>
              <a:endParaRPr lang="en-US" sz="20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106" name="Straight Arrow Connector 105"/>
          <p:cNvCxnSpPr>
            <a:stCxn id="86" idx="2"/>
          </p:cNvCxnSpPr>
          <p:nvPr/>
        </p:nvCxnSpPr>
        <p:spPr>
          <a:xfrm>
            <a:off x="8651874" y="14854773"/>
            <a:ext cx="0" cy="796216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171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Bik</dc:creator>
  <cp:lastModifiedBy>Holly Bik</cp:lastModifiedBy>
  <cp:revision>37</cp:revision>
  <cp:lastPrinted>2012-11-26T16:51:50Z</cp:lastPrinted>
  <dcterms:created xsi:type="dcterms:W3CDTF">2012-04-25T18:42:58Z</dcterms:created>
  <dcterms:modified xsi:type="dcterms:W3CDTF">2012-11-26T16:52:43Z</dcterms:modified>
</cp:coreProperties>
</file>