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60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2100" y="4127667"/>
            <a:ext cx="10998200" cy="3238333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62100" y="1618755"/>
            <a:ext cx="10998200" cy="1930400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97378" y="546100"/>
            <a:ext cx="3981450" cy="952500"/>
          </a:xfrm>
          <a:prstGeom prst="roundRect">
            <a:avLst/>
          </a:prstGeom>
          <a:noFill/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1342" y="673100"/>
            <a:ext cx="3519514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Sequences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393822" y="2116916"/>
            <a:ext cx="3691593" cy="2454955"/>
          </a:xfrm>
          <a:prstGeom prst="bentConnector3">
            <a:avLst>
              <a:gd name="adj1" fmla="val 99884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65796" y="2603500"/>
            <a:ext cx="151130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1" idx="3"/>
          </p:cNvCxnSpPr>
          <p:nvPr/>
        </p:nvCxnSpPr>
        <p:spPr>
          <a:xfrm>
            <a:off x="9613900" y="2583955"/>
            <a:ext cx="4178300" cy="2013445"/>
          </a:xfrm>
          <a:prstGeom prst="bentConnector3">
            <a:avLst>
              <a:gd name="adj1" fmla="val 99544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5771024" y="5151744"/>
            <a:ext cx="14679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5" idx="3"/>
          </p:cNvCxnSpPr>
          <p:nvPr/>
        </p:nvCxnSpPr>
        <p:spPr>
          <a:xfrm>
            <a:off x="9613900" y="5151925"/>
            <a:ext cx="29464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63700" y="1663700"/>
            <a:ext cx="1371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A1E00"/>
                </a:solidFill>
              </a:rPr>
              <a:t>rRNA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642600" y="3617264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lignment masking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1638300" y="4055848"/>
            <a:ext cx="17145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A1E00"/>
                </a:solidFill>
              </a:rPr>
              <a:t>protein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34630" y="3526998"/>
            <a:ext cx="351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profile </a:t>
            </a:r>
            <a:r>
              <a:rPr lang="en-US" sz="1800" dirty="0" smtClean="0"/>
              <a:t>HMMs used to align candidates to reference </a:t>
            </a:r>
            <a:r>
              <a:rPr lang="en-US" sz="1800" dirty="0" smtClean="0"/>
              <a:t>alignment </a:t>
            </a:r>
            <a:endParaRPr lang="en-US" sz="18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314450" y="2563873"/>
            <a:ext cx="2063750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320800" y="1498600"/>
            <a:ext cx="19050" cy="108535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3798550" y="5634178"/>
            <a:ext cx="0" cy="60152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2636500" y="6320484"/>
            <a:ext cx="2298700" cy="952500"/>
            <a:chOff x="4191000" y="2908300"/>
            <a:chExt cx="2298700" cy="952500"/>
          </a:xfrm>
        </p:grpSpPr>
        <p:sp>
          <p:nvSpPr>
            <p:cNvPr id="95" name="Rounded Rectangle 9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2984500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Taxonomic Summary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5816600" y="6463425"/>
            <a:ext cx="14605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32" idx="3"/>
          </p:cNvCxnSpPr>
          <p:nvPr/>
        </p:nvCxnSpPr>
        <p:spPr>
          <a:xfrm flipV="1">
            <a:off x="9613900" y="5367991"/>
            <a:ext cx="2946400" cy="105698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12140" y="5311876"/>
            <a:ext cx="2366060" cy="108480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505908">
            <a:off x="1622364" y="5964834"/>
            <a:ext cx="16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</a:rPr>
              <a:t>p</a:t>
            </a:r>
            <a:r>
              <a:rPr lang="en-US" sz="1800" dirty="0" smtClean="0">
                <a:solidFill>
                  <a:srgbClr val="7F7F7F"/>
                </a:solidFill>
              </a:rPr>
              <a:t>arallel option</a:t>
            </a:r>
            <a:endParaRPr lang="en-US" sz="1800" dirty="0">
              <a:solidFill>
                <a:srgbClr val="7F7F7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15200" y="2107705"/>
            <a:ext cx="2311400" cy="952500"/>
            <a:chOff x="6642100" y="1905000"/>
            <a:chExt cx="2311400" cy="952500"/>
          </a:xfrm>
        </p:grpSpPr>
        <p:grpSp>
          <p:nvGrpSpPr>
            <p:cNvPr id="80" name="Group 79"/>
            <p:cNvGrpSpPr/>
            <p:nvPr/>
          </p:nvGrpSpPr>
          <p:grpSpPr>
            <a:xfrm>
              <a:off x="6642100" y="1905000"/>
              <a:ext cx="2298700" cy="952500"/>
              <a:chOff x="4191000" y="2908300"/>
              <a:chExt cx="2298700" cy="952500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4191000" y="2908300"/>
                <a:ext cx="229870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eorgia"/>
                  <a:cs typeface="Georgi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68800" y="3028950"/>
                <a:ext cx="2032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err="1" smtClean="0">
                    <a:latin typeface="Helvetica Neue"/>
                    <a:cs typeface="Helvetica Neue"/>
                  </a:rPr>
                  <a:t>hmmalign</a:t>
                </a:r>
                <a:endParaRPr lang="en-US" sz="3000" dirty="0"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642100" y="2451100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multiple</a:t>
              </a:r>
              <a:r>
                <a:rPr lang="en-US" sz="1800" dirty="0" smtClean="0"/>
                <a:t> </a:t>
              </a:r>
              <a:r>
                <a:rPr lang="en-US" sz="1800" dirty="0" smtClean="0"/>
                <a:t>alignment</a:t>
              </a:r>
              <a:endParaRPr lang="en-US" sz="18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19928" y="4675494"/>
            <a:ext cx="2641600" cy="952500"/>
            <a:chOff x="2997204" y="5785197"/>
            <a:chExt cx="26416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ast </a:t>
              </a:r>
              <a:r>
                <a:rPr lang="en-US" sz="1800" dirty="0"/>
                <a:t>c</a:t>
              </a:r>
              <a:r>
                <a:rPr lang="en-US" sz="1800" dirty="0" smtClean="0"/>
                <a:t>andidate </a:t>
              </a:r>
              <a:r>
                <a:rPr lang="en-US" sz="1800" dirty="0"/>
                <a:t>s</a:t>
              </a:r>
              <a:r>
                <a:rPr lang="en-US" sz="1800" dirty="0" smtClean="0"/>
                <a:t>earch</a:t>
              </a:r>
              <a:endParaRPr lang="en-US" sz="18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636500" y="4688375"/>
            <a:ext cx="2298700" cy="952500"/>
            <a:chOff x="4191000" y="2908300"/>
            <a:chExt cx="2298700" cy="952500"/>
          </a:xfrm>
        </p:grpSpPr>
        <p:sp>
          <p:nvSpPr>
            <p:cNvPr id="100" name="Rounded Rectangle 9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18000" y="3004244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Helvetica Neue"/>
                  <a:cs typeface="Helvetica Neue"/>
                </a:rPr>
                <a:t>pplacer</a:t>
              </a:r>
              <a:endParaRPr lang="en-US" sz="2800" dirty="0">
                <a:latin typeface="Helvetica Neue"/>
                <a:cs typeface="Helvetica Neue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2560300" y="5209075"/>
            <a:ext cx="24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hylogenetic placement</a:t>
            </a:r>
            <a:endParaRPr lang="en-US" sz="16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3314700" y="2111296"/>
            <a:ext cx="2641600" cy="952500"/>
            <a:chOff x="2997204" y="6407497"/>
            <a:chExt cx="2641600" cy="952500"/>
          </a:xfrm>
        </p:grpSpPr>
        <p:sp>
          <p:nvSpPr>
            <p:cNvPr id="109" name="Rounded Rectangle 108"/>
            <p:cNvSpPr/>
            <p:nvPr/>
          </p:nvSpPr>
          <p:spPr>
            <a:xfrm>
              <a:off x="3149600" y="64074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89300" y="64074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97204" y="69221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ast </a:t>
              </a:r>
              <a:r>
                <a:rPr lang="en-US" sz="1800" dirty="0"/>
                <a:t>c</a:t>
              </a:r>
              <a:r>
                <a:rPr lang="en-US" sz="1800" dirty="0" smtClean="0"/>
                <a:t>andidate </a:t>
              </a:r>
              <a:r>
                <a:rPr lang="en-US" sz="1800" dirty="0"/>
                <a:t>s</a:t>
              </a:r>
              <a:r>
                <a:rPr lang="en-US" sz="1800" dirty="0" smtClean="0"/>
                <a:t>earch</a:t>
              </a:r>
              <a:endParaRPr lang="en-US" sz="18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319928" y="5948727"/>
            <a:ext cx="2641600" cy="952500"/>
            <a:chOff x="2997204" y="5785197"/>
            <a:chExt cx="2641600" cy="952500"/>
          </a:xfrm>
        </p:grpSpPr>
        <p:sp>
          <p:nvSpPr>
            <p:cNvPr id="125" name="Rounded Rectangle 124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LAST</a:t>
              </a:r>
              <a:endParaRPr lang="en-US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7F7F7F"/>
                  </a:solidFill>
                </a:rPr>
                <a:t>f</a:t>
              </a:r>
              <a:r>
                <a:rPr lang="en-US" sz="1800" dirty="0" smtClean="0">
                  <a:solidFill>
                    <a:srgbClr val="7F7F7F"/>
                  </a:solidFill>
                </a:rPr>
                <a:t>ast </a:t>
              </a:r>
              <a:r>
                <a:rPr lang="en-US" sz="1800" dirty="0">
                  <a:solidFill>
                    <a:srgbClr val="7F7F7F"/>
                  </a:solidFill>
                </a:rPr>
                <a:t>c</a:t>
              </a:r>
              <a:r>
                <a:rPr lang="en-US" sz="1800" dirty="0" smtClean="0">
                  <a:solidFill>
                    <a:srgbClr val="7F7F7F"/>
                  </a:solidFill>
                </a:rPr>
                <a:t>andidate </a:t>
              </a:r>
              <a:r>
                <a:rPr lang="en-US" sz="1800" dirty="0">
                  <a:solidFill>
                    <a:srgbClr val="7F7F7F"/>
                  </a:solidFill>
                </a:rPr>
                <a:t>s</a:t>
              </a:r>
              <a:r>
                <a:rPr lang="en-US" sz="1800" dirty="0" smtClean="0">
                  <a:solidFill>
                    <a:srgbClr val="7F7F7F"/>
                  </a:solidFill>
                </a:rPr>
                <a:t>earch</a:t>
              </a:r>
              <a:endParaRPr lang="en-US" sz="1800" dirty="0">
                <a:solidFill>
                  <a:srgbClr val="7F7F7F"/>
                </a:solidFill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857500" y="3615898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search </a:t>
            </a:r>
            <a:r>
              <a:rPr lang="en-US" sz="1800" dirty="0"/>
              <a:t>input against references</a:t>
            </a:r>
          </a:p>
          <a:p>
            <a:pPr algn="ctr"/>
            <a:endParaRPr lang="en-US" sz="1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315200" y="4675675"/>
            <a:ext cx="2311400" cy="952500"/>
            <a:chOff x="10020300" y="5785197"/>
            <a:chExt cx="2311400" cy="952500"/>
          </a:xfrm>
        </p:grpSpPr>
        <p:sp>
          <p:nvSpPr>
            <p:cNvPr id="25" name="Rounded Rectangle 24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latin typeface="Helvetica Neue"/>
                  <a:cs typeface="Helvetica Neue"/>
                </a:rPr>
                <a:t>hmmalign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multiple alignment</a:t>
              </a:r>
              <a:endParaRPr lang="en-US" sz="18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315200" y="5948727"/>
            <a:ext cx="2311400" cy="952500"/>
            <a:chOff x="10020300" y="5785197"/>
            <a:chExt cx="2311400" cy="952500"/>
          </a:xfrm>
        </p:grpSpPr>
        <p:sp>
          <p:nvSpPr>
            <p:cNvPr id="132" name="Rounded Rectangle 131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hmmalign</a:t>
              </a:r>
              <a:endParaRPr lang="en-US" sz="30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F7F7F"/>
                  </a:solidFill>
                </a:rPr>
                <a:t>multiple alignment</a:t>
              </a:r>
              <a:endParaRPr lang="en-US" sz="18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43200" y="3625416"/>
            <a:ext cx="368300" cy="409749"/>
            <a:chOff x="6502400" y="530051"/>
            <a:chExt cx="368300" cy="409749"/>
          </a:xfrm>
        </p:grpSpPr>
        <p:sp>
          <p:nvSpPr>
            <p:cNvPr id="113" name="Oval 112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367930" y="3646099"/>
            <a:ext cx="368300" cy="409749"/>
            <a:chOff x="6502400" y="530051"/>
            <a:chExt cx="368300" cy="409749"/>
          </a:xfrm>
        </p:grpSpPr>
        <p:sp>
          <p:nvSpPr>
            <p:cNvPr id="119" name="Oval 118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  <a:endParaRPr lang="en-US" sz="18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0274300" y="3636661"/>
            <a:ext cx="368300" cy="409749"/>
            <a:chOff x="6502400" y="530051"/>
            <a:chExt cx="368300" cy="409749"/>
          </a:xfrm>
        </p:grpSpPr>
        <p:sp>
          <p:nvSpPr>
            <p:cNvPr id="137" name="Oval 136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50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41</cp:revision>
  <cp:lastPrinted>2012-10-31T18:23:25Z</cp:lastPrinted>
  <dcterms:created xsi:type="dcterms:W3CDTF">2012-04-25T18:42:58Z</dcterms:created>
  <dcterms:modified xsi:type="dcterms:W3CDTF">2012-10-31T18:23:52Z</dcterms:modified>
</cp:coreProperties>
</file>