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7702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95404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93106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90807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88509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86211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83913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81615" algn="l" defTabSz="997702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04" y="-80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93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90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88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86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83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8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699" y="732371"/>
            <a:ext cx="4457701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32371"/>
            <a:ext cx="13068301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1751738"/>
            <a:ext cx="15544800" cy="3632200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7751237"/>
            <a:ext cx="15544800" cy="4000498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99770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95404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9310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9080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98850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9862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98391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98161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1" y="4267204"/>
            <a:ext cx="8763000" cy="12069235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2" cy="1706031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97702" indent="0">
              <a:buNone/>
              <a:defRPr sz="4400" b="1"/>
            </a:lvl2pPr>
            <a:lvl3pPr marL="1995404" indent="0">
              <a:buNone/>
              <a:defRPr sz="3900" b="1"/>
            </a:lvl3pPr>
            <a:lvl4pPr marL="2993106" indent="0">
              <a:buNone/>
              <a:defRPr sz="3500" b="1"/>
            </a:lvl4pPr>
            <a:lvl5pPr marL="3990807" indent="0">
              <a:buNone/>
              <a:defRPr sz="3500" b="1"/>
            </a:lvl5pPr>
            <a:lvl6pPr marL="4988509" indent="0">
              <a:buNone/>
              <a:defRPr sz="3500" b="1"/>
            </a:lvl6pPr>
            <a:lvl7pPr marL="5986211" indent="0">
              <a:buNone/>
              <a:defRPr sz="3500" b="1"/>
            </a:lvl7pPr>
            <a:lvl8pPr marL="6983913" indent="0">
              <a:buNone/>
              <a:defRPr sz="3500" b="1"/>
            </a:lvl8pPr>
            <a:lvl9pPr marL="7981615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2" cy="10536769"/>
          </a:xfrm>
        </p:spPr>
        <p:txBody>
          <a:bodyPr/>
          <a:lstStyle>
            <a:lvl1pPr>
              <a:defRPr sz="5200"/>
            </a:lvl1pPr>
            <a:lvl2pPr>
              <a:defRPr sz="44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4"/>
            <a:ext cx="6016627" cy="30988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499" cy="15608302"/>
          </a:xfrm>
        </p:spPr>
        <p:txBody>
          <a:bodyPr/>
          <a:lstStyle>
            <a:lvl1pPr>
              <a:defRPr sz="7000"/>
            </a:lvl1pPr>
            <a:lvl2pPr>
              <a:defRPr sz="6100"/>
            </a:lvl2pPr>
            <a:lvl3pPr>
              <a:defRPr sz="52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7"/>
            <a:ext cx="6016627" cy="12509501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7000"/>
            </a:lvl1pPr>
            <a:lvl2pPr marL="997702" indent="0">
              <a:buNone/>
              <a:defRPr sz="6100"/>
            </a:lvl2pPr>
            <a:lvl3pPr marL="1995404" indent="0">
              <a:buNone/>
              <a:defRPr sz="5200"/>
            </a:lvl3pPr>
            <a:lvl4pPr marL="2993106" indent="0">
              <a:buNone/>
              <a:defRPr sz="4400"/>
            </a:lvl4pPr>
            <a:lvl5pPr marL="3990807" indent="0">
              <a:buNone/>
              <a:defRPr sz="4400"/>
            </a:lvl5pPr>
            <a:lvl6pPr marL="4988509" indent="0">
              <a:buNone/>
              <a:defRPr sz="4400"/>
            </a:lvl6pPr>
            <a:lvl7pPr marL="5986211" indent="0">
              <a:buNone/>
              <a:defRPr sz="4400"/>
            </a:lvl7pPr>
            <a:lvl8pPr marL="6983913" indent="0">
              <a:buNone/>
              <a:defRPr sz="4400"/>
            </a:lvl8pPr>
            <a:lvl9pPr marL="7981615" indent="0">
              <a:buNone/>
              <a:defRPr sz="4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100"/>
            </a:lvl1pPr>
            <a:lvl2pPr marL="997702" indent="0">
              <a:buNone/>
              <a:defRPr sz="2600"/>
            </a:lvl2pPr>
            <a:lvl3pPr marL="1995404" indent="0">
              <a:buNone/>
              <a:defRPr sz="2200"/>
            </a:lvl3pPr>
            <a:lvl4pPr marL="2993106" indent="0">
              <a:buNone/>
              <a:defRPr sz="2000"/>
            </a:lvl4pPr>
            <a:lvl5pPr marL="3990807" indent="0">
              <a:buNone/>
              <a:defRPr sz="2000"/>
            </a:lvl5pPr>
            <a:lvl6pPr marL="4988509" indent="0">
              <a:buNone/>
              <a:defRPr sz="2000"/>
            </a:lvl6pPr>
            <a:lvl7pPr marL="5986211" indent="0">
              <a:buNone/>
              <a:defRPr sz="2000"/>
            </a:lvl7pPr>
            <a:lvl8pPr marL="6983913" indent="0">
              <a:buNone/>
              <a:defRPr sz="2000"/>
            </a:lvl8pPr>
            <a:lvl9pPr marL="798161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9"/>
            <a:ext cx="16459200" cy="3048000"/>
          </a:xfrm>
          <a:prstGeom prst="rect">
            <a:avLst/>
          </a:prstGeom>
        </p:spPr>
        <p:txBody>
          <a:bodyPr vert="horz" lIns="199540" tIns="99770" rIns="199540" bIns="997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99540" tIns="99770" rIns="199540" bIns="997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1AE5-1B8F-5848-93B8-66F20C8DE389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99540" tIns="99770" rIns="199540" bIns="9977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0512-DA4D-7940-9DEA-6C70EDBAB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7702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8276" indent="-748276" algn="l" defTabSz="997702" rtl="0" eaLnBrk="1" latinLnBrk="0" hangingPunct="1">
        <a:spcBef>
          <a:spcPct val="20000"/>
        </a:spcBef>
        <a:buFont typeface="Arial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21265" indent="-623564" algn="l" defTabSz="997702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94255" indent="-498851" algn="l" defTabSz="997702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91956" indent="-498851" algn="l" defTabSz="997702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89658" indent="-498851" algn="l" defTabSz="997702" rtl="0" eaLnBrk="1" latinLnBrk="0" hangingPunct="1">
        <a:spcBef>
          <a:spcPct val="20000"/>
        </a:spcBef>
        <a:buFont typeface="Arial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487360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485062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2764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480466" indent="-498851" algn="l" defTabSz="997702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7702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404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93106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0807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88509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86211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83913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81615" algn="l" defTabSz="997702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1562100" y="4127667"/>
            <a:ext cx="10998200" cy="3238333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562100" y="1618755"/>
            <a:ext cx="10998200" cy="1930400"/>
          </a:xfrm>
          <a:prstGeom prst="rect">
            <a:avLst/>
          </a:prstGeom>
          <a:solidFill>
            <a:srgbClr val="CA1E0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7378" y="546100"/>
            <a:ext cx="3981450" cy="952500"/>
          </a:xfrm>
          <a:prstGeom prst="roundRect">
            <a:avLst/>
          </a:prstGeom>
          <a:noFill/>
          <a:ln>
            <a:solidFill>
              <a:srgbClr val="CA1E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1342" y="673100"/>
            <a:ext cx="351951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Input Sequences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393822" y="2116916"/>
            <a:ext cx="3691593" cy="2454955"/>
          </a:xfrm>
          <a:prstGeom prst="bentConnector3">
            <a:avLst>
              <a:gd name="adj1" fmla="val 99884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765796" y="2603500"/>
            <a:ext cx="151130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81" idx="3"/>
          </p:cNvCxnSpPr>
          <p:nvPr/>
        </p:nvCxnSpPr>
        <p:spPr>
          <a:xfrm>
            <a:off x="9613900" y="2583955"/>
            <a:ext cx="4178300" cy="2013445"/>
          </a:xfrm>
          <a:prstGeom prst="bentConnector3">
            <a:avLst>
              <a:gd name="adj1" fmla="val 99544"/>
            </a:avLst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5771024" y="5151744"/>
            <a:ext cx="14679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5" idx="3"/>
          </p:cNvCxnSpPr>
          <p:nvPr/>
        </p:nvCxnSpPr>
        <p:spPr>
          <a:xfrm>
            <a:off x="9613900" y="5151925"/>
            <a:ext cx="29464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663700" y="1663700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A1E00"/>
                </a:solidFill>
                <a:latin typeface="Arial"/>
                <a:cs typeface="Arial"/>
              </a:rPr>
              <a:t>rRNA</a:t>
            </a:r>
            <a:endParaRPr lang="en-US" sz="32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42600" y="3617264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a</a:t>
            </a:r>
            <a:r>
              <a:rPr lang="en-US" sz="1800" dirty="0" smtClean="0">
                <a:latin typeface="Arial"/>
                <a:cs typeface="Arial"/>
              </a:rPr>
              <a:t>lignment masking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38300" y="4055848"/>
            <a:ext cx="1714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A1E00"/>
                </a:solidFill>
                <a:latin typeface="Arial"/>
                <a:cs typeface="Arial"/>
              </a:rPr>
              <a:t>protein</a:t>
            </a:r>
            <a:endParaRPr lang="en-US" sz="3200" dirty="0">
              <a:solidFill>
                <a:srgbClr val="CA1E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34630" y="3526998"/>
            <a:ext cx="351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profile HMMs used to align candidates to reference alignment 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314450" y="2563873"/>
            <a:ext cx="2063750" cy="20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320800" y="1498600"/>
            <a:ext cx="19050" cy="1085355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3798550" y="5634178"/>
            <a:ext cx="0" cy="60152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12636500" y="6320484"/>
            <a:ext cx="2298700" cy="952500"/>
            <a:chOff x="4191000" y="2908300"/>
            <a:chExt cx="2298700" cy="952500"/>
          </a:xfrm>
        </p:grpSpPr>
        <p:sp>
          <p:nvSpPr>
            <p:cNvPr id="95" name="Rounded Rectangle 94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984500"/>
              <a:ext cx="203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Arial"/>
                  <a:cs typeface="Arial"/>
                </a:rPr>
                <a:t>Taxonomic Summary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5816600" y="6463425"/>
            <a:ext cx="14605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32" idx="3"/>
          </p:cNvCxnSpPr>
          <p:nvPr/>
        </p:nvCxnSpPr>
        <p:spPr>
          <a:xfrm flipV="1">
            <a:off x="9613900" y="5367991"/>
            <a:ext cx="2946400" cy="105698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12140" y="5311876"/>
            <a:ext cx="2366060" cy="108480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505908">
            <a:off x="1622364" y="5964834"/>
            <a:ext cx="169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lang="en-US" sz="1800" dirty="0" smtClean="0">
                <a:solidFill>
                  <a:srgbClr val="7F7F7F"/>
                </a:solidFill>
                <a:latin typeface="Arial"/>
                <a:cs typeface="Arial"/>
              </a:rPr>
              <a:t>arallel option</a:t>
            </a:r>
            <a:endParaRPr lang="en-US" sz="18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15200" y="2107705"/>
            <a:ext cx="2311400" cy="952500"/>
            <a:chOff x="6642100" y="1905000"/>
            <a:chExt cx="2311400" cy="952500"/>
          </a:xfrm>
        </p:grpSpPr>
        <p:grpSp>
          <p:nvGrpSpPr>
            <p:cNvPr id="80" name="Group 79"/>
            <p:cNvGrpSpPr/>
            <p:nvPr/>
          </p:nvGrpSpPr>
          <p:grpSpPr>
            <a:xfrm>
              <a:off x="6642100" y="1905000"/>
              <a:ext cx="2298700" cy="952500"/>
              <a:chOff x="4191000" y="2908300"/>
              <a:chExt cx="2298700" cy="95250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4191000" y="2908300"/>
                <a:ext cx="2298700" cy="9525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68800" y="3028950"/>
                <a:ext cx="20320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err="1" smtClean="0">
                    <a:latin typeface="Arial"/>
                    <a:cs typeface="Arial"/>
                  </a:rPr>
                  <a:t>hmmalign</a:t>
                </a:r>
                <a:endParaRPr lang="en-US" sz="3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642100" y="2451100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9928" y="4675494"/>
            <a:ext cx="2641600" cy="952500"/>
            <a:chOff x="2997204" y="5785197"/>
            <a:chExt cx="2641600" cy="952500"/>
          </a:xfrm>
        </p:grpSpPr>
        <p:sp>
          <p:nvSpPr>
            <p:cNvPr id="10" name="Rounded Rectangle 9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636500" y="4688375"/>
            <a:ext cx="2298700" cy="952500"/>
            <a:chOff x="4191000" y="2908300"/>
            <a:chExt cx="2298700" cy="952500"/>
          </a:xfrm>
        </p:grpSpPr>
        <p:sp>
          <p:nvSpPr>
            <p:cNvPr id="100" name="Rounded Rectangle 99"/>
            <p:cNvSpPr/>
            <p:nvPr/>
          </p:nvSpPr>
          <p:spPr>
            <a:xfrm>
              <a:off x="4191000" y="2908300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8000" y="3004244"/>
              <a:ext cx="20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Arial"/>
                  <a:cs typeface="Arial"/>
                </a:rPr>
                <a:t>pplacer</a:t>
              </a:r>
              <a:endParaRPr lang="en-US" sz="2800" dirty="0">
                <a:latin typeface="Arial"/>
                <a:cs typeface="Arial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2560300" y="5209075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p</a:t>
            </a:r>
            <a:r>
              <a:rPr lang="en-US" sz="1600" dirty="0" smtClean="0">
                <a:latin typeface="Arial"/>
                <a:cs typeface="Arial"/>
              </a:rPr>
              <a:t>hylogenetic placement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314700" y="2111296"/>
            <a:ext cx="2641600" cy="952500"/>
            <a:chOff x="2997204" y="6407497"/>
            <a:chExt cx="2641600" cy="952500"/>
          </a:xfrm>
        </p:grpSpPr>
        <p:sp>
          <p:nvSpPr>
            <p:cNvPr id="109" name="Rounded Rectangle 108"/>
            <p:cNvSpPr/>
            <p:nvPr/>
          </p:nvSpPr>
          <p:spPr>
            <a:xfrm>
              <a:off x="3149600" y="64074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289300" y="6407497"/>
              <a:ext cx="2032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LAST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97204" y="6922195"/>
              <a:ext cx="26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f</a:t>
              </a:r>
              <a:r>
                <a:rPr lang="en-US" sz="1800" dirty="0" smtClean="0">
                  <a:latin typeface="Arial"/>
                  <a:cs typeface="Arial"/>
                </a:rPr>
                <a:t>ast </a:t>
              </a:r>
              <a:r>
                <a:rPr lang="en-US" sz="1800" dirty="0">
                  <a:latin typeface="Arial"/>
                  <a:cs typeface="Arial"/>
                </a:rPr>
                <a:t>c</a:t>
              </a:r>
              <a:r>
                <a:rPr lang="en-US" sz="1800" dirty="0" smtClean="0">
                  <a:latin typeface="Arial"/>
                  <a:cs typeface="Arial"/>
                </a:rPr>
                <a:t>andidate </a:t>
              </a:r>
              <a:r>
                <a:rPr lang="en-US" sz="1800" dirty="0">
                  <a:latin typeface="Arial"/>
                  <a:cs typeface="Arial"/>
                </a:rPr>
                <a:t>s</a:t>
              </a:r>
              <a:r>
                <a:rPr lang="en-US" sz="1800" dirty="0" smtClean="0">
                  <a:latin typeface="Arial"/>
                  <a:cs typeface="Arial"/>
                </a:rPr>
                <a:t>earch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319928" y="5948727"/>
            <a:ext cx="2641600" cy="952500"/>
            <a:chOff x="2997204" y="5785197"/>
            <a:chExt cx="2641600" cy="952500"/>
          </a:xfrm>
        </p:grpSpPr>
        <p:sp>
          <p:nvSpPr>
            <p:cNvPr id="125" name="Rounded Rectangle 124"/>
            <p:cNvSpPr/>
            <p:nvPr/>
          </p:nvSpPr>
          <p:spPr>
            <a:xfrm>
              <a:off x="31496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89300" y="5785197"/>
              <a:ext cx="2032000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7F7F7F"/>
                  </a:solidFill>
                  <a:latin typeface="Arial"/>
                  <a:cs typeface="Arial"/>
                </a:rPr>
                <a:t>LAST</a:t>
              </a:r>
              <a:endParaRPr lang="en-US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97204" y="6299895"/>
              <a:ext cx="2641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f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ast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c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andidate </a:t>
              </a:r>
              <a:r>
                <a:rPr lang="en-US" sz="1800" dirty="0">
                  <a:solidFill>
                    <a:srgbClr val="7F7F7F"/>
                  </a:solidFill>
                  <a:latin typeface="Arial"/>
                  <a:cs typeface="Arial"/>
                </a:rPr>
                <a:t>s</a:t>
              </a:r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earch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857500" y="3615898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search </a:t>
            </a:r>
            <a:r>
              <a:rPr lang="en-US" sz="1800" dirty="0">
                <a:latin typeface="Arial"/>
                <a:cs typeface="Arial"/>
              </a:rPr>
              <a:t>input against references</a:t>
            </a:r>
          </a:p>
          <a:p>
            <a:pPr algn="ctr"/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15200" y="4675675"/>
            <a:ext cx="2311400" cy="952500"/>
            <a:chOff x="10020300" y="5785197"/>
            <a:chExt cx="2311400" cy="952500"/>
          </a:xfrm>
        </p:grpSpPr>
        <p:sp>
          <p:nvSpPr>
            <p:cNvPr id="25" name="Rounded Rectangle 24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latin typeface="Arial"/>
                  <a:cs typeface="Arial"/>
                </a:rPr>
                <a:t>hmmalign</a:t>
              </a:r>
              <a:endParaRPr lang="en-US" sz="3000" dirty="0">
                <a:latin typeface="Arial"/>
                <a:cs typeface="Arial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multiple alignment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315200" y="5948727"/>
            <a:ext cx="2311400" cy="952500"/>
            <a:chOff x="10020300" y="5785197"/>
            <a:chExt cx="2311400" cy="952500"/>
          </a:xfrm>
        </p:grpSpPr>
        <p:sp>
          <p:nvSpPr>
            <p:cNvPr id="132" name="Rounded Rectangle 131"/>
            <p:cNvSpPr/>
            <p:nvPr/>
          </p:nvSpPr>
          <p:spPr>
            <a:xfrm>
              <a:off x="10020300" y="5785197"/>
              <a:ext cx="2298700" cy="9525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134600" y="5867400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err="1" smtClean="0">
                  <a:solidFill>
                    <a:srgbClr val="7F7F7F"/>
                  </a:solidFill>
                  <a:latin typeface="Arial"/>
                  <a:cs typeface="Arial"/>
                </a:rPr>
                <a:t>hmmalign</a:t>
              </a:r>
              <a:endParaRPr lang="en-US" sz="30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020300" y="6314082"/>
              <a:ext cx="231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7F7F7F"/>
                  </a:solidFill>
                  <a:latin typeface="Arial"/>
                  <a:cs typeface="Arial"/>
                </a:rPr>
                <a:t>multiple alignment</a:t>
              </a:r>
              <a:endParaRPr lang="en-US" sz="1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743200" y="3625416"/>
            <a:ext cx="368300" cy="409749"/>
            <a:chOff x="6502400" y="530051"/>
            <a:chExt cx="368300" cy="409749"/>
          </a:xfrm>
        </p:grpSpPr>
        <p:sp>
          <p:nvSpPr>
            <p:cNvPr id="113" name="Oval 112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37323" y="530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1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67930" y="3646099"/>
            <a:ext cx="368300" cy="409749"/>
            <a:chOff x="6502400" y="530051"/>
            <a:chExt cx="368300" cy="409749"/>
          </a:xfrm>
        </p:grpSpPr>
        <p:sp>
          <p:nvSpPr>
            <p:cNvPr id="119" name="Oval 118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537323" y="530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274300" y="3636661"/>
            <a:ext cx="368300" cy="409749"/>
            <a:chOff x="6502400" y="530051"/>
            <a:chExt cx="368300" cy="409749"/>
          </a:xfrm>
        </p:grpSpPr>
        <p:sp>
          <p:nvSpPr>
            <p:cNvPr id="137" name="Oval 136"/>
            <p:cNvSpPr/>
            <p:nvPr/>
          </p:nvSpPr>
          <p:spPr>
            <a:xfrm>
              <a:off x="6502400" y="546100"/>
              <a:ext cx="368300" cy="3937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37323" y="53005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/>
                  <a:cs typeface="Arial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3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50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Bik</dc:creator>
  <cp:lastModifiedBy>Holly Bik</cp:lastModifiedBy>
  <cp:revision>42</cp:revision>
  <cp:lastPrinted>2012-10-31T18:23:25Z</cp:lastPrinted>
  <dcterms:created xsi:type="dcterms:W3CDTF">2012-04-25T18:42:58Z</dcterms:created>
  <dcterms:modified xsi:type="dcterms:W3CDTF">2012-10-31T18:26:11Z</dcterms:modified>
</cp:coreProperties>
</file>