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80" r:id="rId3"/>
    <p:sldId id="282" r:id="rId4"/>
    <p:sldId id="292" r:id="rId5"/>
    <p:sldId id="290" r:id="rId6"/>
    <p:sldId id="257" r:id="rId7"/>
    <p:sldId id="285" r:id="rId8"/>
    <p:sldId id="286" r:id="rId9"/>
    <p:sldId id="294" r:id="rId10"/>
    <p:sldId id="287" r:id="rId11"/>
    <p:sldId id="295" r:id="rId12"/>
    <p:sldId id="284" r:id="rId13"/>
    <p:sldId id="296" r:id="rId14"/>
  </p:sldIdLst>
  <p:sldSz cx="12192000" cy="6858000"/>
  <p:notesSz cx="6858000" cy="9144000"/>
  <p:embeddedFontLst>
    <p:embeddedFont>
      <p:font typeface="Abril Fatface" panose="02000503000000020003" pitchFamily="2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Ubuntu Condensed" panose="020B0506030602030204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125" d="100"/>
          <a:sy n="125" d="100"/>
        </p:scale>
        <p:origin x="2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1" name="Google Shape;284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8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3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4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90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1004561-A98D-43B8-BFBE-CC5EA0088FAD}"/>
              </a:ext>
            </a:extLst>
          </p:cNvPr>
          <p:cNvGrpSpPr/>
          <p:nvPr userDrawn="1"/>
        </p:nvGrpSpPr>
        <p:grpSpPr>
          <a:xfrm>
            <a:off x="7961224" y="5345502"/>
            <a:ext cx="1397080" cy="1162408"/>
            <a:chOff x="3210946" y="234733"/>
            <a:chExt cx="1560780" cy="129861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098F5B-58C1-4AE9-975D-0B6A2753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4F874D-ABEE-449A-88F1-F2BBD70E91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F360BE-6D83-4DF7-A369-88ED25725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69890FF-BF5D-47E2-A43C-9A1ADE3FC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EDA1555-0D04-451B-AC25-4CE7B5189E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CF889AD-85D5-4C38-A646-5AFA05433D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EE3C5AA-881C-4873-8089-57C6A4B4B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BFD38A3-D844-4BCD-84E9-DDAAF62EC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F5D8860-E4D4-4E6E-B272-FA8E827CEC2E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FC039D-4C40-4E42-A9D0-13E5A5A03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AC40006-CC30-41E8-97F1-D697BBFD9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6105058-318E-48A5-AB36-5D843DDB5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28DFDE-38F4-42C4-9B51-508392038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C2C30F-3489-4B56-BD74-B156437BD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A2FD579-8076-495E-9829-BA58342DE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A1FA65A-2B9E-4F22-8354-425F8DFB2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DD4E6A-3B3C-44E2-B828-C7AB42751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8" name="Google Shape;98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6" name="Google Shape;106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1" name="Google Shape;111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9" name="Google Shape;11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3" name="Google Shape;123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7" name="Google Shape;127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1" name="Google Shape;131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5" name="Google Shape;135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9" name="Google Shape;13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3" name="Google Shape;1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7" name="Google Shape;20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8" name="Google Shape;218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3" name="Google Shape;223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9" name="Google Shape;229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3" name="Google Shape;2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60" name="Google Shape;2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3" name="Google Shape;263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7" name="Google Shape;267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9" name="Google Shape;269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0DDF874-4EFF-4E16-A16B-6D676D102E3B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ABBA264-1ACA-46AC-BF83-F91B0A88A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1CFFC0-DFC9-440D-8C6C-C408BEE03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D0C294-F18F-4D04-BD23-A66146B0B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E61112D-A970-4039-ACD3-A7CDFBBD8183}"/>
              </a:ext>
            </a:extLst>
          </p:cNvPr>
          <p:cNvGrpSpPr/>
          <p:nvPr userDrawn="1"/>
        </p:nvGrpSpPr>
        <p:grpSpPr>
          <a:xfrm>
            <a:off x="9372069" y="6159187"/>
            <a:ext cx="677705" cy="341702"/>
            <a:chOff x="11184673" y="2647468"/>
            <a:chExt cx="748937" cy="36977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EC619B7-527F-4F2C-8F1F-ED3FAA9F10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D658BFB-982A-4DFB-908C-1D2BA2DA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53511-F541-4D0A-B96B-718A290BC2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41E918-4695-4AAE-967F-CFFB47A5A284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C44A3C2-674E-45FD-8425-2B928143E2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7366F7-BE1E-4FE5-BBE0-256C7243BB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488047-4656-4EEF-B007-0FBAC94B26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7346F7-7ACA-4017-BB1C-C4803D5EEB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D74754-D550-430C-8584-763723FCD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3C5832-2815-473D-ACDD-A36AED9F6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6F5415A-2A26-4BDF-B487-1529510748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C57E1B-AC6C-401D-A028-A8E0A92713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77" name="Google Shape;277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78" name="Google Shape;278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5" name="Google Shape;285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88" name="Google Shape;288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3" name="Google Shape;293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99" name="Google Shape;299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2" name="Google Shape;302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321" name="Google Shape;321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8" name="Google Shape;328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331" name="Google Shape;331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339" name="Google Shape;339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344" name="Google Shape;344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358" name="Google Shape;358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366" name="Google Shape;366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1" name="Google Shape;371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377" name="Google Shape;37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0" name="Google Shape;380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393" name="Google Shape;393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4" name="Google Shape;394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5" name="Google Shape;395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6" name="Google Shape;396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397" name="Google Shape;39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0" name="Google Shape;400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402" name="Google Shape;402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E1404DC-9596-4DD2-ADCC-B98B636D7210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CC6307B-3A8E-4C0F-A13C-C0476588B0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3A2BE6C-B675-42ED-BF3D-FE4D75E584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D62A02-2193-41F9-9DAF-2BC54FCF91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B019D0-04C1-4CAB-AB98-C7C28FE2C64C}"/>
              </a:ext>
            </a:extLst>
          </p:cNvPr>
          <p:cNvGrpSpPr/>
          <p:nvPr userDrawn="1"/>
        </p:nvGrpSpPr>
        <p:grpSpPr>
          <a:xfrm>
            <a:off x="9328937" y="327730"/>
            <a:ext cx="677705" cy="341702"/>
            <a:chOff x="11184673" y="2647468"/>
            <a:chExt cx="748937" cy="369772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6AF974E-212D-43BD-B196-91FD17FA13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07E549-7CFB-4FB7-9F76-A09839E2A0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793A2F-69EA-419E-AACF-B06FF8F440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07" name="Google Shape;407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408" name="Google Shape;408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409" name="Google Shape;409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412" name="Google Shape;412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413" name="Google Shape;413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5" name="Google Shape;415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416" name="Google Shape;4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8" name="Google Shape;418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419" name="Google Shape;419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1" name="Google Shape;421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422" name="Google Shape;422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4" name="Google Shape;424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425" name="Google Shape;425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7" name="Google Shape;427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428" name="Google Shape;428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30" name="Google Shape;430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454" name="Google Shape;454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9" name="Google Shape;459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471" name="Google Shape;471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4" name="Google Shape;474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483" name="Google Shape;48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487" name="Google Shape;487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491" name="Google Shape;49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495" name="Google Shape;495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499" name="Google Shape;499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503" name="Google Shape;50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D0CBEE-70A2-42B5-9FDC-DA9CFD36BCCB}"/>
              </a:ext>
            </a:extLst>
          </p:cNvPr>
          <p:cNvGrpSpPr/>
          <p:nvPr userDrawn="1"/>
        </p:nvGrpSpPr>
        <p:grpSpPr>
          <a:xfrm>
            <a:off x="10940211" y="5667555"/>
            <a:ext cx="1054936" cy="862641"/>
            <a:chOff x="3210946" y="234733"/>
            <a:chExt cx="1560780" cy="129861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DB11964-1010-4B52-AABE-C93D730B7B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EB62A1-962A-4A98-8742-C4B08C91B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4B375E-B0A5-426E-BF41-17AE000325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13CA21-438F-4B23-8C08-0AF7782BC6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850D2B-4088-4B12-A01C-336779A1F8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C57BBB-8ECB-4525-8184-5677EBABC4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99F37-A8AD-47EE-9750-A42A5196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55A7D5-D4DC-419C-938A-1488D37EF4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Google Shape;638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9" name="Google Shape;639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1" name="Google Shape;641;p7"/>
          <p:cNvSpPr/>
          <p:nvPr/>
        </p:nvSpPr>
        <p:spPr>
          <a:xfrm rot="-5400000" flipH="1">
            <a:off x="10943908" y="4662679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"/>
          <p:cNvSpPr/>
          <p:nvPr/>
        </p:nvSpPr>
        <p:spPr>
          <a:xfrm rot="-5400000">
            <a:off x="11063920" y="4808749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"/>
          <p:cNvSpPr/>
          <p:nvPr/>
        </p:nvSpPr>
        <p:spPr>
          <a:xfrm rot="-5400000">
            <a:off x="11178853" y="4923617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"/>
          <p:cNvSpPr/>
          <p:nvPr/>
        </p:nvSpPr>
        <p:spPr>
          <a:xfrm>
            <a:off x="11447080" y="4685379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"/>
          <p:cNvSpPr/>
          <p:nvPr/>
        </p:nvSpPr>
        <p:spPr>
          <a:xfrm>
            <a:off x="11351369" y="5086434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7"/>
          <p:cNvGrpSpPr/>
          <p:nvPr/>
        </p:nvGrpSpPr>
        <p:grpSpPr>
          <a:xfrm>
            <a:off x="11034459" y="5320659"/>
            <a:ext cx="282880" cy="36671"/>
            <a:chOff x="10578164" y="275923"/>
            <a:chExt cx="416551" cy="54000"/>
          </a:xfrm>
        </p:grpSpPr>
        <p:sp>
          <p:nvSpPr>
            <p:cNvPr id="647" name="Google Shape;64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7"/>
          <p:cNvGrpSpPr/>
          <p:nvPr/>
        </p:nvGrpSpPr>
        <p:grpSpPr>
          <a:xfrm>
            <a:off x="11034459" y="5424697"/>
            <a:ext cx="282880" cy="36671"/>
            <a:chOff x="10578164" y="275923"/>
            <a:chExt cx="416551" cy="54000"/>
          </a:xfrm>
        </p:grpSpPr>
        <p:sp>
          <p:nvSpPr>
            <p:cNvPr id="651" name="Google Shape;651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7"/>
          <p:cNvGrpSpPr/>
          <p:nvPr/>
        </p:nvGrpSpPr>
        <p:grpSpPr>
          <a:xfrm>
            <a:off x="11034459" y="5528735"/>
            <a:ext cx="282880" cy="36671"/>
            <a:chOff x="10578164" y="275923"/>
            <a:chExt cx="416551" cy="54000"/>
          </a:xfrm>
        </p:grpSpPr>
        <p:sp>
          <p:nvSpPr>
            <p:cNvPr id="655" name="Google Shape;65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7"/>
          <p:cNvGrpSpPr/>
          <p:nvPr/>
        </p:nvGrpSpPr>
        <p:grpSpPr>
          <a:xfrm>
            <a:off x="11556283" y="4822802"/>
            <a:ext cx="282880" cy="36671"/>
            <a:chOff x="10578164" y="275923"/>
            <a:chExt cx="416551" cy="54000"/>
          </a:xfrm>
        </p:grpSpPr>
        <p:sp>
          <p:nvSpPr>
            <p:cNvPr id="659" name="Google Shape;659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7"/>
          <p:cNvGrpSpPr/>
          <p:nvPr/>
        </p:nvGrpSpPr>
        <p:grpSpPr>
          <a:xfrm>
            <a:off x="11556283" y="4926840"/>
            <a:ext cx="282880" cy="36671"/>
            <a:chOff x="10578164" y="275923"/>
            <a:chExt cx="416551" cy="54000"/>
          </a:xfrm>
        </p:grpSpPr>
        <p:sp>
          <p:nvSpPr>
            <p:cNvPr id="663" name="Google Shape;663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7"/>
          <p:cNvGrpSpPr/>
          <p:nvPr/>
        </p:nvGrpSpPr>
        <p:grpSpPr>
          <a:xfrm>
            <a:off x="11556283" y="5030878"/>
            <a:ext cx="282880" cy="36671"/>
            <a:chOff x="10578164" y="275923"/>
            <a:chExt cx="416551" cy="54000"/>
          </a:xfrm>
        </p:grpSpPr>
        <p:sp>
          <p:nvSpPr>
            <p:cNvPr id="667" name="Google Shape;66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681" name="Google Shape;681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688" name="Google Shape;688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" name="Google Shape;690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1" name="Google Shape;691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692" name="Google Shape;692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" name="Google Shape;693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Google Shape;694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5" name="Google Shape;695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697" name="Google Shape;697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708" name="Google Shape;708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9" name="Google Shape;709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FEC522C-4555-47C2-B86C-56B30FD61E1B}"/>
              </a:ext>
            </a:extLst>
          </p:cNvPr>
          <p:cNvGrpSpPr/>
          <p:nvPr userDrawn="1"/>
        </p:nvGrpSpPr>
        <p:grpSpPr>
          <a:xfrm>
            <a:off x="10152332" y="224287"/>
            <a:ext cx="928345" cy="790756"/>
            <a:chOff x="3210946" y="234733"/>
            <a:chExt cx="1560780" cy="1298611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2F9B0D4-6F5E-438B-A05C-8C955EDD92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CCB65FA-B819-4614-A042-BD0925C20D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E8FA339-9A60-43C2-83E8-FBA341949D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3C52189-7338-4F83-8A94-266F8A6AD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E438C48-825A-4C09-B689-DBEAFBB51E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3404D06-3056-472B-8490-4A43FA22DF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C7244A2-0ED0-435A-8AAE-CE65AD89D1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0A41FB9-3F8A-4FF7-A880-2B64C19F3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4" name="Google Shape;904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 dirty="0"/>
          </a:p>
        </p:txBody>
      </p:sp>
      <p:sp>
        <p:nvSpPr>
          <p:cNvPr id="975" name="Google Shape;975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8CEEA9-11E4-4D9B-8B78-7E93EB78B4DD}"/>
              </a:ext>
            </a:extLst>
          </p:cNvPr>
          <p:cNvGrpSpPr/>
          <p:nvPr userDrawn="1"/>
        </p:nvGrpSpPr>
        <p:grpSpPr>
          <a:xfrm>
            <a:off x="1882475" y="6003984"/>
            <a:ext cx="928345" cy="759125"/>
            <a:chOff x="3210946" y="234733"/>
            <a:chExt cx="1560780" cy="1298611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234B458-2960-4BBF-BFD6-11FFF1674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F9BA6-00A3-450F-B4EC-7B5FF748ED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CE23AB-3620-46AD-AA0F-7C9E6E2FE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677FA25-9A1D-4A88-B42D-229BA6E3B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BFD5B65-4F70-4838-BAB6-ABCD2EAC5B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6EB3BBF-8B61-40F5-9E48-B8377276D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CDDCD3C-FB31-48F4-946D-FFA9C327AF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B9E9CB-3BD7-4B46-9E05-DA4834C530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3" name="Google Shape;90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 dirty="0"/>
          </a:p>
        </p:txBody>
      </p:sp>
      <p:grpSp>
        <p:nvGrpSpPr>
          <p:cNvPr id="905" name="Google Shape;905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906" name="Google Shape;906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916" name="Google Shape;916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7" name="Google Shape;917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8" name="Google Shape;918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9" name="Google Shape;919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0" name="Google Shape;920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1" name="Google Shape;921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927" name="Google Shape;92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9" name="Google Shape;92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0" name="Google Shape;930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"/>
          <p:cNvSpPr/>
          <p:nvPr/>
        </p:nvSpPr>
        <p:spPr>
          <a:xfrm rot="5400000" flipH="1">
            <a:off x="1440792" y="5894223"/>
            <a:ext cx="436200" cy="443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8" name="Google Shape;948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949" name="Google Shape;94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0" name="Google Shape;95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3" name="Google Shape;95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" name="Google Shape;95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" name="Google Shape;95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6" name="Google Shape;956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959" name="Google Shape;95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1" name="Google Shape;961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6" name="Google Shape;966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967" name="Google Shape;967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972" name="Google Shape;972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986" name="Google Shape;986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8" name="Google Shape;988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991" name="Google Shape;991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8" name="Google Shape;998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002" name="Google Shape;1002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3" name="Google Shape;1003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4" name="Google Shape;1004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5" name="Google Shape;1005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5" name="Google Shape;1015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016" name="Google Shape;1016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1" name="Google Shape;1021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2" name="Google Shape;1022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3" name="Google Shape;1023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026" name="Google Shape;1026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036" name="Google Shape;103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040" name="Google Shape;1040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044" name="Google Shape;104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048" name="Google Shape;1048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052" name="Google Shape;1052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056" name="Google Shape;105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070" name="Google Shape;1070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2" name="Google Shape;1072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6" name="Google Shape;1076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077" name="Google Shape;107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9" name="Google Shape;107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80" name="Google Shape;1080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081" name="Google Shape;1081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2" name="Google Shape;1082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4" name="Google Shape;1084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6" name="Google Shape;1106;p9"/>
          <p:cNvGrpSpPr/>
          <p:nvPr/>
        </p:nvGrpSpPr>
        <p:grpSpPr>
          <a:xfrm rot="-5400000" flipH="1">
            <a:off x="10621893" y="1526996"/>
            <a:ext cx="431099" cy="517571"/>
            <a:chOff x="10628069" y="2437255"/>
            <a:chExt cx="369772" cy="748800"/>
          </a:xfrm>
        </p:grpSpPr>
        <p:cxnSp>
          <p:nvCxnSpPr>
            <p:cNvPr id="1107" name="Google Shape;110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" name="Google Shape;110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0" name="Google Shape;1110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2" name="Google Shape;1112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113" name="Google Shape;1113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77838AB-C5E4-4B20-B2A8-EC502E1BFA9E}"/>
              </a:ext>
            </a:extLst>
          </p:cNvPr>
          <p:cNvGrpSpPr/>
          <p:nvPr userDrawn="1"/>
        </p:nvGrpSpPr>
        <p:grpSpPr>
          <a:xfrm>
            <a:off x="1421391" y="5995361"/>
            <a:ext cx="455314" cy="240989"/>
            <a:chOff x="11184673" y="2647468"/>
            <a:chExt cx="748937" cy="3697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09B2DB-D87C-4372-AFC5-6DAE79C20C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7712779-2D34-430C-8DBF-C8DA6C46A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4BE0D91-05FF-446A-8E5F-2BC2F860B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03FDD7B-7D08-445F-B166-7E47130643E2}"/>
              </a:ext>
            </a:extLst>
          </p:cNvPr>
          <p:cNvGrpSpPr/>
          <p:nvPr userDrawn="1"/>
        </p:nvGrpSpPr>
        <p:grpSpPr>
          <a:xfrm>
            <a:off x="11105980" y="773505"/>
            <a:ext cx="455314" cy="240989"/>
            <a:chOff x="11184673" y="2647468"/>
            <a:chExt cx="748937" cy="369772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D16246-7AA7-4032-8DBF-DE2A5087F2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D8A783F-C6E2-4015-A919-0D0F3A3E79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E8E7296-76D7-4906-BE48-E0AEC51D02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DA6CB4-BF56-486A-BECC-57DB0B4AB329}"/>
              </a:ext>
            </a:extLst>
          </p:cNvPr>
          <p:cNvGrpSpPr/>
          <p:nvPr userDrawn="1"/>
        </p:nvGrpSpPr>
        <p:grpSpPr>
          <a:xfrm>
            <a:off x="2305169" y="189781"/>
            <a:ext cx="1149881" cy="940279"/>
            <a:chOff x="3210946" y="234733"/>
            <a:chExt cx="1560780" cy="129861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514BBE6-164F-4A03-AD8F-94D585F26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D7F9306-D03A-4C39-82B4-EDB7D00894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6B76F7-0071-4767-AC5B-21318948E1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50D591-A22A-4A83-8E81-7BDA536368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7AED665-A190-4330-BB28-A1191AABD1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D95AC98-685C-4EC6-AF82-29C1C947AA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B077D0-889A-44AA-94B1-E80B744DB5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4ED5BE-F17E-4A3A-8BA8-ADB17CB0B6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7" name="Google Shape;1117;p10"/>
          <p:cNvSpPr txBox="1">
            <a:spLocks noGrp="1"/>
          </p:cNvSpPr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18" name="Google Shape;1118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1119" name="Google Shape;1119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" name="Google Shape;1120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" name="Google Shape;1121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2" name="Google Shape;1122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" name="Google Shape;1124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" name="Google Shape;1125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6" name="Google Shape;1126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1129" name="Google Shape;1129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" name="Google Shape;1130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1" name="Google Shape;1131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" name="Google Shape;1132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4" name="Google Shape;1134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9" name="Google Shape;1139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1140" name="Google Shape;1140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" name="Google Shape;1141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" name="Google Shape;1142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3" name="Google Shape;1143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1162" name="Google Shape;1162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163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" name="Google Shape;1164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" name="Google Shape;1165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" name="Google Shape;1166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" name="Google Shape;1167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8" name="Google Shape;1168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9" name="Google Shape;1169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1" name="Google Shape;1171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1172" name="Google Shape;1172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4" name="Google Shape;1174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9" name="Google Shape;1179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1180" name="Google Shape;1180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2" name="Google Shape;1182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1185" name="Google Shape;1185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199" name="Google Shape;1199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1" name="Google Shape;1201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3" name="Google Shape;1203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204" name="Google Shape;1204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207" name="Google Shape;1207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08" name="Google Shape;1208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9" name="Google Shape;1209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0" name="Google Shape;1210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11" name="Google Shape;121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2" name="Google Shape;121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3" name="Google Shape;1213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14" name="Google Shape;1214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5" name="Google Shape;1215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6" name="Google Shape;1216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17" name="Google Shape;1217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8" name="Google Shape;1218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9" name="Google Shape;1219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20" name="Google Shape;1220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1" name="Google Shape;1221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22" name="Google Shape;1222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23" name="Google Shape;1223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" name="Google Shape;1224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5" name="Google Shape;1225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4" name="Google Shape;1254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255" name="Google Shape;1255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6" name="Google Shape;1256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7" name="Google Shape;1257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58" name="Google Shape;1258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2" name="Google Shape;1262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263" name="Google Shape;1263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4" name="Google Shape;1264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7" name="Google Shape;1267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8" name="Google Shape;1268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9" name="Google Shape;1269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0" name="Google Shape;1270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1CF48A2-772B-4C1D-BDAF-0B7BD90DFCED}"/>
              </a:ext>
            </a:extLst>
          </p:cNvPr>
          <p:cNvGrpSpPr/>
          <p:nvPr userDrawn="1"/>
        </p:nvGrpSpPr>
        <p:grpSpPr>
          <a:xfrm>
            <a:off x="1777042" y="856071"/>
            <a:ext cx="517665" cy="273990"/>
            <a:chOff x="11184673" y="2647468"/>
            <a:chExt cx="748937" cy="36977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52B367C-6F8F-41B8-AC4A-1C6C469FC8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0659731-77AC-40F2-A37C-EDEAAAA3C9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767403-7726-443B-8F69-14E6CD1847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24"/>
          <p:cNvSpPr txBox="1">
            <a:spLocks noGrp="1"/>
          </p:cNvSpPr>
          <p:nvPr>
            <p:ph type="title"/>
          </p:nvPr>
        </p:nvSpPr>
        <p:spPr>
          <a:xfrm>
            <a:off x="2947386" y="3160449"/>
            <a:ext cx="7526144" cy="181992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/>
              <a:t>fortunetlyborn</a:t>
            </a:r>
            <a:endParaRPr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13C9A3-A82F-752F-7D6A-CB5E8B6AA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63BBEB-EFE6-46AD-B1AD-58CDF87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4911FA-4A42-4675-C3B4-630A6206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0" y="127481"/>
            <a:ext cx="9640645" cy="4105848"/>
          </a:xfrm>
          <a:prstGeom prst="rect">
            <a:avLst/>
          </a:prstGeom>
        </p:spPr>
      </p:pic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8D2A0C26-203D-DB3A-6FA6-5A305738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6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63BBEB-EFE6-46AD-B1AD-58CDF87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8D2A0C26-203D-DB3A-6FA6-5A305738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092B94-728E-31FE-263C-10C2FB29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" y="1620822"/>
            <a:ext cx="10161125" cy="34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0"/>
          <p:cNvSpPr txBox="1">
            <a:spLocks noGrp="1"/>
          </p:cNvSpPr>
          <p:nvPr>
            <p:ph type="title"/>
          </p:nvPr>
        </p:nvSpPr>
        <p:spPr>
          <a:xfrm>
            <a:off x="1145218" y="310718"/>
            <a:ext cx="7510509" cy="71977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Какие бизнес задачи решили </a:t>
            </a:r>
            <a:endParaRPr dirty="0"/>
          </a:p>
        </p:txBody>
      </p:sp>
      <p:sp>
        <p:nvSpPr>
          <p:cNvPr id="10" name="Google Shape;2882;p31">
            <a:extLst>
              <a:ext uri="{FF2B5EF4-FFF2-40B4-BE49-F238E27FC236}">
                <a16:creationId xmlns:a16="http://schemas.microsoft.com/office/drawing/2014/main" id="{FC4C8856-F6E7-4952-9975-FF459C9FA585}"/>
              </a:ext>
            </a:extLst>
          </p:cNvPr>
          <p:cNvSpPr txBox="1">
            <a:spLocks/>
          </p:cNvSpPr>
          <p:nvPr/>
        </p:nvSpPr>
        <p:spPr>
          <a:xfrm>
            <a:off x="986206" y="1314090"/>
            <a:ext cx="6406800" cy="37197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93700" indent="-285750" algn="l">
              <a:buFontTx/>
              <a:buChar char="-"/>
            </a:pPr>
            <a:endParaRPr lang="ru-RU" b="1" dirty="0">
              <a:solidFill>
                <a:srgbClr val="143366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F0D6AE-6FF7-4181-B216-3A6B51DA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95" y="1765917"/>
            <a:ext cx="4372992" cy="4372992"/>
          </a:xfrm>
          <a:prstGeom prst="rect">
            <a:avLst/>
          </a:prstGeom>
        </p:spPr>
      </p:pic>
      <p:sp>
        <p:nvSpPr>
          <p:cNvPr id="2" name="Google Shape;2882;p31">
            <a:extLst>
              <a:ext uri="{FF2B5EF4-FFF2-40B4-BE49-F238E27FC236}">
                <a16:creationId xmlns:a16="http://schemas.microsoft.com/office/drawing/2014/main" id="{9ED170DC-6C2D-DC66-FE24-4E342034A194}"/>
              </a:ext>
            </a:extLst>
          </p:cNvPr>
          <p:cNvSpPr txBox="1">
            <a:spLocks/>
          </p:cNvSpPr>
          <p:nvPr/>
        </p:nvSpPr>
        <p:spPr>
          <a:xfrm>
            <a:off x="1332435" y="1482323"/>
            <a:ext cx="6406800" cy="1729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00"/>
              </a:spcAft>
              <a:buAutoNum type="arabicPeriod"/>
            </a:pPr>
            <a:r>
              <a:rPr lang="ru-RU" sz="2400" dirty="0"/>
              <a:t>Анализ конкурентов</a:t>
            </a:r>
          </a:p>
          <a:p>
            <a:pPr marL="342900" indent="-342900">
              <a:spcAft>
                <a:spcPts val="2100"/>
              </a:spcAft>
              <a:buAutoNum type="arabicPeriod"/>
            </a:pPr>
            <a:r>
              <a:rPr lang="ru-RU" sz="2400" dirty="0"/>
              <a:t>Анализ стран</a:t>
            </a:r>
          </a:p>
          <a:p>
            <a:pPr marL="342900" indent="-342900">
              <a:spcAft>
                <a:spcPts val="2100"/>
              </a:spcAft>
              <a:buAutoNum type="arabicPeriod"/>
            </a:pPr>
            <a:r>
              <a:rPr lang="ru-RU" sz="2400" dirty="0"/>
              <a:t>Товары аналоги</a:t>
            </a:r>
          </a:p>
          <a:p>
            <a:pPr marL="342900" indent="-342900">
              <a:spcAft>
                <a:spcPts val="2100"/>
              </a:spcAft>
              <a:buAutoNum type="arabicPeriod"/>
            </a:pPr>
            <a:endParaRPr lang="ru-RU" sz="1600" dirty="0"/>
          </a:p>
          <a:p>
            <a:pPr marL="342900" indent="-342900">
              <a:spcAft>
                <a:spcPts val="2100"/>
              </a:spcAft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5971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82;p31">
            <a:extLst>
              <a:ext uri="{FF2B5EF4-FFF2-40B4-BE49-F238E27FC236}">
                <a16:creationId xmlns:a16="http://schemas.microsoft.com/office/drawing/2014/main" id="{FC4C8856-F6E7-4952-9975-FF459C9FA585}"/>
              </a:ext>
            </a:extLst>
          </p:cNvPr>
          <p:cNvSpPr txBox="1">
            <a:spLocks/>
          </p:cNvSpPr>
          <p:nvPr/>
        </p:nvSpPr>
        <p:spPr>
          <a:xfrm>
            <a:off x="986206" y="1314090"/>
            <a:ext cx="6406800" cy="37197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93700" indent="-285750" algn="l">
              <a:buFontTx/>
              <a:buChar char="-"/>
            </a:pPr>
            <a:endParaRPr lang="ru-RU" b="1" dirty="0">
              <a:solidFill>
                <a:srgbClr val="143366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F0D6AE-6FF7-4181-B216-3A6B51DAF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095" y="1765917"/>
            <a:ext cx="4372992" cy="4372992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B74D12-CD2A-967D-6403-8F6FF1B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14-58-48">
            <a:hlinkClick r:id="" action="ppaction://media"/>
            <a:extLst>
              <a:ext uri="{FF2B5EF4-FFF2-40B4-BE49-F238E27FC236}">
                <a16:creationId xmlns:a16="http://schemas.microsoft.com/office/drawing/2014/main" id="{1E713462-5590-1B11-27BD-521938B77D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48126" y="719091"/>
            <a:ext cx="9295748" cy="52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26"/>
          <p:cNvSpPr txBox="1">
            <a:spLocks noGrp="1"/>
          </p:cNvSpPr>
          <p:nvPr>
            <p:ph type="body" idx="1"/>
          </p:nvPr>
        </p:nvSpPr>
        <p:spPr>
          <a:xfrm>
            <a:off x="441281" y="1027896"/>
            <a:ext cx="5654719" cy="15377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</a:pPr>
            <a:r>
              <a:rPr lang="ru-RU" dirty="0"/>
              <a:t>Я поставщик, который хочет получить анализ рынка других поставщиков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</a:pPr>
            <a:endParaRPr lang="ru-RU" dirty="0"/>
          </a:p>
          <a:p>
            <a:pPr marL="1079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</a:pPr>
            <a:endParaRPr lang="ru-RU" dirty="0"/>
          </a:p>
        </p:txBody>
      </p:sp>
      <p:sp>
        <p:nvSpPr>
          <p:cNvPr id="2844" name="Google Shape;2844;p26"/>
          <p:cNvSpPr txBox="1">
            <a:spLocks noGrp="1"/>
          </p:cNvSpPr>
          <p:nvPr>
            <p:ph type="title"/>
          </p:nvPr>
        </p:nvSpPr>
        <p:spPr>
          <a:xfrm>
            <a:off x="444090" y="251081"/>
            <a:ext cx="1722062" cy="9252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Идея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4ED13D-A3F9-453D-B631-F6A3E4B6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39" y="222250"/>
            <a:ext cx="5748291" cy="5748291"/>
          </a:xfrm>
          <a:prstGeom prst="rect">
            <a:avLst/>
          </a:prstGeom>
        </p:spPr>
      </p:pic>
      <p:sp>
        <p:nvSpPr>
          <p:cNvPr id="2" name="Google Shape;2843;p26">
            <a:extLst>
              <a:ext uri="{FF2B5EF4-FFF2-40B4-BE49-F238E27FC236}">
                <a16:creationId xmlns:a16="http://schemas.microsoft.com/office/drawing/2014/main" id="{7A277948-77D3-8CD6-6B48-32AB08E56C7D}"/>
              </a:ext>
            </a:extLst>
          </p:cNvPr>
          <p:cNvSpPr txBox="1">
            <a:spLocks/>
          </p:cNvSpPr>
          <p:nvPr/>
        </p:nvSpPr>
        <p:spPr>
          <a:xfrm>
            <a:off x="441281" y="3035730"/>
            <a:ext cx="5748291" cy="393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>
              <a:lnSpc>
                <a:spcPct val="200000"/>
              </a:lnSpc>
              <a:buClr>
                <a:schemeClr val="accent1"/>
              </a:buClr>
              <a:buFont typeface="Catamaran"/>
              <a:buChar char="■"/>
            </a:pPr>
            <a:r>
              <a:rPr lang="ru-RU" dirty="0"/>
              <a:t>У нас есть словесное признаковое описание.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Catamaran"/>
              <a:buChar char="■"/>
            </a:pPr>
            <a:r>
              <a:rPr lang="ru-RU" dirty="0"/>
              <a:t>Значит мы строим </a:t>
            </a:r>
            <a:r>
              <a:rPr lang="ru-RU" dirty="0" err="1"/>
              <a:t>эмбеддинги</a:t>
            </a:r>
            <a:r>
              <a:rPr lang="ru-RU" dirty="0"/>
              <a:t> на их основе, чтобы в дальнейшем сравнить их по косинусу углу между векторами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Catamaran"/>
              <a:buChar char="■"/>
            </a:pPr>
            <a:r>
              <a:rPr lang="ru-RU" dirty="0"/>
              <a:t>Строим </a:t>
            </a:r>
            <a:r>
              <a:rPr lang="ru-RU" dirty="0" err="1"/>
              <a:t>эмбеддинги</a:t>
            </a:r>
            <a:r>
              <a:rPr lang="ru-RU" dirty="0"/>
              <a:t> на</a:t>
            </a:r>
            <a:r>
              <a:rPr lang="en-US" dirty="0"/>
              <a:t> </a:t>
            </a:r>
            <a:r>
              <a:rPr lang="en-US" b="1" i="0" dirty="0" err="1">
                <a:effectLst/>
                <a:latin typeface="-apple-system"/>
              </a:rPr>
              <a:t>product_name</a:t>
            </a:r>
            <a:r>
              <a:rPr lang="en-US" b="1" i="0" dirty="0">
                <a:effectLst/>
                <a:latin typeface="-apple-system"/>
              </a:rPr>
              <a:t>, </a:t>
            </a:r>
            <a:r>
              <a:rPr lang="en-US" b="1" i="0" dirty="0" err="1">
                <a:effectLst/>
                <a:latin typeface="-apple-system"/>
              </a:rPr>
              <a:t>product_characteristics</a:t>
            </a:r>
            <a:r>
              <a:rPr lang="en-US" b="1" i="0" dirty="0">
                <a:effectLst/>
                <a:latin typeface="-apple-system"/>
              </a:rPr>
              <a:t>, okpd2_name</a:t>
            </a:r>
            <a:endParaRPr lang="ru-RU" dirty="0"/>
          </a:p>
          <a:p>
            <a:pPr marL="107950" indent="0">
              <a:lnSpc>
                <a:spcPct val="200000"/>
              </a:lnSpc>
              <a:buClr>
                <a:schemeClr val="accent1"/>
              </a:buClr>
              <a:buFont typeface="Catamaran"/>
              <a:buNone/>
            </a:pPr>
            <a:endParaRPr lang="ru-RU" dirty="0"/>
          </a:p>
        </p:txBody>
      </p:sp>
      <p:sp>
        <p:nvSpPr>
          <p:cNvPr id="3" name="Google Shape;2844;p26">
            <a:extLst>
              <a:ext uri="{FF2B5EF4-FFF2-40B4-BE49-F238E27FC236}">
                <a16:creationId xmlns:a16="http://schemas.microsoft.com/office/drawing/2014/main" id="{EE81894C-0B04-B42F-AFA7-168216DFDBEA}"/>
              </a:ext>
            </a:extLst>
          </p:cNvPr>
          <p:cNvSpPr txBox="1">
            <a:spLocks/>
          </p:cNvSpPr>
          <p:nvPr/>
        </p:nvSpPr>
        <p:spPr>
          <a:xfrm>
            <a:off x="444089" y="2258915"/>
            <a:ext cx="2689727" cy="92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00782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29"/>
          <p:cNvSpPr txBox="1">
            <a:spLocks noGrp="1"/>
          </p:cNvSpPr>
          <p:nvPr>
            <p:ph type="title"/>
          </p:nvPr>
        </p:nvSpPr>
        <p:spPr>
          <a:xfrm>
            <a:off x="5175053" y="102345"/>
            <a:ext cx="5611316" cy="6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работы алгоритма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627AF-6BE8-455F-A912-AC4BA792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796" y="1078675"/>
            <a:ext cx="2610871" cy="399206"/>
          </a:xfrm>
        </p:spPr>
        <p:txBody>
          <a:bodyPr/>
          <a:lstStyle/>
          <a:p>
            <a:pPr marL="107950" indent="0">
              <a:buNone/>
            </a:pPr>
            <a:r>
              <a:rPr lang="ru-RU" sz="1200" dirty="0">
                <a:solidFill>
                  <a:srgbClr val="143366"/>
                </a:solidFill>
              </a:rPr>
              <a:t>На вход</a:t>
            </a:r>
            <a:r>
              <a:rPr lang="en-US" sz="1200" dirty="0">
                <a:solidFill>
                  <a:srgbClr val="143366"/>
                </a:solidFill>
              </a:rPr>
              <a:t>: Embeddings</a:t>
            </a:r>
            <a:r>
              <a:rPr lang="ru-RU" sz="1200" dirty="0">
                <a:solidFill>
                  <a:srgbClr val="143366"/>
                </a:solidFill>
              </a:rPr>
              <a:t> описания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01273E0-EB5B-457D-9589-B7AE7BD09280}"/>
              </a:ext>
            </a:extLst>
          </p:cNvPr>
          <p:cNvSpPr/>
          <p:nvPr/>
        </p:nvSpPr>
        <p:spPr>
          <a:xfrm>
            <a:off x="6058811" y="1983651"/>
            <a:ext cx="2610873" cy="930112"/>
          </a:xfrm>
          <a:prstGeom prst="roundRect">
            <a:avLst/>
          </a:prstGeom>
          <a:solidFill>
            <a:schemeClr val="bg2"/>
          </a:solidFill>
          <a:ln>
            <a:solidFill>
              <a:srgbClr val="14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93BD5A4-4BEC-49E8-96FA-67A4DF514988}"/>
              </a:ext>
            </a:extLst>
          </p:cNvPr>
          <p:cNvCxnSpPr>
            <a:cxnSpLocks/>
          </p:cNvCxnSpPr>
          <p:nvPr/>
        </p:nvCxnSpPr>
        <p:spPr>
          <a:xfrm>
            <a:off x="7293226" y="1486484"/>
            <a:ext cx="0" cy="441655"/>
          </a:xfrm>
          <a:prstGeom prst="straightConnector1">
            <a:avLst/>
          </a:prstGeom>
          <a:ln>
            <a:solidFill>
              <a:srgbClr val="14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2">
            <a:extLst>
              <a:ext uri="{FF2B5EF4-FFF2-40B4-BE49-F238E27FC236}">
                <a16:creationId xmlns:a16="http://schemas.microsoft.com/office/drawing/2014/main" id="{C0A01609-D83A-4323-8C0E-E150838DBD72}"/>
              </a:ext>
            </a:extLst>
          </p:cNvPr>
          <p:cNvSpPr txBox="1">
            <a:spLocks/>
          </p:cNvSpPr>
          <p:nvPr/>
        </p:nvSpPr>
        <p:spPr>
          <a:xfrm>
            <a:off x="6158140" y="1999000"/>
            <a:ext cx="2548732" cy="83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>
              <a:buNone/>
            </a:pPr>
            <a:r>
              <a:rPr lang="ru-RU" sz="1200" dirty="0">
                <a:solidFill>
                  <a:srgbClr val="143366"/>
                </a:solidFill>
              </a:rPr>
              <a:t>Считаем косинус между </a:t>
            </a:r>
            <a:r>
              <a:rPr lang="ru-RU" sz="1200" dirty="0" err="1">
                <a:solidFill>
                  <a:srgbClr val="143366"/>
                </a:solidFill>
              </a:rPr>
              <a:t>эмбеддингом</a:t>
            </a:r>
            <a:r>
              <a:rPr lang="ru-RU" sz="1200" dirty="0">
                <a:solidFill>
                  <a:srgbClr val="143366"/>
                </a:solidFill>
              </a:rPr>
              <a:t> описания и всех обученных </a:t>
            </a:r>
            <a:r>
              <a:rPr lang="ru-RU" sz="1200" dirty="0" err="1">
                <a:solidFill>
                  <a:srgbClr val="143366"/>
                </a:solidFill>
              </a:rPr>
              <a:t>эмбеддингов</a:t>
            </a:r>
            <a:endParaRPr lang="ru-RU" sz="1200" dirty="0">
              <a:solidFill>
                <a:srgbClr val="143366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C93B4C8-7BB5-4DE8-AC52-8415F354A233}"/>
              </a:ext>
            </a:extLst>
          </p:cNvPr>
          <p:cNvCxnSpPr>
            <a:cxnSpLocks/>
          </p:cNvCxnSpPr>
          <p:nvPr/>
        </p:nvCxnSpPr>
        <p:spPr>
          <a:xfrm>
            <a:off x="7286024" y="3342967"/>
            <a:ext cx="0" cy="545409"/>
          </a:xfrm>
          <a:prstGeom prst="straightConnector1">
            <a:avLst/>
          </a:prstGeom>
          <a:ln>
            <a:solidFill>
              <a:srgbClr val="14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99D99D0-619D-4F62-B8B2-E6EE30A4261D}"/>
              </a:ext>
            </a:extLst>
          </p:cNvPr>
          <p:cNvSpPr/>
          <p:nvPr/>
        </p:nvSpPr>
        <p:spPr>
          <a:xfrm>
            <a:off x="6047002" y="3968038"/>
            <a:ext cx="2610872" cy="681034"/>
          </a:xfrm>
          <a:prstGeom prst="roundRect">
            <a:avLst/>
          </a:prstGeom>
          <a:solidFill>
            <a:schemeClr val="bg2"/>
          </a:solidFill>
          <a:ln>
            <a:solidFill>
              <a:srgbClr val="14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C33B1CD-C1ED-4396-B480-13BA9A4DC6AF}"/>
              </a:ext>
            </a:extLst>
          </p:cNvPr>
          <p:cNvSpPr txBox="1">
            <a:spLocks/>
          </p:cNvSpPr>
          <p:nvPr/>
        </p:nvSpPr>
        <p:spPr>
          <a:xfrm>
            <a:off x="5774935" y="2909700"/>
            <a:ext cx="2968523" cy="55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 algn="ctr">
              <a:buNone/>
            </a:pPr>
            <a:r>
              <a:rPr lang="ru-RU" sz="1100" dirty="0">
                <a:solidFill>
                  <a:srgbClr val="143366"/>
                </a:solidFill>
              </a:rPr>
              <a:t>Выбираем топ 100 максимальных произведений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DE4E987F-5FEF-4CC4-A1F4-FC34E7AA6E70}"/>
              </a:ext>
            </a:extLst>
          </p:cNvPr>
          <p:cNvSpPr txBox="1">
            <a:spLocks/>
          </p:cNvSpPr>
          <p:nvPr/>
        </p:nvSpPr>
        <p:spPr>
          <a:xfrm>
            <a:off x="6176313" y="3999303"/>
            <a:ext cx="2219422" cy="61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 algn="ctr">
              <a:buNone/>
            </a:pPr>
            <a:r>
              <a:rPr lang="ru-RU" sz="1200" dirty="0">
                <a:solidFill>
                  <a:srgbClr val="143366"/>
                </a:solidFill>
              </a:rPr>
              <a:t>Это нам даст товары-аналоги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F4DF707-7050-43B1-A951-9DAFA21567CC}"/>
              </a:ext>
            </a:extLst>
          </p:cNvPr>
          <p:cNvSpPr txBox="1">
            <a:spLocks/>
          </p:cNvSpPr>
          <p:nvPr/>
        </p:nvSpPr>
        <p:spPr>
          <a:xfrm>
            <a:off x="5425957" y="4692687"/>
            <a:ext cx="3666478" cy="55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 algn="ctr">
              <a:buNone/>
            </a:pPr>
            <a:r>
              <a:rPr lang="ru-RU" sz="1100" dirty="0">
                <a:solidFill>
                  <a:srgbClr val="143366"/>
                </a:solidFill>
              </a:rPr>
              <a:t>После чего на этих данных идёт построение графиков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63AF632-2400-48D9-A3D6-70EDB0976677}"/>
              </a:ext>
            </a:extLst>
          </p:cNvPr>
          <p:cNvCxnSpPr>
            <a:cxnSpLocks/>
          </p:cNvCxnSpPr>
          <p:nvPr/>
        </p:nvCxnSpPr>
        <p:spPr>
          <a:xfrm flipH="1">
            <a:off x="7291857" y="5250624"/>
            <a:ext cx="2737" cy="416197"/>
          </a:xfrm>
          <a:prstGeom prst="straightConnector1">
            <a:avLst/>
          </a:prstGeom>
          <a:ln>
            <a:solidFill>
              <a:srgbClr val="14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8BF91F3B-4728-4DAE-BAFA-C70DD7F99D40}"/>
              </a:ext>
            </a:extLst>
          </p:cNvPr>
          <p:cNvSpPr/>
          <p:nvPr/>
        </p:nvSpPr>
        <p:spPr>
          <a:xfrm>
            <a:off x="6095999" y="5666821"/>
            <a:ext cx="2770667" cy="1088834"/>
          </a:xfrm>
          <a:prstGeom prst="roundRect">
            <a:avLst/>
          </a:prstGeom>
          <a:solidFill>
            <a:schemeClr val="bg2"/>
          </a:solidFill>
          <a:ln>
            <a:solidFill>
              <a:srgbClr val="14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3BCBC34F-F9EE-41F5-A148-A966F7D766AE}"/>
              </a:ext>
            </a:extLst>
          </p:cNvPr>
          <p:cNvSpPr txBox="1">
            <a:spLocks/>
          </p:cNvSpPr>
          <p:nvPr/>
        </p:nvSpPr>
        <p:spPr>
          <a:xfrm>
            <a:off x="6319617" y="5666821"/>
            <a:ext cx="2323430" cy="122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>
              <a:buNone/>
            </a:pPr>
            <a:r>
              <a:rPr lang="ru-RU" sz="1200" dirty="0">
                <a:solidFill>
                  <a:srgbClr val="143366"/>
                </a:solidFill>
              </a:rPr>
              <a:t>И с помощью этого можно сделать выводы о конкуренции и дальнейшем развитии продукта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ED1B3C-3CF2-4646-B4AC-780116F7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538" y="865845"/>
            <a:ext cx="6327456" cy="63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25"/>
          <p:cNvSpPr txBox="1">
            <a:spLocks noGrp="1"/>
          </p:cNvSpPr>
          <p:nvPr>
            <p:ph type="title"/>
          </p:nvPr>
        </p:nvSpPr>
        <p:spPr>
          <a:xfrm>
            <a:off x="2068658" y="166684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Стек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599FC-62F5-43A4-88C5-4FD52E0F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645" y="2177330"/>
            <a:ext cx="7854173" cy="1719967"/>
          </a:xfrm>
        </p:spPr>
        <p:txBody>
          <a:bodyPr/>
          <a:lstStyle/>
          <a:p>
            <a:pPr marL="107950" indent="0" algn="l">
              <a:buNone/>
            </a:pPr>
            <a:r>
              <a:rPr lang="ru-RU" sz="1800" b="1" dirty="0">
                <a:solidFill>
                  <a:srgbClr val="143366"/>
                </a:solidFill>
              </a:rPr>
              <a:t>Технологии</a:t>
            </a:r>
            <a:r>
              <a:rPr lang="en-US" sz="1800" b="1" dirty="0">
                <a:solidFill>
                  <a:srgbClr val="143366"/>
                </a:solidFill>
              </a:rPr>
              <a:t>:</a:t>
            </a:r>
            <a:endParaRPr lang="ru-RU" sz="1800" b="1" dirty="0">
              <a:solidFill>
                <a:srgbClr val="143366"/>
              </a:solidFill>
            </a:endParaRPr>
          </a:p>
          <a:p>
            <a:pPr algn="l">
              <a:buFontTx/>
              <a:buChar char="-"/>
            </a:pPr>
            <a:r>
              <a:rPr lang="en-US" sz="1800" dirty="0">
                <a:solidFill>
                  <a:srgbClr val="143366"/>
                </a:solidFill>
              </a:rPr>
              <a:t>Pandas, </a:t>
            </a:r>
            <a:r>
              <a:rPr lang="en-US" sz="1800" dirty="0" err="1">
                <a:solidFill>
                  <a:srgbClr val="143366"/>
                </a:solidFill>
              </a:rPr>
              <a:t>numpy</a:t>
            </a:r>
            <a:r>
              <a:rPr lang="en-US" sz="1800" dirty="0">
                <a:solidFill>
                  <a:srgbClr val="143366"/>
                </a:solidFill>
              </a:rPr>
              <a:t>, seaborn, matplotlib, </a:t>
            </a:r>
            <a:r>
              <a:rPr lang="en-US" sz="1800" dirty="0" err="1">
                <a:solidFill>
                  <a:srgbClr val="143366"/>
                </a:solidFill>
              </a:rPr>
              <a:t>sklearn</a:t>
            </a:r>
            <a:r>
              <a:rPr lang="en-US" sz="1800" dirty="0">
                <a:solidFill>
                  <a:srgbClr val="143366"/>
                </a:solidFill>
              </a:rPr>
              <a:t>,</a:t>
            </a:r>
          </a:p>
          <a:p>
            <a:pPr algn="l">
              <a:buFontTx/>
              <a:buChar char="-"/>
            </a:pPr>
            <a:r>
              <a:rPr lang="ru-RU" sz="1800" dirty="0">
                <a:solidFill>
                  <a:srgbClr val="143366"/>
                </a:solidFill>
              </a:rPr>
              <a:t>Легитимизация (</a:t>
            </a:r>
            <a:r>
              <a:rPr lang="en-US" sz="1800" dirty="0">
                <a:solidFill>
                  <a:srgbClr val="143366"/>
                </a:solidFill>
              </a:rPr>
              <a:t>pymystem3</a:t>
            </a:r>
            <a:r>
              <a:rPr lang="ru-RU" sz="1800" dirty="0">
                <a:solidFill>
                  <a:srgbClr val="143366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ru-RU" sz="1800" dirty="0">
                <a:solidFill>
                  <a:srgbClr val="143366"/>
                </a:solidFill>
              </a:rPr>
              <a:t>Построение </a:t>
            </a:r>
            <a:r>
              <a:rPr lang="ru-RU" sz="1800" dirty="0" err="1">
                <a:solidFill>
                  <a:srgbClr val="143366"/>
                </a:solidFill>
              </a:rPr>
              <a:t>эмбеддингов</a:t>
            </a:r>
            <a:r>
              <a:rPr lang="ru-RU" sz="1800" dirty="0">
                <a:solidFill>
                  <a:srgbClr val="143366"/>
                </a:solidFill>
              </a:rPr>
              <a:t> путём </a:t>
            </a:r>
            <a:r>
              <a:rPr lang="en-US" sz="1800" dirty="0">
                <a:solidFill>
                  <a:srgbClr val="143366"/>
                </a:solidFill>
              </a:rPr>
              <a:t>TF-IDF</a:t>
            </a:r>
            <a:r>
              <a:rPr lang="ru-RU" sz="1800" dirty="0">
                <a:solidFill>
                  <a:srgbClr val="143366"/>
                </a:solidFill>
              </a:rPr>
              <a:t> (</a:t>
            </a:r>
            <a:r>
              <a:rPr lang="en-US" sz="1800" dirty="0" err="1">
                <a:solidFill>
                  <a:srgbClr val="143366"/>
                </a:solidFill>
              </a:rPr>
              <a:t>TfidfVectorizer</a:t>
            </a:r>
            <a:r>
              <a:rPr lang="ru-RU" sz="1800" dirty="0">
                <a:solidFill>
                  <a:srgbClr val="143366"/>
                </a:solidFill>
              </a:rPr>
              <a:t> </a:t>
            </a:r>
            <a:r>
              <a:rPr lang="en-US" sz="1800" dirty="0">
                <a:solidFill>
                  <a:srgbClr val="143366"/>
                </a:solidFill>
              </a:rPr>
              <a:t>from </a:t>
            </a:r>
            <a:r>
              <a:rPr lang="en-US" sz="1800" dirty="0" err="1">
                <a:solidFill>
                  <a:srgbClr val="143366"/>
                </a:solidFill>
              </a:rPr>
              <a:t>sklearn</a:t>
            </a:r>
            <a:r>
              <a:rPr lang="ru-RU" sz="1800" dirty="0">
                <a:solidFill>
                  <a:srgbClr val="143366"/>
                </a:solidFill>
              </a:rPr>
              <a:t>) </a:t>
            </a:r>
          </a:p>
          <a:p>
            <a:pPr marL="107950" indent="0" algn="l">
              <a:buNone/>
            </a:pPr>
            <a:endParaRPr lang="ru-RU" dirty="0">
              <a:solidFill>
                <a:srgbClr val="14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30F3E-5047-412A-8C27-7B435E8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00" y="2612001"/>
            <a:ext cx="8010382" cy="3160800"/>
          </a:xfrm>
        </p:spPr>
        <p:txBody>
          <a:bodyPr/>
          <a:lstStyle/>
          <a:p>
            <a:pPr algn="ctr"/>
            <a:r>
              <a:rPr lang="ru-RU" dirty="0"/>
              <a:t>Товары - аналоги</a:t>
            </a:r>
          </a:p>
        </p:txBody>
      </p:sp>
    </p:spTree>
    <p:extLst>
      <p:ext uri="{BB962C8B-B14F-4D97-AF65-F5344CB8AC3E}">
        <p14:creationId xmlns:p14="http://schemas.microsoft.com/office/powerpoint/2010/main" val="38926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2A599FC-62F5-43A4-88C5-4FD52E0F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645" y="2177330"/>
            <a:ext cx="7854173" cy="4578577"/>
          </a:xfrm>
        </p:spPr>
        <p:txBody>
          <a:bodyPr/>
          <a:lstStyle/>
          <a:p>
            <a:pPr marL="107950" indent="0" algn="l">
              <a:buNone/>
            </a:pPr>
            <a:endParaRPr lang="ru-RU" dirty="0">
              <a:solidFill>
                <a:srgbClr val="143366"/>
              </a:solidFill>
            </a:endParaRPr>
          </a:p>
          <a:p>
            <a:pPr marL="107950" indent="0" algn="l">
              <a:buNone/>
            </a:pPr>
            <a:endParaRPr lang="ru-RU" b="1" dirty="0">
              <a:solidFill>
                <a:srgbClr val="14336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C28DE4-D7A4-8FDC-6374-45853CCC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92" y="470517"/>
            <a:ext cx="10118319" cy="5032148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2239449B-B51A-3A6E-0A43-3CF9AF2C1B2D}"/>
              </a:ext>
            </a:extLst>
          </p:cNvPr>
          <p:cNvSpPr txBox="1">
            <a:spLocks/>
          </p:cNvSpPr>
          <p:nvPr/>
        </p:nvSpPr>
        <p:spPr>
          <a:xfrm>
            <a:off x="2612994" y="5607832"/>
            <a:ext cx="7148712" cy="104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07950" indent="0" algn="l">
              <a:buFont typeface="Catamaran"/>
              <a:buNone/>
            </a:pPr>
            <a:r>
              <a:rPr lang="ru-RU" sz="1800" b="1" dirty="0">
                <a:solidFill>
                  <a:srgbClr val="143366"/>
                </a:solidFill>
              </a:rPr>
              <a:t>Алгоритм </a:t>
            </a:r>
            <a:r>
              <a:rPr lang="ru-RU" sz="1800" dirty="0">
                <a:solidFill>
                  <a:srgbClr val="143366"/>
                </a:solidFill>
              </a:rPr>
              <a:t>выводит</a:t>
            </a:r>
            <a:r>
              <a:rPr lang="ru-RU" sz="1800" b="1" dirty="0">
                <a:solidFill>
                  <a:srgbClr val="143366"/>
                </a:solidFill>
              </a:rPr>
              <a:t> </a:t>
            </a:r>
            <a:r>
              <a:rPr lang="ru-RU" sz="1800" dirty="0">
                <a:solidFill>
                  <a:srgbClr val="143366"/>
                </a:solidFill>
              </a:rPr>
              <a:t>товары-аналоги, так как векторы </a:t>
            </a:r>
            <a:r>
              <a:rPr lang="ru-RU" sz="1800" dirty="0" err="1">
                <a:solidFill>
                  <a:srgbClr val="143366"/>
                </a:solidFill>
              </a:rPr>
              <a:t>эмбеддинга</a:t>
            </a:r>
            <a:r>
              <a:rPr lang="ru-RU" sz="1800" dirty="0">
                <a:solidFill>
                  <a:srgbClr val="143366"/>
                </a:solidFill>
              </a:rPr>
              <a:t> отсортированы по значению косинуса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32"/>
          <p:cNvSpPr txBox="1">
            <a:spLocks noGrp="1"/>
          </p:cNvSpPr>
          <p:nvPr>
            <p:ph type="title"/>
          </p:nvPr>
        </p:nvSpPr>
        <p:spPr>
          <a:xfrm>
            <a:off x="2304000" y="2332874"/>
            <a:ext cx="7584000" cy="283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45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158C51C3-D755-C652-9220-0F12F88B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89FF7-F876-D9D9-1A41-4B6CDEA6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6" y="171790"/>
            <a:ext cx="5498624" cy="395632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780FD7-690B-490A-655B-600254A3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1790"/>
            <a:ext cx="5684400" cy="3956327"/>
          </a:xfrm>
          <a:prstGeom prst="rect">
            <a:avLst/>
          </a:prstGeom>
        </p:spPr>
      </p:pic>
      <p:sp>
        <p:nvSpPr>
          <p:cNvPr id="23" name="Google Shape;2882;p31">
            <a:extLst>
              <a:ext uri="{FF2B5EF4-FFF2-40B4-BE49-F238E27FC236}">
                <a16:creationId xmlns:a16="http://schemas.microsoft.com/office/drawing/2014/main" id="{4F2B6DB8-FBCB-B3FA-0439-BB53052BA8F3}"/>
              </a:ext>
            </a:extLst>
          </p:cNvPr>
          <p:cNvSpPr txBox="1">
            <a:spLocks/>
          </p:cNvSpPr>
          <p:nvPr/>
        </p:nvSpPr>
        <p:spPr>
          <a:xfrm>
            <a:off x="335526" y="4384962"/>
            <a:ext cx="6406800" cy="1729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00"/>
              </a:spcAft>
              <a:buAutoNum type="arabicPeriod"/>
            </a:pPr>
            <a:endParaRPr lang="ru-RU" sz="1600" dirty="0"/>
          </a:p>
        </p:txBody>
      </p:sp>
      <p:sp>
        <p:nvSpPr>
          <p:cNvPr id="24" name="Google Shape;2882;p31">
            <a:extLst>
              <a:ext uri="{FF2B5EF4-FFF2-40B4-BE49-F238E27FC236}">
                <a16:creationId xmlns:a16="http://schemas.microsoft.com/office/drawing/2014/main" id="{9C81254E-A611-2064-C31D-6064F04E2E6D}"/>
              </a:ext>
            </a:extLst>
          </p:cNvPr>
          <p:cNvSpPr txBox="1">
            <a:spLocks/>
          </p:cNvSpPr>
          <p:nvPr/>
        </p:nvSpPr>
        <p:spPr>
          <a:xfrm>
            <a:off x="201137" y="4218076"/>
            <a:ext cx="5498624" cy="1729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00"/>
              </a:spcAft>
              <a:buAutoNum type="arabicPeriod"/>
            </a:pPr>
            <a:r>
              <a:rPr lang="ru-RU" sz="1600" dirty="0"/>
              <a:t>Среднее значение среди распределений цен между наиболее часто встречающихся ходов -</a:t>
            </a:r>
            <a:r>
              <a:rPr lang="en-US" sz="1600" dirty="0"/>
              <a:t>&gt; </a:t>
            </a:r>
            <a:r>
              <a:rPr lang="ru-RU" sz="1600" dirty="0"/>
              <a:t>помогает понять место на рынке среди похожих кодов</a:t>
            </a:r>
          </a:p>
        </p:txBody>
      </p:sp>
      <p:sp>
        <p:nvSpPr>
          <p:cNvPr id="25" name="Google Shape;2882;p31">
            <a:extLst>
              <a:ext uri="{FF2B5EF4-FFF2-40B4-BE49-F238E27FC236}">
                <a16:creationId xmlns:a16="http://schemas.microsoft.com/office/drawing/2014/main" id="{81CA7FE6-F126-9F45-C830-B1C926D654F6}"/>
              </a:ext>
            </a:extLst>
          </p:cNvPr>
          <p:cNvSpPr txBox="1">
            <a:spLocks/>
          </p:cNvSpPr>
          <p:nvPr/>
        </p:nvSpPr>
        <p:spPr>
          <a:xfrm>
            <a:off x="5926626" y="4218076"/>
            <a:ext cx="5498624" cy="1729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00"/>
              </a:spcAft>
              <a:buAutoNum type="arabicPeriod"/>
            </a:pPr>
            <a:r>
              <a:rPr lang="ru-RU" sz="1600" dirty="0"/>
              <a:t>Общие количество позиций в контрактах для данной страны</a:t>
            </a:r>
          </a:p>
        </p:txBody>
      </p:sp>
    </p:spTree>
    <p:extLst>
      <p:ext uri="{BB962C8B-B14F-4D97-AF65-F5344CB8AC3E}">
        <p14:creationId xmlns:p14="http://schemas.microsoft.com/office/powerpoint/2010/main" val="35622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E633A9-A147-4FE9-6296-C9043DEB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98" y="1684886"/>
            <a:ext cx="5837841" cy="40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2661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179</Words>
  <Application>Microsoft Office PowerPoint</Application>
  <PresentationFormat>Широкоэкранный</PresentationFormat>
  <Paragraphs>28</Paragraphs>
  <Slides>13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Barlow Condensed</vt:lpstr>
      <vt:lpstr>Ubuntu Condensed</vt:lpstr>
      <vt:lpstr>Calibri</vt:lpstr>
      <vt:lpstr>-apple-system</vt:lpstr>
      <vt:lpstr>Catamaran</vt:lpstr>
      <vt:lpstr>Abril Fatface</vt:lpstr>
      <vt:lpstr>Aldrich</vt:lpstr>
      <vt:lpstr>Arial</vt:lpstr>
      <vt:lpstr>SlidesMania</vt:lpstr>
      <vt:lpstr>fortunetlyborn</vt:lpstr>
      <vt:lpstr>Идея</vt:lpstr>
      <vt:lpstr>Схема работы алгоритма</vt:lpstr>
      <vt:lpstr>Стек</vt:lpstr>
      <vt:lpstr>Товары - аналоги</vt:lpstr>
      <vt:lpstr>Презентация PowerPoint</vt:lpstr>
      <vt:lpstr>Анализ</vt:lpstr>
      <vt:lpstr>Презентация PowerPoint</vt:lpstr>
      <vt:lpstr>Презентация PowerPoint</vt:lpstr>
      <vt:lpstr>Презентация PowerPoint</vt:lpstr>
      <vt:lpstr>Презентация PowerPoint</vt:lpstr>
      <vt:lpstr>Какие бизнес задачи решили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title.-</dc:title>
  <dc:creator>Роман Симановский</dc:creator>
  <cp:lastModifiedBy>admin</cp:lastModifiedBy>
  <cp:revision>15</cp:revision>
  <dcterms:modified xsi:type="dcterms:W3CDTF">2022-10-02T15:02:17Z</dcterms:modified>
</cp:coreProperties>
</file>