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</p:sldMasterIdLst>
  <p:notesMasterIdLst>
    <p:notesMasterId r:id="rId39"/>
  </p:notesMasterIdLst>
  <p:sldIdLst>
    <p:sldId id="302" r:id="rId3"/>
    <p:sldId id="267" r:id="rId4"/>
    <p:sldId id="268" r:id="rId5"/>
    <p:sldId id="283" r:id="rId6"/>
    <p:sldId id="301" r:id="rId7"/>
    <p:sldId id="281" r:id="rId8"/>
    <p:sldId id="303" r:id="rId9"/>
    <p:sldId id="304" r:id="rId10"/>
    <p:sldId id="305" r:id="rId11"/>
    <p:sldId id="282" r:id="rId12"/>
    <p:sldId id="277" r:id="rId13"/>
    <p:sldId id="300" r:id="rId14"/>
    <p:sldId id="306" r:id="rId15"/>
    <p:sldId id="284" r:id="rId16"/>
    <p:sldId id="285" r:id="rId17"/>
    <p:sldId id="286" r:id="rId18"/>
    <p:sldId id="287" r:id="rId19"/>
    <p:sldId id="276" r:id="rId20"/>
    <p:sldId id="309" r:id="rId21"/>
    <p:sldId id="291" r:id="rId22"/>
    <p:sldId id="292" r:id="rId23"/>
    <p:sldId id="294" r:id="rId24"/>
    <p:sldId id="295" r:id="rId25"/>
    <p:sldId id="293" r:id="rId26"/>
    <p:sldId id="296" r:id="rId27"/>
    <p:sldId id="297" r:id="rId28"/>
    <p:sldId id="298" r:id="rId29"/>
    <p:sldId id="299" r:id="rId30"/>
    <p:sldId id="289" r:id="rId31"/>
    <p:sldId id="307" r:id="rId32"/>
    <p:sldId id="288" r:id="rId33"/>
    <p:sldId id="290" r:id="rId34"/>
    <p:sldId id="308" r:id="rId35"/>
    <p:sldId id="278" r:id="rId36"/>
    <p:sldId id="275" r:id="rId37"/>
    <p:sldId id="279" r:id="rId38"/>
  </p:sldIdLst>
  <p:sldSz cx="9144000" cy="6858000" type="screen4x3"/>
  <p:notesSz cx="7099300" cy="10234613"/>
  <p:defaultTextStyle>
    <a:defPPr>
      <a:defRPr lang="en-GB"/>
    </a:defPPr>
    <a:lvl1pPr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Microsoft YaHei" charset="-122"/>
        <a:cs typeface="+mn-cs"/>
      </a:defRPr>
    </a:lvl1pPr>
    <a:lvl2pPr marL="742950" indent="-28575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Microsoft YaHei" charset="-122"/>
        <a:cs typeface="+mn-cs"/>
      </a:defRPr>
    </a:lvl2pPr>
    <a:lvl3pPr marL="11430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Microsoft YaHei" charset="-122"/>
        <a:cs typeface="+mn-cs"/>
      </a:defRPr>
    </a:lvl3pPr>
    <a:lvl4pPr marL="16002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Microsoft YaHei" charset="-122"/>
        <a:cs typeface="+mn-cs"/>
      </a:defRPr>
    </a:lvl4pPr>
    <a:lvl5pPr marL="20574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Microsoft YaHei" charset="-122"/>
        <a:cs typeface="+mn-cs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charset="0"/>
        <a:ea typeface="Microsoft YaHei" charset="-122"/>
        <a:cs typeface="+mn-cs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charset="0"/>
        <a:ea typeface="Microsoft YaHei" charset="-122"/>
        <a:cs typeface="+mn-cs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charset="0"/>
        <a:ea typeface="Microsoft YaHei" charset="-122"/>
        <a:cs typeface="+mn-cs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charset="0"/>
        <a:ea typeface="Microsoft YaHei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00C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86" autoAdjust="0"/>
    <p:restoredTop sz="82516" autoAdjust="0"/>
  </p:normalViewPr>
  <p:slideViewPr>
    <p:cSldViewPr>
      <p:cViewPr varScale="1">
        <p:scale>
          <a:sx n="86" d="100"/>
          <a:sy n="86" d="100"/>
        </p:scale>
        <p:origin x="672" y="184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0" y="12368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AutoShape 1"/>
          <p:cNvSpPr>
            <a:spLocks noChangeArrowheads="1"/>
          </p:cNvSpPr>
          <p:nvPr/>
        </p:nvSpPr>
        <p:spPr bwMode="auto">
          <a:xfrm>
            <a:off x="0" y="0"/>
            <a:ext cx="7099300" cy="102346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360" cap="sq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77875"/>
            <a:ext cx="5113338" cy="3833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7171" name="Rectangle 3"/>
          <p:cNvSpPr>
            <a:spLocks noGrp="1" noChangeArrowheads="1"/>
          </p:cNvSpPr>
          <p:nvPr>
            <p:ph type="body"/>
          </p:nvPr>
        </p:nvSpPr>
        <p:spPr bwMode="auto">
          <a:xfrm>
            <a:off x="709613" y="4860925"/>
            <a:ext cx="5675312" cy="460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076575" cy="5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buClr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</a:defRPr>
            </a:lvl1pPr>
          </a:lstStyle>
          <a:p>
            <a:endParaRPr lang="nl-NL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dt"/>
          </p:nvPr>
        </p:nvSpPr>
        <p:spPr bwMode="auto">
          <a:xfrm>
            <a:off x="4017963" y="0"/>
            <a:ext cx="3076575" cy="5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buClr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</a:defRPr>
            </a:lvl1pPr>
          </a:lstStyle>
          <a:p>
            <a:endParaRPr lang="nl-NL"/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/>
          </p:nvPr>
        </p:nvSpPr>
        <p:spPr bwMode="auto">
          <a:xfrm>
            <a:off x="0" y="9723438"/>
            <a:ext cx="3076575" cy="5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buClr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</a:defRPr>
            </a:lvl1pPr>
          </a:lstStyle>
          <a:p>
            <a:endParaRPr lang="nl-NL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4017963" y="9723438"/>
            <a:ext cx="3076575" cy="5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buClr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</a:defRPr>
            </a:lvl1pPr>
          </a:lstStyle>
          <a:p>
            <a:fld id="{A8E28948-FE99-4002-8E53-0777C8093873}" type="slidenum">
              <a:rPr lang="nl-NL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928655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A8E28948-FE99-4002-8E53-0777C8093873}" type="slidenum">
              <a:rPr lang="nl-NL" smtClean="0"/>
              <a:pPr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349861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A8E28948-FE99-4002-8E53-0777C8093873}" type="slidenum">
              <a:rPr lang="nl-NL" smtClean="0"/>
              <a:pPr/>
              <a:t>12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280194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fld id="{A8E28948-FE99-4002-8E53-0777C8093873}" type="slidenum">
              <a:rPr lang="nl-NL" smtClean="0"/>
              <a:pPr/>
              <a:t>13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050856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TCCR</a:t>
            </a:r>
            <a:r>
              <a:rPr lang="en-US" dirty="0"/>
              <a:t>0</a:t>
            </a:r>
            <a:r>
              <a:rPr lang="en-US" b="1" dirty="0"/>
              <a:t>A</a:t>
            </a:r>
            <a:r>
              <a:rPr lang="en-US" dirty="0"/>
              <a:t>  </a:t>
            </a:r>
            <a:r>
              <a:rPr lang="en-US" b="1" dirty="0"/>
              <a:t>T</a:t>
            </a:r>
            <a:r>
              <a:rPr lang="en-US" dirty="0"/>
              <a:t>imer </a:t>
            </a:r>
            <a:r>
              <a:rPr lang="en-US" b="1" dirty="0"/>
              <a:t>C</a:t>
            </a:r>
            <a:r>
              <a:rPr lang="en-US" dirty="0"/>
              <a:t>ounter </a:t>
            </a:r>
            <a:r>
              <a:rPr lang="en-US" b="1" dirty="0"/>
              <a:t>C</a:t>
            </a:r>
            <a:r>
              <a:rPr lang="en-US" dirty="0"/>
              <a:t>ontrol </a:t>
            </a:r>
            <a:r>
              <a:rPr lang="en-US" b="1" dirty="0"/>
              <a:t>R</a:t>
            </a:r>
            <a:r>
              <a:rPr lang="en-US" dirty="0"/>
              <a:t>egister </a:t>
            </a:r>
            <a:r>
              <a:rPr lang="en-US" b="1" dirty="0"/>
              <a:t>A</a:t>
            </a:r>
            <a:r>
              <a:rPr lang="en-US" dirty="0"/>
              <a:t> van timer/counter 0 </a:t>
            </a:r>
          </a:p>
          <a:p>
            <a:pPr marL="0" marR="0" lvl="0" indent="0" algn="l" defTabSz="449263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r>
              <a:rPr lang="en-US" b="1" dirty="0"/>
              <a:t>TCCR</a:t>
            </a:r>
            <a:r>
              <a:rPr lang="en-US" dirty="0"/>
              <a:t>0</a:t>
            </a:r>
            <a:r>
              <a:rPr lang="en-US" b="1" dirty="0"/>
              <a:t>B</a:t>
            </a:r>
            <a:r>
              <a:rPr lang="en-US" dirty="0"/>
              <a:t>  </a:t>
            </a:r>
            <a:r>
              <a:rPr lang="en-US" b="1" dirty="0"/>
              <a:t>T</a:t>
            </a:r>
            <a:r>
              <a:rPr lang="en-US" dirty="0"/>
              <a:t>imer </a:t>
            </a:r>
            <a:r>
              <a:rPr lang="en-US" b="1" dirty="0"/>
              <a:t>C</a:t>
            </a:r>
            <a:r>
              <a:rPr lang="en-US" dirty="0"/>
              <a:t>ounter </a:t>
            </a:r>
            <a:r>
              <a:rPr lang="en-US" b="1" dirty="0"/>
              <a:t>C</a:t>
            </a:r>
            <a:r>
              <a:rPr lang="en-US" dirty="0"/>
              <a:t>ontrol </a:t>
            </a:r>
            <a:r>
              <a:rPr lang="en-US" b="1" dirty="0"/>
              <a:t>R</a:t>
            </a:r>
            <a:r>
              <a:rPr lang="en-US" dirty="0"/>
              <a:t>egister </a:t>
            </a:r>
            <a:r>
              <a:rPr lang="en-US" b="1" dirty="0"/>
              <a:t>B</a:t>
            </a:r>
            <a:r>
              <a:rPr lang="en-US" dirty="0"/>
              <a:t> van timer/counter 0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A8E28948-FE99-4002-8E53-0777C8093873}" type="slidenum">
              <a:rPr lang="nl-NL" smtClean="0"/>
              <a:pPr/>
              <a:t>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456027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49263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r>
              <a:rPr lang="en-US" b="1" dirty="0"/>
              <a:t>TCCR</a:t>
            </a:r>
            <a:r>
              <a:rPr lang="en-US" dirty="0"/>
              <a:t>0</a:t>
            </a:r>
            <a:r>
              <a:rPr lang="en-US" b="1" dirty="0"/>
              <a:t>A</a:t>
            </a:r>
            <a:r>
              <a:rPr lang="en-US" dirty="0"/>
              <a:t>  </a:t>
            </a:r>
            <a:r>
              <a:rPr lang="en-US" b="1" dirty="0"/>
              <a:t>T</a:t>
            </a:r>
            <a:r>
              <a:rPr lang="en-US" dirty="0"/>
              <a:t>imer </a:t>
            </a:r>
            <a:r>
              <a:rPr lang="en-US" b="1" dirty="0"/>
              <a:t>C</a:t>
            </a:r>
            <a:r>
              <a:rPr lang="en-US" dirty="0"/>
              <a:t>ounter </a:t>
            </a:r>
            <a:r>
              <a:rPr lang="en-US" b="1" dirty="0"/>
              <a:t>C</a:t>
            </a:r>
            <a:r>
              <a:rPr lang="en-US" dirty="0"/>
              <a:t>ontrol </a:t>
            </a:r>
            <a:r>
              <a:rPr lang="en-US" b="1" dirty="0"/>
              <a:t>R</a:t>
            </a:r>
            <a:r>
              <a:rPr lang="en-US" dirty="0"/>
              <a:t>egister </a:t>
            </a:r>
            <a:r>
              <a:rPr lang="en-US" b="1" dirty="0"/>
              <a:t>A</a:t>
            </a:r>
            <a:r>
              <a:rPr lang="en-US" dirty="0"/>
              <a:t> van timer/counter 0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A8E28948-FE99-4002-8E53-0777C8093873}" type="slidenum">
              <a:rPr lang="nl-NL" smtClean="0"/>
              <a:pPr/>
              <a:t>16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146065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49263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r>
              <a:rPr lang="en-US" b="1" dirty="0"/>
              <a:t>TCCR</a:t>
            </a:r>
            <a:r>
              <a:rPr lang="en-US" dirty="0"/>
              <a:t>0</a:t>
            </a:r>
            <a:r>
              <a:rPr lang="en-US" b="1" dirty="0"/>
              <a:t>B</a:t>
            </a:r>
            <a:r>
              <a:rPr lang="en-US" dirty="0"/>
              <a:t>  </a:t>
            </a:r>
            <a:r>
              <a:rPr lang="en-US" b="1" dirty="0"/>
              <a:t>T</a:t>
            </a:r>
            <a:r>
              <a:rPr lang="en-US" dirty="0"/>
              <a:t>imer </a:t>
            </a:r>
            <a:r>
              <a:rPr lang="en-US" b="1" dirty="0"/>
              <a:t>C</a:t>
            </a:r>
            <a:r>
              <a:rPr lang="en-US" dirty="0"/>
              <a:t>ounter </a:t>
            </a:r>
            <a:r>
              <a:rPr lang="en-US" b="1" dirty="0"/>
              <a:t>C</a:t>
            </a:r>
            <a:r>
              <a:rPr lang="en-US" dirty="0"/>
              <a:t>ontrol </a:t>
            </a:r>
            <a:r>
              <a:rPr lang="en-US" b="1" dirty="0"/>
              <a:t>R</a:t>
            </a:r>
            <a:r>
              <a:rPr lang="en-US" dirty="0"/>
              <a:t>egister </a:t>
            </a:r>
            <a:r>
              <a:rPr lang="en-US" b="1" dirty="0"/>
              <a:t>B</a:t>
            </a:r>
            <a:r>
              <a:rPr lang="en-US" dirty="0"/>
              <a:t> van timer/counter 0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A8E28948-FE99-4002-8E53-0777C8093873}" type="slidenum">
              <a:rPr lang="nl-NL" smtClean="0"/>
              <a:pPr/>
              <a:t>17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393951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4E31E623-249B-4135-9D39-7DAC24CEB1B2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6612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4E31E623-249B-4135-9D39-7DAC24CEB1B2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0487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OCR</a:t>
            </a:r>
            <a:r>
              <a:rPr lang="en-US" dirty="0"/>
              <a:t>0</a:t>
            </a:r>
            <a:r>
              <a:rPr lang="en-US" b="1" dirty="0"/>
              <a:t>A</a:t>
            </a:r>
            <a:r>
              <a:rPr lang="en-US" dirty="0"/>
              <a:t> </a:t>
            </a:r>
            <a:r>
              <a:rPr lang="en-US" b="1" dirty="0"/>
              <a:t>O</a:t>
            </a:r>
            <a:r>
              <a:rPr lang="en-US" dirty="0"/>
              <a:t>utput </a:t>
            </a:r>
            <a:r>
              <a:rPr lang="en-US" b="1" dirty="0"/>
              <a:t>C</a:t>
            </a:r>
            <a:r>
              <a:rPr lang="en-US" dirty="0"/>
              <a:t>ompare </a:t>
            </a:r>
            <a:r>
              <a:rPr lang="en-US" b="1" dirty="0"/>
              <a:t>R</a:t>
            </a:r>
            <a:r>
              <a:rPr lang="en-US" dirty="0"/>
              <a:t>egister </a:t>
            </a:r>
            <a:r>
              <a:rPr lang="en-US" b="1" dirty="0"/>
              <a:t>A </a:t>
            </a:r>
            <a:r>
              <a:rPr lang="en-US" dirty="0"/>
              <a:t>van timer counter  0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A8E28948-FE99-4002-8E53-0777C8093873}" type="slidenum">
              <a:rPr lang="nl-NL" smtClean="0"/>
              <a:pPr/>
              <a:t>20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295720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49263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r>
              <a:rPr lang="en-US" b="1" dirty="0"/>
              <a:t>OCR</a:t>
            </a:r>
            <a:r>
              <a:rPr lang="en-US" dirty="0"/>
              <a:t>0</a:t>
            </a:r>
            <a:r>
              <a:rPr lang="en-US" b="1" dirty="0"/>
              <a:t>A</a:t>
            </a:r>
            <a:r>
              <a:rPr lang="en-US" dirty="0"/>
              <a:t> </a:t>
            </a:r>
            <a:r>
              <a:rPr lang="en-US" b="1" dirty="0"/>
              <a:t>O</a:t>
            </a:r>
            <a:r>
              <a:rPr lang="en-US" dirty="0"/>
              <a:t>utput </a:t>
            </a:r>
            <a:r>
              <a:rPr lang="en-US" b="1" dirty="0"/>
              <a:t>C</a:t>
            </a:r>
            <a:r>
              <a:rPr lang="en-US" dirty="0"/>
              <a:t>ompare </a:t>
            </a:r>
            <a:r>
              <a:rPr lang="en-US" b="1" dirty="0"/>
              <a:t>R</a:t>
            </a:r>
            <a:r>
              <a:rPr lang="en-US" dirty="0"/>
              <a:t>egister </a:t>
            </a:r>
            <a:r>
              <a:rPr lang="en-US" b="1" dirty="0"/>
              <a:t>A </a:t>
            </a:r>
            <a:r>
              <a:rPr lang="en-US" dirty="0"/>
              <a:t>van timer counter  0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A8E28948-FE99-4002-8E53-0777C8093873}" type="slidenum">
              <a:rPr lang="nl-NL" smtClean="0"/>
              <a:pPr/>
              <a:t>21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6720986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A8E28948-FE99-4002-8E53-0777C8093873}" type="slidenum">
              <a:rPr lang="nl-NL" smtClean="0"/>
              <a:pPr/>
              <a:t>24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474724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4E31E623-249B-4135-9D39-7DAC24CEB1B2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94138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4E31E623-249B-4135-9D39-7DAC24CEB1B2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48959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4E31E623-249B-4135-9D39-7DAC24CEB1B2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46151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4E31E623-249B-4135-9D39-7DAC24CEB1B2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26870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TIFR  Timer interrupt flag register</a:t>
            </a:r>
          </a:p>
          <a:p>
            <a:r>
              <a:rPr lang="en-US" dirty="0"/>
              <a:t>TIMSK   Timer interrupt mask register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4E31E623-249B-4135-9D39-7DAC24CEB1B2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30600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4E31E623-249B-4135-9D39-7DAC24CEB1B2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36750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4E31E623-249B-4135-9D39-7DAC24CEB1B2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13135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4E31E623-249B-4135-9D39-7DAC24CEB1B2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57890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4E31E623-249B-4135-9D39-7DAC24CEB1B2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55979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4E31E623-249B-4135-9D39-7DAC24CEB1B2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49790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16 * 256 = 4096 *1024 = 4M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4E31E623-249B-4135-9D39-7DAC24CEB1B2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9084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4E31E623-249B-4135-9D39-7DAC24CEB1B2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4232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A8E28948-FE99-4002-8E53-0777C8093873}" type="slidenum">
              <a:rPr lang="nl-NL" smtClean="0"/>
              <a:pPr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345843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A8E28948-FE99-4002-8E53-0777C8093873}" type="slidenum">
              <a:rPr lang="nl-NL" smtClean="0"/>
              <a:pPr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210697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Tijd</a:t>
            </a:r>
            <a:r>
              <a:rPr lang="en-US" dirty="0"/>
              <a:t>= ?</a:t>
            </a:r>
          </a:p>
          <a:p>
            <a:r>
              <a:rPr lang="en-US" dirty="0" err="1"/>
              <a:t>Frequentie</a:t>
            </a:r>
            <a:r>
              <a:rPr lang="en-US" dirty="0"/>
              <a:t> = 1/</a:t>
            </a:r>
            <a:r>
              <a:rPr lang="en-US" dirty="0" err="1"/>
              <a:t>periodetijd</a:t>
            </a:r>
            <a:endParaRPr lang="en-US" dirty="0"/>
          </a:p>
          <a:p>
            <a:r>
              <a:rPr lang="en-US" dirty="0" err="1"/>
              <a:t>Periodetijd</a:t>
            </a:r>
            <a:r>
              <a:rPr lang="en-US" dirty="0"/>
              <a:t> 1/</a:t>
            </a:r>
            <a:r>
              <a:rPr lang="en-US" dirty="0" err="1"/>
              <a:t>frequentie</a:t>
            </a:r>
            <a:r>
              <a:rPr lang="en-US" dirty="0"/>
              <a:t>.</a:t>
            </a:r>
          </a:p>
          <a:p>
            <a:r>
              <a:rPr lang="en-US" dirty="0" err="1"/>
              <a:t>Indien</a:t>
            </a:r>
            <a:r>
              <a:rPr lang="en-US" dirty="0"/>
              <a:t> de </a:t>
            </a:r>
            <a:r>
              <a:rPr lang="en-US" dirty="0" err="1"/>
              <a:t>frequentie</a:t>
            </a:r>
            <a:r>
              <a:rPr lang="en-US" dirty="0"/>
              <a:t> 16 MHz is  </a:t>
            </a:r>
            <a:r>
              <a:rPr lang="en-US" dirty="0" err="1"/>
              <a:t>periodetijd</a:t>
            </a:r>
            <a:r>
              <a:rPr lang="en-US" dirty="0"/>
              <a:t> 1/16MHz =&gt; 1/16000000=</a:t>
            </a:r>
          </a:p>
          <a:p>
            <a:r>
              <a:rPr lang="en-US" dirty="0"/>
              <a:t>0,0000625 </a:t>
            </a:r>
            <a:r>
              <a:rPr lang="en-US" dirty="0" err="1"/>
              <a:t>miliiseconden</a:t>
            </a:r>
            <a:r>
              <a:rPr lang="en-US" dirty="0"/>
              <a:t>.</a:t>
            </a:r>
          </a:p>
          <a:p>
            <a:r>
              <a:rPr lang="en-US" dirty="0" err="1"/>
              <a:t>Tijd</a:t>
            </a:r>
            <a:r>
              <a:rPr lang="en-US" dirty="0"/>
              <a:t>= 256 * 0.0000625 =0.016 </a:t>
            </a:r>
            <a:r>
              <a:rPr lang="en-US" dirty="0" err="1"/>
              <a:t>milliseconde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fld id="{A8E28948-FE99-4002-8E53-0777C8093873}" type="slidenum">
              <a:rPr lang="nl-NL" smtClean="0"/>
              <a:pPr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586724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fld id="{A8E28948-FE99-4002-8E53-0777C8093873}" type="slidenum">
              <a:rPr lang="nl-NL" smtClean="0"/>
              <a:pPr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043705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Tijd</a:t>
            </a:r>
            <a:r>
              <a:rPr lang="en-US" dirty="0"/>
              <a:t>= ?</a:t>
            </a:r>
          </a:p>
          <a:p>
            <a:r>
              <a:rPr lang="en-US" dirty="0" err="1"/>
              <a:t>Frequentie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prescaler</a:t>
            </a:r>
            <a:r>
              <a:rPr lang="en-US" dirty="0"/>
              <a:t> = 16MHz / 1024 = 15625 </a:t>
            </a:r>
          </a:p>
          <a:p>
            <a:r>
              <a:rPr lang="en-US" dirty="0" err="1"/>
              <a:t>Frequentie</a:t>
            </a:r>
            <a:r>
              <a:rPr lang="en-US" dirty="0"/>
              <a:t> = 1/</a:t>
            </a:r>
            <a:r>
              <a:rPr lang="en-US" dirty="0" err="1"/>
              <a:t>periodetijd</a:t>
            </a:r>
            <a:endParaRPr lang="en-US" dirty="0"/>
          </a:p>
          <a:p>
            <a:r>
              <a:rPr lang="en-US" dirty="0" err="1"/>
              <a:t>Periodetijd</a:t>
            </a:r>
            <a:r>
              <a:rPr lang="en-US" dirty="0"/>
              <a:t> = 1/</a:t>
            </a:r>
            <a:r>
              <a:rPr lang="en-US" dirty="0" err="1"/>
              <a:t>frequentie</a:t>
            </a:r>
            <a:r>
              <a:rPr lang="en-US" dirty="0"/>
              <a:t>.</a:t>
            </a:r>
          </a:p>
          <a:p>
            <a:r>
              <a:rPr lang="en-US" dirty="0" err="1"/>
              <a:t>Periodetijd</a:t>
            </a:r>
            <a:r>
              <a:rPr lang="en-US" dirty="0"/>
              <a:t> 1/15625 = 0.064 </a:t>
            </a:r>
            <a:r>
              <a:rPr lang="en-US" dirty="0" err="1"/>
              <a:t>milliseconden</a:t>
            </a:r>
            <a:endParaRPr lang="en-US" dirty="0"/>
          </a:p>
          <a:p>
            <a:r>
              <a:rPr lang="en-US" dirty="0" err="1"/>
              <a:t>Tijd</a:t>
            </a:r>
            <a:r>
              <a:rPr lang="en-US" dirty="0"/>
              <a:t>= 256 * 0.064 </a:t>
            </a:r>
            <a:r>
              <a:rPr lang="en-US" dirty="0" err="1"/>
              <a:t>ms</a:t>
            </a:r>
            <a:r>
              <a:rPr lang="en-US" dirty="0"/>
              <a:t> =0.016384 </a:t>
            </a:r>
            <a:r>
              <a:rPr lang="en-US" dirty="0" err="1"/>
              <a:t>seconde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fld id="{A8E28948-FE99-4002-8E53-0777C8093873}" type="slidenum">
              <a:rPr lang="nl-NL" smtClean="0"/>
              <a:pPr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826812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TCNT</a:t>
            </a:r>
            <a:r>
              <a:rPr lang="en-US" dirty="0"/>
              <a:t>0 is het </a:t>
            </a:r>
            <a:r>
              <a:rPr lang="en-US" b="1" dirty="0"/>
              <a:t>T</a:t>
            </a:r>
            <a:r>
              <a:rPr lang="en-US" dirty="0"/>
              <a:t>imer </a:t>
            </a:r>
            <a:r>
              <a:rPr lang="en-US" b="1" dirty="0" err="1"/>
              <a:t>C</a:t>
            </a:r>
            <a:r>
              <a:rPr lang="en-US" dirty="0" err="1"/>
              <a:t>ou</a:t>
            </a:r>
            <a:r>
              <a:rPr lang="en-US" b="1" dirty="0" err="1"/>
              <a:t>NT</a:t>
            </a:r>
            <a:r>
              <a:rPr lang="en-US" dirty="0" err="1"/>
              <a:t>er</a:t>
            </a:r>
            <a:r>
              <a:rPr lang="en-US" dirty="0"/>
              <a:t> register van timer counter 0 (8 bits </a:t>
            </a:r>
            <a:r>
              <a:rPr lang="en-US" dirty="0" err="1"/>
              <a:t>groot</a:t>
            </a:r>
            <a:r>
              <a:rPr lang="en-US" dirty="0"/>
              <a:t>)</a:t>
            </a:r>
          </a:p>
          <a:p>
            <a:r>
              <a:rPr lang="en-US" b="1" dirty="0"/>
              <a:t>TOV</a:t>
            </a:r>
            <a:r>
              <a:rPr lang="en-US" dirty="0"/>
              <a:t>0 </a:t>
            </a:r>
            <a:r>
              <a:rPr lang="en-US" b="1" dirty="0"/>
              <a:t>T</a:t>
            </a:r>
            <a:r>
              <a:rPr lang="en-US" dirty="0"/>
              <a:t>imer </a:t>
            </a:r>
            <a:r>
              <a:rPr lang="en-US" b="1" dirty="0"/>
              <a:t>O</a:t>
            </a:r>
            <a:r>
              <a:rPr lang="en-US" dirty="0"/>
              <a:t>verflow flag van timer counter 0.</a:t>
            </a:r>
          </a:p>
          <a:p>
            <a:r>
              <a:rPr lang="en-US" b="1" dirty="0"/>
              <a:t>TIFR</a:t>
            </a:r>
            <a:r>
              <a:rPr lang="en-US" dirty="0"/>
              <a:t>0  </a:t>
            </a:r>
            <a:r>
              <a:rPr lang="en-US" b="1" dirty="0"/>
              <a:t>T</a:t>
            </a:r>
            <a:r>
              <a:rPr lang="en-US" dirty="0"/>
              <a:t>imer </a:t>
            </a:r>
            <a:r>
              <a:rPr lang="en-US" b="1" dirty="0"/>
              <a:t>I</a:t>
            </a:r>
            <a:r>
              <a:rPr lang="en-US" dirty="0"/>
              <a:t>nterrupt </a:t>
            </a:r>
            <a:r>
              <a:rPr lang="en-US" b="1" dirty="0"/>
              <a:t>F</a:t>
            </a:r>
            <a:r>
              <a:rPr lang="en-US" dirty="0"/>
              <a:t>lag </a:t>
            </a:r>
            <a:r>
              <a:rPr lang="en-US" b="1" dirty="0"/>
              <a:t>R</a:t>
            </a:r>
            <a:r>
              <a:rPr lang="en-US" dirty="0"/>
              <a:t>egister van timer counter 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4E31E623-249B-4135-9D39-7DAC24CEB1B2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0446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9C83F36C-5F1A-4D20-98F3-561FB7B5FBFB}" type="slidenum">
              <a:rPr lang="nl-NL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71961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0DCEC68E-CE09-42A6-B2AE-5FAF476C5111}" type="slidenum">
              <a:rPr lang="nl-NL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83153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73850" y="358775"/>
            <a:ext cx="2103438" cy="61626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8775" y="358775"/>
            <a:ext cx="6162675" cy="6162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30B725CD-5E3B-48F9-A379-25F07D8D09EB}" type="slidenum">
              <a:rPr lang="nl-NL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523036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6400133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952857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755803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4963"/>
            <a:ext cx="4037013" cy="4522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604963"/>
            <a:ext cx="4037012" cy="4522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825234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959258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7584277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608778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12178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66387179-64F6-4D38-9EF0-2F853C4B704B}" type="slidenum">
              <a:rPr lang="nl-NL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973089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3577733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3918053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02413" y="1604963"/>
            <a:ext cx="2081212" cy="45227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8775" y="1604963"/>
            <a:ext cx="6091238" cy="45227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2840421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775" y="4767263"/>
            <a:ext cx="5754688" cy="8064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82254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9CDBC186-F337-4931-9C11-B3D6C79B862A}" type="slidenum">
              <a:rPr lang="nl-NL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91418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8775" y="1268413"/>
            <a:ext cx="4132263" cy="52530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1268413"/>
            <a:ext cx="4133850" cy="52530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D4814138-BB22-4C8F-87A2-20C7BE65ACF5}" type="slidenum">
              <a:rPr lang="nl-NL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82545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F8504126-B4E4-418A-AABB-1CAC3F5ABAD8}" type="slidenum">
              <a:rPr lang="nl-NL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52432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C3C93D7F-57E5-4893-AA7F-194AE204A455}" type="slidenum">
              <a:rPr lang="nl-NL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30538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A2F652C8-53CF-4CEF-A521-66410B5B2D65}" type="slidenum">
              <a:rPr lang="nl-NL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91516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4208698D-F8FD-45C9-8F64-C17B20E795C8}" type="slidenum">
              <a:rPr lang="nl-NL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97395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B94F8AFF-34DA-4105-B4C0-C7C9630BB45C}" type="slidenum">
              <a:rPr lang="nl-NL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30712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3.jpe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25" y="0"/>
            <a:ext cx="1476375" cy="110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026" name="Line 2"/>
          <p:cNvSpPr>
            <a:spLocks noChangeShapeType="1"/>
          </p:cNvSpPr>
          <p:nvPr/>
        </p:nvSpPr>
        <p:spPr bwMode="auto">
          <a:xfrm>
            <a:off x="323850" y="1052513"/>
            <a:ext cx="8424863" cy="1587"/>
          </a:xfrm>
          <a:prstGeom prst="line">
            <a:avLst/>
          </a:prstGeom>
          <a:noFill/>
          <a:ln w="57240" cap="flat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588" y="6176963"/>
            <a:ext cx="2047875" cy="43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358775" y="358775"/>
            <a:ext cx="8418513" cy="681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8775" y="1268413"/>
            <a:ext cx="8418513" cy="5253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  <a:p>
            <a:pPr lvl="4"/>
            <a:r>
              <a:rPr lang="en-GB"/>
              <a:t>Eighth Outline Level</a:t>
            </a:r>
          </a:p>
          <a:p>
            <a:pPr lvl="4"/>
            <a:r>
              <a:rPr lang="en-GB"/>
              <a:t>Ninth Outline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6877050" y="6165850"/>
            <a:ext cx="213042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</a:defRPr>
            </a:lvl1pPr>
          </a:lstStyle>
          <a:p>
            <a:fld id="{5E2AB333-9A3C-41D1-9FE7-594CE8975F36}" type="slidenum">
              <a:rPr lang="nl-NL"/>
              <a:pPr/>
              <a:t>‹#›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</p:sldLayoutIdLst>
  <p:txStyles>
    <p:titleStyle>
      <a:lvl1pPr algn="l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FF"/>
          </a:solidFill>
          <a:latin typeface="+mj-lt"/>
          <a:ea typeface="+mj-ea"/>
          <a:cs typeface="+mj-cs"/>
        </a:defRPr>
      </a:lvl1pPr>
      <a:lvl2pPr marL="742950" indent="-285750" algn="l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FF"/>
          </a:solidFill>
          <a:latin typeface="Univers" pitchFamily="32" charset="0"/>
          <a:ea typeface="Microsoft YaHei" charset="-122"/>
        </a:defRPr>
      </a:lvl2pPr>
      <a:lvl3pPr marL="1143000" indent="-228600" algn="l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FF"/>
          </a:solidFill>
          <a:latin typeface="Univers" pitchFamily="32" charset="0"/>
          <a:ea typeface="Microsoft YaHei" charset="-122"/>
        </a:defRPr>
      </a:lvl3pPr>
      <a:lvl4pPr marL="1600200" indent="-228600" algn="l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FF"/>
          </a:solidFill>
          <a:latin typeface="Univers" pitchFamily="32" charset="0"/>
          <a:ea typeface="Microsoft YaHei" charset="-122"/>
        </a:defRPr>
      </a:lvl4pPr>
      <a:lvl5pPr marL="2057400" indent="-228600" algn="l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FF"/>
          </a:solidFill>
          <a:latin typeface="Univers" pitchFamily="32" charset="0"/>
          <a:ea typeface="Microsoft YaHei" charset="-122"/>
        </a:defRPr>
      </a:lvl5pPr>
      <a:lvl6pPr marL="2514600" indent="-228600" algn="l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FF"/>
          </a:solidFill>
          <a:latin typeface="Univers" pitchFamily="32" charset="0"/>
          <a:ea typeface="Microsoft YaHei" charset="-122"/>
        </a:defRPr>
      </a:lvl6pPr>
      <a:lvl7pPr marL="2971800" indent="-228600" algn="l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FF"/>
          </a:solidFill>
          <a:latin typeface="Univers" pitchFamily="32" charset="0"/>
          <a:ea typeface="Microsoft YaHei" charset="-122"/>
        </a:defRPr>
      </a:lvl7pPr>
      <a:lvl8pPr marL="3429000" indent="-228600" algn="l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FF"/>
          </a:solidFill>
          <a:latin typeface="Univers" pitchFamily="32" charset="0"/>
          <a:ea typeface="Microsoft YaHei" charset="-122"/>
        </a:defRPr>
      </a:lvl8pPr>
      <a:lvl9pPr marL="3886200" indent="-228600" algn="l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FF"/>
          </a:solidFill>
          <a:latin typeface="Univers" pitchFamily="32" charset="0"/>
          <a:ea typeface="Microsoft YaHei" charset="-122"/>
        </a:defRPr>
      </a:lvl9pPr>
    </p:titleStyle>
    <p:bodyStyle>
      <a:lvl1pPr marL="342900" indent="-342900" algn="l" defTabSz="449263" rtl="0" fontAlgn="base" hangingPunct="0">
        <a:lnSpc>
          <a:spcPct val="102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080808"/>
          </a:solidFill>
          <a:latin typeface="+mn-lt"/>
          <a:ea typeface="+mn-ea"/>
          <a:cs typeface="+mn-cs"/>
        </a:defRPr>
      </a:lvl1pPr>
      <a:lvl2pPr marL="742950" indent="-285750" algn="l" defTabSz="449263" rtl="0" fontAlgn="base" hangingPunct="0">
        <a:lnSpc>
          <a:spcPct val="102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80808"/>
          </a:solidFill>
          <a:latin typeface="+mn-lt"/>
          <a:ea typeface="+mn-ea"/>
        </a:defRPr>
      </a:lvl2pPr>
      <a:lvl3pPr marL="1143000" indent="-228600" algn="l" defTabSz="449263" rtl="0" fontAlgn="base" hangingPunct="0">
        <a:lnSpc>
          <a:spcPct val="102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80808"/>
          </a:solidFill>
          <a:latin typeface="+mn-lt"/>
          <a:ea typeface="+mn-ea"/>
        </a:defRPr>
      </a:lvl3pPr>
      <a:lvl4pPr marL="1600200" indent="-228600" algn="l" defTabSz="449263" rtl="0" fontAlgn="base" hangingPunct="0">
        <a:lnSpc>
          <a:spcPct val="102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itchFamily="16" charset="0"/>
        <a:defRPr>
          <a:solidFill>
            <a:srgbClr val="080808"/>
          </a:solidFill>
          <a:latin typeface="+mn-lt"/>
          <a:ea typeface="+mn-ea"/>
        </a:defRPr>
      </a:lvl4pPr>
      <a:lvl5pPr marL="2057400" indent="-228600" algn="l" defTabSz="449263" rtl="0" fontAlgn="base" hangingPunct="0">
        <a:lnSpc>
          <a:spcPct val="102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80808"/>
          </a:solidFill>
          <a:latin typeface="+mn-lt"/>
          <a:ea typeface="+mn-ea"/>
        </a:defRPr>
      </a:lvl5pPr>
      <a:lvl6pPr marL="2514600" indent="-228600" algn="l" defTabSz="449263" rtl="0" fontAlgn="base" hangingPunct="0">
        <a:lnSpc>
          <a:spcPct val="102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80808"/>
          </a:solidFill>
          <a:latin typeface="+mn-lt"/>
          <a:ea typeface="+mn-ea"/>
        </a:defRPr>
      </a:lvl6pPr>
      <a:lvl7pPr marL="2971800" indent="-228600" algn="l" defTabSz="449263" rtl="0" fontAlgn="base" hangingPunct="0">
        <a:lnSpc>
          <a:spcPct val="102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80808"/>
          </a:solidFill>
          <a:latin typeface="+mn-lt"/>
          <a:ea typeface="+mn-ea"/>
        </a:defRPr>
      </a:lvl7pPr>
      <a:lvl8pPr marL="3429000" indent="-228600" algn="l" defTabSz="449263" rtl="0" fontAlgn="base" hangingPunct="0">
        <a:lnSpc>
          <a:spcPct val="102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80808"/>
          </a:solidFill>
          <a:latin typeface="+mn-lt"/>
          <a:ea typeface="+mn-ea"/>
        </a:defRPr>
      </a:lvl8pPr>
      <a:lvl9pPr marL="3886200" indent="-228600" algn="l" defTabSz="449263" rtl="0" fontAlgn="base" hangingPunct="0">
        <a:lnSpc>
          <a:spcPct val="102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80808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25" y="0"/>
            <a:ext cx="1476375" cy="110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050" name="Line 2"/>
          <p:cNvSpPr>
            <a:spLocks noChangeShapeType="1"/>
          </p:cNvSpPr>
          <p:nvPr/>
        </p:nvSpPr>
        <p:spPr bwMode="auto">
          <a:xfrm>
            <a:off x="323850" y="1052513"/>
            <a:ext cx="8424863" cy="1587"/>
          </a:xfrm>
          <a:prstGeom prst="line">
            <a:avLst/>
          </a:prstGeom>
          <a:noFill/>
          <a:ln w="57240" cap="flat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588" y="6176963"/>
            <a:ext cx="2047875" cy="43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6813" y="5951538"/>
            <a:ext cx="2533650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260350"/>
            <a:ext cx="8785225" cy="438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054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358775" y="4767263"/>
            <a:ext cx="5754688" cy="806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4963"/>
            <a:ext cx="8226425" cy="4522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  <a:p>
            <a:pPr lvl="4"/>
            <a:r>
              <a:rPr lang="en-GB"/>
              <a:t>Eighth Outline Level</a:t>
            </a:r>
          </a:p>
          <a:p>
            <a:pPr lvl="4"/>
            <a:r>
              <a:rPr lang="en-GB"/>
              <a:t>Ninth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720" r:id="rId12"/>
  </p:sldLayoutIdLst>
  <p:txStyles>
    <p:titleStyle>
      <a:lvl1pPr algn="l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FF"/>
          </a:solidFill>
          <a:latin typeface="+mj-lt"/>
          <a:ea typeface="+mj-ea"/>
          <a:cs typeface="+mj-cs"/>
        </a:defRPr>
      </a:lvl1pPr>
      <a:lvl2pPr marL="742950" indent="-285750" algn="l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FF"/>
          </a:solidFill>
          <a:latin typeface="Univers" pitchFamily="32" charset="0"/>
          <a:ea typeface="Microsoft YaHei" charset="-122"/>
        </a:defRPr>
      </a:lvl2pPr>
      <a:lvl3pPr marL="1143000" indent="-228600" algn="l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FF"/>
          </a:solidFill>
          <a:latin typeface="Univers" pitchFamily="32" charset="0"/>
          <a:ea typeface="Microsoft YaHei" charset="-122"/>
        </a:defRPr>
      </a:lvl3pPr>
      <a:lvl4pPr marL="1600200" indent="-228600" algn="l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FF"/>
          </a:solidFill>
          <a:latin typeface="Univers" pitchFamily="32" charset="0"/>
          <a:ea typeface="Microsoft YaHei" charset="-122"/>
        </a:defRPr>
      </a:lvl4pPr>
      <a:lvl5pPr marL="2057400" indent="-228600" algn="l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FF"/>
          </a:solidFill>
          <a:latin typeface="Univers" pitchFamily="32" charset="0"/>
          <a:ea typeface="Microsoft YaHei" charset="-122"/>
        </a:defRPr>
      </a:lvl5pPr>
      <a:lvl6pPr marL="2514600" indent="-228600" algn="l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FF"/>
          </a:solidFill>
          <a:latin typeface="Univers" pitchFamily="32" charset="0"/>
          <a:ea typeface="Microsoft YaHei" charset="-122"/>
        </a:defRPr>
      </a:lvl6pPr>
      <a:lvl7pPr marL="2971800" indent="-228600" algn="l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FF"/>
          </a:solidFill>
          <a:latin typeface="Univers" pitchFamily="32" charset="0"/>
          <a:ea typeface="Microsoft YaHei" charset="-122"/>
        </a:defRPr>
      </a:lvl7pPr>
      <a:lvl8pPr marL="3429000" indent="-228600" algn="l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FF"/>
          </a:solidFill>
          <a:latin typeface="Univers" pitchFamily="32" charset="0"/>
          <a:ea typeface="Microsoft YaHei" charset="-122"/>
        </a:defRPr>
      </a:lvl8pPr>
      <a:lvl9pPr marL="3886200" indent="-228600" algn="l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FF"/>
          </a:solidFill>
          <a:latin typeface="Univers" pitchFamily="32" charset="0"/>
          <a:ea typeface="Microsoft YaHei" charset="-122"/>
        </a:defRPr>
      </a:lvl9pPr>
    </p:titleStyle>
    <p:bodyStyle>
      <a:lvl1pPr marL="342900" indent="-342900" algn="l" defTabSz="449263" rtl="0" fontAlgn="base" hangingPunct="0">
        <a:lnSpc>
          <a:spcPct val="102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080808"/>
          </a:solidFill>
          <a:latin typeface="+mn-lt"/>
          <a:ea typeface="+mn-ea"/>
          <a:cs typeface="+mn-cs"/>
        </a:defRPr>
      </a:lvl1pPr>
      <a:lvl2pPr marL="742950" indent="-285750" algn="l" defTabSz="449263" rtl="0" fontAlgn="base" hangingPunct="0">
        <a:lnSpc>
          <a:spcPct val="102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80808"/>
          </a:solidFill>
          <a:latin typeface="+mn-lt"/>
          <a:ea typeface="+mn-ea"/>
        </a:defRPr>
      </a:lvl2pPr>
      <a:lvl3pPr marL="1143000" indent="-228600" algn="l" defTabSz="449263" rtl="0" fontAlgn="base" hangingPunct="0">
        <a:lnSpc>
          <a:spcPct val="102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80808"/>
          </a:solidFill>
          <a:latin typeface="+mn-lt"/>
          <a:ea typeface="+mn-ea"/>
        </a:defRPr>
      </a:lvl3pPr>
      <a:lvl4pPr marL="1600200" indent="-228600" algn="l" defTabSz="449263" rtl="0" fontAlgn="base" hangingPunct="0">
        <a:lnSpc>
          <a:spcPct val="102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itchFamily="16" charset="0"/>
        <a:defRPr>
          <a:solidFill>
            <a:srgbClr val="080808"/>
          </a:solidFill>
          <a:latin typeface="+mn-lt"/>
          <a:ea typeface="+mn-ea"/>
        </a:defRPr>
      </a:lvl4pPr>
      <a:lvl5pPr marL="2057400" indent="-228600" algn="l" defTabSz="449263" rtl="0" fontAlgn="base" hangingPunct="0">
        <a:lnSpc>
          <a:spcPct val="102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80808"/>
          </a:solidFill>
          <a:latin typeface="+mn-lt"/>
          <a:ea typeface="+mn-ea"/>
        </a:defRPr>
      </a:lvl5pPr>
      <a:lvl6pPr marL="2514600" indent="-228600" algn="l" defTabSz="449263" rtl="0" fontAlgn="base" hangingPunct="0">
        <a:lnSpc>
          <a:spcPct val="102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80808"/>
          </a:solidFill>
          <a:latin typeface="+mn-lt"/>
          <a:ea typeface="+mn-ea"/>
        </a:defRPr>
      </a:lvl6pPr>
      <a:lvl7pPr marL="2971800" indent="-228600" algn="l" defTabSz="449263" rtl="0" fontAlgn="base" hangingPunct="0">
        <a:lnSpc>
          <a:spcPct val="102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80808"/>
          </a:solidFill>
          <a:latin typeface="+mn-lt"/>
          <a:ea typeface="+mn-ea"/>
        </a:defRPr>
      </a:lvl7pPr>
      <a:lvl8pPr marL="3429000" indent="-228600" algn="l" defTabSz="449263" rtl="0" fontAlgn="base" hangingPunct="0">
        <a:lnSpc>
          <a:spcPct val="102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80808"/>
          </a:solidFill>
          <a:latin typeface="+mn-lt"/>
          <a:ea typeface="+mn-ea"/>
        </a:defRPr>
      </a:lvl8pPr>
      <a:lvl9pPr marL="3886200" indent="-228600" algn="l" defTabSz="449263" rtl="0" fontAlgn="base" hangingPunct="0">
        <a:lnSpc>
          <a:spcPct val="102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80808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5" Type="http://schemas.openxmlformats.org/officeDocument/2006/relationships/image" Target="../media/image12.png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5" Type="http://schemas.openxmlformats.org/officeDocument/2006/relationships/image" Target="../media/image12.png"/><Relationship Id="rId4" Type="http://schemas.openxmlformats.org/officeDocument/2006/relationships/image" Target="../media/image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5" Type="http://schemas.openxmlformats.org/officeDocument/2006/relationships/image" Target="../media/image12.png"/><Relationship Id="rId4" Type="http://schemas.openxmlformats.org/officeDocument/2006/relationships/image" Target="../media/image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5" Type="http://schemas.openxmlformats.org/officeDocument/2006/relationships/image" Target="../media/image12.png"/><Relationship Id="rId4" Type="http://schemas.openxmlformats.org/officeDocument/2006/relationships/image" Target="../media/image9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://ww1.microchip.com/downloads/en/DeviceDoc/Atmel-2545-8-bit-AVR-Microcontroller-ATmega48-88-168_Datasheet.pdf" TargetMode="Externa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1329FDC-CE4C-CA4D-BA7F-0861800CB4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3688" y="4869160"/>
            <a:ext cx="5112568" cy="1224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>
            <a:lvl1pPr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FF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FF"/>
                </a:solidFill>
                <a:latin typeface="Univers" pitchFamily="32" charset="0"/>
                <a:ea typeface="Microsoft YaHei" charset="-122"/>
              </a:defRPr>
            </a:lvl2pPr>
            <a:lvl3pPr marL="11430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FF"/>
                </a:solidFill>
                <a:latin typeface="Univers" pitchFamily="32" charset="0"/>
                <a:ea typeface="Microsoft YaHei" charset="-122"/>
              </a:defRPr>
            </a:lvl3pPr>
            <a:lvl4pPr marL="16002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FF"/>
                </a:solidFill>
                <a:latin typeface="Univers" pitchFamily="32" charset="0"/>
                <a:ea typeface="Microsoft YaHei" charset="-122"/>
              </a:defRPr>
            </a:lvl4pPr>
            <a:lvl5pPr marL="20574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FF"/>
                </a:solidFill>
                <a:latin typeface="Univers" pitchFamily="32" charset="0"/>
                <a:ea typeface="Microsoft YaHei" charset="-122"/>
              </a:defRPr>
            </a:lvl5pPr>
            <a:lvl6pPr marL="25146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FF"/>
                </a:solidFill>
                <a:latin typeface="Univers" pitchFamily="32" charset="0"/>
                <a:ea typeface="Microsoft YaHei" charset="-122"/>
              </a:defRPr>
            </a:lvl6pPr>
            <a:lvl7pPr marL="29718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FF"/>
                </a:solidFill>
                <a:latin typeface="Univers" pitchFamily="32" charset="0"/>
                <a:ea typeface="Microsoft YaHei" charset="-122"/>
              </a:defRPr>
            </a:lvl7pPr>
            <a:lvl8pPr marL="34290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FF"/>
                </a:solidFill>
                <a:latin typeface="Univers" pitchFamily="32" charset="0"/>
                <a:ea typeface="Microsoft YaHei" charset="-122"/>
              </a:defRPr>
            </a:lvl8pPr>
            <a:lvl9pPr marL="38862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FF"/>
                </a:solidFill>
                <a:latin typeface="Univers" pitchFamily="32" charset="0"/>
                <a:ea typeface="Microsoft YaHei" charset="-122"/>
              </a:defRPr>
            </a:lvl9pPr>
          </a:lstStyle>
          <a:p>
            <a:pPr algn="ctr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4000" b="1" kern="0">
                <a:latin typeface="Calibri" pitchFamily="32" charset="0"/>
              </a:rPr>
              <a:t>Timer/counter</a:t>
            </a:r>
            <a:br>
              <a:rPr lang="en-GB" sz="4000" b="1" kern="0">
                <a:latin typeface="Calibri" pitchFamily="32" charset="0"/>
              </a:rPr>
            </a:br>
            <a:r>
              <a:rPr lang="en-GB" sz="2800" kern="0">
                <a:latin typeface="Arial" panose="020B0604020202020204" pitchFamily="34" charset="0"/>
                <a:cs typeface="Arial" panose="020B0604020202020204" pitchFamily="34" charset="0"/>
              </a:rPr>
              <a:t>normale en CTC mode</a:t>
            </a:r>
            <a:endParaRPr lang="en-GB" sz="2800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16070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>
            <p:ph type="title"/>
          </p:nvPr>
        </p:nvSpPr>
        <p:spPr>
          <a:xfrm>
            <a:off x="2555776" y="188640"/>
            <a:ext cx="3960440" cy="684072"/>
          </a:xfrm>
        </p:spPr>
        <p:txBody>
          <a:bodyPr tIns="35203"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sz="3600" dirty="0"/>
              <a:t>Timer/Counter 0</a:t>
            </a:r>
            <a:endParaRPr lang="en-US" sz="3300" dirty="0"/>
          </a:p>
        </p:txBody>
      </p:sp>
      <p:cxnSp>
        <p:nvCxnSpPr>
          <p:cNvPr id="7" name="Straight Connector 6"/>
          <p:cNvCxnSpPr/>
          <p:nvPr/>
        </p:nvCxnSpPr>
        <p:spPr bwMode="auto">
          <a:xfrm>
            <a:off x="1691680" y="1916832"/>
            <a:ext cx="0" cy="396044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" name="Straight Connector 8"/>
          <p:cNvCxnSpPr/>
          <p:nvPr/>
        </p:nvCxnSpPr>
        <p:spPr bwMode="auto">
          <a:xfrm>
            <a:off x="1259632" y="5661248"/>
            <a:ext cx="6012668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8" name="Group 37"/>
          <p:cNvGrpSpPr/>
          <p:nvPr/>
        </p:nvGrpSpPr>
        <p:grpSpPr>
          <a:xfrm>
            <a:off x="899592" y="1836336"/>
            <a:ext cx="786458" cy="378565"/>
            <a:chOff x="905222" y="5039917"/>
            <a:chExt cx="786458" cy="378565"/>
          </a:xfrm>
        </p:grpSpPr>
        <p:sp>
          <p:nvSpPr>
            <p:cNvPr id="35" name="TextBox 34"/>
            <p:cNvSpPr txBox="1"/>
            <p:nvPr/>
          </p:nvSpPr>
          <p:spPr>
            <a:xfrm>
              <a:off x="905222" y="5039917"/>
              <a:ext cx="648072" cy="3785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tx1"/>
                  </a:solidFill>
                </a:rPr>
                <a:t>255</a:t>
              </a:r>
            </a:p>
          </p:txBody>
        </p:sp>
        <p:cxnSp>
          <p:nvCxnSpPr>
            <p:cNvPr id="37" name="Straight Connector 36"/>
            <p:cNvCxnSpPr/>
            <p:nvPr/>
          </p:nvCxnSpPr>
          <p:spPr bwMode="auto">
            <a:xfrm>
              <a:off x="1619672" y="5229200"/>
              <a:ext cx="72008" cy="0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45" name="Group 44"/>
          <p:cNvGrpSpPr/>
          <p:nvPr/>
        </p:nvGrpSpPr>
        <p:grpSpPr>
          <a:xfrm>
            <a:off x="1270088" y="5282683"/>
            <a:ext cx="404192" cy="378565"/>
            <a:chOff x="1287488" y="5039917"/>
            <a:chExt cx="404192" cy="378565"/>
          </a:xfrm>
        </p:grpSpPr>
        <p:sp>
          <p:nvSpPr>
            <p:cNvPr id="46" name="TextBox 45"/>
            <p:cNvSpPr txBox="1"/>
            <p:nvPr/>
          </p:nvSpPr>
          <p:spPr>
            <a:xfrm>
              <a:off x="1287488" y="5039917"/>
              <a:ext cx="288032" cy="3785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47" name="Straight Connector 46"/>
            <p:cNvCxnSpPr/>
            <p:nvPr/>
          </p:nvCxnSpPr>
          <p:spPr bwMode="auto">
            <a:xfrm>
              <a:off x="1619672" y="5229200"/>
              <a:ext cx="72008" cy="0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76" name="TextBox 75"/>
          <p:cNvSpPr txBox="1"/>
          <p:nvPr/>
        </p:nvSpPr>
        <p:spPr>
          <a:xfrm>
            <a:off x="556714" y="1112982"/>
            <a:ext cx="1461548" cy="779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Waarde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T/C0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3491880" y="5877272"/>
            <a:ext cx="1800200" cy="442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Pulsen</a:t>
            </a:r>
            <a:endParaRPr lang="en-US" sz="24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3" name="Straight Arrow Connector 2"/>
          <p:cNvCxnSpPr/>
          <p:nvPr/>
        </p:nvCxnSpPr>
        <p:spPr bwMode="auto">
          <a:xfrm>
            <a:off x="3347864" y="5805264"/>
            <a:ext cx="2088232" cy="0"/>
          </a:xfrm>
          <a:prstGeom prst="straightConnector1">
            <a:avLst/>
          </a:prstGeom>
          <a:solidFill>
            <a:srgbClr val="00B8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Straight Connector 7"/>
          <p:cNvCxnSpPr/>
          <p:nvPr/>
        </p:nvCxnSpPr>
        <p:spPr bwMode="auto">
          <a:xfrm flipV="1">
            <a:off x="3635896" y="2025618"/>
            <a:ext cx="1944216" cy="363563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Straight Connector 10"/>
          <p:cNvCxnSpPr/>
          <p:nvPr/>
        </p:nvCxnSpPr>
        <p:spPr bwMode="auto">
          <a:xfrm>
            <a:off x="5580112" y="2025619"/>
            <a:ext cx="0" cy="3635629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8" name="Straight Connector 57"/>
          <p:cNvCxnSpPr/>
          <p:nvPr/>
        </p:nvCxnSpPr>
        <p:spPr bwMode="auto">
          <a:xfrm flipV="1">
            <a:off x="5580112" y="2025618"/>
            <a:ext cx="1944216" cy="363563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2" name="Straight Connector 61"/>
          <p:cNvCxnSpPr/>
          <p:nvPr/>
        </p:nvCxnSpPr>
        <p:spPr bwMode="auto">
          <a:xfrm>
            <a:off x="7524328" y="2025619"/>
            <a:ext cx="0" cy="3635629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3" name="Straight Connector 62"/>
          <p:cNvCxnSpPr/>
          <p:nvPr/>
        </p:nvCxnSpPr>
        <p:spPr bwMode="auto">
          <a:xfrm flipV="1">
            <a:off x="1691680" y="2025618"/>
            <a:ext cx="1944216" cy="363563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6" name="Straight Connector 65"/>
          <p:cNvCxnSpPr/>
          <p:nvPr/>
        </p:nvCxnSpPr>
        <p:spPr bwMode="auto">
          <a:xfrm>
            <a:off x="3635896" y="2025619"/>
            <a:ext cx="0" cy="3635629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2" name="Group 11"/>
          <p:cNvGrpSpPr/>
          <p:nvPr/>
        </p:nvGrpSpPr>
        <p:grpSpPr>
          <a:xfrm>
            <a:off x="1835696" y="5877272"/>
            <a:ext cx="1152128" cy="360040"/>
            <a:chOff x="1835696" y="5877272"/>
            <a:chExt cx="1152128" cy="360040"/>
          </a:xfrm>
        </p:grpSpPr>
        <p:cxnSp>
          <p:nvCxnSpPr>
            <p:cNvPr id="5" name="Straight Connector 4"/>
            <p:cNvCxnSpPr/>
            <p:nvPr/>
          </p:nvCxnSpPr>
          <p:spPr bwMode="auto">
            <a:xfrm>
              <a:off x="2699792" y="5877272"/>
              <a:ext cx="0" cy="360040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" name="Straight Connector 21"/>
            <p:cNvCxnSpPr/>
            <p:nvPr/>
          </p:nvCxnSpPr>
          <p:spPr bwMode="auto">
            <a:xfrm>
              <a:off x="2411760" y="5877272"/>
              <a:ext cx="0" cy="360040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" name="Straight Connector 22"/>
            <p:cNvCxnSpPr/>
            <p:nvPr/>
          </p:nvCxnSpPr>
          <p:spPr bwMode="auto">
            <a:xfrm>
              <a:off x="2123728" y="5877272"/>
              <a:ext cx="0" cy="360040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4" name="Straight Connector 23"/>
            <p:cNvCxnSpPr/>
            <p:nvPr/>
          </p:nvCxnSpPr>
          <p:spPr bwMode="auto">
            <a:xfrm>
              <a:off x="1835696" y="5877272"/>
              <a:ext cx="0" cy="360040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" name="Straight Connector 9"/>
            <p:cNvCxnSpPr/>
            <p:nvPr/>
          </p:nvCxnSpPr>
          <p:spPr bwMode="auto">
            <a:xfrm>
              <a:off x="2411760" y="5877272"/>
              <a:ext cx="288032" cy="0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" name="Straight Connector 26"/>
            <p:cNvCxnSpPr/>
            <p:nvPr/>
          </p:nvCxnSpPr>
          <p:spPr bwMode="auto">
            <a:xfrm>
              <a:off x="2699792" y="6237312"/>
              <a:ext cx="288032" cy="0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8" name="Straight Connector 27"/>
            <p:cNvCxnSpPr/>
            <p:nvPr/>
          </p:nvCxnSpPr>
          <p:spPr bwMode="auto">
            <a:xfrm>
              <a:off x="1835696" y="5877272"/>
              <a:ext cx="288032" cy="0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9" name="Straight Connector 28"/>
            <p:cNvCxnSpPr/>
            <p:nvPr/>
          </p:nvCxnSpPr>
          <p:spPr bwMode="auto">
            <a:xfrm>
              <a:off x="2123728" y="6237312"/>
              <a:ext cx="288032" cy="0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5D7AB42-C7BA-5C41-BAC4-6E4D5B3F8BD7}"/>
              </a:ext>
            </a:extLst>
          </p:cNvPr>
          <p:cNvCxnSpPr/>
          <p:nvPr/>
        </p:nvCxnSpPr>
        <p:spPr bwMode="auto">
          <a:xfrm flipV="1">
            <a:off x="3707904" y="1556792"/>
            <a:ext cx="360040" cy="432048"/>
          </a:xfrm>
          <a:prstGeom prst="straightConnector1">
            <a:avLst/>
          </a:prstGeom>
          <a:solidFill>
            <a:srgbClr val="00B8FF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8FF2DA3-869C-BE40-A892-784425A93D29}"/>
              </a:ext>
            </a:extLst>
          </p:cNvPr>
          <p:cNvSpPr txBox="1"/>
          <p:nvPr/>
        </p:nvSpPr>
        <p:spPr>
          <a:xfrm>
            <a:off x="3707904" y="1196752"/>
            <a:ext cx="1800200" cy="435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Overflow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EE90476-64B5-B146-9CF1-75EFE833FEDE}"/>
              </a:ext>
            </a:extLst>
          </p:cNvPr>
          <p:cNvCxnSpPr/>
          <p:nvPr/>
        </p:nvCxnSpPr>
        <p:spPr bwMode="auto">
          <a:xfrm flipV="1">
            <a:off x="5580112" y="1556792"/>
            <a:ext cx="360040" cy="432048"/>
          </a:xfrm>
          <a:prstGeom prst="straightConnector1">
            <a:avLst/>
          </a:prstGeom>
          <a:solidFill>
            <a:srgbClr val="00B8FF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FE12D89E-BB2F-254B-8035-EDE1C6402C7E}"/>
              </a:ext>
            </a:extLst>
          </p:cNvPr>
          <p:cNvSpPr txBox="1"/>
          <p:nvPr/>
        </p:nvSpPr>
        <p:spPr>
          <a:xfrm>
            <a:off x="5580112" y="1196752"/>
            <a:ext cx="1800200" cy="435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Overflow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5D24EE3-C4E5-3544-875B-F94AEBD2E124}"/>
              </a:ext>
            </a:extLst>
          </p:cNvPr>
          <p:cNvCxnSpPr>
            <a:cxnSpLocks/>
          </p:cNvCxnSpPr>
          <p:nvPr/>
        </p:nvCxnSpPr>
        <p:spPr bwMode="auto">
          <a:xfrm flipV="1">
            <a:off x="7596336" y="1556792"/>
            <a:ext cx="360040" cy="432048"/>
          </a:xfrm>
          <a:prstGeom prst="straightConnector1">
            <a:avLst/>
          </a:prstGeom>
          <a:solidFill>
            <a:srgbClr val="00B8FF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778AF6A4-9CF2-D541-930B-591C9E3A00C1}"/>
              </a:ext>
            </a:extLst>
          </p:cNvPr>
          <p:cNvSpPr txBox="1"/>
          <p:nvPr/>
        </p:nvSpPr>
        <p:spPr>
          <a:xfrm>
            <a:off x="7596336" y="1196752"/>
            <a:ext cx="1440160" cy="435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Overflow</a:t>
            </a:r>
          </a:p>
        </p:txBody>
      </p:sp>
    </p:spTree>
    <p:extLst>
      <p:ext uri="{BB962C8B-B14F-4D97-AF65-F5344CB8AC3E}">
        <p14:creationId xmlns:p14="http://schemas.microsoft.com/office/powerpoint/2010/main" val="163157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3" grpId="0"/>
      <p:bldP spid="3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717921" y="6508024"/>
            <a:ext cx="456337" cy="349976"/>
          </a:xfrm>
          <a:prstGeom prst="rect">
            <a:avLst/>
          </a:prstGeom>
          <a:noFill/>
        </p:spPr>
        <p:txBody>
          <a:bodyPr lIns="82945" tIns="41473" rIns="82945" bIns="41473"/>
          <a:lstStyle>
            <a:lvl1pPr eaLnBrk="0">
              <a:tabLst>
                <a:tab pos="656650" algn="l"/>
                <a:tab pos="1313299" algn="l"/>
                <a:tab pos="1969949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eaLnBrk="0">
              <a:tabLst>
                <a:tab pos="656650" algn="l"/>
                <a:tab pos="1313299" algn="l"/>
                <a:tab pos="1969949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eaLnBrk="0">
              <a:tabLst>
                <a:tab pos="656650" algn="l"/>
                <a:tab pos="1313299" algn="l"/>
                <a:tab pos="1969949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eaLnBrk="0">
              <a:tabLst>
                <a:tab pos="656650" algn="l"/>
                <a:tab pos="1313299" algn="l"/>
                <a:tab pos="1969949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eaLnBrk="0">
              <a:tabLst>
                <a:tab pos="656650" algn="l"/>
                <a:tab pos="1313299" algn="l"/>
                <a:tab pos="1969949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280994" indent="-207363" algn="ctr" defTabSz="414726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656650" algn="l"/>
                <a:tab pos="1313299" algn="l"/>
                <a:tab pos="1969949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695720" indent="-207363" algn="ctr" defTabSz="414726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656650" algn="l"/>
                <a:tab pos="1313299" algn="l"/>
                <a:tab pos="1969949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110446" indent="-207363" algn="ctr" defTabSz="414726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656650" algn="l"/>
                <a:tab pos="1313299" algn="l"/>
                <a:tab pos="1969949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525172" indent="-207363" algn="ctr" defTabSz="414726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656650" algn="l"/>
                <a:tab pos="1313299" algn="l"/>
                <a:tab pos="1969949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/>
            <a:fld id="{F8926330-3ABB-4BF1-A94F-C3397E62D4C5}" type="slidenum">
              <a:rPr lang="en-US" smtClean="0">
                <a:solidFill>
                  <a:srgbClr val="000000"/>
                </a:solidFill>
                <a:latin typeface="Times New Roman" pitchFamily="16" charset="0"/>
              </a:rPr>
              <a:pPr eaLnBrk="1"/>
              <a:t>11</a:t>
            </a:fld>
            <a:endParaRPr lang="en-US" dirty="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5" name="Rectangle 1"/>
          <p:cNvSpPr txBox="1">
            <a:spLocks noChangeArrowheads="1"/>
          </p:cNvSpPr>
          <p:nvPr/>
        </p:nvSpPr>
        <p:spPr bwMode="auto">
          <a:xfrm>
            <a:off x="467544" y="1700808"/>
            <a:ext cx="8421120" cy="1009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572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</a:defRPr>
            </a:lvl2pPr>
            <a:lvl3pPr algn="ctr" defTabSz="4572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</a:defRPr>
            </a:lvl3pPr>
            <a:lvl4pPr algn="ctr" defTabSz="4572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</a:defRPr>
            </a:lvl4pPr>
            <a:lvl5pPr algn="ctr" defTabSz="4572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</a:defRPr>
            </a:lvl5pPr>
            <a:lvl6pPr marL="2514600" indent="-228600" algn="ctr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</a:defRPr>
            </a:lvl6pPr>
            <a:lvl7pPr marL="2971800" indent="-228600" algn="ctr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</a:defRPr>
            </a:lvl7pPr>
            <a:lvl8pPr marL="3429000" indent="-228600" algn="ctr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</a:defRPr>
            </a:lvl8pPr>
            <a:lvl9pPr marL="3886200" indent="-228600" algn="ctr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</a:defRPr>
            </a:lvl9pPr>
          </a:lstStyle>
          <a:p>
            <a:pPr marL="391686" indent="-293764" algn="l" eaLnBrk="1">
              <a:lnSpc>
                <a:spcPct val="100000"/>
              </a:lnSpc>
              <a:spcBef>
                <a:spcPts val="635"/>
              </a:spcBef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  <a:defRPr/>
            </a:pPr>
            <a:r>
              <a:rPr lang="nl-NL" sz="2400" dirty="0"/>
              <a:t>Als de timer overloopt dan wordt de </a:t>
            </a:r>
            <a:r>
              <a:rPr lang="nl-NL" sz="2400" dirty="0">
                <a:solidFill>
                  <a:srgbClr val="0000FF"/>
                </a:solidFill>
              </a:rPr>
              <a:t>TOV0</a:t>
            </a:r>
            <a:r>
              <a:rPr lang="nl-NL" sz="2400" dirty="0"/>
              <a:t> </a:t>
            </a:r>
            <a:r>
              <a:rPr lang="nl-NL" sz="1500" dirty="0"/>
              <a:t>(Timer </a:t>
            </a:r>
            <a:r>
              <a:rPr lang="nl-NL" sz="1500" dirty="0" err="1"/>
              <a:t>OVerflow</a:t>
            </a:r>
            <a:r>
              <a:rPr lang="nl-NL" sz="1500" dirty="0"/>
              <a:t> 0)</a:t>
            </a:r>
            <a:r>
              <a:rPr lang="nl-NL" sz="2900" dirty="0"/>
              <a:t> </a:t>
            </a:r>
            <a:r>
              <a:rPr lang="nl-NL" sz="2400" dirty="0" err="1"/>
              <a:t>flag</a:t>
            </a:r>
            <a:r>
              <a:rPr lang="nl-NL" sz="2400" dirty="0"/>
              <a:t> in I/O register </a:t>
            </a:r>
            <a:r>
              <a:rPr lang="nl-NL" sz="2400" dirty="0">
                <a:solidFill>
                  <a:srgbClr val="0000FF"/>
                </a:solidFill>
              </a:rPr>
              <a:t>TIFR0</a:t>
            </a:r>
            <a:r>
              <a:rPr lang="nl-NL" sz="2400" dirty="0"/>
              <a:t> </a:t>
            </a:r>
            <a:r>
              <a:rPr lang="nl-NL" sz="1500" dirty="0"/>
              <a:t>(Timer </a:t>
            </a:r>
            <a:r>
              <a:rPr lang="nl-NL" sz="1500" dirty="0" err="1"/>
              <a:t>Interrupt</a:t>
            </a:r>
            <a:r>
              <a:rPr lang="nl-NL" sz="1500" dirty="0"/>
              <a:t> </a:t>
            </a:r>
            <a:r>
              <a:rPr lang="nl-NL" sz="1500" dirty="0" err="1"/>
              <a:t>Flag</a:t>
            </a:r>
            <a:r>
              <a:rPr lang="nl-NL" sz="1500" dirty="0"/>
              <a:t> Register)</a:t>
            </a:r>
            <a:r>
              <a:rPr lang="nl-NL" sz="2900" dirty="0"/>
              <a:t> </a:t>
            </a:r>
            <a:r>
              <a:rPr lang="nl-NL" sz="2400" dirty="0" err="1"/>
              <a:t>geset</a:t>
            </a:r>
            <a:r>
              <a:rPr lang="nl-NL" sz="2400" dirty="0"/>
              <a:t>.</a:t>
            </a:r>
          </a:p>
        </p:txBody>
      </p:sp>
      <p:cxnSp>
        <p:nvCxnSpPr>
          <p:cNvPr id="17" name="AutoShape 13"/>
          <p:cNvCxnSpPr>
            <a:cxnSpLocks noChangeShapeType="1"/>
          </p:cNvCxnSpPr>
          <p:nvPr/>
        </p:nvCxnSpPr>
        <p:spPr bwMode="auto">
          <a:xfrm flipH="1">
            <a:off x="2719625" y="4356822"/>
            <a:ext cx="10080" cy="457968"/>
          </a:xfrm>
          <a:prstGeom prst="straightConnector1">
            <a:avLst/>
          </a:prstGeom>
          <a:noFill/>
          <a:ln w="25560">
            <a:solidFill>
              <a:srgbClr val="080808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8" name="AutoShape 14"/>
          <p:cNvSpPr>
            <a:spLocks noChangeArrowheads="1"/>
          </p:cNvSpPr>
          <p:nvPr/>
        </p:nvSpPr>
        <p:spPr bwMode="auto">
          <a:xfrm>
            <a:off x="2719625" y="4356821"/>
            <a:ext cx="288000" cy="216023"/>
          </a:xfrm>
          <a:prstGeom prst="flowChartPunchedTape">
            <a:avLst/>
          </a:prstGeom>
          <a:solidFill>
            <a:srgbClr val="FF3300"/>
          </a:solidFill>
          <a:ln w="28440">
            <a:solidFill>
              <a:srgbClr val="080808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1043608" y="2725959"/>
            <a:ext cx="7009634" cy="2971731"/>
            <a:chOff x="1225446" y="3068960"/>
            <a:chExt cx="7009634" cy="2971731"/>
          </a:xfrm>
        </p:grpSpPr>
        <p:sp>
          <p:nvSpPr>
            <p:cNvPr id="14" name="Line 10"/>
            <p:cNvSpPr>
              <a:spLocks noChangeShapeType="1"/>
            </p:cNvSpPr>
            <p:nvPr/>
          </p:nvSpPr>
          <p:spPr bwMode="auto">
            <a:xfrm>
              <a:off x="2609285" y="5688553"/>
              <a:ext cx="142560" cy="1485"/>
            </a:xfrm>
            <a:prstGeom prst="line">
              <a:avLst/>
            </a:prstGeom>
            <a:noFill/>
            <a:ln w="28440">
              <a:solidFill>
                <a:srgbClr val="080808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82945" tIns="41473" rIns="82945" bIns="41473"/>
            <a:lstStyle/>
            <a:p>
              <a:endParaRPr lang="en-US"/>
            </a:p>
          </p:txBody>
        </p:sp>
        <p:sp>
          <p:nvSpPr>
            <p:cNvPr id="16" name="Line 12"/>
            <p:cNvSpPr>
              <a:spLocks noChangeShapeType="1"/>
            </p:cNvSpPr>
            <p:nvPr/>
          </p:nvSpPr>
          <p:spPr bwMode="auto">
            <a:xfrm>
              <a:off x="2609285" y="3960372"/>
              <a:ext cx="142560" cy="1485"/>
            </a:xfrm>
            <a:prstGeom prst="line">
              <a:avLst/>
            </a:prstGeom>
            <a:noFill/>
            <a:ln w="28440">
              <a:solidFill>
                <a:srgbClr val="080808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82945" tIns="41473" rIns="82945" bIns="41473"/>
            <a:lstStyle/>
            <a:p>
              <a:endParaRPr lang="en-US"/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1225446" y="3068960"/>
              <a:ext cx="7009634" cy="2971731"/>
              <a:chOff x="1225446" y="3166893"/>
              <a:chExt cx="7009634" cy="2881743"/>
            </a:xfrm>
          </p:grpSpPr>
          <p:sp>
            <p:nvSpPr>
              <p:cNvPr id="7" name="Rectangle 3"/>
              <p:cNvSpPr>
                <a:spLocks noChangeArrowheads="1"/>
              </p:cNvSpPr>
              <p:nvPr/>
            </p:nvSpPr>
            <p:spPr bwMode="auto">
              <a:xfrm>
                <a:off x="2723045" y="3645023"/>
                <a:ext cx="2374560" cy="720076"/>
              </a:xfrm>
              <a:prstGeom prst="rect">
                <a:avLst/>
              </a:prstGeom>
              <a:noFill/>
              <a:ln w="28440">
                <a:solidFill>
                  <a:srgbClr val="080808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82945" tIns="41473" rIns="82945" bIns="41473" anchor="ctr"/>
              <a:lstStyle/>
              <a:p>
                <a:endParaRPr lang="en-US"/>
              </a:p>
            </p:txBody>
          </p:sp>
          <p:sp>
            <p:nvSpPr>
              <p:cNvPr id="8" name="Line 4"/>
              <p:cNvSpPr>
                <a:spLocks noChangeShapeType="1"/>
              </p:cNvSpPr>
              <p:nvPr/>
            </p:nvSpPr>
            <p:spPr bwMode="auto">
              <a:xfrm flipH="1">
                <a:off x="5097606" y="4006501"/>
                <a:ext cx="866880" cy="1440"/>
              </a:xfrm>
              <a:prstGeom prst="line">
                <a:avLst/>
              </a:prstGeom>
              <a:noFill/>
              <a:ln w="28440">
                <a:solidFill>
                  <a:srgbClr val="080808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82945" tIns="41473" rIns="82945" bIns="41473"/>
              <a:lstStyle/>
              <a:p>
                <a:endParaRPr lang="en-US"/>
              </a:p>
            </p:txBody>
          </p:sp>
          <p:sp>
            <p:nvSpPr>
              <p:cNvPr id="9" name="Text Box 5"/>
              <p:cNvSpPr txBox="1">
                <a:spLocks noChangeArrowheads="1"/>
              </p:cNvSpPr>
              <p:nvPr/>
            </p:nvSpPr>
            <p:spPr bwMode="auto">
              <a:xfrm>
                <a:off x="6040806" y="3718471"/>
                <a:ext cx="2194274" cy="4704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81639" tIns="42452" rIns="81639" bIns="42452">
                <a:spAutoFit/>
              </a:bodyPr>
              <a:lstStyle>
                <a:lvl1pPr eaLnBrk="0">
                  <a:tabLst>
                    <a:tab pos="723900" algn="l"/>
                    <a:tab pos="1447800" algn="l"/>
                    <a:tab pos="2171700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eaLnBrk="0">
                  <a:tabLst>
                    <a:tab pos="723900" algn="l"/>
                    <a:tab pos="1447800" algn="l"/>
                    <a:tab pos="2171700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eaLnBrk="0">
                  <a:tabLst>
                    <a:tab pos="723900" algn="l"/>
                    <a:tab pos="1447800" algn="l"/>
                    <a:tab pos="2171700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eaLnBrk="0">
                  <a:tabLst>
                    <a:tab pos="723900" algn="l"/>
                    <a:tab pos="1447800" algn="l"/>
                    <a:tab pos="2171700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eaLnBrk="0">
                  <a:tabLst>
                    <a:tab pos="723900" algn="l"/>
                    <a:tab pos="1447800" algn="l"/>
                    <a:tab pos="2171700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ctr" defTabSz="457200" eaLnBrk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723900" algn="l"/>
                    <a:tab pos="1447800" algn="l"/>
                    <a:tab pos="2171700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ctr" defTabSz="457200" eaLnBrk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723900" algn="l"/>
                    <a:tab pos="1447800" algn="l"/>
                    <a:tab pos="2171700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ctr" defTabSz="457200" eaLnBrk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723900" algn="l"/>
                    <a:tab pos="1447800" algn="l"/>
                    <a:tab pos="2171700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ctr" defTabSz="457200" eaLnBrk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723900" algn="l"/>
                    <a:tab pos="1447800" algn="l"/>
                    <a:tab pos="2171700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>
                  <a:lnSpc>
                    <a:spcPct val="100000"/>
                  </a:lnSpc>
                  <a:spcBef>
                    <a:spcPts val="1587"/>
                  </a:spcBef>
                </a:pPr>
                <a:r>
                  <a:rPr lang="en-US" sz="2500" b="1">
                    <a:solidFill>
                      <a:srgbClr val="0000FF"/>
                    </a:solidFill>
                  </a:rPr>
                  <a:t>count-ingang</a:t>
                </a:r>
              </a:p>
            </p:txBody>
          </p:sp>
          <p:sp>
            <p:nvSpPr>
              <p:cNvPr id="10" name="Text Box 6"/>
              <p:cNvSpPr txBox="1">
                <a:spLocks noChangeArrowheads="1"/>
              </p:cNvSpPr>
              <p:nvPr/>
            </p:nvSpPr>
            <p:spPr bwMode="auto">
              <a:xfrm>
                <a:off x="4697285" y="3166893"/>
                <a:ext cx="293113" cy="3627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81639" tIns="42452" rIns="81639" bIns="42452">
                <a:spAutoFit/>
              </a:bodyPr>
              <a:lstStyle/>
              <a:p>
                <a:pPr>
                  <a:lnSpc>
                    <a:spcPct val="100000"/>
                  </a:lnSpc>
                  <a:spcBef>
                    <a:spcPts val="1134"/>
                  </a:spcBef>
                </a:pPr>
                <a:r>
                  <a:rPr lang="en-US" b="1">
                    <a:solidFill>
                      <a:srgbClr val="0000FF"/>
                    </a:solidFill>
                  </a:rPr>
                  <a:t>0</a:t>
                </a:r>
              </a:p>
            </p:txBody>
          </p:sp>
          <p:sp>
            <p:nvSpPr>
              <p:cNvPr id="11" name="Text Box 7"/>
              <p:cNvSpPr txBox="1">
                <a:spLocks noChangeArrowheads="1"/>
              </p:cNvSpPr>
              <p:nvPr/>
            </p:nvSpPr>
            <p:spPr bwMode="auto">
              <a:xfrm>
                <a:off x="2751845" y="3166893"/>
                <a:ext cx="293113" cy="3627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81639" tIns="42452" rIns="81639" bIns="42452">
                <a:spAutoFit/>
              </a:bodyPr>
              <a:lstStyle/>
              <a:p>
                <a:pPr>
                  <a:lnSpc>
                    <a:spcPct val="100000"/>
                  </a:lnSpc>
                  <a:spcBef>
                    <a:spcPts val="1134"/>
                  </a:spcBef>
                </a:pPr>
                <a:r>
                  <a:rPr lang="en-US" b="1">
                    <a:solidFill>
                      <a:srgbClr val="0000FF"/>
                    </a:solidFill>
                  </a:rPr>
                  <a:t>7</a:t>
                </a:r>
              </a:p>
            </p:txBody>
          </p:sp>
          <p:sp>
            <p:nvSpPr>
              <p:cNvPr id="12" name="Text Box 8"/>
              <p:cNvSpPr txBox="1">
                <a:spLocks noChangeArrowheads="1"/>
              </p:cNvSpPr>
              <p:nvPr/>
            </p:nvSpPr>
            <p:spPr bwMode="auto">
              <a:xfrm>
                <a:off x="1225446" y="3718471"/>
                <a:ext cx="1195604" cy="4704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81639" tIns="42452" rIns="81639" bIns="42452">
                <a:spAutoFit/>
              </a:bodyPr>
              <a:lstStyle>
                <a:lvl1pPr eaLnBrk="0">
                  <a:tabLst>
                    <a:tab pos="723900" algn="l"/>
                    <a:tab pos="1447800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eaLnBrk="0">
                  <a:tabLst>
                    <a:tab pos="723900" algn="l"/>
                    <a:tab pos="1447800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eaLnBrk="0">
                  <a:tabLst>
                    <a:tab pos="723900" algn="l"/>
                    <a:tab pos="1447800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eaLnBrk="0">
                  <a:tabLst>
                    <a:tab pos="723900" algn="l"/>
                    <a:tab pos="1447800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eaLnBrk="0">
                  <a:tabLst>
                    <a:tab pos="723900" algn="l"/>
                    <a:tab pos="1447800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ctr" defTabSz="457200" eaLnBrk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723900" algn="l"/>
                    <a:tab pos="1447800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ctr" defTabSz="457200" eaLnBrk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723900" algn="l"/>
                    <a:tab pos="1447800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ctr" defTabSz="457200" eaLnBrk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723900" algn="l"/>
                    <a:tab pos="1447800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ctr" defTabSz="457200" eaLnBrk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723900" algn="l"/>
                    <a:tab pos="1447800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>
                  <a:lnSpc>
                    <a:spcPct val="100000"/>
                  </a:lnSpc>
                  <a:spcBef>
                    <a:spcPts val="1587"/>
                  </a:spcBef>
                </a:pPr>
                <a:r>
                  <a:rPr lang="en-US" sz="2500" b="1">
                    <a:solidFill>
                      <a:srgbClr val="0000FF"/>
                    </a:solidFill>
                  </a:rPr>
                  <a:t>TCNT0</a:t>
                </a:r>
              </a:p>
            </p:txBody>
          </p:sp>
          <p:sp>
            <p:nvSpPr>
              <p:cNvPr id="13" name="Rectangle 9"/>
              <p:cNvSpPr>
                <a:spLocks noChangeArrowheads="1"/>
              </p:cNvSpPr>
              <p:nvPr/>
            </p:nvSpPr>
            <p:spPr bwMode="auto">
              <a:xfrm>
                <a:off x="2751845" y="5328560"/>
                <a:ext cx="360000" cy="720076"/>
              </a:xfrm>
              <a:prstGeom prst="rect">
                <a:avLst/>
              </a:prstGeom>
              <a:noFill/>
              <a:ln w="28440">
                <a:solidFill>
                  <a:srgbClr val="080808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82945" tIns="41473" rIns="82945" bIns="41473" anchor="ctr"/>
              <a:lstStyle/>
              <a:p>
                <a:endParaRPr lang="en-US"/>
              </a:p>
            </p:txBody>
          </p:sp>
          <p:sp>
            <p:nvSpPr>
              <p:cNvPr id="15" name="Line 11"/>
              <p:cNvSpPr>
                <a:spLocks noChangeShapeType="1"/>
              </p:cNvSpPr>
              <p:nvPr/>
            </p:nvSpPr>
            <p:spPr bwMode="auto">
              <a:xfrm flipV="1">
                <a:off x="2609286" y="4032751"/>
                <a:ext cx="1440" cy="1657285"/>
              </a:xfrm>
              <a:prstGeom prst="line">
                <a:avLst/>
              </a:prstGeom>
              <a:noFill/>
              <a:ln w="28440">
                <a:solidFill>
                  <a:srgbClr val="080808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82945" tIns="41473" rIns="82945" bIns="41473"/>
              <a:lstStyle/>
              <a:p>
                <a:endParaRPr lang="en-US"/>
              </a:p>
            </p:txBody>
          </p:sp>
          <p:sp>
            <p:nvSpPr>
              <p:cNvPr id="19" name="Text Box 15"/>
              <p:cNvSpPr txBox="1">
                <a:spLocks noChangeArrowheads="1"/>
              </p:cNvSpPr>
              <p:nvPr/>
            </p:nvSpPr>
            <p:spPr bwMode="auto">
              <a:xfrm>
                <a:off x="1513478" y="5524505"/>
                <a:ext cx="963168" cy="44128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81639" tIns="42452" rIns="81639" bIns="42452">
                <a:spAutoFit/>
              </a:bodyPr>
              <a:lstStyle>
                <a:lvl1pPr eaLnBrk="0">
                  <a:tabLst>
                    <a:tab pos="723900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eaLnBrk="0">
                  <a:tabLst>
                    <a:tab pos="723900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eaLnBrk="0">
                  <a:tabLst>
                    <a:tab pos="723900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eaLnBrk="0">
                  <a:tabLst>
                    <a:tab pos="723900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eaLnBrk="0">
                  <a:tabLst>
                    <a:tab pos="723900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ctr" defTabSz="457200" eaLnBrk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723900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ctr" defTabSz="457200" eaLnBrk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723900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ctr" defTabSz="457200" eaLnBrk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723900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ctr" defTabSz="457200" eaLnBrk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723900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>
                  <a:lnSpc>
                    <a:spcPct val="100000"/>
                  </a:lnSpc>
                  <a:spcBef>
                    <a:spcPts val="1587"/>
                  </a:spcBef>
                </a:pPr>
                <a:r>
                  <a:rPr lang="en-US" sz="2400" b="1" dirty="0">
                    <a:solidFill>
                      <a:srgbClr val="0000FF"/>
                    </a:solidFill>
                  </a:rPr>
                  <a:t>TOV0</a:t>
                </a:r>
              </a:p>
            </p:txBody>
          </p:sp>
        </p:grpSp>
      </p:grpSp>
      <p:sp>
        <p:nvSpPr>
          <p:cNvPr id="20" name="Text Box 16"/>
          <p:cNvSpPr txBox="1">
            <a:spLocks noChangeArrowheads="1"/>
          </p:cNvSpPr>
          <p:nvPr/>
        </p:nvSpPr>
        <p:spPr bwMode="auto">
          <a:xfrm>
            <a:off x="3343020" y="3383629"/>
            <a:ext cx="876606" cy="4704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42452" rIns="81639" bIns="42452">
            <a:spAutoFit/>
          </a:bodyPr>
          <a:lstStyle>
            <a:lvl1pPr eaLnBrk="0">
              <a:tabLst>
                <a:tab pos="7239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eaLnBrk="0">
              <a:tabLst>
                <a:tab pos="7239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eaLnBrk="0">
              <a:tabLst>
                <a:tab pos="7239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eaLnBrk="0">
              <a:tabLst>
                <a:tab pos="7239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eaLnBrk="0">
              <a:tabLst>
                <a:tab pos="7239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>
              <a:lnSpc>
                <a:spcPct val="100000"/>
              </a:lnSpc>
              <a:spcBef>
                <a:spcPts val="1587"/>
              </a:spcBef>
            </a:pPr>
            <a:r>
              <a:rPr lang="en-US" sz="2500" b="1" dirty="0">
                <a:solidFill>
                  <a:srgbClr val="006600"/>
                </a:solidFill>
              </a:rPr>
              <a:t>0x00</a:t>
            </a:r>
          </a:p>
        </p:txBody>
      </p:sp>
      <p:sp>
        <p:nvSpPr>
          <p:cNvPr id="21" name="Text Box 17"/>
          <p:cNvSpPr txBox="1">
            <a:spLocks noChangeArrowheads="1"/>
          </p:cNvSpPr>
          <p:nvPr/>
        </p:nvSpPr>
        <p:spPr bwMode="auto">
          <a:xfrm>
            <a:off x="3343020" y="3355074"/>
            <a:ext cx="911872" cy="4704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42452" rIns="81639" bIns="42452">
            <a:spAutoFit/>
          </a:bodyPr>
          <a:lstStyle>
            <a:lvl1pPr eaLnBrk="0">
              <a:tabLst>
                <a:tab pos="7239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eaLnBrk="0">
              <a:tabLst>
                <a:tab pos="7239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eaLnBrk="0">
              <a:tabLst>
                <a:tab pos="7239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eaLnBrk="0">
              <a:tabLst>
                <a:tab pos="7239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eaLnBrk="0">
              <a:tabLst>
                <a:tab pos="7239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>
              <a:lnSpc>
                <a:spcPct val="100000"/>
              </a:lnSpc>
              <a:spcBef>
                <a:spcPts val="1587"/>
              </a:spcBef>
            </a:pPr>
            <a:r>
              <a:rPr lang="en-US" sz="2500" b="1" dirty="0">
                <a:solidFill>
                  <a:srgbClr val="006600"/>
                </a:solidFill>
              </a:rPr>
              <a:t>0xFF</a:t>
            </a:r>
          </a:p>
        </p:txBody>
      </p:sp>
      <p:sp>
        <p:nvSpPr>
          <p:cNvPr id="22" name="Text Box 18"/>
          <p:cNvSpPr txBox="1">
            <a:spLocks noChangeArrowheads="1"/>
          </p:cNvSpPr>
          <p:nvPr/>
        </p:nvSpPr>
        <p:spPr bwMode="auto">
          <a:xfrm>
            <a:off x="2587201" y="5091182"/>
            <a:ext cx="342806" cy="4704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42452" rIns="81639" bIns="42452">
            <a:spAutoFit/>
          </a:bodyPr>
          <a:lstStyle/>
          <a:p>
            <a:pPr>
              <a:lnSpc>
                <a:spcPct val="100000"/>
              </a:lnSpc>
              <a:spcBef>
                <a:spcPts val="1587"/>
              </a:spcBef>
            </a:pPr>
            <a:r>
              <a:rPr lang="en-US" sz="2500" b="1" dirty="0">
                <a:solidFill>
                  <a:srgbClr val="006600"/>
                </a:solidFill>
              </a:rPr>
              <a:t>0</a:t>
            </a:r>
          </a:p>
        </p:txBody>
      </p:sp>
      <p:sp>
        <p:nvSpPr>
          <p:cNvPr id="23" name="Text Box 19"/>
          <p:cNvSpPr txBox="1">
            <a:spLocks noChangeArrowheads="1"/>
          </p:cNvSpPr>
          <p:nvPr/>
        </p:nvSpPr>
        <p:spPr bwMode="auto">
          <a:xfrm>
            <a:off x="2578604" y="5091182"/>
            <a:ext cx="342806" cy="4704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42452" rIns="81639" bIns="42452">
            <a:spAutoFit/>
          </a:bodyPr>
          <a:lstStyle/>
          <a:p>
            <a:pPr>
              <a:lnSpc>
                <a:spcPct val="100000"/>
              </a:lnSpc>
              <a:spcBef>
                <a:spcPts val="1587"/>
              </a:spcBef>
            </a:pPr>
            <a:r>
              <a:rPr lang="en-US" sz="2500" b="1" dirty="0">
                <a:solidFill>
                  <a:srgbClr val="006600"/>
                </a:solidFill>
              </a:rPr>
              <a:t>1</a:t>
            </a:r>
          </a:p>
        </p:txBody>
      </p:sp>
      <p:sp>
        <p:nvSpPr>
          <p:cNvPr id="24" name="Line 20"/>
          <p:cNvSpPr>
            <a:spLocks noChangeShapeType="1"/>
          </p:cNvSpPr>
          <p:nvPr/>
        </p:nvSpPr>
        <p:spPr bwMode="auto">
          <a:xfrm>
            <a:off x="6202985" y="4495076"/>
            <a:ext cx="865440" cy="1440"/>
          </a:xfrm>
          <a:prstGeom prst="line">
            <a:avLst/>
          </a:prstGeom>
          <a:noFill/>
          <a:ln w="28440">
            <a:solidFill>
              <a:srgbClr val="080808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25" name="Line 21"/>
          <p:cNvSpPr>
            <a:spLocks noChangeShapeType="1"/>
          </p:cNvSpPr>
          <p:nvPr/>
        </p:nvSpPr>
        <p:spPr bwMode="auto">
          <a:xfrm flipV="1">
            <a:off x="7068426" y="4061590"/>
            <a:ext cx="1440" cy="434926"/>
          </a:xfrm>
          <a:prstGeom prst="line">
            <a:avLst/>
          </a:prstGeom>
          <a:noFill/>
          <a:ln w="28440">
            <a:solidFill>
              <a:srgbClr val="080808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26" name="Line 22"/>
          <p:cNvSpPr>
            <a:spLocks noChangeShapeType="1"/>
          </p:cNvSpPr>
          <p:nvPr/>
        </p:nvSpPr>
        <p:spPr bwMode="auto">
          <a:xfrm>
            <a:off x="7068426" y="4063031"/>
            <a:ext cx="865440" cy="1440"/>
          </a:xfrm>
          <a:prstGeom prst="line">
            <a:avLst/>
          </a:prstGeom>
          <a:noFill/>
          <a:ln w="28440">
            <a:solidFill>
              <a:srgbClr val="080808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27" name="Text Box 23"/>
          <p:cNvSpPr txBox="1">
            <a:spLocks noChangeArrowheads="1"/>
          </p:cNvSpPr>
          <p:nvPr/>
        </p:nvSpPr>
        <p:spPr bwMode="auto">
          <a:xfrm>
            <a:off x="5148064" y="4797152"/>
            <a:ext cx="3888432" cy="91673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81639" tIns="42452" rIns="81639" bIns="42452">
            <a:spAutoFit/>
          </a:bodyPr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>
              <a:lnSpc>
                <a:spcPct val="100000"/>
              </a:lnSpc>
              <a:spcBef>
                <a:spcPts val="1134"/>
              </a:spcBef>
            </a:pPr>
            <a:r>
              <a:rPr lang="nl-NL" dirty="0">
                <a:solidFill>
                  <a:srgbClr val="0000CC"/>
                </a:solidFill>
                <a:latin typeface="Univers" pitchFamily="32" charset="0"/>
              </a:rPr>
              <a:t>Je kunt de TOV0 </a:t>
            </a:r>
            <a:r>
              <a:rPr lang="nl-NL" dirty="0" err="1">
                <a:solidFill>
                  <a:srgbClr val="0000CC"/>
                </a:solidFill>
                <a:latin typeface="Univers" pitchFamily="32" charset="0"/>
              </a:rPr>
              <a:t>flag</a:t>
            </a:r>
            <a:r>
              <a:rPr lang="nl-NL" dirty="0">
                <a:solidFill>
                  <a:srgbClr val="0000CC"/>
                </a:solidFill>
                <a:latin typeface="Univers" pitchFamily="32" charset="0"/>
              </a:rPr>
              <a:t> resetten door er een 1 naar toe te schrijven.</a:t>
            </a:r>
            <a:br>
              <a:rPr lang="nl-NL" dirty="0">
                <a:solidFill>
                  <a:srgbClr val="0000CC"/>
                </a:solidFill>
                <a:latin typeface="Univers" pitchFamily="32" charset="0"/>
              </a:rPr>
            </a:br>
            <a:r>
              <a:rPr lang="nl-NL" dirty="0">
                <a:solidFill>
                  <a:srgbClr val="0000CC"/>
                </a:solidFill>
                <a:latin typeface="Univers" pitchFamily="32" charset="0"/>
              </a:rPr>
              <a:t>            </a:t>
            </a:r>
            <a:r>
              <a:rPr lang="nl-NL" dirty="0">
                <a:solidFill>
                  <a:srgbClr val="FF0000"/>
                </a:solidFill>
                <a:latin typeface="Univers" pitchFamily="32" charset="0"/>
              </a:rPr>
              <a:t>Raar maar waar!</a:t>
            </a:r>
          </a:p>
        </p:txBody>
      </p:sp>
      <p:sp>
        <p:nvSpPr>
          <p:cNvPr id="28" name="Rectangle 3"/>
          <p:cNvSpPr>
            <a:spLocks noGrp="1" noChangeArrowheads="1"/>
          </p:cNvSpPr>
          <p:nvPr>
            <p:ph type="title"/>
          </p:nvPr>
        </p:nvSpPr>
        <p:spPr>
          <a:xfrm>
            <a:off x="1475656" y="116632"/>
            <a:ext cx="4824145" cy="1008112"/>
          </a:xfrm>
        </p:spPr>
        <p:txBody>
          <a:bodyPr tIns="35203"/>
          <a:lstStyle/>
          <a:p>
            <a:pPr algn="ctr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sz="3600" dirty="0"/>
              <a:t>Timer/Counter 0 </a:t>
            </a:r>
            <a:br>
              <a:rPr lang="en-US" sz="3600" dirty="0"/>
            </a:br>
            <a:r>
              <a:rPr lang="en-US" sz="2400" dirty="0">
                <a:latin typeface="Courier New" pitchFamily="49" charset="0"/>
                <a:cs typeface="Courier New" pitchFamily="49" charset="0"/>
              </a:rPr>
              <a:t>overflow flag</a:t>
            </a:r>
            <a:endParaRPr lang="en-US" sz="3300" dirty="0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5733256"/>
            <a:ext cx="7263493" cy="101587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979712" y="1124744"/>
            <a:ext cx="5112568" cy="498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tx1"/>
                </a:solidFill>
              </a:rPr>
              <a:t>De overflow flag?</a:t>
            </a:r>
          </a:p>
        </p:txBody>
      </p:sp>
    </p:spTree>
    <p:extLst>
      <p:ext uri="{BB962C8B-B14F-4D97-AF65-F5344CB8AC3E}">
        <p14:creationId xmlns:p14="http://schemas.microsoft.com/office/powerpoint/2010/main" val="135281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8" grpId="0" animBg="1"/>
      <p:bldP spid="21" grpId="0"/>
      <p:bldP spid="22" grpId="0"/>
      <p:bldP spid="24" grpId="0" animBg="1"/>
      <p:bldP spid="25" grpId="0" animBg="1"/>
      <p:bldP spid="2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>
            <a:extLst>
              <a:ext uri="{FF2B5EF4-FFF2-40B4-BE49-F238E27FC236}">
                <a16:creationId xmlns:a16="http://schemas.microsoft.com/office/drawing/2014/main" id="{74FB4757-102A-964D-BF62-A60465C0DE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63688" y="0"/>
            <a:ext cx="4824145" cy="1008112"/>
          </a:xfrm>
        </p:spPr>
        <p:txBody>
          <a:bodyPr tIns="35203"/>
          <a:lstStyle/>
          <a:p>
            <a:pPr algn="ctr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sz="3600" dirty="0"/>
              <a:t>Timer/Counter 0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br>
              <a:rPr lang="en-US" sz="2400" dirty="0">
                <a:latin typeface="Courier New" pitchFamily="49" charset="0"/>
                <a:cs typeface="Courier New" pitchFamily="49" charset="0"/>
              </a:rPr>
            </a:br>
            <a:r>
              <a:rPr lang="en-US" sz="2400" dirty="0">
                <a:latin typeface="Courier New" pitchFamily="49" charset="0"/>
                <a:cs typeface="Courier New" pitchFamily="49" charset="0"/>
              </a:rPr>
              <a:t>overflow flag interrupt</a:t>
            </a:r>
            <a:endParaRPr lang="en-US" sz="33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C5D03F-EFE3-7940-B7BA-D1E5A8F95147}"/>
              </a:ext>
            </a:extLst>
          </p:cNvPr>
          <p:cNvSpPr txBox="1"/>
          <p:nvPr/>
        </p:nvSpPr>
        <p:spPr>
          <a:xfrm>
            <a:off x="1907399" y="2668202"/>
            <a:ext cx="4248472" cy="11228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ISR(TIMER0_OVF_vect) {</a:t>
            </a:r>
          </a:p>
          <a:p>
            <a:endParaRPr lang="en-US" sz="2400" dirty="0">
              <a:solidFill>
                <a:srgbClr val="C00000"/>
              </a:solidFill>
            </a:endParaRPr>
          </a:p>
          <a:p>
            <a:r>
              <a:rPr lang="en-US" sz="2400" dirty="0">
                <a:solidFill>
                  <a:srgbClr val="C00000"/>
                </a:solidFill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DAB8EA-CC60-0E4B-BCFB-9B98A782FFB1}"/>
              </a:ext>
            </a:extLst>
          </p:cNvPr>
          <p:cNvSpPr txBox="1"/>
          <p:nvPr/>
        </p:nvSpPr>
        <p:spPr>
          <a:xfrm>
            <a:off x="287328" y="4660408"/>
            <a:ext cx="7776864" cy="49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TIMSK0 (</a:t>
            </a:r>
            <a:r>
              <a:rPr lang="en-US" sz="2000" b="1" dirty="0">
                <a:solidFill>
                  <a:schemeClr val="tx1"/>
                </a:solidFill>
              </a:rPr>
              <a:t>T</a:t>
            </a:r>
            <a:r>
              <a:rPr lang="en-US" sz="2000" dirty="0">
                <a:solidFill>
                  <a:schemeClr val="tx1"/>
                </a:solidFill>
              </a:rPr>
              <a:t>imer </a:t>
            </a:r>
            <a:r>
              <a:rPr lang="en-US" sz="2000" b="1" dirty="0">
                <a:solidFill>
                  <a:schemeClr val="tx1"/>
                </a:solidFill>
              </a:rPr>
              <a:t>I</a:t>
            </a:r>
            <a:r>
              <a:rPr lang="en-US" sz="2000" dirty="0">
                <a:solidFill>
                  <a:schemeClr val="tx1"/>
                </a:solidFill>
              </a:rPr>
              <a:t>nterrupt </a:t>
            </a:r>
            <a:r>
              <a:rPr lang="en-US" sz="2000" b="1" dirty="0">
                <a:solidFill>
                  <a:schemeClr val="tx1"/>
                </a:solidFill>
              </a:rPr>
              <a:t>M</a:t>
            </a:r>
            <a:r>
              <a:rPr lang="en-US" sz="2000" dirty="0">
                <a:solidFill>
                  <a:schemeClr val="tx1"/>
                </a:solidFill>
              </a:rPr>
              <a:t>a</a:t>
            </a:r>
            <a:r>
              <a:rPr lang="en-US" sz="2000" b="1" dirty="0">
                <a:solidFill>
                  <a:schemeClr val="tx1"/>
                </a:solidFill>
              </a:rPr>
              <a:t>sk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Regiser</a:t>
            </a:r>
            <a:r>
              <a:rPr lang="en-US" sz="2000" dirty="0">
                <a:solidFill>
                  <a:schemeClr val="tx1"/>
                </a:solidFill>
              </a:rPr>
              <a:t>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F12231E-DB83-A149-9ECD-F4B45D97A3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153492"/>
            <a:ext cx="9144000" cy="125456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7EFDB98-0455-834F-BE18-FC0A643AF1C6}"/>
              </a:ext>
            </a:extLst>
          </p:cNvPr>
          <p:cNvSpPr txBox="1"/>
          <p:nvPr/>
        </p:nvSpPr>
        <p:spPr>
          <a:xfrm>
            <a:off x="1907704" y="2043805"/>
            <a:ext cx="4248472" cy="49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Interrupt service routine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71D7FA1-B559-BF4B-883E-F121F6E968C3}"/>
              </a:ext>
            </a:extLst>
          </p:cNvPr>
          <p:cNvSpPr txBox="1"/>
          <p:nvPr/>
        </p:nvSpPr>
        <p:spPr>
          <a:xfrm>
            <a:off x="918044" y="1253210"/>
            <a:ext cx="7307912" cy="49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tx1"/>
                </a:solidFill>
              </a:rPr>
              <a:t>Interrupt </a:t>
            </a:r>
            <a:r>
              <a:rPr lang="en-US" sz="2800" b="1" dirty="0" err="1">
                <a:solidFill>
                  <a:schemeClr val="tx1"/>
                </a:solidFill>
              </a:rPr>
              <a:t>laten</a:t>
            </a:r>
            <a:r>
              <a:rPr lang="en-US" sz="2800" b="1" dirty="0">
                <a:solidFill>
                  <a:schemeClr val="tx1"/>
                </a:solidFill>
              </a:rPr>
              <a:t> </a:t>
            </a:r>
            <a:r>
              <a:rPr lang="en-US" sz="2800" b="1" dirty="0" err="1">
                <a:solidFill>
                  <a:schemeClr val="tx1"/>
                </a:solidFill>
              </a:rPr>
              <a:t>opkomen</a:t>
            </a:r>
            <a:r>
              <a:rPr lang="en-US" sz="2800" b="1" dirty="0">
                <a:solidFill>
                  <a:schemeClr val="tx1"/>
                </a:solidFill>
              </a:rPr>
              <a:t> met de </a:t>
            </a:r>
            <a:r>
              <a:rPr lang="en-US" sz="2800" b="1" dirty="0">
                <a:solidFill>
                  <a:srgbClr val="0000FF"/>
                </a:solidFill>
              </a:rPr>
              <a:t>TOV0</a:t>
            </a:r>
            <a:r>
              <a:rPr lang="en-US" sz="2800" b="1" dirty="0">
                <a:solidFill>
                  <a:schemeClr val="tx1"/>
                </a:solidFill>
              </a:rPr>
              <a:t> flag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46ECC7-A99D-BD42-9D75-D94CF42C4F92}"/>
              </a:ext>
            </a:extLst>
          </p:cNvPr>
          <p:cNvSpPr txBox="1"/>
          <p:nvPr/>
        </p:nvSpPr>
        <p:spPr>
          <a:xfrm>
            <a:off x="1763688" y="3922226"/>
            <a:ext cx="6875864" cy="435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tx1"/>
                </a:solidFill>
              </a:rPr>
              <a:t>Zet</a:t>
            </a:r>
            <a:r>
              <a:rPr lang="en-US" sz="2400" dirty="0">
                <a:solidFill>
                  <a:schemeClr val="tx1"/>
                </a:solidFill>
              </a:rPr>
              <a:t> het TOIE (</a:t>
            </a:r>
            <a:r>
              <a:rPr lang="en-US" sz="2000" dirty="0">
                <a:solidFill>
                  <a:schemeClr val="tx1"/>
                </a:solidFill>
              </a:rPr>
              <a:t>timer overflow interrupt enable</a:t>
            </a:r>
            <a:r>
              <a:rPr lang="en-US" sz="2400" dirty="0">
                <a:solidFill>
                  <a:schemeClr val="tx1"/>
                </a:solidFill>
              </a:rPr>
              <a:t>) </a:t>
            </a:r>
            <a:r>
              <a:rPr lang="en-US" sz="2400" dirty="0" err="1">
                <a:solidFill>
                  <a:schemeClr val="tx1"/>
                </a:solidFill>
              </a:rPr>
              <a:t>bitje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6313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>
            <a:extLst>
              <a:ext uri="{FF2B5EF4-FFF2-40B4-BE49-F238E27FC236}">
                <a16:creationId xmlns:a16="http://schemas.microsoft.com/office/drawing/2014/main" id="{09A76CC2-9389-C549-AA83-44AFCA9DE2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7704" y="116632"/>
            <a:ext cx="4824145" cy="1008112"/>
          </a:xfrm>
        </p:spPr>
        <p:txBody>
          <a:bodyPr tIns="35203"/>
          <a:lstStyle/>
          <a:p>
            <a:pPr algn="ctr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sz="3600" dirty="0"/>
              <a:t>Timer/Counter 0 </a:t>
            </a:r>
            <a:br>
              <a:rPr lang="en-US" sz="3600" dirty="0"/>
            </a:br>
            <a:r>
              <a:rPr lang="en-US" sz="2400" dirty="0">
                <a:latin typeface="Courier New" pitchFamily="49" charset="0"/>
                <a:cs typeface="Courier New" pitchFamily="49" charset="0"/>
              </a:rPr>
              <a:t>overflow flag</a:t>
            </a:r>
            <a:endParaRPr lang="en-US" sz="33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9F251D-FBD5-8D41-9C3A-D4A457D0CB24}"/>
              </a:ext>
            </a:extLst>
          </p:cNvPr>
          <p:cNvSpPr txBox="1"/>
          <p:nvPr/>
        </p:nvSpPr>
        <p:spPr>
          <a:xfrm>
            <a:off x="890971" y="1336515"/>
            <a:ext cx="7344816" cy="779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dirty="0">
                <a:solidFill>
                  <a:schemeClr val="tx1"/>
                </a:solidFill>
              </a:rPr>
              <a:t>We willen timer 0 gebruiken om elke milliseconde een teller op te hogen.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E55E51-9413-7E42-A233-4C2099763B7E}"/>
              </a:ext>
            </a:extLst>
          </p:cNvPr>
          <p:cNvSpPr txBox="1"/>
          <p:nvPr/>
        </p:nvSpPr>
        <p:spPr>
          <a:xfrm>
            <a:off x="899592" y="2318157"/>
            <a:ext cx="3024336" cy="442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F_CPU 16000000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4B4F83-CAD5-1C4C-A54A-A639BB18C155}"/>
              </a:ext>
            </a:extLst>
          </p:cNvPr>
          <p:cNvSpPr txBox="1"/>
          <p:nvPr/>
        </p:nvSpPr>
        <p:spPr>
          <a:xfrm>
            <a:off x="890971" y="2993175"/>
            <a:ext cx="6336704" cy="435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dirty="0">
                <a:solidFill>
                  <a:schemeClr val="tx1"/>
                </a:solidFill>
              </a:rPr>
              <a:t>Elke milliseconde een timer Overflow.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BDBB72-0338-7345-8575-0DEDA48B921E}"/>
              </a:ext>
            </a:extLst>
          </p:cNvPr>
          <p:cNvSpPr txBox="1"/>
          <p:nvPr/>
        </p:nvSpPr>
        <p:spPr>
          <a:xfrm>
            <a:off x="890971" y="3845367"/>
            <a:ext cx="4074962" cy="435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Wat </a:t>
            </a:r>
            <a:r>
              <a:rPr lang="en-US" sz="2400" dirty="0" err="1">
                <a:solidFill>
                  <a:schemeClr val="tx1"/>
                </a:solidFill>
              </a:rPr>
              <a:t>moet</a:t>
            </a:r>
            <a:r>
              <a:rPr lang="en-US" sz="2400" dirty="0">
                <a:solidFill>
                  <a:schemeClr val="tx1"/>
                </a:solidFill>
              </a:rPr>
              <a:t> de </a:t>
            </a:r>
            <a:r>
              <a:rPr lang="en-US" sz="2400" dirty="0" err="1">
                <a:solidFill>
                  <a:schemeClr val="tx1"/>
                </a:solidFill>
              </a:rPr>
              <a:t>prescaler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zijn</a:t>
            </a:r>
            <a:r>
              <a:rPr lang="en-US" sz="2400" dirty="0">
                <a:solidFill>
                  <a:schemeClr val="tx1"/>
                </a:solidFill>
              </a:rPr>
              <a:t> 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2F408D-451C-5942-9831-ECD5FE0EEE6D}"/>
              </a:ext>
            </a:extLst>
          </p:cNvPr>
          <p:cNvSpPr txBox="1"/>
          <p:nvPr/>
        </p:nvSpPr>
        <p:spPr>
          <a:xfrm>
            <a:off x="1635045" y="5043277"/>
            <a:ext cx="5688632" cy="9564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1 </a:t>
            </a:r>
            <a:r>
              <a:rPr lang="en-US" sz="2000" dirty="0" err="1">
                <a:solidFill>
                  <a:schemeClr val="tx1"/>
                </a:solidFill>
              </a:rPr>
              <a:t>klok</a:t>
            </a:r>
            <a:r>
              <a:rPr lang="en-US" sz="2000" dirty="0">
                <a:solidFill>
                  <a:schemeClr val="tx1"/>
                </a:solidFill>
              </a:rPr>
              <a:t> cycle = 1/16000000 </a:t>
            </a:r>
            <a:r>
              <a:rPr lang="en-US" sz="2000" dirty="0" err="1">
                <a:solidFill>
                  <a:schemeClr val="tx1"/>
                </a:solidFill>
              </a:rPr>
              <a:t>seconde</a:t>
            </a:r>
            <a:endParaRPr lang="en-US" sz="2000" dirty="0">
              <a:solidFill>
                <a:schemeClr val="tx1"/>
              </a:solidFill>
            </a:endParaRPr>
          </a:p>
          <a:p>
            <a:pPr marL="1085850" lvl="1" indent="-342900">
              <a:buFont typeface="Courier New" panose="02070309020205020404" pitchFamily="49" charset="0"/>
              <a:buChar char="o"/>
            </a:pP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Hoeveel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klokcycles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zitten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1 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milliseconde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B4CA85-6D92-634A-B002-2B5F47175E5C}"/>
              </a:ext>
            </a:extLst>
          </p:cNvPr>
          <p:cNvSpPr txBox="1"/>
          <p:nvPr/>
        </p:nvSpPr>
        <p:spPr>
          <a:xfrm>
            <a:off x="1668007" y="4508276"/>
            <a:ext cx="4074962" cy="378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Timer 0 = 8 bits =&gt;256</a:t>
            </a:r>
          </a:p>
        </p:txBody>
      </p:sp>
    </p:spTree>
    <p:extLst>
      <p:ext uri="{BB962C8B-B14F-4D97-AF65-F5344CB8AC3E}">
        <p14:creationId xmlns:p14="http://schemas.microsoft.com/office/powerpoint/2010/main" val="35743109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>
            <p:ph type="title"/>
          </p:nvPr>
        </p:nvSpPr>
        <p:spPr>
          <a:xfrm>
            <a:off x="251520" y="116632"/>
            <a:ext cx="7776864" cy="1008112"/>
          </a:xfrm>
        </p:spPr>
        <p:txBody>
          <a:bodyPr tIns="35203"/>
          <a:lstStyle/>
          <a:p>
            <a:pPr algn="ctr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sz="3600" dirty="0"/>
              <a:t>Timer/Counter 0 </a:t>
            </a:r>
            <a:br>
              <a:rPr lang="en-US" sz="3600" dirty="0"/>
            </a:br>
            <a:r>
              <a:rPr lang="en-US" sz="2400" dirty="0">
                <a:latin typeface="Courier New" pitchFamily="49" charset="0"/>
                <a:cs typeface="Courier New" pitchFamily="49" charset="0"/>
              </a:rPr>
              <a:t>Het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instellen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van T/C0 in de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normale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mode</a:t>
            </a:r>
            <a:endParaRPr lang="en-US" sz="33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2708920"/>
            <a:ext cx="7666960" cy="100811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4581128"/>
            <a:ext cx="7314286" cy="100317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115616" y="1556792"/>
            <a:ext cx="6738222" cy="836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Timer Counter Control Register 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Timer/counter 0</a:t>
            </a:r>
          </a:p>
        </p:txBody>
      </p:sp>
    </p:spTree>
    <p:extLst>
      <p:ext uri="{BB962C8B-B14F-4D97-AF65-F5344CB8AC3E}">
        <p14:creationId xmlns:p14="http://schemas.microsoft.com/office/powerpoint/2010/main" val="3948692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>
            <p:ph type="title"/>
          </p:nvPr>
        </p:nvSpPr>
        <p:spPr>
          <a:xfrm>
            <a:off x="1475656" y="116632"/>
            <a:ext cx="4824145" cy="1008112"/>
          </a:xfrm>
        </p:spPr>
        <p:txBody>
          <a:bodyPr tIns="35203"/>
          <a:lstStyle/>
          <a:p>
            <a:pPr algn="ctr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sz="3600" dirty="0"/>
              <a:t>Timer/Counter 0 </a:t>
            </a:r>
            <a:br>
              <a:rPr lang="en-US" sz="3600" dirty="0"/>
            </a:b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normale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mode</a:t>
            </a:r>
            <a:endParaRPr lang="en-US" sz="33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2060848"/>
            <a:ext cx="8685715" cy="412698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074097" y="1387277"/>
            <a:ext cx="5184576" cy="498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tx1"/>
                </a:solidFill>
              </a:rPr>
              <a:t>W</a:t>
            </a:r>
            <a:r>
              <a:rPr lang="en-US" sz="2800" dirty="0">
                <a:solidFill>
                  <a:schemeClr val="tx1"/>
                </a:solidFill>
              </a:rPr>
              <a:t>aveform </a:t>
            </a:r>
            <a:r>
              <a:rPr lang="en-US" sz="2800" b="1" dirty="0">
                <a:solidFill>
                  <a:schemeClr val="tx1"/>
                </a:solidFill>
              </a:rPr>
              <a:t>G</a:t>
            </a:r>
            <a:r>
              <a:rPr lang="en-US" sz="2800" dirty="0">
                <a:solidFill>
                  <a:schemeClr val="tx1"/>
                </a:solidFill>
              </a:rPr>
              <a:t>eneration </a:t>
            </a:r>
            <a:r>
              <a:rPr lang="en-US" sz="2800" b="1" dirty="0">
                <a:solidFill>
                  <a:schemeClr val="tx1"/>
                </a:solidFill>
              </a:rPr>
              <a:t>M</a:t>
            </a:r>
            <a:r>
              <a:rPr lang="en-US" sz="2800" dirty="0">
                <a:solidFill>
                  <a:schemeClr val="tx1"/>
                </a:solidFill>
              </a:rPr>
              <a:t>ode</a:t>
            </a:r>
          </a:p>
        </p:txBody>
      </p:sp>
    </p:spTree>
    <p:extLst>
      <p:ext uri="{BB962C8B-B14F-4D97-AF65-F5344CB8AC3E}">
        <p14:creationId xmlns:p14="http://schemas.microsoft.com/office/powerpoint/2010/main" val="6618093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>
            <p:ph type="title"/>
          </p:nvPr>
        </p:nvSpPr>
        <p:spPr>
          <a:xfrm>
            <a:off x="1475656" y="116632"/>
            <a:ext cx="4824145" cy="1008112"/>
          </a:xfrm>
        </p:spPr>
        <p:txBody>
          <a:bodyPr tIns="35203"/>
          <a:lstStyle/>
          <a:p>
            <a:pPr algn="ctr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sz="3600" dirty="0"/>
              <a:t>Timer/Counter 0 </a:t>
            </a:r>
            <a:br>
              <a:rPr lang="en-US" sz="3600" dirty="0"/>
            </a:b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normale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mode</a:t>
            </a:r>
            <a:endParaRPr lang="en-US" sz="33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2204864"/>
            <a:ext cx="7339683" cy="96507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853" y="3356992"/>
            <a:ext cx="8698413" cy="176507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403648" y="1340768"/>
            <a:ext cx="6192688" cy="498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0000"/>
                </a:solidFill>
              </a:rPr>
              <a:t>Co</a:t>
            </a:r>
            <a:r>
              <a:rPr lang="en-US" sz="2800" dirty="0">
                <a:solidFill>
                  <a:srgbClr val="000000"/>
                </a:solidFill>
              </a:rPr>
              <a:t>mpare </a:t>
            </a:r>
            <a:r>
              <a:rPr lang="en-US" sz="2800" b="1" dirty="0">
                <a:solidFill>
                  <a:srgbClr val="000000"/>
                </a:solidFill>
              </a:rPr>
              <a:t>m</a:t>
            </a:r>
            <a:r>
              <a:rPr lang="en-US" sz="2800" dirty="0">
                <a:solidFill>
                  <a:srgbClr val="000000"/>
                </a:solidFill>
              </a:rPr>
              <a:t>atch </a:t>
            </a:r>
            <a:r>
              <a:rPr lang="en-US" sz="2800" b="1" dirty="0">
                <a:solidFill>
                  <a:srgbClr val="000000"/>
                </a:solidFill>
              </a:rPr>
              <a:t>o</a:t>
            </a:r>
            <a:r>
              <a:rPr lang="en-US" sz="2800" dirty="0">
                <a:solidFill>
                  <a:srgbClr val="000000"/>
                </a:solidFill>
              </a:rPr>
              <a:t>utput mode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48863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>
            <p:ph type="title"/>
          </p:nvPr>
        </p:nvSpPr>
        <p:spPr>
          <a:xfrm>
            <a:off x="1475656" y="116632"/>
            <a:ext cx="4824145" cy="1008112"/>
          </a:xfrm>
        </p:spPr>
        <p:txBody>
          <a:bodyPr tIns="35203"/>
          <a:lstStyle/>
          <a:p>
            <a:pPr algn="ctr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sz="3600" dirty="0"/>
              <a:t>Timer/Counter 0 </a:t>
            </a:r>
            <a:br>
              <a:rPr lang="en-US" sz="3600" dirty="0"/>
            </a:b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normale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mode</a:t>
            </a:r>
            <a:endParaRPr lang="en-US" sz="33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2060848"/>
            <a:ext cx="7314286" cy="10031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879812" y="1268760"/>
            <a:ext cx="2520280" cy="498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tx1"/>
                </a:solidFill>
              </a:rPr>
              <a:t>C</a:t>
            </a:r>
            <a:r>
              <a:rPr lang="en-US" sz="2800" dirty="0">
                <a:solidFill>
                  <a:schemeClr val="tx1"/>
                </a:solidFill>
              </a:rPr>
              <a:t>lock </a:t>
            </a:r>
            <a:r>
              <a:rPr lang="en-US" sz="2800" b="1" dirty="0">
                <a:solidFill>
                  <a:schemeClr val="tx1"/>
                </a:solidFill>
              </a:rPr>
              <a:t>S</a:t>
            </a:r>
            <a:r>
              <a:rPr lang="en-US" sz="2800" dirty="0">
                <a:solidFill>
                  <a:schemeClr val="tx1"/>
                </a:solidFill>
              </a:rPr>
              <a:t>elect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139" y="3429000"/>
            <a:ext cx="8685715" cy="3187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4680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706023" y="6485279"/>
            <a:ext cx="437977" cy="358692"/>
          </a:xfrm>
          <a:prstGeom prst="rect">
            <a:avLst/>
          </a:prstGeom>
          <a:noFill/>
        </p:spPr>
        <p:txBody>
          <a:bodyPr lIns="82945" tIns="41473" rIns="82945" bIns="41473"/>
          <a:lstStyle>
            <a:lvl1pPr eaLnBrk="0">
              <a:tabLst>
                <a:tab pos="656650" algn="l"/>
                <a:tab pos="1313299" algn="l"/>
                <a:tab pos="1969949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eaLnBrk="0">
              <a:tabLst>
                <a:tab pos="656650" algn="l"/>
                <a:tab pos="1313299" algn="l"/>
                <a:tab pos="1969949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eaLnBrk="0">
              <a:tabLst>
                <a:tab pos="656650" algn="l"/>
                <a:tab pos="1313299" algn="l"/>
                <a:tab pos="1969949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eaLnBrk="0">
              <a:tabLst>
                <a:tab pos="656650" algn="l"/>
                <a:tab pos="1313299" algn="l"/>
                <a:tab pos="1969949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eaLnBrk="0">
              <a:tabLst>
                <a:tab pos="656650" algn="l"/>
                <a:tab pos="1313299" algn="l"/>
                <a:tab pos="1969949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280994" indent="-207363" algn="ctr" defTabSz="414726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656650" algn="l"/>
                <a:tab pos="1313299" algn="l"/>
                <a:tab pos="1969949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695720" indent="-207363" algn="ctr" defTabSz="414726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656650" algn="l"/>
                <a:tab pos="1313299" algn="l"/>
                <a:tab pos="1969949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110446" indent="-207363" algn="ctr" defTabSz="414726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656650" algn="l"/>
                <a:tab pos="1313299" algn="l"/>
                <a:tab pos="1969949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525172" indent="-207363" algn="ctr" defTabSz="414726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656650" algn="l"/>
                <a:tab pos="1313299" algn="l"/>
                <a:tab pos="1969949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/>
            <a:fld id="{5893406E-9449-4D4E-AA9C-8A8A092641C9}" type="slidenum">
              <a:rPr lang="en-US" smtClean="0">
                <a:solidFill>
                  <a:srgbClr val="000000"/>
                </a:solidFill>
                <a:latin typeface="Times New Roman" pitchFamily="16" charset="0"/>
              </a:rPr>
              <a:pPr eaLnBrk="1"/>
              <a:t>18</a:t>
            </a:fld>
            <a:endParaRPr lang="en-US" dirty="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611560" y="2311586"/>
            <a:ext cx="7293600" cy="4320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9" tIns="55221" rIns="81639" bIns="40820"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/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volatile uint32_t teller=0;</a:t>
            </a:r>
          </a:p>
          <a:p>
            <a:pPr algn="l" eaLnBrk="1"/>
            <a:r>
              <a:rPr lang="en-US" dirty="0" err="1">
                <a:solidFill>
                  <a:srgbClr val="000000"/>
                </a:solidFill>
                <a:latin typeface="Courier New"/>
                <a:cs typeface="Courier New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 main(void)</a:t>
            </a:r>
          </a:p>
          <a:p>
            <a:pPr algn="l" eaLnBrk="1"/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pPr algn="l" eaLnBrk="1"/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  TCCR0A = 00;</a:t>
            </a:r>
          </a:p>
          <a:p>
            <a:pPr eaLnBrk="1"/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  TCCR0B = 1 &lt;&lt; CS00 |1 &lt;&lt; CS01; </a:t>
            </a:r>
          </a:p>
          <a:p>
            <a:pPr algn="l" eaLnBrk="1"/>
            <a:endParaRPr lang="en-US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algn="l" eaLnBrk="1"/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  while(1)</a:t>
            </a:r>
          </a:p>
          <a:p>
            <a:pPr algn="l" eaLnBrk="1"/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  {</a:t>
            </a:r>
          </a:p>
          <a:p>
            <a:pPr algn="l" eaLnBrk="1"/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  }</a:t>
            </a:r>
          </a:p>
          <a:p>
            <a:pPr algn="l" eaLnBrk="1"/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  return 0;</a:t>
            </a:r>
          </a:p>
          <a:p>
            <a:pPr algn="l" eaLnBrk="1"/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ISR(TIMER0_OVF_vect)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teller ++;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algn="l" eaLnBrk="1"/>
            <a:endParaRPr lang="en-US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title"/>
          </p:nvPr>
        </p:nvSpPr>
        <p:spPr>
          <a:xfrm>
            <a:off x="1475656" y="116632"/>
            <a:ext cx="4824145" cy="1008112"/>
          </a:xfrm>
        </p:spPr>
        <p:txBody>
          <a:bodyPr tIns="35203"/>
          <a:lstStyle/>
          <a:p>
            <a:pPr algn="ctr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sz="3600" dirty="0"/>
              <a:t>Timer/Counter 0 </a:t>
            </a:r>
            <a:br>
              <a:rPr lang="en-US" sz="3600" dirty="0"/>
            </a:b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normale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mode</a:t>
            </a:r>
            <a:endParaRPr lang="en-US" sz="3300" dirty="0"/>
          </a:p>
        </p:txBody>
      </p:sp>
      <p:sp>
        <p:nvSpPr>
          <p:cNvPr id="2" name="TextBox 1"/>
          <p:cNvSpPr txBox="1"/>
          <p:nvPr/>
        </p:nvSpPr>
        <p:spPr>
          <a:xfrm>
            <a:off x="395536" y="1268759"/>
            <a:ext cx="7776864" cy="8938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rgbClr val="000000"/>
                </a:solidFill>
              </a:rPr>
              <a:t>Maak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dirty="0" err="1">
                <a:solidFill>
                  <a:srgbClr val="000000"/>
                </a:solidFill>
              </a:rPr>
              <a:t>een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dirty="0" err="1">
                <a:solidFill>
                  <a:srgbClr val="000000"/>
                </a:solidFill>
              </a:rPr>
              <a:t>programma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dirty="0" err="1">
                <a:solidFill>
                  <a:srgbClr val="000000"/>
                </a:solidFill>
              </a:rPr>
              <a:t>dat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dirty="0" err="1">
                <a:solidFill>
                  <a:srgbClr val="000000"/>
                </a:solidFill>
              </a:rPr>
              <a:t>elke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dirty="0" err="1">
                <a:solidFill>
                  <a:srgbClr val="000000"/>
                </a:solidFill>
              </a:rPr>
              <a:t>milliseconde</a:t>
            </a:r>
            <a:r>
              <a:rPr lang="en-US" sz="2800" dirty="0">
                <a:solidFill>
                  <a:srgbClr val="000000"/>
                </a:solidFill>
              </a:rPr>
              <a:t> de teller met 1 </a:t>
            </a:r>
            <a:r>
              <a:rPr lang="en-US" sz="2800" dirty="0" err="1">
                <a:solidFill>
                  <a:srgbClr val="000000"/>
                </a:solidFill>
              </a:rPr>
              <a:t>verhoogd</a:t>
            </a:r>
            <a:r>
              <a:rPr lang="en-US" sz="2800" dirty="0">
                <a:solidFill>
                  <a:srgbClr val="000000"/>
                </a:solidFill>
              </a:rPr>
              <a:t>.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E7EA619-ECFA-214D-A2FD-3D584840FC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944" y="4863334"/>
            <a:ext cx="7368576" cy="1300199"/>
          </a:xfrm>
          <a:prstGeom prst="rect">
            <a:avLst/>
          </a:prstGeom>
        </p:spPr>
      </p:pic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C5A4F81C-0CD9-6B49-BE14-3D4D38AE0B6F}"/>
              </a:ext>
            </a:extLst>
          </p:cNvPr>
          <p:cNvSpPr txBox="1">
            <a:spLocks/>
          </p:cNvSpPr>
          <p:nvPr/>
        </p:nvSpPr>
        <p:spPr bwMode="auto">
          <a:xfrm>
            <a:off x="8712346" y="6434573"/>
            <a:ext cx="432048" cy="43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2945" tIns="41473" rIns="82945" bIns="41473" numCol="1" anchor="t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656650" algn="l"/>
                <a:tab pos="1313299" algn="l"/>
                <a:tab pos="1969949" algn="l"/>
              </a:tabLst>
              <a:defRPr kern="1200">
                <a:solidFill>
                  <a:schemeClr val="tx1"/>
                </a:solidFill>
                <a:latin typeface="Arial" charset="0"/>
                <a:ea typeface="Microsoft YaHei" charset="-122"/>
                <a:cs typeface="+mn-cs"/>
              </a:defRPr>
            </a:lvl1pPr>
            <a:lvl2pPr marL="742950" indent="-28575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656650" algn="l"/>
                <a:tab pos="1313299" algn="l"/>
                <a:tab pos="1969949" algn="l"/>
              </a:tabLst>
              <a:defRPr kern="1200">
                <a:solidFill>
                  <a:schemeClr val="tx1"/>
                </a:solidFill>
                <a:latin typeface="Arial" charset="0"/>
                <a:ea typeface="Microsoft YaHei" charset="-122"/>
                <a:cs typeface="+mn-cs"/>
              </a:defRPr>
            </a:lvl2pPr>
            <a:lvl3pPr marL="1143000" indent="-2286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656650" algn="l"/>
                <a:tab pos="1313299" algn="l"/>
                <a:tab pos="1969949" algn="l"/>
              </a:tabLst>
              <a:defRPr kern="1200">
                <a:solidFill>
                  <a:schemeClr val="tx1"/>
                </a:solidFill>
                <a:latin typeface="Arial" charset="0"/>
                <a:ea typeface="Microsoft YaHei" charset="-122"/>
                <a:cs typeface="+mn-cs"/>
              </a:defRPr>
            </a:lvl3pPr>
            <a:lvl4pPr marL="1600200" indent="-2286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656650" algn="l"/>
                <a:tab pos="1313299" algn="l"/>
                <a:tab pos="1969949" algn="l"/>
              </a:tabLst>
              <a:defRPr kern="1200">
                <a:solidFill>
                  <a:schemeClr val="tx1"/>
                </a:solidFill>
                <a:latin typeface="Arial" charset="0"/>
                <a:ea typeface="Microsoft YaHei" charset="-122"/>
                <a:cs typeface="+mn-cs"/>
              </a:defRPr>
            </a:lvl4pPr>
            <a:lvl5pPr marL="2057400" indent="-2286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656650" algn="l"/>
                <a:tab pos="1313299" algn="l"/>
                <a:tab pos="1969949" algn="l"/>
              </a:tabLst>
              <a:defRPr kern="1200">
                <a:solidFill>
                  <a:schemeClr val="tx1"/>
                </a:solidFill>
                <a:latin typeface="Arial" charset="0"/>
                <a:ea typeface="Microsoft YaHei" charset="-122"/>
                <a:cs typeface="+mn-cs"/>
              </a:defRPr>
            </a:lvl5pPr>
            <a:lvl6pPr marL="2280994" indent="-207363" algn="ctr" defTabSz="414726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656650" algn="l"/>
                <a:tab pos="1313299" algn="l"/>
                <a:tab pos="1969949" algn="l"/>
              </a:tabLst>
              <a:defRPr kern="1200">
                <a:solidFill>
                  <a:schemeClr val="tx1"/>
                </a:solidFill>
                <a:latin typeface="Arial" charset="0"/>
                <a:ea typeface="Microsoft YaHei" charset="-122"/>
                <a:cs typeface="+mn-cs"/>
              </a:defRPr>
            </a:lvl6pPr>
            <a:lvl7pPr marL="2695720" indent="-207363" algn="ctr" defTabSz="414726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656650" algn="l"/>
                <a:tab pos="1313299" algn="l"/>
                <a:tab pos="1969949" algn="l"/>
              </a:tabLst>
              <a:defRPr kern="1200">
                <a:solidFill>
                  <a:schemeClr val="tx1"/>
                </a:solidFill>
                <a:latin typeface="Arial" charset="0"/>
                <a:ea typeface="Microsoft YaHei" charset="-122"/>
                <a:cs typeface="+mn-cs"/>
              </a:defRPr>
            </a:lvl7pPr>
            <a:lvl8pPr marL="3110446" indent="-207363" algn="ctr" defTabSz="414726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656650" algn="l"/>
                <a:tab pos="1313299" algn="l"/>
                <a:tab pos="1969949" algn="l"/>
              </a:tabLst>
              <a:defRPr kern="1200">
                <a:solidFill>
                  <a:schemeClr val="tx1"/>
                </a:solidFill>
                <a:latin typeface="Arial" charset="0"/>
                <a:ea typeface="Microsoft YaHei" charset="-122"/>
                <a:cs typeface="+mn-cs"/>
              </a:defRPr>
            </a:lvl8pPr>
            <a:lvl9pPr marL="3525172" indent="-207363" algn="ctr" defTabSz="414726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656650" algn="l"/>
                <a:tab pos="1313299" algn="l"/>
                <a:tab pos="1969949" algn="l"/>
              </a:tabLst>
              <a:defRPr kern="1200">
                <a:solidFill>
                  <a:schemeClr val="tx1"/>
                </a:solidFill>
                <a:latin typeface="Arial" charset="0"/>
                <a:ea typeface="Microsoft YaHei" charset="-122"/>
                <a:cs typeface="+mn-cs"/>
              </a:defRPr>
            </a:lvl9pPr>
          </a:lstStyle>
          <a:p>
            <a:pPr eaLnBrk="1"/>
            <a:fld id="{819B5942-B5C2-4B0A-9F83-411EAB843869}" type="slidenum">
              <a:rPr lang="en-US" smtClean="0">
                <a:solidFill>
                  <a:srgbClr val="000000"/>
                </a:solidFill>
                <a:latin typeface="Times New Roman" pitchFamily="16" charset="0"/>
              </a:rPr>
              <a:pPr eaLnBrk="1"/>
              <a:t>18</a:t>
            </a:fld>
            <a:endParaRPr lang="en-US" dirty="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E9248B-6DD5-1845-9263-78A2D1E1A371}"/>
              </a:ext>
            </a:extLst>
          </p:cNvPr>
          <p:cNvSpPr/>
          <p:nvPr/>
        </p:nvSpPr>
        <p:spPr bwMode="auto">
          <a:xfrm flipH="1">
            <a:off x="2195736" y="3412936"/>
            <a:ext cx="2880320" cy="26809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charset="-122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E741BDE-8313-7B41-8A3E-E9B70491FC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944" y="5854825"/>
            <a:ext cx="7368576" cy="10031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C586292-5E62-034B-910B-557FD2FF096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19" y="3635895"/>
            <a:ext cx="8640960" cy="151726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4198386-2E17-D944-8BD3-63C6D55CBEE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5279" y="3698095"/>
            <a:ext cx="8640960" cy="187138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FAB170A-D4E5-A342-B183-96B55E7E8C8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3974" y="3658545"/>
            <a:ext cx="8676051" cy="2272024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EDADE62F-70F9-A441-8F08-A1D749B099ED}"/>
              </a:ext>
            </a:extLst>
          </p:cNvPr>
          <p:cNvSpPr/>
          <p:nvPr/>
        </p:nvSpPr>
        <p:spPr bwMode="auto">
          <a:xfrm flipH="1">
            <a:off x="2195736" y="3068960"/>
            <a:ext cx="720080" cy="36004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1682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706023" y="6485279"/>
            <a:ext cx="437977" cy="358692"/>
          </a:xfrm>
          <a:prstGeom prst="rect">
            <a:avLst/>
          </a:prstGeom>
          <a:noFill/>
        </p:spPr>
        <p:txBody>
          <a:bodyPr lIns="82945" tIns="41473" rIns="82945" bIns="41473"/>
          <a:lstStyle>
            <a:lvl1pPr eaLnBrk="0">
              <a:tabLst>
                <a:tab pos="656650" algn="l"/>
                <a:tab pos="1313299" algn="l"/>
                <a:tab pos="1969949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eaLnBrk="0">
              <a:tabLst>
                <a:tab pos="656650" algn="l"/>
                <a:tab pos="1313299" algn="l"/>
                <a:tab pos="1969949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eaLnBrk="0">
              <a:tabLst>
                <a:tab pos="656650" algn="l"/>
                <a:tab pos="1313299" algn="l"/>
                <a:tab pos="1969949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eaLnBrk="0">
              <a:tabLst>
                <a:tab pos="656650" algn="l"/>
                <a:tab pos="1313299" algn="l"/>
                <a:tab pos="1969949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eaLnBrk="0">
              <a:tabLst>
                <a:tab pos="656650" algn="l"/>
                <a:tab pos="1313299" algn="l"/>
                <a:tab pos="1969949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280994" indent="-207363" algn="ctr" defTabSz="414726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656650" algn="l"/>
                <a:tab pos="1313299" algn="l"/>
                <a:tab pos="1969949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695720" indent="-207363" algn="ctr" defTabSz="414726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656650" algn="l"/>
                <a:tab pos="1313299" algn="l"/>
                <a:tab pos="1969949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110446" indent="-207363" algn="ctr" defTabSz="414726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656650" algn="l"/>
                <a:tab pos="1313299" algn="l"/>
                <a:tab pos="1969949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525172" indent="-207363" algn="ctr" defTabSz="414726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656650" algn="l"/>
                <a:tab pos="1313299" algn="l"/>
                <a:tab pos="1969949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/>
            <a:fld id="{5893406E-9449-4D4E-AA9C-8A8A092641C9}" type="slidenum">
              <a:rPr lang="en-US" smtClean="0">
                <a:solidFill>
                  <a:srgbClr val="000000"/>
                </a:solidFill>
                <a:latin typeface="Times New Roman" pitchFamily="16" charset="0"/>
              </a:rPr>
              <a:pPr eaLnBrk="1"/>
              <a:t>19</a:t>
            </a:fld>
            <a:endParaRPr lang="en-US" dirty="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611560" y="2311586"/>
            <a:ext cx="7293600" cy="4320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9" tIns="55221" rIns="81639" bIns="40820"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/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volatile uint32_t teller=0;</a:t>
            </a:r>
          </a:p>
          <a:p>
            <a:pPr algn="l" eaLnBrk="1"/>
            <a:r>
              <a:rPr lang="en-US" dirty="0" err="1">
                <a:solidFill>
                  <a:srgbClr val="000000"/>
                </a:solidFill>
                <a:latin typeface="Courier New"/>
                <a:cs typeface="Courier New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 main(void)</a:t>
            </a:r>
          </a:p>
          <a:p>
            <a:pPr algn="l" eaLnBrk="1"/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pPr algn="l" eaLnBrk="1"/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  TCCR0A = 00;</a:t>
            </a:r>
          </a:p>
          <a:p>
            <a:pPr eaLnBrk="1"/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  TCCR0B = 1 &lt;&lt; CS00 |1 &lt;&lt; CS01; </a:t>
            </a:r>
          </a:p>
          <a:p>
            <a:pPr algn="l" eaLnBrk="1"/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  TIMSK0 = 1 &lt;&lt; TOIE;</a:t>
            </a:r>
          </a:p>
          <a:p>
            <a:pPr algn="l" eaLnBrk="1"/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  while(1)</a:t>
            </a:r>
          </a:p>
          <a:p>
            <a:pPr algn="l" eaLnBrk="1"/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  {</a:t>
            </a:r>
          </a:p>
          <a:p>
            <a:pPr algn="l" eaLnBrk="1"/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  }</a:t>
            </a:r>
          </a:p>
          <a:p>
            <a:pPr algn="l" eaLnBrk="1"/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  return 0;</a:t>
            </a:r>
          </a:p>
          <a:p>
            <a:pPr algn="l" eaLnBrk="1"/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ISR(TIMER0_OVF_vect)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teller ++;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TCNT0 =256 - …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algn="l" eaLnBrk="1"/>
            <a:endParaRPr lang="en-US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title"/>
          </p:nvPr>
        </p:nvSpPr>
        <p:spPr>
          <a:xfrm>
            <a:off x="1475656" y="116632"/>
            <a:ext cx="4824145" cy="1008112"/>
          </a:xfrm>
        </p:spPr>
        <p:txBody>
          <a:bodyPr tIns="35203"/>
          <a:lstStyle/>
          <a:p>
            <a:pPr algn="ctr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sz="3600" dirty="0"/>
              <a:t>Timer/Counter 0 </a:t>
            </a:r>
            <a:br>
              <a:rPr lang="en-US" sz="3600" dirty="0"/>
            </a:b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normale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mode</a:t>
            </a:r>
            <a:endParaRPr lang="en-US" sz="3300" dirty="0"/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C5A4F81C-0CD9-6B49-BE14-3D4D38AE0B6F}"/>
              </a:ext>
            </a:extLst>
          </p:cNvPr>
          <p:cNvSpPr txBox="1">
            <a:spLocks/>
          </p:cNvSpPr>
          <p:nvPr/>
        </p:nvSpPr>
        <p:spPr bwMode="auto">
          <a:xfrm>
            <a:off x="8712346" y="6434573"/>
            <a:ext cx="432048" cy="43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2945" tIns="41473" rIns="82945" bIns="41473" numCol="1" anchor="t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656650" algn="l"/>
                <a:tab pos="1313299" algn="l"/>
                <a:tab pos="1969949" algn="l"/>
              </a:tabLst>
              <a:defRPr kern="1200">
                <a:solidFill>
                  <a:schemeClr val="tx1"/>
                </a:solidFill>
                <a:latin typeface="Arial" charset="0"/>
                <a:ea typeface="Microsoft YaHei" charset="-122"/>
                <a:cs typeface="+mn-cs"/>
              </a:defRPr>
            </a:lvl1pPr>
            <a:lvl2pPr marL="742950" indent="-28575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656650" algn="l"/>
                <a:tab pos="1313299" algn="l"/>
                <a:tab pos="1969949" algn="l"/>
              </a:tabLst>
              <a:defRPr kern="1200">
                <a:solidFill>
                  <a:schemeClr val="tx1"/>
                </a:solidFill>
                <a:latin typeface="Arial" charset="0"/>
                <a:ea typeface="Microsoft YaHei" charset="-122"/>
                <a:cs typeface="+mn-cs"/>
              </a:defRPr>
            </a:lvl2pPr>
            <a:lvl3pPr marL="1143000" indent="-2286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656650" algn="l"/>
                <a:tab pos="1313299" algn="l"/>
                <a:tab pos="1969949" algn="l"/>
              </a:tabLst>
              <a:defRPr kern="1200">
                <a:solidFill>
                  <a:schemeClr val="tx1"/>
                </a:solidFill>
                <a:latin typeface="Arial" charset="0"/>
                <a:ea typeface="Microsoft YaHei" charset="-122"/>
                <a:cs typeface="+mn-cs"/>
              </a:defRPr>
            </a:lvl3pPr>
            <a:lvl4pPr marL="1600200" indent="-2286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656650" algn="l"/>
                <a:tab pos="1313299" algn="l"/>
                <a:tab pos="1969949" algn="l"/>
              </a:tabLst>
              <a:defRPr kern="1200">
                <a:solidFill>
                  <a:schemeClr val="tx1"/>
                </a:solidFill>
                <a:latin typeface="Arial" charset="0"/>
                <a:ea typeface="Microsoft YaHei" charset="-122"/>
                <a:cs typeface="+mn-cs"/>
              </a:defRPr>
            </a:lvl4pPr>
            <a:lvl5pPr marL="2057400" indent="-2286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656650" algn="l"/>
                <a:tab pos="1313299" algn="l"/>
                <a:tab pos="1969949" algn="l"/>
              </a:tabLst>
              <a:defRPr kern="1200">
                <a:solidFill>
                  <a:schemeClr val="tx1"/>
                </a:solidFill>
                <a:latin typeface="Arial" charset="0"/>
                <a:ea typeface="Microsoft YaHei" charset="-122"/>
                <a:cs typeface="+mn-cs"/>
              </a:defRPr>
            </a:lvl5pPr>
            <a:lvl6pPr marL="2280994" indent="-207363" algn="ctr" defTabSz="414726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656650" algn="l"/>
                <a:tab pos="1313299" algn="l"/>
                <a:tab pos="1969949" algn="l"/>
              </a:tabLst>
              <a:defRPr kern="1200">
                <a:solidFill>
                  <a:schemeClr val="tx1"/>
                </a:solidFill>
                <a:latin typeface="Arial" charset="0"/>
                <a:ea typeface="Microsoft YaHei" charset="-122"/>
                <a:cs typeface="+mn-cs"/>
              </a:defRPr>
            </a:lvl6pPr>
            <a:lvl7pPr marL="2695720" indent="-207363" algn="ctr" defTabSz="414726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656650" algn="l"/>
                <a:tab pos="1313299" algn="l"/>
                <a:tab pos="1969949" algn="l"/>
              </a:tabLst>
              <a:defRPr kern="1200">
                <a:solidFill>
                  <a:schemeClr val="tx1"/>
                </a:solidFill>
                <a:latin typeface="Arial" charset="0"/>
                <a:ea typeface="Microsoft YaHei" charset="-122"/>
                <a:cs typeface="+mn-cs"/>
              </a:defRPr>
            </a:lvl7pPr>
            <a:lvl8pPr marL="3110446" indent="-207363" algn="ctr" defTabSz="414726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656650" algn="l"/>
                <a:tab pos="1313299" algn="l"/>
                <a:tab pos="1969949" algn="l"/>
              </a:tabLst>
              <a:defRPr kern="1200">
                <a:solidFill>
                  <a:schemeClr val="tx1"/>
                </a:solidFill>
                <a:latin typeface="Arial" charset="0"/>
                <a:ea typeface="Microsoft YaHei" charset="-122"/>
                <a:cs typeface="+mn-cs"/>
              </a:defRPr>
            </a:lvl8pPr>
            <a:lvl9pPr marL="3525172" indent="-207363" algn="ctr" defTabSz="414726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656650" algn="l"/>
                <a:tab pos="1313299" algn="l"/>
                <a:tab pos="1969949" algn="l"/>
              </a:tabLst>
              <a:defRPr kern="1200">
                <a:solidFill>
                  <a:schemeClr val="tx1"/>
                </a:solidFill>
                <a:latin typeface="Arial" charset="0"/>
                <a:ea typeface="Microsoft YaHei" charset="-122"/>
                <a:cs typeface="+mn-cs"/>
              </a:defRPr>
            </a:lvl9pPr>
          </a:lstStyle>
          <a:p>
            <a:pPr eaLnBrk="1"/>
            <a:fld id="{819B5942-B5C2-4B0A-9F83-411EAB843869}" type="slidenum">
              <a:rPr lang="en-US" smtClean="0">
                <a:solidFill>
                  <a:srgbClr val="000000"/>
                </a:solidFill>
                <a:latin typeface="Times New Roman" pitchFamily="16" charset="0"/>
              </a:rPr>
              <a:pPr eaLnBrk="1"/>
              <a:t>19</a:t>
            </a:fld>
            <a:endParaRPr lang="en-US" dirty="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92F9207-2FF2-2844-9D33-820F8EB7D076}"/>
              </a:ext>
            </a:extLst>
          </p:cNvPr>
          <p:cNvSpPr/>
          <p:nvPr/>
        </p:nvSpPr>
        <p:spPr bwMode="auto">
          <a:xfrm flipH="1">
            <a:off x="1238840" y="5636434"/>
            <a:ext cx="1942570" cy="31127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charset="-122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4A8FEEC-D527-414B-8F46-DD8B715B14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0535" y="5792626"/>
            <a:ext cx="8233465" cy="98843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88C5977-F5E3-E944-A3A5-F750F48757D0}"/>
              </a:ext>
            </a:extLst>
          </p:cNvPr>
          <p:cNvSpPr txBox="1"/>
          <p:nvPr/>
        </p:nvSpPr>
        <p:spPr>
          <a:xfrm>
            <a:off x="395536" y="1268759"/>
            <a:ext cx="7776864" cy="8938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rgbClr val="000000"/>
                </a:solidFill>
              </a:rPr>
              <a:t>Maak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dirty="0" err="1">
                <a:solidFill>
                  <a:srgbClr val="000000"/>
                </a:solidFill>
              </a:rPr>
              <a:t>een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dirty="0" err="1">
                <a:solidFill>
                  <a:srgbClr val="000000"/>
                </a:solidFill>
              </a:rPr>
              <a:t>programma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dirty="0" err="1">
                <a:solidFill>
                  <a:srgbClr val="000000"/>
                </a:solidFill>
              </a:rPr>
              <a:t>dat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dirty="0" err="1">
                <a:solidFill>
                  <a:srgbClr val="000000"/>
                </a:solidFill>
              </a:rPr>
              <a:t>elke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dirty="0" err="1">
                <a:solidFill>
                  <a:srgbClr val="000000"/>
                </a:solidFill>
              </a:rPr>
              <a:t>milliseconde</a:t>
            </a:r>
            <a:r>
              <a:rPr lang="en-US" sz="2800" dirty="0">
                <a:solidFill>
                  <a:srgbClr val="000000"/>
                </a:solidFill>
              </a:rPr>
              <a:t> de teller met 1 </a:t>
            </a:r>
            <a:r>
              <a:rPr lang="en-US" sz="2800" dirty="0" err="1">
                <a:solidFill>
                  <a:srgbClr val="000000"/>
                </a:solidFill>
              </a:rPr>
              <a:t>verhoogd</a:t>
            </a:r>
            <a:r>
              <a:rPr lang="en-US" sz="2800" dirty="0">
                <a:solidFill>
                  <a:srgbClr val="000000"/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764590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" dur="1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/>
          <p:cNvSpPr>
            <a:spLocks noGrp="1" noChangeArrowheads="1"/>
          </p:cNvSpPr>
          <p:nvPr>
            <p:ph type="title"/>
          </p:nvPr>
        </p:nvSpPr>
        <p:spPr>
          <a:xfrm>
            <a:off x="358560" y="358598"/>
            <a:ext cx="8421120" cy="684071"/>
          </a:xfrm>
        </p:spPr>
        <p:txBody>
          <a:bodyPr tIns="35203"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/>
              <a:t>Timer/Counter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358560" y="1267333"/>
            <a:ext cx="8421120" cy="5256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25602" rIns="0" bIns="0"/>
          <a:lstStyle>
            <a:lvl1pPr marL="431800" indent="-323850"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863600" indent="-323850"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>
              <a:spcBef>
                <a:spcPts val="635"/>
              </a:spcBef>
              <a:buSzPct val="45000"/>
              <a:buFont typeface="Wingdings" charset="2"/>
              <a:buChar char=""/>
            </a:pPr>
            <a:r>
              <a:rPr lang="en-US" sz="2900" dirty="0">
                <a:solidFill>
                  <a:srgbClr val="000000"/>
                </a:solidFill>
              </a:rPr>
              <a:t>De ATMega168 </a:t>
            </a:r>
            <a:r>
              <a:rPr lang="en-US" sz="2900" dirty="0" err="1">
                <a:solidFill>
                  <a:srgbClr val="000000"/>
                </a:solidFill>
              </a:rPr>
              <a:t>heeft</a:t>
            </a:r>
            <a:r>
              <a:rPr lang="en-US" sz="2900" dirty="0">
                <a:solidFill>
                  <a:srgbClr val="000000"/>
                </a:solidFill>
              </a:rPr>
              <a:t> 3 Timer/Counters:</a:t>
            </a:r>
          </a:p>
          <a:p>
            <a:pPr lvl="1" eaLnBrk="1">
              <a:spcBef>
                <a:spcPts val="544"/>
              </a:spcBef>
              <a:buSzPct val="45000"/>
              <a:buFont typeface="Wingdings" charset="2"/>
              <a:buChar char=""/>
            </a:pPr>
            <a:r>
              <a:rPr lang="en-US" sz="2500" dirty="0">
                <a:solidFill>
                  <a:srgbClr val="000000"/>
                </a:solidFill>
              </a:rPr>
              <a:t>8 bits Timer/Counter </a:t>
            </a:r>
            <a:r>
              <a:rPr lang="en-US" sz="2500" b="1" dirty="0">
                <a:solidFill>
                  <a:srgbClr val="000000"/>
                </a:solidFill>
              </a:rPr>
              <a:t>0</a:t>
            </a:r>
            <a:r>
              <a:rPr lang="en-US" sz="2500" dirty="0">
                <a:solidFill>
                  <a:srgbClr val="000000"/>
                </a:solidFill>
              </a:rPr>
              <a:t>.</a:t>
            </a:r>
          </a:p>
          <a:p>
            <a:pPr lvl="1" eaLnBrk="1">
              <a:spcBef>
                <a:spcPts val="544"/>
              </a:spcBef>
              <a:buSzPct val="45000"/>
              <a:buFont typeface="Wingdings" charset="2"/>
              <a:buChar char=""/>
            </a:pPr>
            <a:r>
              <a:rPr lang="en-US" sz="2500" dirty="0">
                <a:solidFill>
                  <a:srgbClr val="000000"/>
                </a:solidFill>
              </a:rPr>
              <a:t>16 bits Timer/Counter </a:t>
            </a:r>
            <a:r>
              <a:rPr lang="en-US" sz="2500" b="1" dirty="0">
                <a:solidFill>
                  <a:srgbClr val="000000"/>
                </a:solidFill>
              </a:rPr>
              <a:t>1</a:t>
            </a:r>
            <a:r>
              <a:rPr lang="en-US" sz="2500" dirty="0">
                <a:solidFill>
                  <a:srgbClr val="000000"/>
                </a:solidFill>
              </a:rPr>
              <a:t>.</a:t>
            </a:r>
          </a:p>
          <a:p>
            <a:pPr lvl="1" eaLnBrk="1">
              <a:spcBef>
                <a:spcPts val="544"/>
              </a:spcBef>
              <a:buSzPct val="45000"/>
              <a:buFont typeface="Wingdings" charset="2"/>
              <a:buChar char=""/>
            </a:pPr>
            <a:r>
              <a:rPr lang="en-US" sz="2500" dirty="0">
                <a:solidFill>
                  <a:srgbClr val="000000"/>
                </a:solidFill>
              </a:rPr>
              <a:t>8 bits Timer/Counter </a:t>
            </a:r>
            <a:r>
              <a:rPr lang="en-US" sz="2500" b="1" dirty="0">
                <a:solidFill>
                  <a:srgbClr val="000000"/>
                </a:solidFill>
              </a:rPr>
              <a:t>2</a:t>
            </a:r>
            <a:r>
              <a:rPr lang="en-US" sz="2500" dirty="0">
                <a:solidFill>
                  <a:srgbClr val="000000"/>
                </a:solidFill>
              </a:rPr>
              <a:t>.</a:t>
            </a:r>
          </a:p>
          <a:p>
            <a:pPr eaLnBrk="1">
              <a:spcBef>
                <a:spcPts val="635"/>
              </a:spcBef>
              <a:buSzPct val="45000"/>
              <a:buFont typeface="Wingdings" charset="2"/>
              <a:buChar char=""/>
            </a:pPr>
            <a:r>
              <a:rPr lang="en-US" sz="2900" dirty="0" err="1">
                <a:solidFill>
                  <a:srgbClr val="000000"/>
                </a:solidFill>
              </a:rPr>
              <a:t>Toepassingen</a:t>
            </a:r>
            <a:r>
              <a:rPr lang="en-US" sz="2900" dirty="0">
                <a:solidFill>
                  <a:srgbClr val="000000"/>
                </a:solidFill>
              </a:rPr>
              <a:t>:</a:t>
            </a:r>
          </a:p>
          <a:p>
            <a:pPr lvl="1" eaLnBrk="1">
              <a:spcBef>
                <a:spcPts val="544"/>
              </a:spcBef>
              <a:buSzPct val="45000"/>
              <a:buFont typeface="Wingdings" charset="2"/>
              <a:buChar char=""/>
            </a:pPr>
            <a:r>
              <a:rPr lang="en-US" sz="2500" dirty="0" err="1">
                <a:solidFill>
                  <a:srgbClr val="000000"/>
                </a:solidFill>
              </a:rPr>
              <a:t>Tellen</a:t>
            </a:r>
            <a:r>
              <a:rPr lang="en-US" sz="2500" dirty="0">
                <a:solidFill>
                  <a:srgbClr val="000000"/>
                </a:solidFill>
              </a:rPr>
              <a:t> van </a:t>
            </a:r>
            <a:r>
              <a:rPr lang="en-US" sz="2500" dirty="0" err="1">
                <a:solidFill>
                  <a:srgbClr val="000000"/>
                </a:solidFill>
              </a:rPr>
              <a:t>pulsen</a:t>
            </a:r>
            <a:r>
              <a:rPr lang="en-US" sz="2500" dirty="0">
                <a:solidFill>
                  <a:srgbClr val="000000"/>
                </a:solidFill>
              </a:rPr>
              <a:t> (counter).</a:t>
            </a:r>
          </a:p>
          <a:p>
            <a:pPr lvl="1" eaLnBrk="1">
              <a:spcBef>
                <a:spcPts val="544"/>
              </a:spcBef>
              <a:buSzPct val="45000"/>
              <a:buFont typeface="Wingdings" charset="2"/>
              <a:buChar char=""/>
            </a:pPr>
            <a:r>
              <a:rPr lang="en-US" sz="2500" dirty="0" err="1">
                <a:solidFill>
                  <a:srgbClr val="000000"/>
                </a:solidFill>
              </a:rPr>
              <a:t>Opwekken</a:t>
            </a:r>
            <a:r>
              <a:rPr lang="en-US" sz="2500" dirty="0">
                <a:solidFill>
                  <a:srgbClr val="000000"/>
                </a:solidFill>
              </a:rPr>
              <a:t> van </a:t>
            </a:r>
            <a:r>
              <a:rPr lang="en-US" sz="2500" dirty="0" err="1">
                <a:solidFill>
                  <a:srgbClr val="000000"/>
                </a:solidFill>
              </a:rPr>
              <a:t>pulsen</a:t>
            </a:r>
            <a:r>
              <a:rPr lang="en-US" sz="2500" dirty="0">
                <a:solidFill>
                  <a:srgbClr val="000000"/>
                </a:solidFill>
              </a:rPr>
              <a:t> (output compare en PWM).</a:t>
            </a:r>
          </a:p>
          <a:p>
            <a:pPr lvl="1" eaLnBrk="1">
              <a:spcBef>
                <a:spcPts val="544"/>
              </a:spcBef>
              <a:buSzPct val="45000"/>
              <a:buFont typeface="Wingdings" charset="2"/>
              <a:buChar char=""/>
            </a:pPr>
            <a:r>
              <a:rPr lang="en-US" sz="2500" dirty="0" err="1">
                <a:solidFill>
                  <a:srgbClr val="000000"/>
                </a:solidFill>
              </a:rPr>
              <a:t>Meten</a:t>
            </a:r>
            <a:r>
              <a:rPr lang="en-US" sz="2500" dirty="0">
                <a:solidFill>
                  <a:srgbClr val="000000"/>
                </a:solidFill>
              </a:rPr>
              <a:t> van </a:t>
            </a:r>
            <a:r>
              <a:rPr lang="en-US" sz="2500" dirty="0" err="1">
                <a:solidFill>
                  <a:srgbClr val="000000"/>
                </a:solidFill>
              </a:rPr>
              <a:t>pulsduur</a:t>
            </a:r>
            <a:r>
              <a:rPr lang="en-US" sz="2500" dirty="0">
                <a:solidFill>
                  <a:srgbClr val="000000"/>
                </a:solidFill>
              </a:rPr>
              <a:t> (input capture).</a:t>
            </a:r>
          </a:p>
          <a:p>
            <a:pPr lvl="1" eaLnBrk="1">
              <a:spcBef>
                <a:spcPts val="544"/>
              </a:spcBef>
              <a:buSzPct val="45000"/>
              <a:buFont typeface="Wingdings" charset="2"/>
              <a:buChar char=""/>
            </a:pPr>
            <a:r>
              <a:rPr lang="en-US" sz="2500" b="1" dirty="0" err="1">
                <a:solidFill>
                  <a:srgbClr val="0000CC"/>
                </a:solidFill>
              </a:rPr>
              <a:t>Bepaalde</a:t>
            </a:r>
            <a:r>
              <a:rPr lang="en-US" sz="2500" b="1" dirty="0">
                <a:solidFill>
                  <a:srgbClr val="0000CC"/>
                </a:solidFill>
              </a:rPr>
              <a:t> </a:t>
            </a:r>
            <a:r>
              <a:rPr lang="en-US" sz="2500" b="1" dirty="0" err="1">
                <a:solidFill>
                  <a:srgbClr val="0000CC"/>
                </a:solidFill>
              </a:rPr>
              <a:t>tijd</a:t>
            </a:r>
            <a:r>
              <a:rPr lang="en-US" sz="2500" b="1" dirty="0">
                <a:solidFill>
                  <a:srgbClr val="0000CC"/>
                </a:solidFill>
              </a:rPr>
              <a:t> </a:t>
            </a:r>
            <a:r>
              <a:rPr lang="en-US" sz="2500" b="1" dirty="0" err="1">
                <a:solidFill>
                  <a:srgbClr val="0000CC"/>
                </a:solidFill>
              </a:rPr>
              <a:t>wachten</a:t>
            </a:r>
            <a:r>
              <a:rPr lang="en-US" sz="2500" b="1" dirty="0">
                <a:solidFill>
                  <a:srgbClr val="0000CC"/>
                </a:solidFill>
              </a:rPr>
              <a:t>.</a:t>
            </a:r>
          </a:p>
          <a:p>
            <a:pPr lvl="1" eaLnBrk="1">
              <a:spcBef>
                <a:spcPts val="544"/>
              </a:spcBef>
              <a:buSzPct val="45000"/>
              <a:buFont typeface="Wingdings" charset="2"/>
              <a:buChar char=""/>
            </a:pPr>
            <a:endParaRPr lang="en-US" sz="2500" b="1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4324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>
            <p:ph type="title"/>
          </p:nvPr>
        </p:nvSpPr>
        <p:spPr>
          <a:xfrm>
            <a:off x="2555776" y="116632"/>
            <a:ext cx="3960440" cy="648072"/>
          </a:xfrm>
        </p:spPr>
        <p:txBody>
          <a:bodyPr tIns="35203"/>
          <a:lstStyle/>
          <a:p>
            <a:pPr algn="ctr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sz="3600" dirty="0"/>
              <a:t>Timer/Counter </a:t>
            </a:r>
            <a:endParaRPr lang="en-US" sz="2400" dirty="0"/>
          </a:p>
        </p:txBody>
      </p:sp>
      <p:cxnSp>
        <p:nvCxnSpPr>
          <p:cNvPr id="7" name="Straight Connector 6"/>
          <p:cNvCxnSpPr/>
          <p:nvPr/>
        </p:nvCxnSpPr>
        <p:spPr bwMode="auto">
          <a:xfrm>
            <a:off x="1691680" y="1916832"/>
            <a:ext cx="0" cy="396044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" name="Straight Connector 8"/>
          <p:cNvCxnSpPr>
            <a:cxnSpLocks/>
          </p:cNvCxnSpPr>
          <p:nvPr/>
        </p:nvCxnSpPr>
        <p:spPr bwMode="auto">
          <a:xfrm>
            <a:off x="1259632" y="5661248"/>
            <a:ext cx="6696744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8" name="Group 37"/>
          <p:cNvGrpSpPr/>
          <p:nvPr/>
        </p:nvGrpSpPr>
        <p:grpSpPr>
          <a:xfrm>
            <a:off x="899592" y="1836336"/>
            <a:ext cx="786458" cy="378565"/>
            <a:chOff x="905222" y="5039917"/>
            <a:chExt cx="786458" cy="378565"/>
          </a:xfrm>
        </p:grpSpPr>
        <p:sp>
          <p:nvSpPr>
            <p:cNvPr id="35" name="TextBox 34"/>
            <p:cNvSpPr txBox="1"/>
            <p:nvPr/>
          </p:nvSpPr>
          <p:spPr>
            <a:xfrm>
              <a:off x="905222" y="5039917"/>
              <a:ext cx="648072" cy="3785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tx1"/>
                  </a:solidFill>
                </a:rPr>
                <a:t>255</a:t>
              </a:r>
            </a:p>
          </p:txBody>
        </p:sp>
        <p:cxnSp>
          <p:nvCxnSpPr>
            <p:cNvPr id="37" name="Straight Connector 36"/>
            <p:cNvCxnSpPr/>
            <p:nvPr/>
          </p:nvCxnSpPr>
          <p:spPr bwMode="auto">
            <a:xfrm>
              <a:off x="1619672" y="5229200"/>
              <a:ext cx="72008" cy="0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45" name="Group 44"/>
          <p:cNvGrpSpPr/>
          <p:nvPr/>
        </p:nvGrpSpPr>
        <p:grpSpPr>
          <a:xfrm>
            <a:off x="1270088" y="5282683"/>
            <a:ext cx="404192" cy="378565"/>
            <a:chOff x="1287488" y="5039917"/>
            <a:chExt cx="404192" cy="378565"/>
          </a:xfrm>
        </p:grpSpPr>
        <p:sp>
          <p:nvSpPr>
            <p:cNvPr id="46" name="TextBox 45"/>
            <p:cNvSpPr txBox="1"/>
            <p:nvPr/>
          </p:nvSpPr>
          <p:spPr>
            <a:xfrm>
              <a:off x="1287488" y="5039917"/>
              <a:ext cx="288032" cy="3785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47" name="Straight Connector 46"/>
            <p:cNvCxnSpPr/>
            <p:nvPr/>
          </p:nvCxnSpPr>
          <p:spPr bwMode="auto">
            <a:xfrm>
              <a:off x="1619672" y="5229200"/>
              <a:ext cx="72008" cy="0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76" name="TextBox 75"/>
          <p:cNvSpPr txBox="1"/>
          <p:nvPr/>
        </p:nvSpPr>
        <p:spPr>
          <a:xfrm>
            <a:off x="556714" y="1112982"/>
            <a:ext cx="1461548" cy="779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Waarde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T/C0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3491880" y="5877272"/>
            <a:ext cx="1800200" cy="442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Pulsen</a:t>
            </a:r>
            <a:endParaRPr lang="en-US" sz="24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3" name="Straight Arrow Connector 2"/>
          <p:cNvCxnSpPr/>
          <p:nvPr/>
        </p:nvCxnSpPr>
        <p:spPr bwMode="auto">
          <a:xfrm>
            <a:off x="3347864" y="5805264"/>
            <a:ext cx="2088232" cy="0"/>
          </a:xfrm>
          <a:prstGeom prst="straightConnector1">
            <a:avLst/>
          </a:prstGeom>
          <a:solidFill>
            <a:srgbClr val="00B8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Straight Connector 7"/>
          <p:cNvCxnSpPr/>
          <p:nvPr/>
        </p:nvCxnSpPr>
        <p:spPr bwMode="auto">
          <a:xfrm flipV="1">
            <a:off x="3635896" y="2025618"/>
            <a:ext cx="1944216" cy="363563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Straight Connector 10"/>
          <p:cNvCxnSpPr/>
          <p:nvPr/>
        </p:nvCxnSpPr>
        <p:spPr bwMode="auto">
          <a:xfrm>
            <a:off x="5580112" y="2025619"/>
            <a:ext cx="0" cy="3635629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8" name="Straight Connector 57"/>
          <p:cNvCxnSpPr/>
          <p:nvPr/>
        </p:nvCxnSpPr>
        <p:spPr bwMode="auto">
          <a:xfrm flipV="1">
            <a:off x="5580112" y="2025618"/>
            <a:ext cx="1944216" cy="363563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2" name="Straight Connector 61"/>
          <p:cNvCxnSpPr/>
          <p:nvPr/>
        </p:nvCxnSpPr>
        <p:spPr bwMode="auto">
          <a:xfrm>
            <a:off x="7524328" y="2025619"/>
            <a:ext cx="0" cy="3635629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3" name="Straight Connector 62"/>
          <p:cNvCxnSpPr/>
          <p:nvPr/>
        </p:nvCxnSpPr>
        <p:spPr bwMode="auto">
          <a:xfrm flipV="1">
            <a:off x="1691680" y="2025618"/>
            <a:ext cx="1944216" cy="363563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6" name="Straight Connector 65"/>
          <p:cNvCxnSpPr/>
          <p:nvPr/>
        </p:nvCxnSpPr>
        <p:spPr bwMode="auto">
          <a:xfrm>
            <a:off x="3635896" y="2025619"/>
            <a:ext cx="0" cy="3635629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0" name="Group 19"/>
          <p:cNvGrpSpPr/>
          <p:nvPr/>
        </p:nvGrpSpPr>
        <p:grpSpPr>
          <a:xfrm>
            <a:off x="1835696" y="5877272"/>
            <a:ext cx="1152128" cy="360040"/>
            <a:chOff x="1835696" y="5877272"/>
            <a:chExt cx="1152128" cy="360040"/>
          </a:xfrm>
        </p:grpSpPr>
        <p:cxnSp>
          <p:nvCxnSpPr>
            <p:cNvPr id="21" name="Straight Connector 20"/>
            <p:cNvCxnSpPr/>
            <p:nvPr/>
          </p:nvCxnSpPr>
          <p:spPr bwMode="auto">
            <a:xfrm>
              <a:off x="2699792" y="5877272"/>
              <a:ext cx="0" cy="360040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" name="Straight Connector 21"/>
            <p:cNvCxnSpPr/>
            <p:nvPr/>
          </p:nvCxnSpPr>
          <p:spPr bwMode="auto">
            <a:xfrm>
              <a:off x="2411760" y="5877272"/>
              <a:ext cx="0" cy="360040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" name="Straight Connector 22"/>
            <p:cNvCxnSpPr/>
            <p:nvPr/>
          </p:nvCxnSpPr>
          <p:spPr bwMode="auto">
            <a:xfrm>
              <a:off x="2123728" y="5877272"/>
              <a:ext cx="0" cy="360040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4" name="Straight Connector 23"/>
            <p:cNvCxnSpPr/>
            <p:nvPr/>
          </p:nvCxnSpPr>
          <p:spPr bwMode="auto">
            <a:xfrm>
              <a:off x="1835696" y="5877272"/>
              <a:ext cx="0" cy="360040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5" name="Straight Connector 24"/>
            <p:cNvCxnSpPr/>
            <p:nvPr/>
          </p:nvCxnSpPr>
          <p:spPr bwMode="auto">
            <a:xfrm>
              <a:off x="2411760" y="5877272"/>
              <a:ext cx="288032" cy="0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" name="Straight Connector 25"/>
            <p:cNvCxnSpPr/>
            <p:nvPr/>
          </p:nvCxnSpPr>
          <p:spPr bwMode="auto">
            <a:xfrm>
              <a:off x="2699792" y="6237312"/>
              <a:ext cx="288032" cy="0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" name="Straight Connector 26"/>
            <p:cNvCxnSpPr/>
            <p:nvPr/>
          </p:nvCxnSpPr>
          <p:spPr bwMode="auto">
            <a:xfrm>
              <a:off x="1835696" y="5877272"/>
              <a:ext cx="288032" cy="0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8" name="Straight Connector 27"/>
            <p:cNvCxnSpPr/>
            <p:nvPr/>
          </p:nvCxnSpPr>
          <p:spPr bwMode="auto">
            <a:xfrm>
              <a:off x="2123728" y="6237312"/>
              <a:ext cx="288032" cy="0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BB4051E-D178-8C40-BE51-461548BDB5ED}"/>
              </a:ext>
            </a:extLst>
          </p:cNvPr>
          <p:cNvCxnSpPr/>
          <p:nvPr/>
        </p:nvCxnSpPr>
        <p:spPr bwMode="auto">
          <a:xfrm>
            <a:off x="1403648" y="3068960"/>
            <a:ext cx="7272808" cy="0"/>
          </a:xfrm>
          <a:prstGeom prst="line">
            <a:avLst/>
          </a:prstGeom>
          <a:solidFill>
            <a:srgbClr val="00B8FF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" name="Text Box 51">
            <a:extLst>
              <a:ext uri="{FF2B5EF4-FFF2-40B4-BE49-F238E27FC236}">
                <a16:creationId xmlns:a16="http://schemas.microsoft.com/office/drawing/2014/main" id="{847FAB60-C6AA-1349-8E91-35B47A06E6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2852936"/>
            <a:ext cx="1440097" cy="5253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9991" tIns="46795" rIns="89991" bIns="46795">
            <a:spAutoFit/>
          </a:bodyPr>
          <a:lstStyle>
            <a:lvl1pPr defTabSz="1008063" eaLnBrk="0">
              <a:defRPr>
                <a:solidFill>
                  <a:schemeClr val="tx1"/>
                </a:solidFill>
                <a:latin typeface="Arial" charset="0"/>
              </a:defRPr>
            </a:lvl1pPr>
            <a:lvl2pPr defTabSz="1008063" eaLnBrk="0">
              <a:defRPr>
                <a:solidFill>
                  <a:schemeClr val="tx1"/>
                </a:solidFill>
                <a:latin typeface="Arial" charset="0"/>
              </a:defRPr>
            </a:lvl2pPr>
            <a:lvl3pPr defTabSz="1008063" eaLnBrk="0">
              <a:defRPr>
                <a:solidFill>
                  <a:schemeClr val="tx1"/>
                </a:solidFill>
                <a:latin typeface="Arial" charset="0"/>
              </a:defRPr>
            </a:lvl3pPr>
            <a:lvl4pPr defTabSz="1008063" eaLnBrk="0">
              <a:defRPr>
                <a:solidFill>
                  <a:schemeClr val="tx1"/>
                </a:solidFill>
                <a:latin typeface="Arial" charset="0"/>
              </a:defRPr>
            </a:lvl4pPr>
            <a:lvl5pPr defTabSz="1008063" eaLnBrk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10080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10080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10080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10080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sz="2800" b="1" dirty="0">
                <a:solidFill>
                  <a:schemeClr val="hlink"/>
                </a:solidFill>
              </a:rPr>
              <a:t>OCR0A</a:t>
            </a:r>
            <a:endParaRPr kumimoji="1" lang="nl-NL" sz="2800" b="1" dirty="0">
              <a:solidFill>
                <a:schemeClr val="hlin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7409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 bwMode="auto">
          <a:xfrm>
            <a:off x="1691680" y="1916832"/>
            <a:ext cx="0" cy="396044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" name="Straight Connector 8"/>
          <p:cNvCxnSpPr/>
          <p:nvPr/>
        </p:nvCxnSpPr>
        <p:spPr bwMode="auto">
          <a:xfrm>
            <a:off x="1259632" y="5661248"/>
            <a:ext cx="6012668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8" name="Group 37"/>
          <p:cNvGrpSpPr/>
          <p:nvPr/>
        </p:nvGrpSpPr>
        <p:grpSpPr>
          <a:xfrm>
            <a:off x="899592" y="1836336"/>
            <a:ext cx="786458" cy="378565"/>
            <a:chOff x="905222" y="5039917"/>
            <a:chExt cx="786458" cy="378565"/>
          </a:xfrm>
        </p:grpSpPr>
        <p:sp>
          <p:nvSpPr>
            <p:cNvPr id="35" name="TextBox 34"/>
            <p:cNvSpPr txBox="1"/>
            <p:nvPr/>
          </p:nvSpPr>
          <p:spPr>
            <a:xfrm>
              <a:off x="905222" y="5039917"/>
              <a:ext cx="648072" cy="3785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tx1"/>
                  </a:solidFill>
                </a:rPr>
                <a:t>255</a:t>
              </a:r>
            </a:p>
          </p:txBody>
        </p:sp>
        <p:cxnSp>
          <p:nvCxnSpPr>
            <p:cNvPr id="37" name="Straight Connector 36"/>
            <p:cNvCxnSpPr/>
            <p:nvPr/>
          </p:nvCxnSpPr>
          <p:spPr bwMode="auto">
            <a:xfrm>
              <a:off x="1619672" y="5229200"/>
              <a:ext cx="72008" cy="0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45" name="Group 44"/>
          <p:cNvGrpSpPr/>
          <p:nvPr/>
        </p:nvGrpSpPr>
        <p:grpSpPr>
          <a:xfrm>
            <a:off x="1270088" y="5282683"/>
            <a:ext cx="404192" cy="378565"/>
            <a:chOff x="1287488" y="5039917"/>
            <a:chExt cx="404192" cy="378565"/>
          </a:xfrm>
        </p:grpSpPr>
        <p:sp>
          <p:nvSpPr>
            <p:cNvPr id="46" name="TextBox 45"/>
            <p:cNvSpPr txBox="1"/>
            <p:nvPr/>
          </p:nvSpPr>
          <p:spPr>
            <a:xfrm>
              <a:off x="1287488" y="5039917"/>
              <a:ext cx="288032" cy="3785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47" name="Straight Connector 46"/>
            <p:cNvCxnSpPr/>
            <p:nvPr/>
          </p:nvCxnSpPr>
          <p:spPr bwMode="auto">
            <a:xfrm>
              <a:off x="1619672" y="5229200"/>
              <a:ext cx="72008" cy="0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76" name="TextBox 75"/>
          <p:cNvSpPr txBox="1"/>
          <p:nvPr/>
        </p:nvSpPr>
        <p:spPr>
          <a:xfrm>
            <a:off x="556714" y="1112982"/>
            <a:ext cx="1461548" cy="779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Waarde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T/C0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3491880" y="5877272"/>
            <a:ext cx="1800200" cy="442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Pulsen</a:t>
            </a:r>
            <a:endParaRPr lang="en-US" sz="24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3" name="Straight Arrow Connector 2"/>
          <p:cNvCxnSpPr/>
          <p:nvPr/>
        </p:nvCxnSpPr>
        <p:spPr bwMode="auto">
          <a:xfrm>
            <a:off x="3347864" y="5805264"/>
            <a:ext cx="2088232" cy="0"/>
          </a:xfrm>
          <a:prstGeom prst="straightConnector1">
            <a:avLst/>
          </a:prstGeom>
          <a:solidFill>
            <a:srgbClr val="00B8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Straight Connector 7"/>
          <p:cNvCxnSpPr/>
          <p:nvPr/>
        </p:nvCxnSpPr>
        <p:spPr bwMode="auto">
          <a:xfrm flipV="1">
            <a:off x="3059832" y="3068960"/>
            <a:ext cx="1440160" cy="259228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Straight Connector 10"/>
          <p:cNvCxnSpPr/>
          <p:nvPr/>
        </p:nvCxnSpPr>
        <p:spPr bwMode="auto">
          <a:xfrm>
            <a:off x="4499992" y="3068960"/>
            <a:ext cx="0" cy="259228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8" name="Straight Connector 57"/>
          <p:cNvCxnSpPr/>
          <p:nvPr/>
        </p:nvCxnSpPr>
        <p:spPr bwMode="auto">
          <a:xfrm flipV="1">
            <a:off x="5868144" y="3068960"/>
            <a:ext cx="1368152" cy="259228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2" name="Straight Connector 61"/>
          <p:cNvCxnSpPr/>
          <p:nvPr/>
        </p:nvCxnSpPr>
        <p:spPr bwMode="auto">
          <a:xfrm>
            <a:off x="7236296" y="3068960"/>
            <a:ext cx="0" cy="2627517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3" name="Straight Connector 62"/>
          <p:cNvCxnSpPr/>
          <p:nvPr/>
        </p:nvCxnSpPr>
        <p:spPr bwMode="auto">
          <a:xfrm flipV="1">
            <a:off x="1691680" y="3068960"/>
            <a:ext cx="1368152" cy="259228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6" name="Straight Connector 65"/>
          <p:cNvCxnSpPr/>
          <p:nvPr/>
        </p:nvCxnSpPr>
        <p:spPr bwMode="auto">
          <a:xfrm>
            <a:off x="3059832" y="3068960"/>
            <a:ext cx="0" cy="2555509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" name="Straight Connector 4"/>
          <p:cNvCxnSpPr/>
          <p:nvPr/>
        </p:nvCxnSpPr>
        <p:spPr bwMode="auto">
          <a:xfrm>
            <a:off x="1403648" y="3068960"/>
            <a:ext cx="7272808" cy="0"/>
          </a:xfrm>
          <a:prstGeom prst="line">
            <a:avLst/>
          </a:prstGeom>
          <a:solidFill>
            <a:srgbClr val="00B8FF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Straight Connector 29"/>
          <p:cNvCxnSpPr/>
          <p:nvPr/>
        </p:nvCxnSpPr>
        <p:spPr bwMode="auto">
          <a:xfrm flipV="1">
            <a:off x="4499992" y="3068960"/>
            <a:ext cx="1368152" cy="259228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Straight Connector 30"/>
          <p:cNvCxnSpPr/>
          <p:nvPr/>
        </p:nvCxnSpPr>
        <p:spPr bwMode="auto">
          <a:xfrm>
            <a:off x="5868144" y="3068960"/>
            <a:ext cx="0" cy="2627517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9" name="Text Box 51"/>
          <p:cNvSpPr txBox="1">
            <a:spLocks noChangeArrowheads="1"/>
          </p:cNvSpPr>
          <p:nvPr/>
        </p:nvSpPr>
        <p:spPr bwMode="auto">
          <a:xfrm>
            <a:off x="179512" y="2852936"/>
            <a:ext cx="1440097" cy="5253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9991" tIns="46795" rIns="89991" bIns="46795">
            <a:spAutoFit/>
          </a:bodyPr>
          <a:lstStyle>
            <a:lvl1pPr defTabSz="1008063" eaLnBrk="0">
              <a:defRPr>
                <a:solidFill>
                  <a:schemeClr val="tx1"/>
                </a:solidFill>
                <a:latin typeface="Arial" charset="0"/>
              </a:defRPr>
            </a:lvl1pPr>
            <a:lvl2pPr defTabSz="1008063" eaLnBrk="0">
              <a:defRPr>
                <a:solidFill>
                  <a:schemeClr val="tx1"/>
                </a:solidFill>
                <a:latin typeface="Arial" charset="0"/>
              </a:defRPr>
            </a:lvl2pPr>
            <a:lvl3pPr defTabSz="1008063" eaLnBrk="0">
              <a:defRPr>
                <a:solidFill>
                  <a:schemeClr val="tx1"/>
                </a:solidFill>
                <a:latin typeface="Arial" charset="0"/>
              </a:defRPr>
            </a:lvl3pPr>
            <a:lvl4pPr defTabSz="1008063" eaLnBrk="0">
              <a:defRPr>
                <a:solidFill>
                  <a:schemeClr val="tx1"/>
                </a:solidFill>
                <a:latin typeface="Arial" charset="0"/>
              </a:defRPr>
            </a:lvl4pPr>
            <a:lvl5pPr defTabSz="1008063" eaLnBrk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10080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10080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10080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10080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sz="2800" b="1" dirty="0">
                <a:solidFill>
                  <a:schemeClr val="hlink"/>
                </a:solidFill>
              </a:rPr>
              <a:t>OCR0A</a:t>
            </a:r>
            <a:endParaRPr kumimoji="1" lang="nl-NL" sz="2800" b="1" dirty="0">
              <a:solidFill>
                <a:schemeClr val="hlink"/>
              </a:solidFill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1835696" y="5877272"/>
            <a:ext cx="1152128" cy="360040"/>
            <a:chOff x="1835696" y="5877272"/>
            <a:chExt cx="1152128" cy="360040"/>
          </a:xfrm>
        </p:grpSpPr>
        <p:cxnSp>
          <p:nvCxnSpPr>
            <p:cNvPr id="25" name="Straight Connector 24"/>
            <p:cNvCxnSpPr/>
            <p:nvPr/>
          </p:nvCxnSpPr>
          <p:spPr bwMode="auto">
            <a:xfrm>
              <a:off x="2699792" y="5877272"/>
              <a:ext cx="0" cy="360040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" name="Straight Connector 25"/>
            <p:cNvCxnSpPr/>
            <p:nvPr/>
          </p:nvCxnSpPr>
          <p:spPr bwMode="auto">
            <a:xfrm>
              <a:off x="2411760" y="5877272"/>
              <a:ext cx="0" cy="360040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" name="Straight Connector 26"/>
            <p:cNvCxnSpPr/>
            <p:nvPr/>
          </p:nvCxnSpPr>
          <p:spPr bwMode="auto">
            <a:xfrm>
              <a:off x="2123728" y="5877272"/>
              <a:ext cx="0" cy="360040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8" name="Straight Connector 27"/>
            <p:cNvCxnSpPr/>
            <p:nvPr/>
          </p:nvCxnSpPr>
          <p:spPr bwMode="auto">
            <a:xfrm>
              <a:off x="1835696" y="5877272"/>
              <a:ext cx="0" cy="360040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9" name="Straight Connector 28"/>
            <p:cNvCxnSpPr/>
            <p:nvPr/>
          </p:nvCxnSpPr>
          <p:spPr bwMode="auto">
            <a:xfrm>
              <a:off x="2411760" y="5877272"/>
              <a:ext cx="288032" cy="0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" name="Straight Connector 31"/>
            <p:cNvCxnSpPr/>
            <p:nvPr/>
          </p:nvCxnSpPr>
          <p:spPr bwMode="auto">
            <a:xfrm>
              <a:off x="2699792" y="6237312"/>
              <a:ext cx="288032" cy="0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" name="Straight Connector 32"/>
            <p:cNvCxnSpPr/>
            <p:nvPr/>
          </p:nvCxnSpPr>
          <p:spPr bwMode="auto">
            <a:xfrm>
              <a:off x="1835696" y="5877272"/>
              <a:ext cx="288032" cy="0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4" name="Straight Connector 33"/>
            <p:cNvCxnSpPr/>
            <p:nvPr/>
          </p:nvCxnSpPr>
          <p:spPr bwMode="auto">
            <a:xfrm>
              <a:off x="2123728" y="6237312"/>
              <a:ext cx="288032" cy="0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40" name="Rectangle 2">
            <a:extLst>
              <a:ext uri="{FF2B5EF4-FFF2-40B4-BE49-F238E27FC236}">
                <a16:creationId xmlns:a16="http://schemas.microsoft.com/office/drawing/2014/main" id="{48662CBB-9105-474B-93CA-FAC7CADB6D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71600" y="116632"/>
            <a:ext cx="6552728" cy="1152128"/>
          </a:xfrm>
        </p:spPr>
        <p:txBody>
          <a:bodyPr/>
          <a:lstStyle/>
          <a:p>
            <a:pPr algn="ctr" defTabSz="829452"/>
            <a:r>
              <a:rPr lang="en-US" sz="3600" dirty="0"/>
              <a:t>Timer/Counter0 </a:t>
            </a:r>
            <a:br>
              <a:rPr lang="en-US" sz="3600" dirty="0"/>
            </a:br>
            <a:r>
              <a:rPr lang="en-US" sz="2400" dirty="0">
                <a:latin typeface="Courier New" pitchFamily="49" charset="0"/>
                <a:cs typeface="Courier New" pitchFamily="49" charset="0"/>
              </a:rPr>
              <a:t>Clear Timer on Compare Match (CTC) </a:t>
            </a:r>
            <a:endParaRPr lang="nl-NL" sz="2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30400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 bwMode="auto">
          <a:xfrm>
            <a:off x="6444208" y="5877272"/>
            <a:ext cx="2448272" cy="86409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charset="-122"/>
            </a:endParaRPr>
          </a:p>
        </p:txBody>
      </p:sp>
      <p:cxnSp>
        <p:nvCxnSpPr>
          <p:cNvPr id="7" name="Straight Connector 6"/>
          <p:cNvCxnSpPr/>
          <p:nvPr/>
        </p:nvCxnSpPr>
        <p:spPr bwMode="auto">
          <a:xfrm>
            <a:off x="1619672" y="5085184"/>
            <a:ext cx="0" cy="144016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" name="Straight Connector 8"/>
          <p:cNvCxnSpPr/>
          <p:nvPr/>
        </p:nvCxnSpPr>
        <p:spPr bwMode="auto">
          <a:xfrm>
            <a:off x="1187624" y="6453336"/>
            <a:ext cx="6696744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" name="Straight Connector 36"/>
          <p:cNvCxnSpPr/>
          <p:nvPr/>
        </p:nvCxnSpPr>
        <p:spPr bwMode="auto">
          <a:xfrm>
            <a:off x="1614042" y="2025619"/>
            <a:ext cx="72008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45" name="Group 44"/>
          <p:cNvGrpSpPr/>
          <p:nvPr/>
        </p:nvGrpSpPr>
        <p:grpSpPr>
          <a:xfrm>
            <a:off x="1198080" y="4274571"/>
            <a:ext cx="404192" cy="378565"/>
            <a:chOff x="1287488" y="5039917"/>
            <a:chExt cx="404192" cy="378565"/>
          </a:xfrm>
        </p:grpSpPr>
        <p:sp>
          <p:nvSpPr>
            <p:cNvPr id="46" name="TextBox 45"/>
            <p:cNvSpPr txBox="1"/>
            <p:nvPr/>
          </p:nvSpPr>
          <p:spPr>
            <a:xfrm>
              <a:off x="1287488" y="5039917"/>
              <a:ext cx="288032" cy="3785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47" name="Straight Connector 46"/>
            <p:cNvCxnSpPr/>
            <p:nvPr/>
          </p:nvCxnSpPr>
          <p:spPr bwMode="auto">
            <a:xfrm>
              <a:off x="1619672" y="5229200"/>
              <a:ext cx="72008" cy="0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76" name="TextBox 75"/>
          <p:cNvSpPr txBox="1"/>
          <p:nvPr/>
        </p:nvSpPr>
        <p:spPr>
          <a:xfrm>
            <a:off x="395536" y="1052736"/>
            <a:ext cx="2719142" cy="440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Waarde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T/C0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3419872" y="4869160"/>
            <a:ext cx="1800200" cy="442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Pulsen</a:t>
            </a:r>
            <a:endParaRPr lang="en-US" sz="24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3" name="Straight Arrow Connector 2"/>
          <p:cNvCxnSpPr/>
          <p:nvPr/>
        </p:nvCxnSpPr>
        <p:spPr bwMode="auto">
          <a:xfrm>
            <a:off x="3203848" y="4869160"/>
            <a:ext cx="2088232" cy="0"/>
          </a:xfrm>
          <a:prstGeom prst="straightConnector1">
            <a:avLst/>
          </a:prstGeom>
          <a:solidFill>
            <a:srgbClr val="00B8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Straight Connector 7"/>
          <p:cNvCxnSpPr/>
          <p:nvPr/>
        </p:nvCxnSpPr>
        <p:spPr bwMode="auto">
          <a:xfrm flipV="1">
            <a:off x="2987824" y="2060848"/>
            <a:ext cx="1440160" cy="259228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Straight Connector 10"/>
          <p:cNvCxnSpPr/>
          <p:nvPr/>
        </p:nvCxnSpPr>
        <p:spPr bwMode="auto">
          <a:xfrm>
            <a:off x="4427984" y="2060848"/>
            <a:ext cx="0" cy="259228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8" name="Straight Connector 57"/>
          <p:cNvCxnSpPr/>
          <p:nvPr/>
        </p:nvCxnSpPr>
        <p:spPr bwMode="auto">
          <a:xfrm flipV="1">
            <a:off x="5796136" y="2060848"/>
            <a:ext cx="1368152" cy="259228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2" name="Straight Connector 61"/>
          <p:cNvCxnSpPr/>
          <p:nvPr/>
        </p:nvCxnSpPr>
        <p:spPr bwMode="auto">
          <a:xfrm>
            <a:off x="7164288" y="2060848"/>
            <a:ext cx="0" cy="2627517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3" name="Straight Connector 62"/>
          <p:cNvCxnSpPr/>
          <p:nvPr/>
        </p:nvCxnSpPr>
        <p:spPr bwMode="auto">
          <a:xfrm flipV="1">
            <a:off x="1619672" y="2060848"/>
            <a:ext cx="1368152" cy="259228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6" name="Straight Connector 65"/>
          <p:cNvCxnSpPr/>
          <p:nvPr/>
        </p:nvCxnSpPr>
        <p:spPr bwMode="auto">
          <a:xfrm>
            <a:off x="2987824" y="2060848"/>
            <a:ext cx="0" cy="2555509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" name="Straight Connector 4"/>
          <p:cNvCxnSpPr>
            <a:stCxn id="39" idx="3"/>
          </p:cNvCxnSpPr>
          <p:nvPr/>
        </p:nvCxnSpPr>
        <p:spPr bwMode="auto">
          <a:xfrm>
            <a:off x="1440097" y="2035512"/>
            <a:ext cx="6912831" cy="25336"/>
          </a:xfrm>
          <a:prstGeom prst="line">
            <a:avLst/>
          </a:prstGeom>
          <a:solidFill>
            <a:srgbClr val="00B8FF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Straight Connector 29"/>
          <p:cNvCxnSpPr/>
          <p:nvPr/>
        </p:nvCxnSpPr>
        <p:spPr bwMode="auto">
          <a:xfrm flipV="1">
            <a:off x="4427984" y="2060848"/>
            <a:ext cx="1368152" cy="259228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Straight Connector 30"/>
          <p:cNvCxnSpPr/>
          <p:nvPr/>
        </p:nvCxnSpPr>
        <p:spPr bwMode="auto">
          <a:xfrm>
            <a:off x="5796136" y="2060848"/>
            <a:ext cx="0" cy="2627517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9" name="Text Box 51"/>
          <p:cNvSpPr txBox="1">
            <a:spLocks noChangeArrowheads="1"/>
          </p:cNvSpPr>
          <p:nvPr/>
        </p:nvSpPr>
        <p:spPr bwMode="auto">
          <a:xfrm>
            <a:off x="0" y="1772816"/>
            <a:ext cx="1440097" cy="5253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9991" tIns="46795" rIns="89991" bIns="46795">
            <a:spAutoFit/>
          </a:bodyPr>
          <a:lstStyle>
            <a:lvl1pPr defTabSz="1008063" eaLnBrk="0">
              <a:defRPr>
                <a:solidFill>
                  <a:schemeClr val="tx1"/>
                </a:solidFill>
                <a:latin typeface="Arial" charset="0"/>
              </a:defRPr>
            </a:lvl1pPr>
            <a:lvl2pPr defTabSz="1008063" eaLnBrk="0">
              <a:defRPr>
                <a:solidFill>
                  <a:schemeClr val="tx1"/>
                </a:solidFill>
                <a:latin typeface="Arial" charset="0"/>
              </a:defRPr>
            </a:lvl2pPr>
            <a:lvl3pPr defTabSz="1008063" eaLnBrk="0">
              <a:defRPr>
                <a:solidFill>
                  <a:schemeClr val="tx1"/>
                </a:solidFill>
                <a:latin typeface="Arial" charset="0"/>
              </a:defRPr>
            </a:lvl3pPr>
            <a:lvl4pPr defTabSz="1008063" eaLnBrk="0">
              <a:defRPr>
                <a:solidFill>
                  <a:schemeClr val="tx1"/>
                </a:solidFill>
                <a:latin typeface="Arial" charset="0"/>
              </a:defRPr>
            </a:lvl4pPr>
            <a:lvl5pPr defTabSz="1008063" eaLnBrk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10080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10080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10080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10080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sz="2800" b="1" dirty="0">
                <a:solidFill>
                  <a:schemeClr val="hlink"/>
                </a:solidFill>
              </a:rPr>
              <a:t>OCR0A</a:t>
            </a:r>
            <a:endParaRPr kumimoji="1" lang="nl-NL" sz="2800" b="1" dirty="0">
              <a:solidFill>
                <a:schemeClr val="hlink"/>
              </a:solidFill>
            </a:endParaRPr>
          </a:p>
        </p:txBody>
      </p:sp>
      <p:cxnSp>
        <p:nvCxnSpPr>
          <p:cNvPr id="24" name="Straight Connector 23"/>
          <p:cNvCxnSpPr/>
          <p:nvPr/>
        </p:nvCxnSpPr>
        <p:spPr bwMode="auto">
          <a:xfrm>
            <a:off x="1619672" y="1700808"/>
            <a:ext cx="0" cy="3168352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Straight Connector 24"/>
          <p:cNvCxnSpPr/>
          <p:nvPr/>
        </p:nvCxnSpPr>
        <p:spPr bwMode="auto">
          <a:xfrm>
            <a:off x="1187624" y="4653136"/>
            <a:ext cx="6012668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TextBox 9"/>
          <p:cNvSpPr txBox="1"/>
          <p:nvPr/>
        </p:nvSpPr>
        <p:spPr>
          <a:xfrm>
            <a:off x="395536" y="5301208"/>
            <a:ext cx="1152128" cy="7835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Output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pin</a:t>
            </a:r>
          </a:p>
        </p:txBody>
      </p:sp>
      <p:cxnSp>
        <p:nvCxnSpPr>
          <p:cNvPr id="13" name="Straight Connector 12"/>
          <p:cNvCxnSpPr/>
          <p:nvPr/>
        </p:nvCxnSpPr>
        <p:spPr bwMode="auto">
          <a:xfrm flipV="1">
            <a:off x="4427984" y="5661248"/>
            <a:ext cx="0" cy="79208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" name="Straight Connector 31"/>
          <p:cNvCxnSpPr/>
          <p:nvPr/>
        </p:nvCxnSpPr>
        <p:spPr bwMode="auto">
          <a:xfrm flipV="1">
            <a:off x="5796136" y="5661248"/>
            <a:ext cx="0" cy="79208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" name="Straight Connector 32"/>
          <p:cNvCxnSpPr/>
          <p:nvPr/>
        </p:nvCxnSpPr>
        <p:spPr bwMode="auto">
          <a:xfrm flipV="1">
            <a:off x="7236296" y="5661248"/>
            <a:ext cx="0" cy="79208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" name="Straight Connector 33"/>
          <p:cNvCxnSpPr/>
          <p:nvPr/>
        </p:nvCxnSpPr>
        <p:spPr bwMode="auto">
          <a:xfrm flipV="1">
            <a:off x="2987824" y="5661248"/>
            <a:ext cx="0" cy="79208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Straight Connector 14"/>
          <p:cNvCxnSpPr/>
          <p:nvPr/>
        </p:nvCxnSpPr>
        <p:spPr bwMode="auto">
          <a:xfrm>
            <a:off x="5796136" y="5661248"/>
            <a:ext cx="144016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" name="Straight Connector 35"/>
          <p:cNvCxnSpPr/>
          <p:nvPr/>
        </p:nvCxnSpPr>
        <p:spPr bwMode="auto">
          <a:xfrm>
            <a:off x="2987824" y="5661248"/>
            <a:ext cx="144016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5" name="Group 34"/>
          <p:cNvGrpSpPr/>
          <p:nvPr/>
        </p:nvGrpSpPr>
        <p:grpSpPr>
          <a:xfrm>
            <a:off x="1835696" y="4797152"/>
            <a:ext cx="1224136" cy="216024"/>
            <a:chOff x="1835696" y="5877272"/>
            <a:chExt cx="1152128" cy="360040"/>
          </a:xfrm>
        </p:grpSpPr>
        <p:cxnSp>
          <p:nvCxnSpPr>
            <p:cNvPr id="38" name="Straight Connector 37"/>
            <p:cNvCxnSpPr/>
            <p:nvPr/>
          </p:nvCxnSpPr>
          <p:spPr bwMode="auto">
            <a:xfrm>
              <a:off x="2699792" y="5877272"/>
              <a:ext cx="0" cy="360040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" name="Straight Connector 39"/>
            <p:cNvCxnSpPr/>
            <p:nvPr/>
          </p:nvCxnSpPr>
          <p:spPr bwMode="auto">
            <a:xfrm>
              <a:off x="2411760" y="5877272"/>
              <a:ext cx="0" cy="360040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" name="Straight Connector 40"/>
            <p:cNvCxnSpPr/>
            <p:nvPr/>
          </p:nvCxnSpPr>
          <p:spPr bwMode="auto">
            <a:xfrm>
              <a:off x="2123728" y="5877272"/>
              <a:ext cx="0" cy="360040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" name="Straight Connector 41"/>
            <p:cNvCxnSpPr/>
            <p:nvPr/>
          </p:nvCxnSpPr>
          <p:spPr bwMode="auto">
            <a:xfrm>
              <a:off x="1835696" y="5877272"/>
              <a:ext cx="0" cy="360040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3" name="Straight Connector 42"/>
            <p:cNvCxnSpPr/>
            <p:nvPr/>
          </p:nvCxnSpPr>
          <p:spPr bwMode="auto">
            <a:xfrm>
              <a:off x="2411760" y="5877272"/>
              <a:ext cx="288032" cy="0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4" name="Straight Connector 43"/>
            <p:cNvCxnSpPr/>
            <p:nvPr/>
          </p:nvCxnSpPr>
          <p:spPr bwMode="auto">
            <a:xfrm>
              <a:off x="2699792" y="6237312"/>
              <a:ext cx="288032" cy="0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8" name="Straight Connector 47"/>
            <p:cNvCxnSpPr/>
            <p:nvPr/>
          </p:nvCxnSpPr>
          <p:spPr bwMode="auto">
            <a:xfrm>
              <a:off x="1835696" y="5877272"/>
              <a:ext cx="288032" cy="0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9" name="Straight Connector 48"/>
            <p:cNvCxnSpPr/>
            <p:nvPr/>
          </p:nvCxnSpPr>
          <p:spPr bwMode="auto">
            <a:xfrm>
              <a:off x="2123728" y="6237312"/>
              <a:ext cx="288032" cy="0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51" name="Rectangle 2">
            <a:extLst>
              <a:ext uri="{FF2B5EF4-FFF2-40B4-BE49-F238E27FC236}">
                <a16:creationId xmlns:a16="http://schemas.microsoft.com/office/drawing/2014/main" id="{D90322F0-EA89-7A40-ADC5-CD0CDE6749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71600" y="116632"/>
            <a:ext cx="6552728" cy="1152128"/>
          </a:xfrm>
        </p:spPr>
        <p:txBody>
          <a:bodyPr/>
          <a:lstStyle/>
          <a:p>
            <a:pPr algn="ctr" defTabSz="829452"/>
            <a:r>
              <a:rPr lang="en-US" sz="3600" dirty="0"/>
              <a:t>Timer/Counter0 </a:t>
            </a:r>
            <a:br>
              <a:rPr lang="en-US" sz="3600" dirty="0"/>
            </a:br>
            <a:r>
              <a:rPr lang="en-US" sz="2400" dirty="0">
                <a:latin typeface="Courier New" pitchFamily="49" charset="0"/>
                <a:cs typeface="Courier New" pitchFamily="49" charset="0"/>
              </a:rPr>
              <a:t>Clear Timer on Compare Match (CTC) </a:t>
            </a:r>
            <a:endParaRPr lang="nl-NL" sz="2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09397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 bwMode="auto">
          <a:xfrm>
            <a:off x="6444208" y="5877272"/>
            <a:ext cx="2448272" cy="86409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charset="-122"/>
            </a:endParaRPr>
          </a:p>
        </p:txBody>
      </p:sp>
      <p:cxnSp>
        <p:nvCxnSpPr>
          <p:cNvPr id="7" name="Straight Connector 6"/>
          <p:cNvCxnSpPr/>
          <p:nvPr/>
        </p:nvCxnSpPr>
        <p:spPr bwMode="auto">
          <a:xfrm>
            <a:off x="1619672" y="5085184"/>
            <a:ext cx="0" cy="144016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" name="Straight Connector 8"/>
          <p:cNvCxnSpPr/>
          <p:nvPr/>
        </p:nvCxnSpPr>
        <p:spPr bwMode="auto">
          <a:xfrm>
            <a:off x="1187624" y="6453336"/>
            <a:ext cx="6696744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" name="Straight Connector 36"/>
          <p:cNvCxnSpPr/>
          <p:nvPr/>
        </p:nvCxnSpPr>
        <p:spPr bwMode="auto">
          <a:xfrm>
            <a:off x="1614042" y="2025619"/>
            <a:ext cx="72008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45" name="Group 44"/>
          <p:cNvGrpSpPr/>
          <p:nvPr/>
        </p:nvGrpSpPr>
        <p:grpSpPr>
          <a:xfrm>
            <a:off x="1198080" y="4274571"/>
            <a:ext cx="404192" cy="378565"/>
            <a:chOff x="1287488" y="5039917"/>
            <a:chExt cx="404192" cy="378565"/>
          </a:xfrm>
        </p:grpSpPr>
        <p:sp>
          <p:nvSpPr>
            <p:cNvPr id="46" name="TextBox 45"/>
            <p:cNvSpPr txBox="1"/>
            <p:nvPr/>
          </p:nvSpPr>
          <p:spPr>
            <a:xfrm>
              <a:off x="1287488" y="5039917"/>
              <a:ext cx="288032" cy="3785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47" name="Straight Connector 46"/>
            <p:cNvCxnSpPr/>
            <p:nvPr/>
          </p:nvCxnSpPr>
          <p:spPr bwMode="auto">
            <a:xfrm>
              <a:off x="1619672" y="5229200"/>
              <a:ext cx="72008" cy="0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76" name="TextBox 75"/>
          <p:cNvSpPr txBox="1"/>
          <p:nvPr/>
        </p:nvSpPr>
        <p:spPr>
          <a:xfrm>
            <a:off x="395536" y="1052736"/>
            <a:ext cx="2719142" cy="440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Waarde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T/C0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3419872" y="4869160"/>
            <a:ext cx="1800200" cy="442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Pulsen</a:t>
            </a:r>
            <a:endParaRPr lang="en-US" sz="24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3" name="Straight Arrow Connector 2"/>
          <p:cNvCxnSpPr/>
          <p:nvPr/>
        </p:nvCxnSpPr>
        <p:spPr bwMode="auto">
          <a:xfrm>
            <a:off x="3203848" y="4869160"/>
            <a:ext cx="2088232" cy="0"/>
          </a:xfrm>
          <a:prstGeom prst="straightConnector1">
            <a:avLst/>
          </a:prstGeom>
          <a:solidFill>
            <a:srgbClr val="00B8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Straight Connector 7"/>
          <p:cNvCxnSpPr/>
          <p:nvPr/>
        </p:nvCxnSpPr>
        <p:spPr bwMode="auto">
          <a:xfrm flipV="1">
            <a:off x="4283968" y="3429000"/>
            <a:ext cx="720080" cy="1224136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Straight Connector 10"/>
          <p:cNvCxnSpPr/>
          <p:nvPr/>
        </p:nvCxnSpPr>
        <p:spPr bwMode="auto">
          <a:xfrm>
            <a:off x="5004048" y="3429000"/>
            <a:ext cx="0" cy="1224136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3" name="Straight Connector 62"/>
          <p:cNvCxnSpPr/>
          <p:nvPr/>
        </p:nvCxnSpPr>
        <p:spPr bwMode="auto">
          <a:xfrm flipV="1">
            <a:off x="3635896" y="3429000"/>
            <a:ext cx="648072" cy="1224136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6" name="Straight Connector 65"/>
          <p:cNvCxnSpPr/>
          <p:nvPr/>
        </p:nvCxnSpPr>
        <p:spPr bwMode="auto">
          <a:xfrm>
            <a:off x="4283968" y="3429000"/>
            <a:ext cx="0" cy="1187357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" name="Straight Connector 4"/>
          <p:cNvCxnSpPr/>
          <p:nvPr/>
        </p:nvCxnSpPr>
        <p:spPr bwMode="auto">
          <a:xfrm>
            <a:off x="1403648" y="3429000"/>
            <a:ext cx="7172517" cy="25336"/>
          </a:xfrm>
          <a:prstGeom prst="line">
            <a:avLst/>
          </a:prstGeom>
          <a:solidFill>
            <a:srgbClr val="00B8FF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Straight Connector 29"/>
          <p:cNvCxnSpPr/>
          <p:nvPr/>
        </p:nvCxnSpPr>
        <p:spPr bwMode="auto">
          <a:xfrm flipV="1">
            <a:off x="5004048" y="3429000"/>
            <a:ext cx="648072" cy="1224136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Straight Connector 30"/>
          <p:cNvCxnSpPr/>
          <p:nvPr/>
        </p:nvCxnSpPr>
        <p:spPr bwMode="auto">
          <a:xfrm>
            <a:off x="5652120" y="3429000"/>
            <a:ext cx="0" cy="1187357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9" name="Text Box 51"/>
          <p:cNvSpPr txBox="1">
            <a:spLocks noChangeArrowheads="1"/>
          </p:cNvSpPr>
          <p:nvPr/>
        </p:nvSpPr>
        <p:spPr bwMode="auto">
          <a:xfrm>
            <a:off x="0" y="3068960"/>
            <a:ext cx="1440097" cy="5253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9991" tIns="46795" rIns="89991" bIns="46795">
            <a:spAutoFit/>
          </a:bodyPr>
          <a:lstStyle>
            <a:lvl1pPr defTabSz="1008063" eaLnBrk="0">
              <a:defRPr>
                <a:solidFill>
                  <a:schemeClr val="tx1"/>
                </a:solidFill>
                <a:latin typeface="Arial" charset="0"/>
              </a:defRPr>
            </a:lvl1pPr>
            <a:lvl2pPr defTabSz="1008063" eaLnBrk="0">
              <a:defRPr>
                <a:solidFill>
                  <a:schemeClr val="tx1"/>
                </a:solidFill>
                <a:latin typeface="Arial" charset="0"/>
              </a:defRPr>
            </a:lvl2pPr>
            <a:lvl3pPr defTabSz="1008063" eaLnBrk="0">
              <a:defRPr>
                <a:solidFill>
                  <a:schemeClr val="tx1"/>
                </a:solidFill>
                <a:latin typeface="Arial" charset="0"/>
              </a:defRPr>
            </a:lvl3pPr>
            <a:lvl4pPr defTabSz="1008063" eaLnBrk="0">
              <a:defRPr>
                <a:solidFill>
                  <a:schemeClr val="tx1"/>
                </a:solidFill>
                <a:latin typeface="Arial" charset="0"/>
              </a:defRPr>
            </a:lvl4pPr>
            <a:lvl5pPr defTabSz="1008063" eaLnBrk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10080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10080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10080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10080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sz="2800" b="1" dirty="0">
                <a:solidFill>
                  <a:schemeClr val="hlink"/>
                </a:solidFill>
              </a:rPr>
              <a:t>OCR0A</a:t>
            </a:r>
            <a:endParaRPr kumimoji="1" lang="nl-NL" sz="2800" b="1" dirty="0">
              <a:solidFill>
                <a:schemeClr val="hlink"/>
              </a:solidFill>
            </a:endParaRPr>
          </a:p>
        </p:txBody>
      </p:sp>
      <p:cxnSp>
        <p:nvCxnSpPr>
          <p:cNvPr id="24" name="Straight Connector 23"/>
          <p:cNvCxnSpPr/>
          <p:nvPr/>
        </p:nvCxnSpPr>
        <p:spPr bwMode="auto">
          <a:xfrm>
            <a:off x="1619672" y="1700808"/>
            <a:ext cx="0" cy="3168352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Straight Connector 24"/>
          <p:cNvCxnSpPr/>
          <p:nvPr/>
        </p:nvCxnSpPr>
        <p:spPr bwMode="auto">
          <a:xfrm>
            <a:off x="1187624" y="4653136"/>
            <a:ext cx="6012668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TextBox 9"/>
          <p:cNvSpPr txBox="1"/>
          <p:nvPr/>
        </p:nvSpPr>
        <p:spPr>
          <a:xfrm>
            <a:off x="395536" y="5301208"/>
            <a:ext cx="1152128" cy="7835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Output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pin</a:t>
            </a:r>
          </a:p>
        </p:txBody>
      </p:sp>
      <p:cxnSp>
        <p:nvCxnSpPr>
          <p:cNvPr id="13" name="Straight Connector 12"/>
          <p:cNvCxnSpPr/>
          <p:nvPr/>
        </p:nvCxnSpPr>
        <p:spPr bwMode="auto">
          <a:xfrm flipV="1">
            <a:off x="5724128" y="5661248"/>
            <a:ext cx="0" cy="79208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" name="Straight Connector 31"/>
          <p:cNvCxnSpPr/>
          <p:nvPr/>
        </p:nvCxnSpPr>
        <p:spPr bwMode="auto">
          <a:xfrm flipV="1">
            <a:off x="6372200" y="5661248"/>
            <a:ext cx="0" cy="79208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" name="Straight Connector 32"/>
          <p:cNvCxnSpPr/>
          <p:nvPr/>
        </p:nvCxnSpPr>
        <p:spPr bwMode="auto">
          <a:xfrm flipV="1">
            <a:off x="7020272" y="5661248"/>
            <a:ext cx="0" cy="79208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" name="Straight Connector 33"/>
          <p:cNvCxnSpPr/>
          <p:nvPr/>
        </p:nvCxnSpPr>
        <p:spPr bwMode="auto">
          <a:xfrm flipV="1">
            <a:off x="5004048" y="5661248"/>
            <a:ext cx="0" cy="79208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Straight Connector 14"/>
          <p:cNvCxnSpPr/>
          <p:nvPr/>
        </p:nvCxnSpPr>
        <p:spPr bwMode="auto">
          <a:xfrm>
            <a:off x="6372200" y="5661248"/>
            <a:ext cx="648072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" name="Straight Connector 35"/>
          <p:cNvCxnSpPr/>
          <p:nvPr/>
        </p:nvCxnSpPr>
        <p:spPr bwMode="auto">
          <a:xfrm>
            <a:off x="5004048" y="5661248"/>
            <a:ext cx="72008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5" name="Group 34"/>
          <p:cNvGrpSpPr/>
          <p:nvPr/>
        </p:nvGrpSpPr>
        <p:grpSpPr>
          <a:xfrm>
            <a:off x="1835696" y="4797152"/>
            <a:ext cx="1224136" cy="216024"/>
            <a:chOff x="1835696" y="5877272"/>
            <a:chExt cx="1152128" cy="360040"/>
          </a:xfrm>
        </p:grpSpPr>
        <p:cxnSp>
          <p:nvCxnSpPr>
            <p:cNvPr id="38" name="Straight Connector 37"/>
            <p:cNvCxnSpPr/>
            <p:nvPr/>
          </p:nvCxnSpPr>
          <p:spPr bwMode="auto">
            <a:xfrm>
              <a:off x="2699792" y="5877272"/>
              <a:ext cx="0" cy="360040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" name="Straight Connector 39"/>
            <p:cNvCxnSpPr/>
            <p:nvPr/>
          </p:nvCxnSpPr>
          <p:spPr bwMode="auto">
            <a:xfrm>
              <a:off x="2411760" y="5877272"/>
              <a:ext cx="0" cy="360040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" name="Straight Connector 40"/>
            <p:cNvCxnSpPr/>
            <p:nvPr/>
          </p:nvCxnSpPr>
          <p:spPr bwMode="auto">
            <a:xfrm>
              <a:off x="2123728" y="5877272"/>
              <a:ext cx="0" cy="360040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" name="Straight Connector 41"/>
            <p:cNvCxnSpPr/>
            <p:nvPr/>
          </p:nvCxnSpPr>
          <p:spPr bwMode="auto">
            <a:xfrm>
              <a:off x="1835696" y="5877272"/>
              <a:ext cx="0" cy="360040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3" name="Straight Connector 42"/>
            <p:cNvCxnSpPr/>
            <p:nvPr/>
          </p:nvCxnSpPr>
          <p:spPr bwMode="auto">
            <a:xfrm>
              <a:off x="2411760" y="5877272"/>
              <a:ext cx="288032" cy="0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4" name="Straight Connector 43"/>
            <p:cNvCxnSpPr/>
            <p:nvPr/>
          </p:nvCxnSpPr>
          <p:spPr bwMode="auto">
            <a:xfrm>
              <a:off x="2699792" y="6237312"/>
              <a:ext cx="288032" cy="0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8" name="Straight Connector 47"/>
            <p:cNvCxnSpPr/>
            <p:nvPr/>
          </p:nvCxnSpPr>
          <p:spPr bwMode="auto">
            <a:xfrm>
              <a:off x="1835696" y="5877272"/>
              <a:ext cx="288032" cy="0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9" name="Straight Connector 48"/>
            <p:cNvCxnSpPr/>
            <p:nvPr/>
          </p:nvCxnSpPr>
          <p:spPr bwMode="auto">
            <a:xfrm>
              <a:off x="2123728" y="6237312"/>
              <a:ext cx="288032" cy="0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50" name="Straight Connector 49"/>
          <p:cNvCxnSpPr/>
          <p:nvPr/>
        </p:nvCxnSpPr>
        <p:spPr bwMode="auto">
          <a:xfrm flipV="1">
            <a:off x="6300192" y="3429000"/>
            <a:ext cx="720080" cy="1224136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" name="Straight Connector 50"/>
          <p:cNvCxnSpPr/>
          <p:nvPr/>
        </p:nvCxnSpPr>
        <p:spPr bwMode="auto">
          <a:xfrm>
            <a:off x="7020272" y="3429000"/>
            <a:ext cx="0" cy="1224136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" name="Straight Connector 51"/>
          <p:cNvCxnSpPr/>
          <p:nvPr/>
        </p:nvCxnSpPr>
        <p:spPr bwMode="auto">
          <a:xfrm flipV="1">
            <a:off x="5652120" y="3429000"/>
            <a:ext cx="648072" cy="1224136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" name="Straight Connector 52"/>
          <p:cNvCxnSpPr/>
          <p:nvPr/>
        </p:nvCxnSpPr>
        <p:spPr bwMode="auto">
          <a:xfrm>
            <a:off x="6300192" y="3429000"/>
            <a:ext cx="0" cy="1187357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4" name="Straight Connector 53"/>
          <p:cNvCxnSpPr/>
          <p:nvPr/>
        </p:nvCxnSpPr>
        <p:spPr bwMode="auto">
          <a:xfrm flipV="1">
            <a:off x="2987824" y="3429000"/>
            <a:ext cx="648072" cy="1224136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5" name="Straight Connector 54"/>
          <p:cNvCxnSpPr/>
          <p:nvPr/>
        </p:nvCxnSpPr>
        <p:spPr bwMode="auto">
          <a:xfrm>
            <a:off x="3635896" y="3429000"/>
            <a:ext cx="0" cy="1187357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6" name="Straight Connector 55"/>
          <p:cNvCxnSpPr/>
          <p:nvPr/>
        </p:nvCxnSpPr>
        <p:spPr bwMode="auto">
          <a:xfrm flipV="1">
            <a:off x="2267744" y="3429000"/>
            <a:ext cx="720080" cy="1224136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" name="Straight Connector 56"/>
          <p:cNvCxnSpPr/>
          <p:nvPr/>
        </p:nvCxnSpPr>
        <p:spPr bwMode="auto">
          <a:xfrm>
            <a:off x="2987824" y="3429000"/>
            <a:ext cx="0" cy="1224136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9" name="Straight Connector 58"/>
          <p:cNvCxnSpPr/>
          <p:nvPr/>
        </p:nvCxnSpPr>
        <p:spPr bwMode="auto">
          <a:xfrm flipV="1">
            <a:off x="1619672" y="3429000"/>
            <a:ext cx="648072" cy="1224136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0" name="Straight Connector 59"/>
          <p:cNvCxnSpPr/>
          <p:nvPr/>
        </p:nvCxnSpPr>
        <p:spPr bwMode="auto">
          <a:xfrm>
            <a:off x="2267744" y="3429000"/>
            <a:ext cx="0" cy="1187357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4" name="Straight Connector 63"/>
          <p:cNvCxnSpPr/>
          <p:nvPr/>
        </p:nvCxnSpPr>
        <p:spPr bwMode="auto">
          <a:xfrm flipV="1">
            <a:off x="2987824" y="5661248"/>
            <a:ext cx="0" cy="79208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5" name="Straight Connector 64"/>
          <p:cNvCxnSpPr/>
          <p:nvPr/>
        </p:nvCxnSpPr>
        <p:spPr bwMode="auto">
          <a:xfrm flipV="1">
            <a:off x="3635896" y="5661248"/>
            <a:ext cx="0" cy="79208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7" name="Straight Connector 66"/>
          <p:cNvCxnSpPr/>
          <p:nvPr/>
        </p:nvCxnSpPr>
        <p:spPr bwMode="auto">
          <a:xfrm flipV="1">
            <a:off x="4283968" y="5661248"/>
            <a:ext cx="0" cy="79208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8" name="Straight Connector 67"/>
          <p:cNvCxnSpPr/>
          <p:nvPr/>
        </p:nvCxnSpPr>
        <p:spPr bwMode="auto">
          <a:xfrm flipV="1">
            <a:off x="2267744" y="5661248"/>
            <a:ext cx="0" cy="79208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9" name="Straight Connector 68"/>
          <p:cNvCxnSpPr/>
          <p:nvPr/>
        </p:nvCxnSpPr>
        <p:spPr bwMode="auto">
          <a:xfrm>
            <a:off x="3635896" y="5661248"/>
            <a:ext cx="648072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0" name="Straight Connector 69"/>
          <p:cNvCxnSpPr/>
          <p:nvPr/>
        </p:nvCxnSpPr>
        <p:spPr bwMode="auto">
          <a:xfrm>
            <a:off x="2267744" y="5661248"/>
            <a:ext cx="72008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1" name="Rectangle 2">
            <a:extLst>
              <a:ext uri="{FF2B5EF4-FFF2-40B4-BE49-F238E27FC236}">
                <a16:creationId xmlns:a16="http://schemas.microsoft.com/office/drawing/2014/main" id="{2892BB54-B2E3-3542-BC7E-5203E4D0AE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71600" y="116632"/>
            <a:ext cx="6552728" cy="1152128"/>
          </a:xfrm>
        </p:spPr>
        <p:txBody>
          <a:bodyPr/>
          <a:lstStyle/>
          <a:p>
            <a:pPr algn="ctr" defTabSz="829452"/>
            <a:r>
              <a:rPr lang="en-US" sz="3600" dirty="0"/>
              <a:t>Timer/Counter0 </a:t>
            </a:r>
            <a:br>
              <a:rPr lang="en-US" sz="3600" dirty="0"/>
            </a:br>
            <a:r>
              <a:rPr lang="en-US" sz="2400" dirty="0">
                <a:latin typeface="Courier New" pitchFamily="49" charset="0"/>
                <a:cs typeface="Courier New" pitchFamily="49" charset="0"/>
              </a:rPr>
              <a:t>Clear Timer on Compare Match (CTC) </a:t>
            </a:r>
            <a:endParaRPr lang="nl-NL" sz="2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30051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 bwMode="auto">
          <a:xfrm>
            <a:off x="1619672" y="1340768"/>
            <a:ext cx="0" cy="3168352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" name="Straight Connector 8"/>
          <p:cNvCxnSpPr/>
          <p:nvPr/>
        </p:nvCxnSpPr>
        <p:spPr bwMode="auto">
          <a:xfrm>
            <a:off x="1187624" y="4293096"/>
            <a:ext cx="6012668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" name="Straight Connector 36"/>
          <p:cNvCxnSpPr/>
          <p:nvPr/>
        </p:nvCxnSpPr>
        <p:spPr bwMode="auto">
          <a:xfrm>
            <a:off x="1614042" y="1665579"/>
            <a:ext cx="72008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45" name="Group 44"/>
          <p:cNvGrpSpPr/>
          <p:nvPr/>
        </p:nvGrpSpPr>
        <p:grpSpPr>
          <a:xfrm>
            <a:off x="1198080" y="3914531"/>
            <a:ext cx="404192" cy="378565"/>
            <a:chOff x="1287488" y="5039917"/>
            <a:chExt cx="404192" cy="378565"/>
          </a:xfrm>
        </p:grpSpPr>
        <p:sp>
          <p:nvSpPr>
            <p:cNvPr id="46" name="TextBox 45"/>
            <p:cNvSpPr txBox="1"/>
            <p:nvPr/>
          </p:nvSpPr>
          <p:spPr>
            <a:xfrm>
              <a:off x="1287488" y="5039917"/>
              <a:ext cx="288032" cy="3785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47" name="Straight Connector 46"/>
            <p:cNvCxnSpPr/>
            <p:nvPr/>
          </p:nvCxnSpPr>
          <p:spPr bwMode="auto">
            <a:xfrm>
              <a:off x="1619672" y="5229200"/>
              <a:ext cx="72008" cy="0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76" name="TextBox 75"/>
          <p:cNvSpPr txBox="1"/>
          <p:nvPr/>
        </p:nvSpPr>
        <p:spPr>
          <a:xfrm>
            <a:off x="395536" y="1052736"/>
            <a:ext cx="2719142" cy="440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Waarde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T/C0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3419872" y="4509120"/>
            <a:ext cx="1800200" cy="442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Pulsen</a:t>
            </a:r>
            <a:endParaRPr lang="en-US" sz="24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3" name="Straight Arrow Connector 2"/>
          <p:cNvCxnSpPr/>
          <p:nvPr/>
        </p:nvCxnSpPr>
        <p:spPr bwMode="auto">
          <a:xfrm>
            <a:off x="3275856" y="4437112"/>
            <a:ext cx="2088232" cy="0"/>
          </a:xfrm>
          <a:prstGeom prst="straightConnector1">
            <a:avLst/>
          </a:prstGeom>
          <a:solidFill>
            <a:srgbClr val="00B8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Straight Connector 7"/>
          <p:cNvCxnSpPr/>
          <p:nvPr/>
        </p:nvCxnSpPr>
        <p:spPr bwMode="auto">
          <a:xfrm flipV="1">
            <a:off x="2987824" y="1700808"/>
            <a:ext cx="1440160" cy="259228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Straight Connector 10"/>
          <p:cNvCxnSpPr/>
          <p:nvPr/>
        </p:nvCxnSpPr>
        <p:spPr bwMode="auto">
          <a:xfrm>
            <a:off x="4427984" y="1700808"/>
            <a:ext cx="0" cy="259228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8" name="Straight Connector 57"/>
          <p:cNvCxnSpPr/>
          <p:nvPr/>
        </p:nvCxnSpPr>
        <p:spPr bwMode="auto">
          <a:xfrm flipV="1">
            <a:off x="5796136" y="1700808"/>
            <a:ext cx="1368152" cy="259228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2" name="Straight Connector 61"/>
          <p:cNvCxnSpPr/>
          <p:nvPr/>
        </p:nvCxnSpPr>
        <p:spPr bwMode="auto">
          <a:xfrm>
            <a:off x="7164288" y="1700808"/>
            <a:ext cx="0" cy="2627517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3" name="Straight Connector 62"/>
          <p:cNvCxnSpPr/>
          <p:nvPr/>
        </p:nvCxnSpPr>
        <p:spPr bwMode="auto">
          <a:xfrm flipV="1">
            <a:off x="1619672" y="1700808"/>
            <a:ext cx="1368152" cy="259228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6" name="Straight Connector 65"/>
          <p:cNvCxnSpPr/>
          <p:nvPr/>
        </p:nvCxnSpPr>
        <p:spPr bwMode="auto">
          <a:xfrm>
            <a:off x="2987824" y="1700808"/>
            <a:ext cx="0" cy="2555509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" name="Straight Connector 4"/>
          <p:cNvCxnSpPr/>
          <p:nvPr/>
        </p:nvCxnSpPr>
        <p:spPr bwMode="auto">
          <a:xfrm>
            <a:off x="1475656" y="1700808"/>
            <a:ext cx="7128792" cy="0"/>
          </a:xfrm>
          <a:prstGeom prst="line">
            <a:avLst/>
          </a:prstGeom>
          <a:solidFill>
            <a:srgbClr val="00B8FF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Straight Connector 29"/>
          <p:cNvCxnSpPr/>
          <p:nvPr/>
        </p:nvCxnSpPr>
        <p:spPr bwMode="auto">
          <a:xfrm flipV="1">
            <a:off x="4427984" y="1700808"/>
            <a:ext cx="1368152" cy="259228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Straight Connector 30"/>
          <p:cNvCxnSpPr/>
          <p:nvPr/>
        </p:nvCxnSpPr>
        <p:spPr bwMode="auto">
          <a:xfrm>
            <a:off x="5796136" y="1700808"/>
            <a:ext cx="0" cy="2627517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9" name="Text Box 51"/>
          <p:cNvSpPr txBox="1">
            <a:spLocks noChangeArrowheads="1"/>
          </p:cNvSpPr>
          <p:nvPr/>
        </p:nvSpPr>
        <p:spPr bwMode="auto">
          <a:xfrm>
            <a:off x="215039" y="1469286"/>
            <a:ext cx="1440097" cy="5253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9991" tIns="46795" rIns="89991" bIns="46795">
            <a:spAutoFit/>
          </a:bodyPr>
          <a:lstStyle>
            <a:lvl1pPr defTabSz="1008063" eaLnBrk="0">
              <a:defRPr>
                <a:solidFill>
                  <a:schemeClr val="tx1"/>
                </a:solidFill>
                <a:latin typeface="Arial" charset="0"/>
              </a:defRPr>
            </a:lvl1pPr>
            <a:lvl2pPr defTabSz="1008063" eaLnBrk="0">
              <a:defRPr>
                <a:solidFill>
                  <a:schemeClr val="tx1"/>
                </a:solidFill>
                <a:latin typeface="Arial" charset="0"/>
              </a:defRPr>
            </a:lvl2pPr>
            <a:lvl3pPr defTabSz="1008063" eaLnBrk="0">
              <a:defRPr>
                <a:solidFill>
                  <a:schemeClr val="tx1"/>
                </a:solidFill>
                <a:latin typeface="Arial" charset="0"/>
              </a:defRPr>
            </a:lvl3pPr>
            <a:lvl4pPr defTabSz="1008063" eaLnBrk="0">
              <a:defRPr>
                <a:solidFill>
                  <a:schemeClr val="tx1"/>
                </a:solidFill>
                <a:latin typeface="Arial" charset="0"/>
              </a:defRPr>
            </a:lvl4pPr>
            <a:lvl5pPr defTabSz="1008063" eaLnBrk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10080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10080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10080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10080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sz="2800" b="1" dirty="0">
                <a:solidFill>
                  <a:schemeClr val="hlink"/>
                </a:solidFill>
              </a:rPr>
              <a:t>OCR0A</a:t>
            </a:r>
            <a:endParaRPr kumimoji="1" lang="nl-NL" sz="2800" b="1" dirty="0">
              <a:solidFill>
                <a:schemeClr val="hlink"/>
              </a:solidFill>
            </a:endParaRPr>
          </a:p>
        </p:txBody>
      </p:sp>
      <p:pic>
        <p:nvPicPr>
          <p:cNvPr id="51" name="Picture 5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5661248"/>
            <a:ext cx="8368063" cy="936104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5517232"/>
            <a:ext cx="8352928" cy="1099068"/>
          </a:xfrm>
          <a:prstGeom prst="rect">
            <a:avLst/>
          </a:prstGeom>
        </p:spPr>
      </p:pic>
      <p:grpSp>
        <p:nvGrpSpPr>
          <p:cNvPr id="24" name="Group 23"/>
          <p:cNvGrpSpPr/>
          <p:nvPr/>
        </p:nvGrpSpPr>
        <p:grpSpPr>
          <a:xfrm>
            <a:off x="1907704" y="4437112"/>
            <a:ext cx="1080120" cy="360040"/>
            <a:chOff x="1835696" y="5877272"/>
            <a:chExt cx="1152128" cy="360040"/>
          </a:xfrm>
        </p:grpSpPr>
        <p:cxnSp>
          <p:nvCxnSpPr>
            <p:cNvPr id="25" name="Straight Connector 24"/>
            <p:cNvCxnSpPr/>
            <p:nvPr/>
          </p:nvCxnSpPr>
          <p:spPr bwMode="auto">
            <a:xfrm>
              <a:off x="2699792" y="5877272"/>
              <a:ext cx="0" cy="360040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" name="Straight Connector 25"/>
            <p:cNvCxnSpPr/>
            <p:nvPr/>
          </p:nvCxnSpPr>
          <p:spPr bwMode="auto">
            <a:xfrm>
              <a:off x="2411760" y="5877272"/>
              <a:ext cx="0" cy="360040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" name="Straight Connector 26"/>
            <p:cNvCxnSpPr/>
            <p:nvPr/>
          </p:nvCxnSpPr>
          <p:spPr bwMode="auto">
            <a:xfrm>
              <a:off x="2123728" y="5877272"/>
              <a:ext cx="0" cy="360040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8" name="Straight Connector 27"/>
            <p:cNvCxnSpPr/>
            <p:nvPr/>
          </p:nvCxnSpPr>
          <p:spPr bwMode="auto">
            <a:xfrm>
              <a:off x="1835696" y="5877272"/>
              <a:ext cx="0" cy="360040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9" name="Straight Connector 28"/>
            <p:cNvCxnSpPr/>
            <p:nvPr/>
          </p:nvCxnSpPr>
          <p:spPr bwMode="auto">
            <a:xfrm>
              <a:off x="2411760" y="5877272"/>
              <a:ext cx="288032" cy="0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" name="Straight Connector 31"/>
            <p:cNvCxnSpPr/>
            <p:nvPr/>
          </p:nvCxnSpPr>
          <p:spPr bwMode="auto">
            <a:xfrm>
              <a:off x="2699792" y="6237312"/>
              <a:ext cx="288032" cy="0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" name="Straight Connector 32"/>
            <p:cNvCxnSpPr/>
            <p:nvPr/>
          </p:nvCxnSpPr>
          <p:spPr bwMode="auto">
            <a:xfrm>
              <a:off x="1835696" y="5877272"/>
              <a:ext cx="288032" cy="0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4" name="Straight Connector 33"/>
            <p:cNvCxnSpPr/>
            <p:nvPr/>
          </p:nvCxnSpPr>
          <p:spPr bwMode="auto">
            <a:xfrm>
              <a:off x="2123728" y="6237312"/>
              <a:ext cx="288032" cy="0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pic>
        <p:nvPicPr>
          <p:cNvPr id="35" name="Picture 3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5157192"/>
            <a:ext cx="7272808" cy="969708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5854825"/>
            <a:ext cx="7314286" cy="1003175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1520" y="5056393"/>
            <a:ext cx="8640960" cy="1772816"/>
          </a:xfrm>
          <a:prstGeom prst="rect">
            <a:avLst/>
          </a:prstGeom>
        </p:spPr>
      </p:pic>
      <p:sp>
        <p:nvSpPr>
          <p:cNvPr id="41" name="Rectangle 2">
            <a:extLst>
              <a:ext uri="{FF2B5EF4-FFF2-40B4-BE49-F238E27FC236}">
                <a16:creationId xmlns:a16="http://schemas.microsoft.com/office/drawing/2014/main" id="{8F6FF397-CEAB-074E-8405-D4825E9A9F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71600" y="116632"/>
            <a:ext cx="6552728" cy="1152128"/>
          </a:xfrm>
        </p:spPr>
        <p:txBody>
          <a:bodyPr/>
          <a:lstStyle/>
          <a:p>
            <a:pPr algn="ctr" defTabSz="829452"/>
            <a:r>
              <a:rPr lang="en-US" sz="3600" dirty="0"/>
              <a:t>Timer/Counter0 </a:t>
            </a:r>
            <a:br>
              <a:rPr lang="en-US" sz="3600" dirty="0"/>
            </a:br>
            <a:r>
              <a:rPr lang="en-US" sz="2400" dirty="0">
                <a:latin typeface="Courier New" pitchFamily="49" charset="0"/>
                <a:cs typeface="Courier New" pitchFamily="49" charset="0"/>
              </a:rPr>
              <a:t>Clear Timer on Compare Match (CTC) </a:t>
            </a:r>
            <a:endParaRPr lang="nl-NL" sz="2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613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2"/>
          <p:cNvSpPr txBox="1">
            <a:spLocks noChangeArrowheads="1"/>
          </p:cNvSpPr>
          <p:nvPr/>
        </p:nvSpPr>
        <p:spPr bwMode="auto">
          <a:xfrm>
            <a:off x="3663360" y="1800189"/>
            <a:ext cx="983241" cy="5253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9991" tIns="46795" rIns="89991" bIns="46795">
            <a:spAutoFit/>
          </a:bodyPr>
          <a:lstStyle>
            <a:lvl1pPr defTabSz="1008063" eaLnBrk="0">
              <a:defRPr>
                <a:solidFill>
                  <a:schemeClr val="tx1"/>
                </a:solidFill>
                <a:latin typeface="Arial" charset="0"/>
              </a:defRPr>
            </a:lvl1pPr>
            <a:lvl2pPr defTabSz="1008063" eaLnBrk="0">
              <a:defRPr>
                <a:solidFill>
                  <a:schemeClr val="tx1"/>
                </a:solidFill>
                <a:latin typeface="Arial" charset="0"/>
              </a:defRPr>
            </a:lvl2pPr>
            <a:lvl3pPr defTabSz="1008063" eaLnBrk="0">
              <a:defRPr>
                <a:solidFill>
                  <a:schemeClr val="tx1"/>
                </a:solidFill>
                <a:latin typeface="Arial" charset="0"/>
              </a:defRPr>
            </a:lvl3pPr>
            <a:lvl4pPr defTabSz="1008063" eaLnBrk="0">
              <a:defRPr>
                <a:solidFill>
                  <a:schemeClr val="tx1"/>
                </a:solidFill>
                <a:latin typeface="Arial" charset="0"/>
              </a:defRPr>
            </a:lvl4pPr>
            <a:lvl5pPr defTabSz="1008063" eaLnBrk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10080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10080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10080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10080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sz="2800" b="1" dirty="0">
                <a:solidFill>
                  <a:srgbClr val="006600"/>
                </a:solidFill>
              </a:rPr>
              <a:t>0x00</a:t>
            </a:r>
            <a:endParaRPr kumimoji="1" lang="nl-NL" sz="2800" b="1" dirty="0">
              <a:solidFill>
                <a:srgbClr val="006600"/>
              </a:solidFill>
            </a:endParaRPr>
          </a:p>
        </p:txBody>
      </p:sp>
      <p:sp>
        <p:nvSpPr>
          <p:cNvPr id="39939" name="Text Box 3"/>
          <p:cNvSpPr txBox="1">
            <a:spLocks noChangeArrowheads="1"/>
          </p:cNvSpPr>
          <p:nvPr/>
        </p:nvSpPr>
        <p:spPr bwMode="auto">
          <a:xfrm>
            <a:off x="3779016" y="1790652"/>
            <a:ext cx="983241" cy="5253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9991" tIns="46795" rIns="89991" bIns="46795">
            <a:spAutoFit/>
          </a:bodyPr>
          <a:lstStyle>
            <a:lvl1pPr defTabSz="1008063" eaLnBrk="0">
              <a:defRPr>
                <a:solidFill>
                  <a:schemeClr val="tx1"/>
                </a:solidFill>
                <a:latin typeface="Arial" charset="0"/>
              </a:defRPr>
            </a:lvl1pPr>
            <a:lvl2pPr defTabSz="1008063" eaLnBrk="0">
              <a:defRPr>
                <a:solidFill>
                  <a:schemeClr val="tx1"/>
                </a:solidFill>
                <a:latin typeface="Arial" charset="0"/>
              </a:defRPr>
            </a:lvl2pPr>
            <a:lvl3pPr defTabSz="1008063" eaLnBrk="0">
              <a:defRPr>
                <a:solidFill>
                  <a:schemeClr val="tx1"/>
                </a:solidFill>
                <a:latin typeface="Arial" charset="0"/>
              </a:defRPr>
            </a:lvl3pPr>
            <a:lvl4pPr defTabSz="1008063" eaLnBrk="0">
              <a:defRPr>
                <a:solidFill>
                  <a:schemeClr val="tx1"/>
                </a:solidFill>
                <a:latin typeface="Arial" charset="0"/>
              </a:defRPr>
            </a:lvl4pPr>
            <a:lvl5pPr defTabSz="1008063" eaLnBrk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10080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10080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10080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10080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sz="2800" b="1" dirty="0">
                <a:solidFill>
                  <a:srgbClr val="006600"/>
                </a:solidFill>
              </a:rPr>
              <a:t>0x06</a:t>
            </a:r>
            <a:endParaRPr kumimoji="1" lang="nl-NL" sz="2800" b="1" dirty="0">
              <a:solidFill>
                <a:srgbClr val="006600"/>
              </a:solidFill>
            </a:endParaRPr>
          </a:p>
        </p:txBody>
      </p:sp>
      <p:sp>
        <p:nvSpPr>
          <p:cNvPr id="39940" name="Text Box 4"/>
          <p:cNvSpPr txBox="1">
            <a:spLocks noChangeArrowheads="1"/>
          </p:cNvSpPr>
          <p:nvPr/>
        </p:nvSpPr>
        <p:spPr bwMode="auto">
          <a:xfrm>
            <a:off x="3744599" y="1835262"/>
            <a:ext cx="983241" cy="5253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9991" tIns="46795" rIns="89991" bIns="46795">
            <a:spAutoFit/>
          </a:bodyPr>
          <a:lstStyle>
            <a:lvl1pPr defTabSz="1008063" eaLnBrk="0">
              <a:defRPr>
                <a:solidFill>
                  <a:schemeClr val="tx1"/>
                </a:solidFill>
                <a:latin typeface="Arial" charset="0"/>
              </a:defRPr>
            </a:lvl1pPr>
            <a:lvl2pPr defTabSz="1008063" eaLnBrk="0">
              <a:defRPr>
                <a:solidFill>
                  <a:schemeClr val="tx1"/>
                </a:solidFill>
                <a:latin typeface="Arial" charset="0"/>
              </a:defRPr>
            </a:lvl2pPr>
            <a:lvl3pPr defTabSz="1008063" eaLnBrk="0">
              <a:defRPr>
                <a:solidFill>
                  <a:schemeClr val="tx1"/>
                </a:solidFill>
                <a:latin typeface="Arial" charset="0"/>
              </a:defRPr>
            </a:lvl3pPr>
            <a:lvl4pPr defTabSz="1008063" eaLnBrk="0">
              <a:defRPr>
                <a:solidFill>
                  <a:schemeClr val="tx1"/>
                </a:solidFill>
                <a:latin typeface="Arial" charset="0"/>
              </a:defRPr>
            </a:lvl4pPr>
            <a:lvl5pPr defTabSz="1008063" eaLnBrk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10080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10080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10080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10080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sz="2800" b="1" dirty="0">
                <a:solidFill>
                  <a:srgbClr val="006600"/>
                </a:solidFill>
              </a:rPr>
              <a:t>0x07</a:t>
            </a:r>
            <a:endParaRPr kumimoji="1" lang="nl-NL" sz="2800" b="1" dirty="0">
              <a:solidFill>
                <a:srgbClr val="006600"/>
              </a:solidFill>
            </a:endParaRPr>
          </a:p>
        </p:txBody>
      </p:sp>
      <p:sp>
        <p:nvSpPr>
          <p:cNvPr id="39941" name="Text Box 5"/>
          <p:cNvSpPr txBox="1">
            <a:spLocks noChangeArrowheads="1"/>
          </p:cNvSpPr>
          <p:nvPr/>
        </p:nvSpPr>
        <p:spPr bwMode="auto">
          <a:xfrm>
            <a:off x="4843893" y="5507272"/>
            <a:ext cx="592108" cy="5253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9991" tIns="46795" rIns="89991" bIns="46795">
            <a:spAutoFit/>
          </a:bodyPr>
          <a:lstStyle>
            <a:lvl1pPr defTabSz="1008063" eaLnBrk="0">
              <a:defRPr>
                <a:solidFill>
                  <a:schemeClr val="tx1"/>
                </a:solidFill>
                <a:latin typeface="Arial" charset="0"/>
              </a:defRPr>
            </a:lvl1pPr>
            <a:lvl2pPr defTabSz="1008063" eaLnBrk="0">
              <a:defRPr>
                <a:solidFill>
                  <a:schemeClr val="tx1"/>
                </a:solidFill>
                <a:latin typeface="Arial" charset="0"/>
              </a:defRPr>
            </a:lvl2pPr>
            <a:lvl3pPr defTabSz="1008063" eaLnBrk="0">
              <a:defRPr>
                <a:solidFill>
                  <a:schemeClr val="tx1"/>
                </a:solidFill>
                <a:latin typeface="Arial" charset="0"/>
              </a:defRPr>
            </a:lvl3pPr>
            <a:lvl4pPr defTabSz="1008063" eaLnBrk="0">
              <a:defRPr>
                <a:solidFill>
                  <a:schemeClr val="tx1"/>
                </a:solidFill>
                <a:latin typeface="Arial" charset="0"/>
              </a:defRPr>
            </a:lvl4pPr>
            <a:lvl5pPr defTabSz="1008063" eaLnBrk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10080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10080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10080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10080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sz="2800" b="1" dirty="0">
                <a:solidFill>
                  <a:schemeClr val="hlink"/>
                </a:solidFill>
              </a:rPr>
              <a:t>=1</a:t>
            </a:r>
            <a:endParaRPr kumimoji="1" lang="nl-NL" sz="2800" b="1" dirty="0">
              <a:solidFill>
                <a:schemeClr val="hlink"/>
              </a:solidFill>
            </a:endParaRPr>
          </a:p>
        </p:txBody>
      </p:sp>
      <p:sp>
        <p:nvSpPr>
          <p:cNvPr id="39942" name="Text Box 6"/>
          <p:cNvSpPr txBox="1">
            <a:spLocks noChangeArrowheads="1"/>
          </p:cNvSpPr>
          <p:nvPr/>
        </p:nvSpPr>
        <p:spPr bwMode="auto">
          <a:xfrm>
            <a:off x="3058560" y="5085175"/>
            <a:ext cx="382116" cy="5253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9991" tIns="46795" rIns="89991" bIns="46795">
            <a:spAutoFit/>
          </a:bodyPr>
          <a:lstStyle>
            <a:lvl1pPr defTabSz="1008063" eaLnBrk="0">
              <a:defRPr>
                <a:solidFill>
                  <a:schemeClr val="tx1"/>
                </a:solidFill>
                <a:latin typeface="Arial" charset="0"/>
              </a:defRPr>
            </a:lvl1pPr>
            <a:lvl2pPr defTabSz="1008063" eaLnBrk="0">
              <a:defRPr>
                <a:solidFill>
                  <a:schemeClr val="tx1"/>
                </a:solidFill>
                <a:latin typeface="Arial" charset="0"/>
              </a:defRPr>
            </a:lvl2pPr>
            <a:lvl3pPr defTabSz="1008063" eaLnBrk="0">
              <a:defRPr>
                <a:solidFill>
                  <a:schemeClr val="tx1"/>
                </a:solidFill>
                <a:latin typeface="Arial" charset="0"/>
              </a:defRPr>
            </a:lvl3pPr>
            <a:lvl4pPr defTabSz="1008063" eaLnBrk="0">
              <a:defRPr>
                <a:solidFill>
                  <a:schemeClr val="tx1"/>
                </a:solidFill>
                <a:latin typeface="Arial" charset="0"/>
              </a:defRPr>
            </a:lvl4pPr>
            <a:lvl5pPr defTabSz="1008063" eaLnBrk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10080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10080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10080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10080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sz="2800" b="1">
                <a:solidFill>
                  <a:srgbClr val="006600"/>
                </a:solidFill>
              </a:rPr>
              <a:t>1</a:t>
            </a:r>
            <a:endParaRPr kumimoji="1" lang="nl-NL" sz="2800" b="1">
              <a:solidFill>
                <a:srgbClr val="006600"/>
              </a:solidFill>
            </a:endParaRPr>
          </a:p>
        </p:txBody>
      </p:sp>
      <p:sp>
        <p:nvSpPr>
          <p:cNvPr id="39943" name="Text Box 7"/>
          <p:cNvSpPr txBox="1">
            <a:spLocks noChangeArrowheads="1"/>
          </p:cNvSpPr>
          <p:nvPr/>
        </p:nvSpPr>
        <p:spPr bwMode="auto">
          <a:xfrm>
            <a:off x="3058560" y="5085175"/>
            <a:ext cx="382116" cy="5253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9991" tIns="46795" rIns="89991" bIns="46795">
            <a:spAutoFit/>
          </a:bodyPr>
          <a:lstStyle>
            <a:lvl1pPr defTabSz="1008063" eaLnBrk="0">
              <a:defRPr>
                <a:solidFill>
                  <a:schemeClr val="tx1"/>
                </a:solidFill>
                <a:latin typeface="Arial" charset="0"/>
              </a:defRPr>
            </a:lvl1pPr>
            <a:lvl2pPr defTabSz="1008063" eaLnBrk="0">
              <a:defRPr>
                <a:solidFill>
                  <a:schemeClr val="tx1"/>
                </a:solidFill>
                <a:latin typeface="Arial" charset="0"/>
              </a:defRPr>
            </a:lvl2pPr>
            <a:lvl3pPr defTabSz="1008063" eaLnBrk="0">
              <a:defRPr>
                <a:solidFill>
                  <a:schemeClr val="tx1"/>
                </a:solidFill>
                <a:latin typeface="Arial" charset="0"/>
              </a:defRPr>
            </a:lvl3pPr>
            <a:lvl4pPr defTabSz="1008063" eaLnBrk="0">
              <a:defRPr>
                <a:solidFill>
                  <a:schemeClr val="tx1"/>
                </a:solidFill>
                <a:latin typeface="Arial" charset="0"/>
              </a:defRPr>
            </a:lvl4pPr>
            <a:lvl5pPr defTabSz="1008063" eaLnBrk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10080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10080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10080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10080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sz="2800" b="1">
                <a:solidFill>
                  <a:srgbClr val="006600"/>
                </a:solidFill>
              </a:rPr>
              <a:t>0</a:t>
            </a:r>
            <a:endParaRPr kumimoji="1" lang="nl-NL" sz="2800" b="1">
              <a:solidFill>
                <a:srgbClr val="006600"/>
              </a:solidFill>
            </a:endParaRPr>
          </a:p>
        </p:txBody>
      </p:sp>
      <p:sp>
        <p:nvSpPr>
          <p:cNvPr id="39944" name="Text Box 8"/>
          <p:cNvSpPr txBox="1">
            <a:spLocks noChangeArrowheads="1"/>
          </p:cNvSpPr>
          <p:nvPr/>
        </p:nvSpPr>
        <p:spPr bwMode="auto">
          <a:xfrm>
            <a:off x="4843893" y="5506952"/>
            <a:ext cx="592108" cy="5253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9991" tIns="46795" rIns="89991" bIns="46795">
            <a:spAutoFit/>
          </a:bodyPr>
          <a:lstStyle>
            <a:lvl1pPr defTabSz="1008063" eaLnBrk="0">
              <a:defRPr>
                <a:solidFill>
                  <a:schemeClr val="tx1"/>
                </a:solidFill>
                <a:latin typeface="Arial" charset="0"/>
              </a:defRPr>
            </a:lvl1pPr>
            <a:lvl2pPr defTabSz="1008063" eaLnBrk="0">
              <a:defRPr>
                <a:solidFill>
                  <a:schemeClr val="tx1"/>
                </a:solidFill>
                <a:latin typeface="Arial" charset="0"/>
              </a:defRPr>
            </a:lvl2pPr>
            <a:lvl3pPr defTabSz="1008063" eaLnBrk="0">
              <a:defRPr>
                <a:solidFill>
                  <a:schemeClr val="tx1"/>
                </a:solidFill>
                <a:latin typeface="Arial" charset="0"/>
              </a:defRPr>
            </a:lvl3pPr>
            <a:lvl4pPr defTabSz="1008063" eaLnBrk="0">
              <a:defRPr>
                <a:solidFill>
                  <a:schemeClr val="tx1"/>
                </a:solidFill>
                <a:latin typeface="Arial" charset="0"/>
              </a:defRPr>
            </a:lvl4pPr>
            <a:lvl5pPr defTabSz="1008063" eaLnBrk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10080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10080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10080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10080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sz="2800" b="1" dirty="0">
                <a:solidFill>
                  <a:schemeClr val="hlink"/>
                </a:solidFill>
              </a:rPr>
              <a:t>=0</a:t>
            </a:r>
            <a:endParaRPr kumimoji="1" lang="nl-NL" sz="2800" b="1" dirty="0">
              <a:solidFill>
                <a:schemeClr val="hlink"/>
              </a:solidFill>
            </a:endParaRPr>
          </a:p>
        </p:txBody>
      </p:sp>
      <p:sp>
        <p:nvSpPr>
          <p:cNvPr id="24586" name="Rectangle 10"/>
          <p:cNvSpPr>
            <a:spLocks noChangeArrowheads="1"/>
          </p:cNvSpPr>
          <p:nvPr/>
        </p:nvSpPr>
        <p:spPr bwMode="auto">
          <a:xfrm>
            <a:off x="3340036" y="1772827"/>
            <a:ext cx="1792369" cy="57405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81639" tIns="42452" rIns="81639" bIns="42452" anchor="ctr">
            <a:spAutoFit/>
          </a:bodyPr>
          <a:lstStyle/>
          <a:p>
            <a:endParaRPr lang="en-US"/>
          </a:p>
        </p:txBody>
      </p:sp>
      <p:sp>
        <p:nvSpPr>
          <p:cNvPr id="24587" name="Line 11"/>
          <p:cNvSpPr>
            <a:spLocks noChangeShapeType="1"/>
          </p:cNvSpPr>
          <p:nvPr/>
        </p:nvSpPr>
        <p:spPr bwMode="auto">
          <a:xfrm flipH="1" flipV="1">
            <a:off x="5132406" y="2059854"/>
            <a:ext cx="1094154" cy="100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81639" tIns="42452" rIns="81639" bIns="42452" anchor="ctr">
            <a:spAutoFit/>
          </a:bodyPr>
          <a:lstStyle/>
          <a:p>
            <a:endParaRPr lang="en-US"/>
          </a:p>
        </p:txBody>
      </p:sp>
      <p:sp>
        <p:nvSpPr>
          <p:cNvPr id="24588" name="Text Box 12"/>
          <p:cNvSpPr txBox="1">
            <a:spLocks noChangeArrowheads="1"/>
          </p:cNvSpPr>
          <p:nvPr/>
        </p:nvSpPr>
        <p:spPr bwMode="auto">
          <a:xfrm>
            <a:off x="6298560" y="1772827"/>
            <a:ext cx="2459607" cy="5253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9991" tIns="46795" rIns="89991" bIns="46795">
            <a:spAutoFit/>
          </a:bodyPr>
          <a:lstStyle>
            <a:lvl1pPr defTabSz="1008063" eaLnBrk="0">
              <a:defRPr>
                <a:solidFill>
                  <a:schemeClr val="tx1"/>
                </a:solidFill>
                <a:latin typeface="Arial" charset="0"/>
              </a:defRPr>
            </a:lvl1pPr>
            <a:lvl2pPr defTabSz="1008063" eaLnBrk="0">
              <a:defRPr>
                <a:solidFill>
                  <a:schemeClr val="tx1"/>
                </a:solidFill>
                <a:latin typeface="Arial" charset="0"/>
              </a:defRPr>
            </a:lvl2pPr>
            <a:lvl3pPr defTabSz="1008063" eaLnBrk="0">
              <a:defRPr>
                <a:solidFill>
                  <a:schemeClr val="tx1"/>
                </a:solidFill>
                <a:latin typeface="Arial" charset="0"/>
              </a:defRPr>
            </a:lvl3pPr>
            <a:lvl4pPr defTabSz="1008063" eaLnBrk="0">
              <a:defRPr>
                <a:solidFill>
                  <a:schemeClr val="tx1"/>
                </a:solidFill>
                <a:latin typeface="Arial" charset="0"/>
              </a:defRPr>
            </a:lvl4pPr>
            <a:lvl5pPr defTabSz="1008063" eaLnBrk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10080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10080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10080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10080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sz="2800" b="1"/>
              <a:t>count-ingang</a:t>
            </a:r>
            <a:endParaRPr kumimoji="1" lang="nl-NL" sz="2800" b="1"/>
          </a:p>
        </p:txBody>
      </p:sp>
      <p:sp>
        <p:nvSpPr>
          <p:cNvPr id="24589" name="Text Box 13"/>
          <p:cNvSpPr txBox="1">
            <a:spLocks noChangeArrowheads="1"/>
          </p:cNvSpPr>
          <p:nvPr/>
        </p:nvSpPr>
        <p:spPr bwMode="auto">
          <a:xfrm>
            <a:off x="4944819" y="1340782"/>
            <a:ext cx="324407" cy="4022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9991" tIns="46795" rIns="89991" bIns="46795">
            <a:spAutoFit/>
          </a:bodyPr>
          <a:lstStyle>
            <a:lvl1pPr defTabSz="1008063" eaLnBrk="0">
              <a:defRPr>
                <a:solidFill>
                  <a:schemeClr val="tx1"/>
                </a:solidFill>
                <a:latin typeface="Arial" charset="0"/>
              </a:defRPr>
            </a:lvl1pPr>
            <a:lvl2pPr defTabSz="1008063" eaLnBrk="0">
              <a:defRPr>
                <a:solidFill>
                  <a:schemeClr val="tx1"/>
                </a:solidFill>
                <a:latin typeface="Arial" charset="0"/>
              </a:defRPr>
            </a:lvl2pPr>
            <a:lvl3pPr defTabSz="1008063" eaLnBrk="0">
              <a:defRPr>
                <a:solidFill>
                  <a:schemeClr val="tx1"/>
                </a:solidFill>
                <a:latin typeface="Arial" charset="0"/>
              </a:defRPr>
            </a:lvl3pPr>
            <a:lvl4pPr defTabSz="1008063" eaLnBrk="0">
              <a:defRPr>
                <a:solidFill>
                  <a:schemeClr val="tx1"/>
                </a:solidFill>
                <a:latin typeface="Arial" charset="0"/>
              </a:defRPr>
            </a:lvl4pPr>
            <a:lvl5pPr defTabSz="1008063" eaLnBrk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10080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10080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10080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10080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sz="2000" b="1" dirty="0">
                <a:solidFill>
                  <a:schemeClr val="hlink"/>
                </a:solidFill>
              </a:rPr>
              <a:t>0</a:t>
            </a:r>
            <a:endParaRPr kumimoji="1" lang="nl-NL" sz="2000" b="1" dirty="0">
              <a:solidFill>
                <a:schemeClr val="hlink"/>
              </a:solidFill>
            </a:endParaRPr>
          </a:p>
        </p:txBody>
      </p:sp>
      <p:sp>
        <p:nvSpPr>
          <p:cNvPr id="24590" name="Text Box 14"/>
          <p:cNvSpPr txBox="1">
            <a:spLocks noChangeArrowheads="1"/>
          </p:cNvSpPr>
          <p:nvPr/>
        </p:nvSpPr>
        <p:spPr bwMode="auto">
          <a:xfrm>
            <a:off x="3201683" y="1370546"/>
            <a:ext cx="324407" cy="4022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9991" tIns="46795" rIns="89991" bIns="46795">
            <a:spAutoFit/>
          </a:bodyPr>
          <a:lstStyle>
            <a:lvl1pPr defTabSz="1008063" eaLnBrk="0">
              <a:defRPr>
                <a:solidFill>
                  <a:schemeClr val="tx1"/>
                </a:solidFill>
                <a:latin typeface="Arial" charset="0"/>
              </a:defRPr>
            </a:lvl1pPr>
            <a:lvl2pPr defTabSz="1008063" eaLnBrk="0">
              <a:defRPr>
                <a:solidFill>
                  <a:schemeClr val="tx1"/>
                </a:solidFill>
                <a:latin typeface="Arial" charset="0"/>
              </a:defRPr>
            </a:lvl2pPr>
            <a:lvl3pPr defTabSz="1008063" eaLnBrk="0">
              <a:defRPr>
                <a:solidFill>
                  <a:schemeClr val="tx1"/>
                </a:solidFill>
                <a:latin typeface="Arial" charset="0"/>
              </a:defRPr>
            </a:lvl3pPr>
            <a:lvl4pPr defTabSz="1008063" eaLnBrk="0">
              <a:defRPr>
                <a:solidFill>
                  <a:schemeClr val="tx1"/>
                </a:solidFill>
                <a:latin typeface="Arial" charset="0"/>
              </a:defRPr>
            </a:lvl4pPr>
            <a:lvl5pPr defTabSz="1008063" eaLnBrk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10080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10080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10080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10080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sz="2000" b="1" dirty="0">
                <a:solidFill>
                  <a:schemeClr val="hlink"/>
                </a:solidFill>
              </a:rPr>
              <a:t>7</a:t>
            </a:r>
            <a:endParaRPr kumimoji="1" lang="nl-NL" sz="2000" b="1" dirty="0">
              <a:solidFill>
                <a:schemeClr val="hlink"/>
              </a:solidFill>
            </a:endParaRPr>
          </a:p>
        </p:txBody>
      </p:sp>
      <p:sp>
        <p:nvSpPr>
          <p:cNvPr id="24591" name="Text Box 15"/>
          <p:cNvSpPr txBox="1">
            <a:spLocks noChangeArrowheads="1"/>
          </p:cNvSpPr>
          <p:nvPr/>
        </p:nvSpPr>
        <p:spPr bwMode="auto">
          <a:xfrm>
            <a:off x="5436001" y="1340782"/>
            <a:ext cx="1340711" cy="5253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9991" tIns="46795" rIns="89991" bIns="46795">
            <a:spAutoFit/>
          </a:bodyPr>
          <a:lstStyle>
            <a:lvl1pPr defTabSz="1008063" eaLnBrk="0">
              <a:defRPr>
                <a:solidFill>
                  <a:schemeClr val="tx1"/>
                </a:solidFill>
                <a:latin typeface="Arial" charset="0"/>
              </a:defRPr>
            </a:lvl1pPr>
            <a:lvl2pPr defTabSz="1008063" eaLnBrk="0">
              <a:defRPr>
                <a:solidFill>
                  <a:schemeClr val="tx1"/>
                </a:solidFill>
                <a:latin typeface="Arial" charset="0"/>
              </a:defRPr>
            </a:lvl2pPr>
            <a:lvl3pPr defTabSz="1008063" eaLnBrk="0">
              <a:defRPr>
                <a:solidFill>
                  <a:schemeClr val="tx1"/>
                </a:solidFill>
                <a:latin typeface="Arial" charset="0"/>
              </a:defRPr>
            </a:lvl3pPr>
            <a:lvl4pPr defTabSz="1008063" eaLnBrk="0">
              <a:defRPr>
                <a:solidFill>
                  <a:schemeClr val="tx1"/>
                </a:solidFill>
                <a:latin typeface="Arial" charset="0"/>
              </a:defRPr>
            </a:lvl4pPr>
            <a:lvl5pPr defTabSz="1008063" eaLnBrk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10080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10080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10080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10080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sz="2800" b="1">
                <a:solidFill>
                  <a:schemeClr val="hlink"/>
                </a:solidFill>
              </a:rPr>
              <a:t>TCNT0</a:t>
            </a:r>
            <a:endParaRPr kumimoji="1" lang="nl-NL" sz="2800" b="1">
              <a:solidFill>
                <a:schemeClr val="hlink"/>
              </a:solidFill>
            </a:endParaRPr>
          </a:p>
        </p:txBody>
      </p:sp>
      <p:sp>
        <p:nvSpPr>
          <p:cNvPr id="24592" name="Rectangle 16"/>
          <p:cNvSpPr>
            <a:spLocks noChangeArrowheads="1"/>
          </p:cNvSpPr>
          <p:nvPr/>
        </p:nvSpPr>
        <p:spPr bwMode="auto">
          <a:xfrm>
            <a:off x="3058561" y="5202240"/>
            <a:ext cx="361440" cy="343368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9" tIns="42452" rIns="81639" bIns="42452" anchor="ctr">
            <a:spAutoFit/>
          </a:bodyPr>
          <a:lstStyle/>
          <a:p>
            <a:endParaRPr lang="en-US"/>
          </a:p>
        </p:txBody>
      </p:sp>
      <p:sp>
        <p:nvSpPr>
          <p:cNvPr id="24593" name="Line 17"/>
          <p:cNvSpPr>
            <a:spLocks noChangeShapeType="1"/>
          </p:cNvSpPr>
          <p:nvPr/>
        </p:nvSpPr>
        <p:spPr bwMode="auto">
          <a:xfrm>
            <a:off x="2625121" y="5373205"/>
            <a:ext cx="43344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9" tIns="42452" rIns="81639" bIns="42452" anchor="ctr">
            <a:spAutoFit/>
          </a:bodyPr>
          <a:lstStyle/>
          <a:p>
            <a:endParaRPr lang="en-US"/>
          </a:p>
        </p:txBody>
      </p:sp>
      <p:sp>
        <p:nvSpPr>
          <p:cNvPr id="24594" name="Line 18"/>
          <p:cNvSpPr>
            <a:spLocks noChangeShapeType="1"/>
          </p:cNvSpPr>
          <p:nvPr/>
        </p:nvSpPr>
        <p:spPr bwMode="auto">
          <a:xfrm flipV="1">
            <a:off x="2625120" y="2923507"/>
            <a:ext cx="0" cy="244969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9" tIns="42452" rIns="81639" bIns="42452" anchor="ctr">
            <a:spAutoFit/>
          </a:bodyPr>
          <a:lstStyle/>
          <a:p>
            <a:endParaRPr lang="en-US"/>
          </a:p>
        </p:txBody>
      </p:sp>
      <p:sp>
        <p:nvSpPr>
          <p:cNvPr id="24595" name="Line 19"/>
          <p:cNvSpPr>
            <a:spLocks noChangeShapeType="1"/>
          </p:cNvSpPr>
          <p:nvPr/>
        </p:nvSpPr>
        <p:spPr bwMode="auto">
          <a:xfrm>
            <a:off x="2625120" y="2923507"/>
            <a:ext cx="129456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9" tIns="42452" rIns="81639" bIns="42452" anchor="ctr">
            <a:spAutoFit/>
          </a:bodyPr>
          <a:lstStyle/>
          <a:p>
            <a:endParaRPr lang="en-US"/>
          </a:p>
        </p:txBody>
      </p:sp>
      <p:grpSp>
        <p:nvGrpSpPr>
          <p:cNvPr id="39956" name="Group 20"/>
          <p:cNvGrpSpPr>
            <a:grpSpLocks/>
          </p:cNvGrpSpPr>
          <p:nvPr/>
        </p:nvGrpSpPr>
        <p:grpSpPr bwMode="auto">
          <a:xfrm>
            <a:off x="3204000" y="4437107"/>
            <a:ext cx="286560" cy="577500"/>
            <a:chOff x="1746" y="3022"/>
            <a:chExt cx="181" cy="364"/>
          </a:xfrm>
        </p:grpSpPr>
        <p:cxnSp>
          <p:nvCxnSpPr>
            <p:cNvPr id="24638" name="AutoShape 21"/>
            <p:cNvCxnSpPr>
              <a:cxnSpLocks noChangeShapeType="1"/>
            </p:cNvCxnSpPr>
            <p:nvPr/>
          </p:nvCxnSpPr>
          <p:spPr bwMode="auto">
            <a:xfrm flipH="1">
              <a:off x="1746" y="3068"/>
              <a:ext cx="7" cy="31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4639" name="AutoShape 22"/>
            <p:cNvSpPr>
              <a:spLocks noChangeArrowheads="1"/>
            </p:cNvSpPr>
            <p:nvPr/>
          </p:nvSpPr>
          <p:spPr bwMode="auto">
            <a:xfrm>
              <a:off x="1746" y="3022"/>
              <a:ext cx="181" cy="136"/>
            </a:xfrm>
            <a:prstGeom prst="flowChartPunchedTape">
              <a:avLst/>
            </a:prstGeom>
            <a:solidFill>
              <a:srgbClr val="FF33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4597" name="Text Box 23"/>
          <p:cNvSpPr txBox="1">
            <a:spLocks noChangeArrowheads="1"/>
          </p:cNvSpPr>
          <p:nvPr/>
        </p:nvSpPr>
        <p:spPr bwMode="auto">
          <a:xfrm>
            <a:off x="1825920" y="5518660"/>
            <a:ext cx="1140335" cy="5253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9991" tIns="46795" rIns="89991" bIns="46795">
            <a:spAutoFit/>
          </a:bodyPr>
          <a:lstStyle>
            <a:lvl1pPr defTabSz="1008063" eaLnBrk="0">
              <a:defRPr>
                <a:solidFill>
                  <a:schemeClr val="tx1"/>
                </a:solidFill>
                <a:latin typeface="Arial" charset="0"/>
              </a:defRPr>
            </a:lvl1pPr>
            <a:lvl2pPr defTabSz="1008063" eaLnBrk="0">
              <a:defRPr>
                <a:solidFill>
                  <a:schemeClr val="tx1"/>
                </a:solidFill>
                <a:latin typeface="Arial" charset="0"/>
              </a:defRPr>
            </a:lvl2pPr>
            <a:lvl3pPr defTabSz="1008063" eaLnBrk="0">
              <a:defRPr>
                <a:solidFill>
                  <a:schemeClr val="tx1"/>
                </a:solidFill>
                <a:latin typeface="Arial" charset="0"/>
              </a:defRPr>
            </a:lvl3pPr>
            <a:lvl4pPr defTabSz="1008063" eaLnBrk="0">
              <a:defRPr>
                <a:solidFill>
                  <a:schemeClr val="tx1"/>
                </a:solidFill>
                <a:latin typeface="Arial" charset="0"/>
              </a:defRPr>
            </a:lvl4pPr>
            <a:lvl5pPr defTabSz="1008063" eaLnBrk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10080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10080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10080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10080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sz="2800" b="1">
                <a:solidFill>
                  <a:schemeClr val="hlink"/>
                </a:solidFill>
              </a:rPr>
              <a:t>OCF0</a:t>
            </a:r>
            <a:endParaRPr kumimoji="1" lang="nl-NL" sz="2800" b="1">
              <a:solidFill>
                <a:schemeClr val="hlink"/>
              </a:solidFill>
            </a:endParaRPr>
          </a:p>
        </p:txBody>
      </p:sp>
      <p:sp>
        <p:nvSpPr>
          <p:cNvPr id="24598" name="Line 24"/>
          <p:cNvSpPr>
            <a:spLocks noChangeShapeType="1"/>
          </p:cNvSpPr>
          <p:nvPr/>
        </p:nvSpPr>
        <p:spPr bwMode="auto">
          <a:xfrm>
            <a:off x="7093440" y="2996955"/>
            <a:ext cx="43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9" tIns="42452" rIns="81639" bIns="42452" anchor="ctr">
            <a:spAutoFit/>
          </a:bodyPr>
          <a:lstStyle/>
          <a:p>
            <a:endParaRPr lang="en-US"/>
          </a:p>
        </p:txBody>
      </p:sp>
      <p:grpSp>
        <p:nvGrpSpPr>
          <p:cNvPr id="39961" name="Group 25"/>
          <p:cNvGrpSpPr>
            <a:grpSpLocks/>
          </p:cNvGrpSpPr>
          <p:nvPr/>
        </p:nvGrpSpPr>
        <p:grpSpPr bwMode="auto">
          <a:xfrm>
            <a:off x="7525441" y="2564910"/>
            <a:ext cx="430560" cy="432045"/>
            <a:chOff x="4740" y="1616"/>
            <a:chExt cx="272" cy="272"/>
          </a:xfrm>
        </p:grpSpPr>
        <p:sp>
          <p:nvSpPr>
            <p:cNvPr id="24636" name="Line 26"/>
            <p:cNvSpPr>
              <a:spLocks noChangeShapeType="1"/>
            </p:cNvSpPr>
            <p:nvPr/>
          </p:nvSpPr>
          <p:spPr bwMode="auto">
            <a:xfrm flipV="1">
              <a:off x="4740" y="1616"/>
              <a:ext cx="0" cy="2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4637" name="Line 27"/>
            <p:cNvSpPr>
              <a:spLocks noChangeShapeType="1"/>
            </p:cNvSpPr>
            <p:nvPr/>
          </p:nvSpPr>
          <p:spPr bwMode="auto">
            <a:xfrm>
              <a:off x="4740" y="1616"/>
              <a:ext cx="2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24600" name="Line 28"/>
          <p:cNvSpPr>
            <a:spLocks noChangeShapeType="1"/>
          </p:cNvSpPr>
          <p:nvPr/>
        </p:nvSpPr>
        <p:spPr bwMode="auto">
          <a:xfrm>
            <a:off x="3420001" y="5373205"/>
            <a:ext cx="64656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42452" rIns="81639" bIns="42452" anchor="ctr">
            <a:spAutoFit/>
          </a:bodyPr>
          <a:lstStyle/>
          <a:p>
            <a:endParaRPr lang="en-US"/>
          </a:p>
        </p:txBody>
      </p:sp>
      <p:sp>
        <p:nvSpPr>
          <p:cNvPr id="24601" name="Line 29"/>
          <p:cNvSpPr>
            <a:spLocks noChangeShapeType="1"/>
          </p:cNvSpPr>
          <p:nvPr/>
        </p:nvSpPr>
        <p:spPr bwMode="auto">
          <a:xfrm flipV="1">
            <a:off x="4831299" y="5363137"/>
            <a:ext cx="995986" cy="1997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81639" tIns="42452" rIns="81639" bIns="42452" anchor="ctr">
            <a:spAutoFit/>
          </a:bodyPr>
          <a:lstStyle/>
          <a:p>
            <a:endParaRPr lang="en-US"/>
          </a:p>
        </p:txBody>
      </p:sp>
      <p:sp>
        <p:nvSpPr>
          <p:cNvPr id="24603" name="Text Box 34"/>
          <p:cNvSpPr txBox="1">
            <a:spLocks noChangeArrowheads="1"/>
          </p:cNvSpPr>
          <p:nvPr/>
        </p:nvSpPr>
        <p:spPr bwMode="auto">
          <a:xfrm>
            <a:off x="3687841" y="5517220"/>
            <a:ext cx="1258958" cy="5253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9991" tIns="46795" rIns="89991" bIns="46795">
            <a:spAutoFit/>
          </a:bodyPr>
          <a:lstStyle>
            <a:lvl1pPr defTabSz="1008063" eaLnBrk="0">
              <a:defRPr>
                <a:solidFill>
                  <a:schemeClr val="tx1"/>
                </a:solidFill>
                <a:latin typeface="Arial" charset="0"/>
              </a:defRPr>
            </a:lvl1pPr>
            <a:lvl2pPr defTabSz="1008063" eaLnBrk="0">
              <a:defRPr>
                <a:solidFill>
                  <a:schemeClr val="tx1"/>
                </a:solidFill>
                <a:latin typeface="Arial" charset="0"/>
              </a:defRPr>
            </a:lvl2pPr>
            <a:lvl3pPr defTabSz="1008063" eaLnBrk="0">
              <a:defRPr>
                <a:solidFill>
                  <a:schemeClr val="tx1"/>
                </a:solidFill>
                <a:latin typeface="Arial" charset="0"/>
              </a:defRPr>
            </a:lvl3pPr>
            <a:lvl4pPr defTabSz="1008063" eaLnBrk="0">
              <a:defRPr>
                <a:solidFill>
                  <a:schemeClr val="tx1"/>
                </a:solidFill>
                <a:latin typeface="Arial" charset="0"/>
              </a:defRPr>
            </a:lvl4pPr>
            <a:lvl5pPr defTabSz="1008063" eaLnBrk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10080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10080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10080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10080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sz="2800" b="1" dirty="0">
                <a:solidFill>
                  <a:schemeClr val="hlink"/>
                </a:solidFill>
              </a:rPr>
              <a:t>OCIE0</a:t>
            </a:r>
            <a:endParaRPr kumimoji="1" lang="nl-NL" sz="2800" b="1" dirty="0">
              <a:solidFill>
                <a:schemeClr val="hlink"/>
              </a:solidFill>
            </a:endParaRPr>
          </a:p>
        </p:txBody>
      </p:sp>
      <p:sp>
        <p:nvSpPr>
          <p:cNvPr id="39971" name="Text Box 35"/>
          <p:cNvSpPr txBox="1">
            <a:spLocks noChangeArrowheads="1"/>
          </p:cNvSpPr>
          <p:nvPr/>
        </p:nvSpPr>
        <p:spPr bwMode="auto">
          <a:xfrm>
            <a:off x="5679483" y="4948187"/>
            <a:ext cx="3193783" cy="8331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9991" tIns="46795" rIns="89991" bIns="46795">
            <a:spAutoFit/>
          </a:bodyPr>
          <a:lstStyle>
            <a:lvl1pPr defTabSz="1008063" eaLnBrk="0">
              <a:defRPr>
                <a:solidFill>
                  <a:schemeClr val="tx1"/>
                </a:solidFill>
                <a:latin typeface="Arial" charset="0"/>
              </a:defRPr>
            </a:lvl1pPr>
            <a:lvl2pPr defTabSz="1008063" eaLnBrk="0">
              <a:defRPr>
                <a:solidFill>
                  <a:schemeClr val="tx1"/>
                </a:solidFill>
                <a:latin typeface="Arial" charset="0"/>
              </a:defRPr>
            </a:lvl2pPr>
            <a:lvl3pPr defTabSz="1008063" eaLnBrk="0">
              <a:defRPr>
                <a:solidFill>
                  <a:schemeClr val="tx1"/>
                </a:solidFill>
                <a:latin typeface="Arial" charset="0"/>
              </a:defRPr>
            </a:lvl3pPr>
            <a:lvl4pPr defTabSz="1008063" eaLnBrk="0">
              <a:defRPr>
                <a:solidFill>
                  <a:schemeClr val="tx1"/>
                </a:solidFill>
                <a:latin typeface="Arial" charset="0"/>
              </a:defRPr>
            </a:lvl4pPr>
            <a:lvl5pPr defTabSz="1008063" eaLnBrk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10080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10080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10080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10080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sz="2400" b="1" dirty="0">
                <a:solidFill>
                  <a:srgbClr val="CC0099"/>
                </a:solidFill>
              </a:rPr>
              <a:t>TIMER0_COMP_vect</a:t>
            </a:r>
            <a:br>
              <a:rPr kumimoji="1" lang="en-US" sz="2400" b="1" dirty="0">
                <a:solidFill>
                  <a:srgbClr val="CC0099"/>
                </a:solidFill>
              </a:rPr>
            </a:br>
            <a:r>
              <a:rPr kumimoji="1" lang="en-US" sz="2400" b="1" dirty="0">
                <a:solidFill>
                  <a:srgbClr val="CC0099"/>
                </a:solidFill>
              </a:rPr>
              <a:t>interrupt</a:t>
            </a:r>
            <a:endParaRPr kumimoji="1" lang="nl-NL" sz="2400" b="1" dirty="0">
              <a:solidFill>
                <a:srgbClr val="CC0099"/>
              </a:solidFill>
            </a:endParaRPr>
          </a:p>
        </p:txBody>
      </p:sp>
      <p:grpSp>
        <p:nvGrpSpPr>
          <p:cNvPr id="24606" name="Group 40"/>
          <p:cNvGrpSpPr>
            <a:grpSpLocks/>
          </p:cNvGrpSpPr>
          <p:nvPr/>
        </p:nvGrpSpPr>
        <p:grpSpPr bwMode="auto">
          <a:xfrm>
            <a:off x="3168007" y="3153303"/>
            <a:ext cx="2166627" cy="852234"/>
            <a:chOff x="1704" y="2131"/>
            <a:chExt cx="1365" cy="537"/>
          </a:xfrm>
        </p:grpSpPr>
        <p:sp>
          <p:nvSpPr>
            <p:cNvPr id="24627" name="Rectangle 41"/>
            <p:cNvSpPr>
              <a:spLocks noChangeArrowheads="1"/>
            </p:cNvSpPr>
            <p:nvPr/>
          </p:nvSpPr>
          <p:spPr bwMode="auto">
            <a:xfrm>
              <a:off x="1812" y="2370"/>
              <a:ext cx="1149" cy="29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2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4628" name="Text Box 42"/>
            <p:cNvSpPr txBox="1">
              <a:spLocks noChangeArrowheads="1"/>
            </p:cNvSpPr>
            <p:nvPr/>
          </p:nvSpPr>
          <p:spPr bwMode="auto">
            <a:xfrm>
              <a:off x="2853" y="2131"/>
              <a:ext cx="216" cy="2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9207" tIns="51588" rIns="99207" bIns="51588">
              <a:spAutoFit/>
            </a:bodyPr>
            <a:lstStyle>
              <a:lvl1pPr defTabSz="1008063" eaLnBrk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defTabSz="1008063" eaLnBrk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defTabSz="1008063" eaLnBrk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defTabSz="1008063" eaLnBrk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defTabSz="1008063" eaLnBrk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defTabSz="10080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defTabSz="10080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defTabSz="10080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defTabSz="10080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sz="2000" b="1">
                  <a:solidFill>
                    <a:schemeClr val="hlink"/>
                  </a:solidFill>
                </a:rPr>
                <a:t>0</a:t>
              </a:r>
              <a:endParaRPr kumimoji="1" lang="nl-NL" sz="2000" b="1">
                <a:solidFill>
                  <a:schemeClr val="hlink"/>
                </a:solidFill>
              </a:endParaRPr>
            </a:p>
          </p:txBody>
        </p:sp>
        <p:sp>
          <p:nvSpPr>
            <p:cNvPr id="24629" name="Text Box 43"/>
            <p:cNvSpPr txBox="1">
              <a:spLocks noChangeArrowheads="1"/>
            </p:cNvSpPr>
            <p:nvPr/>
          </p:nvSpPr>
          <p:spPr bwMode="auto">
            <a:xfrm>
              <a:off x="1704" y="2131"/>
              <a:ext cx="216" cy="2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9207" tIns="51588" rIns="99207" bIns="51588">
              <a:spAutoFit/>
            </a:bodyPr>
            <a:lstStyle>
              <a:lvl1pPr defTabSz="1008063" eaLnBrk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defTabSz="1008063" eaLnBrk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defTabSz="1008063" eaLnBrk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defTabSz="1008063" eaLnBrk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defTabSz="1008063" eaLnBrk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defTabSz="10080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defTabSz="10080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defTabSz="10080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defTabSz="10080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sz="2000" b="1" dirty="0">
                  <a:solidFill>
                    <a:schemeClr val="hlink"/>
                  </a:solidFill>
                </a:rPr>
                <a:t>7</a:t>
              </a:r>
              <a:endParaRPr kumimoji="1" lang="nl-NL" sz="2000" b="1" dirty="0">
                <a:solidFill>
                  <a:schemeClr val="hlink"/>
                </a:solidFill>
              </a:endParaRPr>
            </a:p>
          </p:txBody>
        </p:sp>
      </p:grpSp>
      <p:sp>
        <p:nvSpPr>
          <p:cNvPr id="24607" name="AutoShape 44"/>
          <p:cNvSpPr>
            <a:spLocks noChangeArrowheads="1"/>
          </p:cNvSpPr>
          <p:nvPr/>
        </p:nvSpPr>
        <p:spPr bwMode="auto">
          <a:xfrm>
            <a:off x="3708000" y="2420894"/>
            <a:ext cx="937440" cy="1111797"/>
          </a:xfrm>
          <a:prstGeom prst="upDownArrow">
            <a:avLst>
              <a:gd name="adj1" fmla="val 50000"/>
              <a:gd name="adj2" fmla="val 23717"/>
            </a:avLst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24608" name="Text Box 45"/>
          <p:cNvSpPr txBox="1">
            <a:spLocks noChangeArrowheads="1"/>
          </p:cNvSpPr>
          <p:nvPr/>
        </p:nvSpPr>
        <p:spPr bwMode="auto">
          <a:xfrm>
            <a:off x="4572001" y="2636918"/>
            <a:ext cx="2159845" cy="5253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9991" tIns="46795" rIns="89991" bIns="46795">
            <a:spAutoFit/>
          </a:bodyPr>
          <a:lstStyle>
            <a:lvl1pPr defTabSz="1008063" eaLnBrk="0">
              <a:defRPr>
                <a:solidFill>
                  <a:schemeClr val="tx1"/>
                </a:solidFill>
                <a:latin typeface="Arial" charset="0"/>
              </a:defRPr>
            </a:lvl1pPr>
            <a:lvl2pPr defTabSz="1008063" eaLnBrk="0">
              <a:defRPr>
                <a:solidFill>
                  <a:schemeClr val="tx1"/>
                </a:solidFill>
                <a:latin typeface="Arial" charset="0"/>
              </a:defRPr>
            </a:lvl2pPr>
            <a:lvl3pPr defTabSz="1008063" eaLnBrk="0">
              <a:defRPr>
                <a:solidFill>
                  <a:schemeClr val="tx1"/>
                </a:solidFill>
                <a:latin typeface="Arial" charset="0"/>
              </a:defRPr>
            </a:lvl3pPr>
            <a:lvl4pPr defTabSz="1008063" eaLnBrk="0">
              <a:defRPr>
                <a:solidFill>
                  <a:schemeClr val="tx1"/>
                </a:solidFill>
                <a:latin typeface="Arial" charset="0"/>
              </a:defRPr>
            </a:lvl4pPr>
            <a:lvl5pPr defTabSz="1008063" eaLnBrk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10080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10080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10080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10080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sz="2800" b="1">
                <a:solidFill>
                  <a:schemeClr val="tx2"/>
                </a:solidFill>
              </a:rPr>
              <a:t>comperator</a:t>
            </a:r>
            <a:endParaRPr kumimoji="1" lang="nl-NL" sz="2800" b="1">
              <a:solidFill>
                <a:schemeClr val="tx2"/>
              </a:solidFill>
            </a:endParaRPr>
          </a:p>
        </p:txBody>
      </p:sp>
      <p:sp>
        <p:nvSpPr>
          <p:cNvPr id="39982" name="Text Box 46"/>
          <p:cNvSpPr txBox="1">
            <a:spLocks noChangeArrowheads="1"/>
          </p:cNvSpPr>
          <p:nvPr/>
        </p:nvSpPr>
        <p:spPr bwMode="auto">
          <a:xfrm>
            <a:off x="3994560" y="2708925"/>
            <a:ext cx="391734" cy="5253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9991" tIns="46795" rIns="89991" bIns="46795">
            <a:spAutoFit/>
          </a:bodyPr>
          <a:lstStyle>
            <a:lvl1pPr defTabSz="1008063" eaLnBrk="0">
              <a:defRPr>
                <a:solidFill>
                  <a:schemeClr val="tx1"/>
                </a:solidFill>
                <a:latin typeface="Arial" charset="0"/>
              </a:defRPr>
            </a:lvl1pPr>
            <a:lvl2pPr defTabSz="1008063" eaLnBrk="0">
              <a:defRPr>
                <a:solidFill>
                  <a:schemeClr val="tx1"/>
                </a:solidFill>
                <a:latin typeface="Arial" charset="0"/>
              </a:defRPr>
            </a:lvl2pPr>
            <a:lvl3pPr defTabSz="1008063" eaLnBrk="0">
              <a:defRPr>
                <a:solidFill>
                  <a:schemeClr val="tx1"/>
                </a:solidFill>
                <a:latin typeface="Arial" charset="0"/>
              </a:defRPr>
            </a:lvl3pPr>
            <a:lvl4pPr defTabSz="1008063" eaLnBrk="0">
              <a:defRPr>
                <a:solidFill>
                  <a:schemeClr val="tx1"/>
                </a:solidFill>
                <a:latin typeface="Arial" charset="0"/>
              </a:defRPr>
            </a:lvl4pPr>
            <a:lvl5pPr defTabSz="1008063" eaLnBrk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10080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10080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10080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10080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sz="2800"/>
              <a:t>=</a:t>
            </a:r>
            <a:endParaRPr kumimoji="1" lang="nl-NL" sz="2800"/>
          </a:p>
        </p:txBody>
      </p:sp>
      <p:sp>
        <p:nvSpPr>
          <p:cNvPr id="24610" name="Rectangle 47"/>
          <p:cNvSpPr>
            <a:spLocks noChangeArrowheads="1"/>
          </p:cNvSpPr>
          <p:nvPr/>
        </p:nvSpPr>
        <p:spPr bwMode="auto">
          <a:xfrm>
            <a:off x="1043607" y="4005061"/>
            <a:ext cx="1303201" cy="864091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81639" tIns="42452" rIns="81639" bIns="42452" anchor="ctr">
            <a:spAutoFit/>
          </a:bodyPr>
          <a:lstStyle/>
          <a:p>
            <a:endParaRPr lang="en-US"/>
          </a:p>
        </p:txBody>
      </p:sp>
      <p:sp>
        <p:nvSpPr>
          <p:cNvPr id="24611" name="Line 48"/>
          <p:cNvSpPr>
            <a:spLocks noChangeShapeType="1"/>
          </p:cNvSpPr>
          <p:nvPr/>
        </p:nvSpPr>
        <p:spPr bwMode="auto">
          <a:xfrm flipH="1">
            <a:off x="2340000" y="4437106"/>
            <a:ext cx="288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9" tIns="42452" rIns="81639" bIns="42452" anchor="ctr">
            <a:spAutoFit/>
          </a:bodyPr>
          <a:lstStyle/>
          <a:p>
            <a:endParaRPr lang="en-US"/>
          </a:p>
        </p:txBody>
      </p:sp>
      <p:sp>
        <p:nvSpPr>
          <p:cNvPr id="39985" name="Text Box 49"/>
          <p:cNvSpPr txBox="1">
            <a:spLocks noChangeArrowheads="1"/>
          </p:cNvSpPr>
          <p:nvPr/>
        </p:nvSpPr>
        <p:spPr bwMode="auto">
          <a:xfrm>
            <a:off x="1130707" y="3996048"/>
            <a:ext cx="1106673" cy="8331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9991" tIns="46795" rIns="89991" bIns="46795">
            <a:spAutoFit/>
          </a:bodyPr>
          <a:lstStyle>
            <a:lvl1pPr defTabSz="1008063" eaLnBrk="0">
              <a:defRPr>
                <a:solidFill>
                  <a:schemeClr val="tx1"/>
                </a:solidFill>
                <a:latin typeface="Arial" charset="0"/>
              </a:defRPr>
            </a:lvl1pPr>
            <a:lvl2pPr defTabSz="1008063" eaLnBrk="0">
              <a:defRPr>
                <a:solidFill>
                  <a:schemeClr val="tx1"/>
                </a:solidFill>
                <a:latin typeface="Arial" charset="0"/>
              </a:defRPr>
            </a:lvl2pPr>
            <a:lvl3pPr defTabSz="1008063" eaLnBrk="0">
              <a:defRPr>
                <a:solidFill>
                  <a:schemeClr val="tx1"/>
                </a:solidFill>
                <a:latin typeface="Arial" charset="0"/>
              </a:defRPr>
            </a:lvl3pPr>
            <a:lvl4pPr defTabSz="1008063" eaLnBrk="0">
              <a:defRPr>
                <a:solidFill>
                  <a:schemeClr val="tx1"/>
                </a:solidFill>
                <a:latin typeface="Arial" charset="0"/>
              </a:defRPr>
            </a:lvl4pPr>
            <a:lvl5pPr defTabSz="1008063" eaLnBrk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10080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10080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10080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10080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sz="2400" dirty="0"/>
              <a:t>Output</a:t>
            </a:r>
            <a:br>
              <a:rPr kumimoji="1" lang="en-US" sz="2400" dirty="0"/>
            </a:br>
            <a:r>
              <a:rPr kumimoji="1" lang="en-US" sz="2400" dirty="0"/>
              <a:t>control</a:t>
            </a:r>
            <a:endParaRPr kumimoji="1" lang="nl-NL" sz="2400" dirty="0"/>
          </a:p>
        </p:txBody>
      </p:sp>
      <p:sp>
        <p:nvSpPr>
          <p:cNvPr id="24613" name="Line 50"/>
          <p:cNvSpPr>
            <a:spLocks noChangeShapeType="1"/>
          </p:cNvSpPr>
          <p:nvPr/>
        </p:nvSpPr>
        <p:spPr bwMode="auto">
          <a:xfrm flipH="1">
            <a:off x="684000" y="4437106"/>
            <a:ext cx="288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9" tIns="42452" rIns="81639" bIns="42452" anchor="ctr">
            <a:spAutoFit/>
          </a:bodyPr>
          <a:lstStyle/>
          <a:p>
            <a:endParaRPr lang="en-US"/>
          </a:p>
        </p:txBody>
      </p:sp>
      <p:sp>
        <p:nvSpPr>
          <p:cNvPr id="24614" name="Text Box 51"/>
          <p:cNvSpPr txBox="1">
            <a:spLocks noChangeArrowheads="1"/>
          </p:cNvSpPr>
          <p:nvPr/>
        </p:nvSpPr>
        <p:spPr bwMode="auto">
          <a:xfrm>
            <a:off x="5469884" y="3518974"/>
            <a:ext cx="1180411" cy="5253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9991" tIns="46795" rIns="89991" bIns="46795">
            <a:spAutoFit/>
          </a:bodyPr>
          <a:lstStyle>
            <a:lvl1pPr defTabSz="1008063" eaLnBrk="0">
              <a:defRPr>
                <a:solidFill>
                  <a:schemeClr val="tx1"/>
                </a:solidFill>
                <a:latin typeface="Arial" charset="0"/>
              </a:defRPr>
            </a:lvl1pPr>
            <a:lvl2pPr defTabSz="1008063" eaLnBrk="0">
              <a:defRPr>
                <a:solidFill>
                  <a:schemeClr val="tx1"/>
                </a:solidFill>
                <a:latin typeface="Arial" charset="0"/>
              </a:defRPr>
            </a:lvl2pPr>
            <a:lvl3pPr defTabSz="1008063" eaLnBrk="0">
              <a:defRPr>
                <a:solidFill>
                  <a:schemeClr val="tx1"/>
                </a:solidFill>
                <a:latin typeface="Arial" charset="0"/>
              </a:defRPr>
            </a:lvl3pPr>
            <a:lvl4pPr defTabSz="1008063" eaLnBrk="0">
              <a:defRPr>
                <a:solidFill>
                  <a:schemeClr val="tx1"/>
                </a:solidFill>
                <a:latin typeface="Arial" charset="0"/>
              </a:defRPr>
            </a:lvl4pPr>
            <a:lvl5pPr defTabSz="1008063" eaLnBrk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10080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10080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10080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10080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sz="2800" b="1" dirty="0">
                <a:solidFill>
                  <a:schemeClr val="hlink"/>
                </a:solidFill>
              </a:rPr>
              <a:t>OCR0</a:t>
            </a:r>
            <a:endParaRPr kumimoji="1" lang="nl-NL" sz="2800" b="1" dirty="0">
              <a:solidFill>
                <a:schemeClr val="hlink"/>
              </a:solidFill>
            </a:endParaRPr>
          </a:p>
        </p:txBody>
      </p:sp>
      <p:sp>
        <p:nvSpPr>
          <p:cNvPr id="24615" name="Text Box 52"/>
          <p:cNvSpPr txBox="1">
            <a:spLocks noChangeArrowheads="1"/>
          </p:cNvSpPr>
          <p:nvPr/>
        </p:nvSpPr>
        <p:spPr bwMode="auto">
          <a:xfrm>
            <a:off x="3712906" y="3565930"/>
            <a:ext cx="983241" cy="5253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9991" tIns="46795" rIns="89991" bIns="46795">
            <a:spAutoFit/>
          </a:bodyPr>
          <a:lstStyle>
            <a:lvl1pPr defTabSz="1008063" eaLnBrk="0">
              <a:defRPr>
                <a:solidFill>
                  <a:schemeClr val="tx1"/>
                </a:solidFill>
                <a:latin typeface="Arial" charset="0"/>
              </a:defRPr>
            </a:lvl1pPr>
            <a:lvl2pPr defTabSz="1008063" eaLnBrk="0">
              <a:defRPr>
                <a:solidFill>
                  <a:schemeClr val="tx1"/>
                </a:solidFill>
                <a:latin typeface="Arial" charset="0"/>
              </a:defRPr>
            </a:lvl2pPr>
            <a:lvl3pPr defTabSz="1008063" eaLnBrk="0">
              <a:defRPr>
                <a:solidFill>
                  <a:schemeClr val="tx1"/>
                </a:solidFill>
                <a:latin typeface="Arial" charset="0"/>
              </a:defRPr>
            </a:lvl3pPr>
            <a:lvl4pPr defTabSz="1008063" eaLnBrk="0">
              <a:defRPr>
                <a:solidFill>
                  <a:schemeClr val="tx1"/>
                </a:solidFill>
                <a:latin typeface="Arial" charset="0"/>
              </a:defRPr>
            </a:lvl4pPr>
            <a:lvl5pPr defTabSz="1008063" eaLnBrk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10080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10080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10080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10080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sz="2800" b="1" dirty="0">
                <a:solidFill>
                  <a:srgbClr val="006600"/>
                </a:solidFill>
              </a:rPr>
              <a:t>0x07</a:t>
            </a:r>
            <a:endParaRPr kumimoji="1" lang="nl-NL" sz="2800" b="1" dirty="0">
              <a:solidFill>
                <a:srgbClr val="006600"/>
              </a:solidFill>
            </a:endParaRPr>
          </a:p>
        </p:txBody>
      </p:sp>
      <p:sp>
        <p:nvSpPr>
          <p:cNvPr id="24616" name="Text Box 53"/>
          <p:cNvSpPr txBox="1">
            <a:spLocks noChangeArrowheads="1"/>
          </p:cNvSpPr>
          <p:nvPr/>
        </p:nvSpPr>
        <p:spPr bwMode="auto">
          <a:xfrm>
            <a:off x="0" y="3934493"/>
            <a:ext cx="1258560" cy="9562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89991" tIns="46795" rIns="89991" bIns="46795">
            <a:spAutoFit/>
          </a:bodyPr>
          <a:lstStyle>
            <a:lvl1pPr defTabSz="1008063" eaLnBrk="0">
              <a:defRPr>
                <a:solidFill>
                  <a:schemeClr val="tx1"/>
                </a:solidFill>
                <a:latin typeface="Arial" charset="0"/>
              </a:defRPr>
            </a:lvl1pPr>
            <a:lvl2pPr defTabSz="1008063" eaLnBrk="0">
              <a:defRPr>
                <a:solidFill>
                  <a:schemeClr val="tx1"/>
                </a:solidFill>
                <a:latin typeface="Arial" charset="0"/>
              </a:defRPr>
            </a:lvl2pPr>
            <a:lvl3pPr defTabSz="1008063" eaLnBrk="0">
              <a:defRPr>
                <a:solidFill>
                  <a:schemeClr val="tx1"/>
                </a:solidFill>
                <a:latin typeface="Arial" charset="0"/>
              </a:defRPr>
            </a:lvl3pPr>
            <a:lvl4pPr defTabSz="1008063" eaLnBrk="0">
              <a:defRPr>
                <a:solidFill>
                  <a:schemeClr val="tx1"/>
                </a:solidFill>
                <a:latin typeface="Arial" charset="0"/>
              </a:defRPr>
            </a:lvl4pPr>
            <a:lvl5pPr defTabSz="1008063" eaLnBrk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10080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10080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10080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10080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sz="2800" b="1" dirty="0"/>
              <a:t>OC0A</a:t>
            </a:r>
            <a:br>
              <a:rPr kumimoji="1" lang="en-US" sz="2800" b="1" dirty="0"/>
            </a:br>
            <a:r>
              <a:rPr kumimoji="1" lang="en-US" sz="2800" b="1" dirty="0"/>
              <a:t>PD6</a:t>
            </a:r>
            <a:endParaRPr kumimoji="1" lang="nl-NL" sz="2800" b="1" dirty="0"/>
          </a:p>
        </p:txBody>
      </p:sp>
      <p:sp>
        <p:nvSpPr>
          <p:cNvPr id="24617" name="Line 54"/>
          <p:cNvSpPr>
            <a:spLocks noChangeShapeType="1"/>
          </p:cNvSpPr>
          <p:nvPr/>
        </p:nvSpPr>
        <p:spPr bwMode="auto">
          <a:xfrm flipH="1" flipV="1">
            <a:off x="1258560" y="4869152"/>
            <a:ext cx="0" cy="57462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9" tIns="42452" rIns="81639" bIns="42452" anchor="ctr">
            <a:spAutoFit/>
          </a:bodyPr>
          <a:lstStyle/>
          <a:p>
            <a:endParaRPr lang="en-US"/>
          </a:p>
        </p:txBody>
      </p:sp>
      <p:sp>
        <p:nvSpPr>
          <p:cNvPr id="24618" name="Line 55"/>
          <p:cNvSpPr>
            <a:spLocks noChangeShapeType="1"/>
          </p:cNvSpPr>
          <p:nvPr/>
        </p:nvSpPr>
        <p:spPr bwMode="auto">
          <a:xfrm flipH="1">
            <a:off x="1980000" y="3501008"/>
            <a:ext cx="0" cy="50405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9" tIns="42452" rIns="81639" bIns="42452" anchor="ctr">
            <a:spAutoFit/>
          </a:bodyPr>
          <a:lstStyle/>
          <a:p>
            <a:endParaRPr lang="en-US"/>
          </a:p>
        </p:txBody>
      </p:sp>
      <p:sp>
        <p:nvSpPr>
          <p:cNvPr id="24619" name="Text Box 56"/>
          <p:cNvSpPr txBox="1">
            <a:spLocks noChangeArrowheads="1"/>
          </p:cNvSpPr>
          <p:nvPr/>
        </p:nvSpPr>
        <p:spPr bwMode="auto">
          <a:xfrm>
            <a:off x="826561" y="2923507"/>
            <a:ext cx="1520248" cy="5253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9991" tIns="46795" rIns="89991" bIns="46795">
            <a:spAutoFit/>
          </a:bodyPr>
          <a:lstStyle>
            <a:lvl1pPr defTabSz="1008063" eaLnBrk="0">
              <a:defRPr>
                <a:solidFill>
                  <a:schemeClr val="tx1"/>
                </a:solidFill>
                <a:latin typeface="Arial" charset="0"/>
              </a:defRPr>
            </a:lvl1pPr>
            <a:lvl2pPr defTabSz="1008063" eaLnBrk="0">
              <a:defRPr>
                <a:solidFill>
                  <a:schemeClr val="tx1"/>
                </a:solidFill>
                <a:latin typeface="Arial" charset="0"/>
              </a:defRPr>
            </a:lvl2pPr>
            <a:lvl3pPr defTabSz="1008063" eaLnBrk="0">
              <a:defRPr>
                <a:solidFill>
                  <a:schemeClr val="tx1"/>
                </a:solidFill>
                <a:latin typeface="Arial" charset="0"/>
              </a:defRPr>
            </a:lvl3pPr>
            <a:lvl4pPr defTabSz="1008063" eaLnBrk="0">
              <a:defRPr>
                <a:solidFill>
                  <a:schemeClr val="tx1"/>
                </a:solidFill>
                <a:latin typeface="Arial" charset="0"/>
              </a:defRPr>
            </a:lvl4pPr>
            <a:lvl5pPr defTabSz="1008063" eaLnBrk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10080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10080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10080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10080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sz="2800" b="1">
                <a:solidFill>
                  <a:schemeClr val="hlink"/>
                </a:solidFill>
              </a:rPr>
              <a:t>COM0/1</a:t>
            </a:r>
            <a:endParaRPr kumimoji="1" lang="nl-NL" sz="2800" b="1">
              <a:solidFill>
                <a:schemeClr val="hlink"/>
              </a:solidFill>
            </a:endParaRPr>
          </a:p>
        </p:txBody>
      </p:sp>
      <p:sp>
        <p:nvSpPr>
          <p:cNvPr id="24620" name="Line 57"/>
          <p:cNvSpPr>
            <a:spLocks noChangeShapeType="1"/>
          </p:cNvSpPr>
          <p:nvPr/>
        </p:nvSpPr>
        <p:spPr bwMode="auto">
          <a:xfrm flipH="1">
            <a:off x="1258560" y="3501008"/>
            <a:ext cx="0" cy="50405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9" tIns="42452" rIns="81639" bIns="42452" anchor="ctr">
            <a:spAutoFit/>
          </a:bodyPr>
          <a:lstStyle/>
          <a:p>
            <a:endParaRPr lang="en-US"/>
          </a:p>
        </p:txBody>
      </p:sp>
      <p:sp>
        <p:nvSpPr>
          <p:cNvPr id="24621" name="Text Box 58"/>
          <p:cNvSpPr txBox="1">
            <a:spLocks noChangeArrowheads="1"/>
          </p:cNvSpPr>
          <p:nvPr/>
        </p:nvSpPr>
        <p:spPr bwMode="auto">
          <a:xfrm>
            <a:off x="368640" y="5517220"/>
            <a:ext cx="1140335" cy="5253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9991" tIns="46795" rIns="89991" bIns="46795">
            <a:spAutoFit/>
          </a:bodyPr>
          <a:lstStyle>
            <a:lvl1pPr defTabSz="1008063" eaLnBrk="0">
              <a:defRPr>
                <a:solidFill>
                  <a:schemeClr val="tx1"/>
                </a:solidFill>
                <a:latin typeface="Arial" charset="0"/>
              </a:defRPr>
            </a:lvl1pPr>
            <a:lvl2pPr defTabSz="1008063" eaLnBrk="0">
              <a:defRPr>
                <a:solidFill>
                  <a:schemeClr val="tx1"/>
                </a:solidFill>
                <a:latin typeface="Arial" charset="0"/>
              </a:defRPr>
            </a:lvl2pPr>
            <a:lvl3pPr defTabSz="1008063" eaLnBrk="0">
              <a:defRPr>
                <a:solidFill>
                  <a:schemeClr val="tx1"/>
                </a:solidFill>
                <a:latin typeface="Arial" charset="0"/>
              </a:defRPr>
            </a:lvl3pPr>
            <a:lvl4pPr defTabSz="1008063" eaLnBrk="0">
              <a:defRPr>
                <a:solidFill>
                  <a:schemeClr val="tx1"/>
                </a:solidFill>
                <a:latin typeface="Arial" charset="0"/>
              </a:defRPr>
            </a:lvl4pPr>
            <a:lvl5pPr defTabSz="1008063" eaLnBrk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10080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10080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10080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10080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sz="2800" b="1">
                <a:solidFill>
                  <a:schemeClr val="hlink"/>
                </a:solidFill>
              </a:rPr>
              <a:t>FOC0</a:t>
            </a:r>
            <a:endParaRPr kumimoji="1" lang="nl-NL" sz="2800" b="1">
              <a:solidFill>
                <a:schemeClr val="hlink"/>
              </a:solidFill>
            </a:endParaRPr>
          </a:p>
        </p:txBody>
      </p:sp>
      <p:grpSp>
        <p:nvGrpSpPr>
          <p:cNvPr id="39995" name="Group 59"/>
          <p:cNvGrpSpPr>
            <a:grpSpLocks/>
          </p:cNvGrpSpPr>
          <p:nvPr/>
        </p:nvGrpSpPr>
        <p:grpSpPr bwMode="auto">
          <a:xfrm>
            <a:off x="7956000" y="2564910"/>
            <a:ext cx="864000" cy="432045"/>
            <a:chOff x="5012" y="1616"/>
            <a:chExt cx="544" cy="272"/>
          </a:xfrm>
        </p:grpSpPr>
        <p:sp>
          <p:nvSpPr>
            <p:cNvPr id="24623" name="Line 60"/>
            <p:cNvSpPr>
              <a:spLocks noChangeShapeType="1"/>
            </p:cNvSpPr>
            <p:nvPr/>
          </p:nvSpPr>
          <p:spPr bwMode="auto">
            <a:xfrm>
              <a:off x="5012" y="1888"/>
              <a:ext cx="2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4624" name="Line 61"/>
            <p:cNvSpPr>
              <a:spLocks noChangeShapeType="1"/>
            </p:cNvSpPr>
            <p:nvPr/>
          </p:nvSpPr>
          <p:spPr bwMode="auto">
            <a:xfrm flipV="1">
              <a:off x="5284" y="1616"/>
              <a:ext cx="0" cy="2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4625" name="Line 62"/>
            <p:cNvSpPr>
              <a:spLocks noChangeShapeType="1"/>
            </p:cNvSpPr>
            <p:nvPr/>
          </p:nvSpPr>
          <p:spPr bwMode="auto">
            <a:xfrm>
              <a:off x="5284" y="1616"/>
              <a:ext cx="2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4626" name="Line 63"/>
            <p:cNvSpPr>
              <a:spLocks noChangeShapeType="1"/>
            </p:cNvSpPr>
            <p:nvPr/>
          </p:nvSpPr>
          <p:spPr bwMode="auto">
            <a:xfrm flipV="1">
              <a:off x="5012" y="1616"/>
              <a:ext cx="0" cy="2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2" name="Oval 1"/>
          <p:cNvSpPr/>
          <p:nvPr/>
        </p:nvSpPr>
        <p:spPr bwMode="auto">
          <a:xfrm>
            <a:off x="4626422" y="5236791"/>
            <a:ext cx="231314" cy="255959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charset="-122"/>
            </a:endParaRPr>
          </a:p>
        </p:txBody>
      </p:sp>
      <p:sp>
        <p:nvSpPr>
          <p:cNvPr id="65" name="Oval 64"/>
          <p:cNvSpPr/>
          <p:nvPr/>
        </p:nvSpPr>
        <p:spPr bwMode="auto">
          <a:xfrm>
            <a:off x="4039323" y="5229938"/>
            <a:ext cx="231314" cy="255959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charset="-122"/>
            </a:endParaRPr>
          </a:p>
        </p:txBody>
      </p:sp>
      <p:cxnSp>
        <p:nvCxnSpPr>
          <p:cNvPr id="4" name="Straight Connector 3"/>
          <p:cNvCxnSpPr/>
          <p:nvPr/>
        </p:nvCxnSpPr>
        <p:spPr bwMode="auto">
          <a:xfrm flipV="1">
            <a:off x="4204526" y="4948187"/>
            <a:ext cx="442075" cy="384466"/>
          </a:xfrm>
          <a:prstGeom prst="line">
            <a:avLst/>
          </a:prstGeom>
          <a:ln w="28575">
            <a:headEnd type="none" w="med" len="med"/>
            <a:tailEnd type="none" w="med" len="med"/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endCxn id="2" idx="2"/>
          </p:cNvCxnSpPr>
          <p:nvPr/>
        </p:nvCxnSpPr>
        <p:spPr bwMode="auto">
          <a:xfrm>
            <a:off x="4270637" y="5357918"/>
            <a:ext cx="355785" cy="6853"/>
          </a:xfrm>
          <a:prstGeom prst="line">
            <a:avLst/>
          </a:prstGeom>
          <a:ln w="28575">
            <a:headEnd type="none" w="med" len="med"/>
            <a:tailEnd type="none" w="med" len="med"/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055201" y="4163478"/>
            <a:ext cx="2939040" cy="681191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2" name="Rectangle 2"/>
          <p:cNvSpPr>
            <a:spLocks noGrp="1" noChangeArrowheads="1"/>
          </p:cNvSpPr>
          <p:nvPr>
            <p:ph type="title"/>
          </p:nvPr>
        </p:nvSpPr>
        <p:spPr>
          <a:xfrm>
            <a:off x="971600" y="116632"/>
            <a:ext cx="6552728" cy="1152128"/>
          </a:xfrm>
        </p:spPr>
        <p:txBody>
          <a:bodyPr/>
          <a:lstStyle/>
          <a:p>
            <a:pPr algn="ctr" defTabSz="829452"/>
            <a:r>
              <a:rPr lang="en-US" sz="3600" dirty="0"/>
              <a:t>Timer/Counter0 </a:t>
            </a:r>
            <a:br>
              <a:rPr lang="en-US" sz="3600" dirty="0"/>
            </a:br>
            <a:r>
              <a:rPr lang="en-US" sz="2400" dirty="0">
                <a:latin typeface="Courier New" pitchFamily="49" charset="0"/>
                <a:cs typeface="Courier New" pitchFamily="49" charset="0"/>
              </a:rPr>
              <a:t>Clear Timer on Compare Match (CTC) </a:t>
            </a:r>
            <a:endParaRPr lang="nl-NL" sz="2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192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500" fill="hold"/>
                                        <p:tgtEl>
                                          <p:spTgt spid="3998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3" presetID="5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4" dur="indefinite"/>
                                        <p:tgtEl>
                                          <p:spTgt spid="39982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5" dur="indefinite"/>
                                        <p:tgtEl>
                                          <p:spTgt spid="39982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6" dur="indefinite"/>
                                        <p:tgtEl>
                                          <p:spTgt spid="39982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5" presetClass="emph" presetSubtype="0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6" dur="indefinite"/>
                                        <p:tgtEl>
                                          <p:spTgt spid="39982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37" dur="indefinite"/>
                                        <p:tgtEl>
                                          <p:spTgt spid="39982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38" dur="indefinite"/>
                                        <p:tgtEl>
                                          <p:spTgt spid="39982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3" presetClass="emph" presetSubtype="2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0" dur="500" fill="hold"/>
                                        <p:tgtEl>
                                          <p:spTgt spid="3998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1" presetID="5" presetClass="emph" presetSubtype="1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42" dur="indefinite"/>
                                        <p:tgtEl>
                                          <p:spTgt spid="39985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43" dur="indefinite"/>
                                        <p:tgtEl>
                                          <p:spTgt spid="39985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44" dur="indefinite"/>
                                        <p:tgtEl>
                                          <p:spTgt spid="39985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6" dur="500" fill="hold"/>
                                        <p:tgtEl>
                                          <p:spTgt spid="3998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5" presetClass="emph" presetSubtype="0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66" dur="indefinite"/>
                                        <p:tgtEl>
                                          <p:spTgt spid="39985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67" dur="indefinite"/>
                                        <p:tgtEl>
                                          <p:spTgt spid="39985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68" dur="indefinite"/>
                                        <p:tgtEl>
                                          <p:spTgt spid="39985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3" presetClass="emph" presetSubtype="2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0" dur="500" fill="hold"/>
                                        <p:tgtEl>
                                          <p:spTgt spid="3998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8" grpId="0"/>
      <p:bldP spid="39939" grpId="0"/>
      <p:bldP spid="39940" grpId="0"/>
      <p:bldP spid="39940" grpId="1"/>
      <p:bldP spid="39941" grpId="0"/>
      <p:bldP spid="39942" grpId="0"/>
      <p:bldP spid="39942" grpId="1"/>
      <p:bldP spid="39943" grpId="0"/>
      <p:bldP spid="39943" grpId="1"/>
      <p:bldP spid="39944" grpId="0"/>
      <p:bldP spid="39971" grpId="0"/>
      <p:bldP spid="39971" grpId="1"/>
      <p:bldP spid="39982" grpId="0"/>
      <p:bldP spid="39982" grpId="1"/>
      <p:bldP spid="39982" grpId="2"/>
      <p:bldP spid="39982" grpId="3"/>
      <p:bldP spid="39985" grpId="0"/>
      <p:bldP spid="39985" grpId="1"/>
      <p:bldP spid="39985" grpId="2"/>
      <p:bldP spid="39985" grpId="3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3495252" y="260648"/>
            <a:ext cx="3092972" cy="635091"/>
          </a:xfrm>
        </p:spPr>
        <p:txBody>
          <a:bodyPr/>
          <a:lstStyle/>
          <a:p>
            <a:pPr defTabSz="829452"/>
            <a:r>
              <a:rPr lang="en-US" sz="3600" dirty="0" err="1"/>
              <a:t>Opdracht</a:t>
            </a:r>
            <a:endParaRPr lang="nl-NL" sz="3600" dirty="0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484784"/>
            <a:ext cx="8225280" cy="4921015"/>
          </a:xfrm>
        </p:spPr>
        <p:txBody>
          <a:bodyPr/>
          <a:lstStyle/>
          <a:p>
            <a:pPr defTabSz="829452"/>
            <a:r>
              <a:rPr lang="en-US" dirty="0" err="1"/>
              <a:t>Stel</a:t>
            </a:r>
            <a:r>
              <a:rPr lang="en-US" dirty="0"/>
              <a:t>: </a:t>
            </a:r>
            <a:r>
              <a:rPr lang="en-US" dirty="0" err="1"/>
              <a:t>Er</a:t>
            </a:r>
            <a:r>
              <a:rPr lang="en-US" dirty="0"/>
              <a:t> is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luidspreker</a:t>
            </a:r>
            <a:r>
              <a:rPr lang="en-US" dirty="0"/>
              <a:t> </a:t>
            </a:r>
            <a:r>
              <a:rPr lang="en-US" dirty="0" err="1"/>
              <a:t>aangesloten</a:t>
            </a:r>
            <a:r>
              <a:rPr lang="en-US" dirty="0"/>
              <a:t> op pin OC0 = PD6. De </a:t>
            </a:r>
            <a:r>
              <a:rPr lang="en-US" dirty="0" err="1"/>
              <a:t>frequentie</a:t>
            </a:r>
            <a:r>
              <a:rPr lang="en-US" dirty="0"/>
              <a:t> van de </a:t>
            </a:r>
            <a:r>
              <a:rPr lang="nl-NL" dirty="0"/>
              <a:t>µC = 16 MHz.</a:t>
            </a:r>
            <a:endParaRPr lang="en-US" dirty="0"/>
          </a:p>
          <a:p>
            <a:pPr defTabSz="829452"/>
            <a:r>
              <a:rPr lang="en-US" dirty="0" err="1"/>
              <a:t>Schrijf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programma</a:t>
            </a:r>
            <a:r>
              <a:rPr lang="en-US" dirty="0"/>
              <a:t> </a:t>
            </a:r>
            <a:r>
              <a:rPr lang="en-US" dirty="0" err="1"/>
              <a:t>om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>
                <a:solidFill>
                  <a:schemeClr val="hlink"/>
                </a:solidFill>
              </a:rPr>
              <a:t>kamertoon</a:t>
            </a:r>
            <a:r>
              <a:rPr lang="en-US" dirty="0"/>
              <a:t> op de </a:t>
            </a:r>
            <a:r>
              <a:rPr lang="en-US" dirty="0" err="1"/>
              <a:t>luidspreker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genereren</a:t>
            </a:r>
            <a:r>
              <a:rPr lang="en-US" dirty="0"/>
              <a:t>.</a:t>
            </a:r>
          </a:p>
          <a:p>
            <a:pPr defTabSz="829452"/>
            <a:r>
              <a:rPr lang="nl-NL" dirty="0"/>
              <a:t>De kamertoon, in de muziektheorie </a:t>
            </a:r>
            <a:r>
              <a:rPr lang="nl-NL" dirty="0">
                <a:solidFill>
                  <a:schemeClr val="hlink"/>
                </a:solidFill>
              </a:rPr>
              <a:t>a'</a:t>
            </a:r>
            <a:r>
              <a:rPr lang="nl-NL" dirty="0"/>
              <a:t> genoemd terwijl de wetenschappelijke benaming </a:t>
            </a:r>
            <a:r>
              <a:rPr lang="nl-NL" dirty="0">
                <a:solidFill>
                  <a:schemeClr val="hlink"/>
                </a:solidFill>
              </a:rPr>
              <a:t>A</a:t>
            </a:r>
            <a:r>
              <a:rPr lang="nl-NL" baseline="-25000" dirty="0">
                <a:solidFill>
                  <a:schemeClr val="hlink"/>
                </a:solidFill>
              </a:rPr>
              <a:t>4</a:t>
            </a:r>
            <a:r>
              <a:rPr lang="nl-NL" dirty="0"/>
              <a:t> is wordt veel gebruikt voor het stemmen van </a:t>
            </a:r>
            <a:r>
              <a:rPr lang="nl-NL" dirty="0" err="1"/>
              <a:t>muziek-instrumenten</a:t>
            </a:r>
            <a:r>
              <a:rPr lang="nl-NL" dirty="0"/>
              <a:t>. De kamertoon hoort een frequentie van </a:t>
            </a:r>
            <a:r>
              <a:rPr lang="nl-NL" dirty="0">
                <a:solidFill>
                  <a:schemeClr val="hlink"/>
                </a:solidFill>
              </a:rPr>
              <a:t>440</a:t>
            </a:r>
            <a:r>
              <a:rPr lang="nl-NL" dirty="0"/>
              <a:t> Hz te hebben. De meeste stemvorken worden dan ook op 440 Hz gemaakt.</a:t>
            </a:r>
          </a:p>
        </p:txBody>
      </p:sp>
    </p:spTree>
    <p:extLst>
      <p:ext uri="{BB962C8B-B14F-4D97-AF65-F5344CB8AC3E}">
        <p14:creationId xmlns:p14="http://schemas.microsoft.com/office/powerpoint/2010/main" val="3608020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9360" y="276509"/>
            <a:ext cx="8229600" cy="1082994"/>
          </a:xfrm>
        </p:spPr>
        <p:txBody>
          <a:bodyPr/>
          <a:lstStyle/>
          <a:p>
            <a:pPr defTabSz="829452"/>
            <a:r>
              <a:rPr lang="nl-NL" sz="3600" dirty="0"/>
              <a:t>Uitwerking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8561" y="1268774"/>
            <a:ext cx="8614080" cy="5256552"/>
          </a:xfrm>
        </p:spPr>
        <p:txBody>
          <a:bodyPr/>
          <a:lstStyle/>
          <a:p>
            <a:pPr defTabSz="829452"/>
            <a:r>
              <a:rPr lang="nl-NL" dirty="0">
                <a:solidFill>
                  <a:schemeClr val="hlink"/>
                </a:solidFill>
              </a:rPr>
              <a:t>440</a:t>
            </a:r>
            <a:r>
              <a:rPr lang="nl-NL" dirty="0"/>
              <a:t>Hz =&gt; periode tijd = 1/440 = </a:t>
            </a:r>
            <a:r>
              <a:rPr lang="en-US" dirty="0"/>
              <a:t>sec.</a:t>
            </a:r>
          </a:p>
          <a:p>
            <a:pPr defTabSz="829452"/>
            <a:r>
              <a:rPr lang="en-US" dirty="0"/>
              <a:t>PD6 </a:t>
            </a:r>
            <a:r>
              <a:rPr lang="en-US" dirty="0" err="1"/>
              <a:t>elke</a:t>
            </a:r>
            <a:r>
              <a:rPr lang="en-US" dirty="0"/>
              <a:t> 1/880 sec </a:t>
            </a:r>
            <a:r>
              <a:rPr lang="en-US" dirty="0" err="1"/>
              <a:t>inverteren</a:t>
            </a:r>
            <a:r>
              <a:rPr lang="en-US" dirty="0"/>
              <a:t> (toggle).</a:t>
            </a:r>
          </a:p>
          <a:p>
            <a:pPr defTabSz="829452"/>
            <a:r>
              <a:rPr lang="en-US" dirty="0" err="1"/>
              <a:t>f</a:t>
            </a:r>
            <a:r>
              <a:rPr lang="en-US" baseline="-25000" dirty="0" err="1"/>
              <a:t>CPU</a:t>
            </a:r>
            <a:r>
              <a:rPr lang="en-US" dirty="0"/>
              <a:t> = </a:t>
            </a:r>
            <a:r>
              <a:rPr lang="nl-NL" dirty="0"/>
              <a:t>16 MHz. </a:t>
            </a:r>
            <a:r>
              <a:rPr lang="nl-NL" dirty="0" err="1"/>
              <a:t>Prescaler</a:t>
            </a:r>
            <a:r>
              <a:rPr lang="nl-NL" dirty="0"/>
              <a:t> zo laag mogelijk (nauwkeuriger).</a:t>
            </a:r>
          </a:p>
          <a:p>
            <a:pPr defTabSz="829452"/>
            <a:r>
              <a:rPr lang="en-US" dirty="0" err="1"/>
              <a:t>Prescaler</a:t>
            </a:r>
            <a:r>
              <a:rPr lang="en-US" dirty="0"/>
              <a:t>=1 =&gt; 1 tick T/C0 = 1/16000000 sec. OCR0+1 = 16000000/880 = 18182 </a:t>
            </a:r>
            <a:r>
              <a:rPr lang="en-US" dirty="0">
                <a:solidFill>
                  <a:schemeClr val="tx2"/>
                </a:solidFill>
              </a:rPr>
              <a:t>Past </a:t>
            </a:r>
            <a:r>
              <a:rPr lang="en-US" dirty="0" err="1">
                <a:solidFill>
                  <a:schemeClr val="tx2"/>
                </a:solidFill>
              </a:rPr>
              <a:t>niet</a:t>
            </a:r>
            <a:r>
              <a:rPr lang="en-US" dirty="0">
                <a:solidFill>
                  <a:schemeClr val="tx2"/>
                </a:solidFill>
              </a:rPr>
              <a:t>!</a:t>
            </a:r>
          </a:p>
          <a:p>
            <a:pPr defTabSz="829452"/>
            <a:r>
              <a:rPr lang="en-US" dirty="0" err="1"/>
              <a:t>Benodigde</a:t>
            </a:r>
            <a:r>
              <a:rPr lang="en-US" dirty="0"/>
              <a:t> </a:t>
            </a:r>
            <a:r>
              <a:rPr lang="en-US" dirty="0" err="1">
                <a:solidFill>
                  <a:srgbClr val="006600"/>
                </a:solidFill>
              </a:rPr>
              <a:t>prescaler</a:t>
            </a:r>
            <a:r>
              <a:rPr lang="en-US" dirty="0"/>
              <a:t> 18182/1024 = 18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(17.7558)</a:t>
            </a:r>
            <a:r>
              <a:rPr lang="en-US" dirty="0"/>
              <a:t>. </a:t>
            </a:r>
            <a:r>
              <a:rPr lang="en-US" dirty="0" err="1"/>
              <a:t>Kies</a:t>
            </a:r>
            <a:r>
              <a:rPr lang="en-US" dirty="0"/>
              <a:t> </a:t>
            </a:r>
            <a:r>
              <a:rPr lang="en-US" dirty="0">
                <a:solidFill>
                  <a:srgbClr val="006600"/>
                </a:solidFill>
              </a:rPr>
              <a:t>256</a:t>
            </a:r>
            <a:r>
              <a:rPr lang="en-US" dirty="0"/>
              <a:t>.</a:t>
            </a:r>
          </a:p>
          <a:p>
            <a:pPr defTabSz="829452"/>
            <a:r>
              <a:rPr lang="en-US" dirty="0" err="1"/>
              <a:t>Prescaler</a:t>
            </a:r>
            <a:r>
              <a:rPr lang="en-US" dirty="0"/>
              <a:t>=256 =&gt; 1 tick T/C0 = 256/16000000 sec. </a:t>
            </a:r>
            <a:r>
              <a:rPr lang="en-US" dirty="0">
                <a:solidFill>
                  <a:srgbClr val="006600"/>
                </a:solidFill>
              </a:rPr>
              <a:t>OCR0+1</a:t>
            </a:r>
            <a:r>
              <a:rPr lang="en-US" dirty="0"/>
              <a:t> =16000000/(880*256) = </a:t>
            </a:r>
            <a:r>
              <a:rPr lang="nl-NL" dirty="0">
                <a:solidFill>
                  <a:srgbClr val="006600"/>
                </a:solidFill>
              </a:rPr>
              <a:t>71</a:t>
            </a:r>
            <a:r>
              <a:rPr lang="nl-NL" dirty="0"/>
              <a:t>.</a:t>
            </a:r>
          </a:p>
          <a:p>
            <a:pPr defTabSz="829452"/>
            <a:r>
              <a:rPr lang="nl-NL" dirty="0"/>
              <a:t>Opgewekte </a:t>
            </a:r>
            <a:r>
              <a:rPr lang="nl-NL" dirty="0" err="1"/>
              <a:t>freq</a:t>
            </a:r>
            <a:r>
              <a:rPr lang="nl-NL" dirty="0"/>
              <a:t> = 16000000/(256*71*2) = </a:t>
            </a:r>
            <a:r>
              <a:rPr lang="nl-NL" dirty="0">
                <a:solidFill>
                  <a:schemeClr val="hlink"/>
                </a:solidFill>
              </a:rPr>
              <a:t>440,14</a:t>
            </a:r>
          </a:p>
        </p:txBody>
      </p:sp>
    </p:spTree>
    <p:extLst>
      <p:ext uri="{BB962C8B-B14F-4D97-AF65-F5344CB8AC3E}">
        <p14:creationId xmlns:p14="http://schemas.microsoft.com/office/powerpoint/2010/main" val="30178535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2843808" y="260648"/>
            <a:ext cx="3608584" cy="632211"/>
          </a:xfrm>
        </p:spPr>
        <p:txBody>
          <a:bodyPr/>
          <a:lstStyle/>
          <a:p>
            <a:pPr defTabSz="829452"/>
            <a:r>
              <a:rPr lang="nl-NL" sz="3600" dirty="0"/>
              <a:t>Uitwerking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31640" y="2060848"/>
            <a:ext cx="6120680" cy="43858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#define O3 PORTD6</a:t>
            </a:r>
          </a:p>
          <a:p>
            <a:r>
              <a:rPr lang="en-US" sz="2000" dirty="0">
                <a:solidFill>
                  <a:schemeClr val="tx1"/>
                </a:solidFill>
              </a:rPr>
              <a:t>#define O0 PORTB3</a:t>
            </a:r>
          </a:p>
          <a:p>
            <a:r>
              <a:rPr lang="en-US" sz="2000" dirty="0">
                <a:solidFill>
                  <a:schemeClr val="tx1"/>
                </a:solidFill>
              </a:rPr>
              <a:t>#define F_CPU 16000000</a:t>
            </a:r>
          </a:p>
          <a:p>
            <a:r>
              <a:rPr lang="en-US" sz="2000" dirty="0">
                <a:solidFill>
                  <a:schemeClr val="tx1"/>
                </a:solidFill>
              </a:rPr>
              <a:t>#include &lt;</a:t>
            </a:r>
            <a:r>
              <a:rPr lang="en-US" sz="2000" dirty="0" err="1">
                <a:solidFill>
                  <a:schemeClr val="tx1"/>
                </a:solidFill>
              </a:rPr>
              <a:t>avr</a:t>
            </a:r>
            <a:r>
              <a:rPr lang="en-US" sz="2000" dirty="0">
                <a:solidFill>
                  <a:schemeClr val="tx1"/>
                </a:solidFill>
              </a:rPr>
              <a:t>/</a:t>
            </a:r>
            <a:r>
              <a:rPr lang="en-US" sz="2000" dirty="0" err="1">
                <a:solidFill>
                  <a:schemeClr val="tx1"/>
                </a:solidFill>
              </a:rPr>
              <a:t>io.h</a:t>
            </a:r>
            <a:r>
              <a:rPr lang="en-US" sz="2000" dirty="0">
                <a:solidFill>
                  <a:schemeClr val="tx1"/>
                </a:solidFill>
              </a:rPr>
              <a:t>&gt;</a:t>
            </a:r>
          </a:p>
          <a:p>
            <a:r>
              <a:rPr lang="en-US" sz="2000" dirty="0">
                <a:solidFill>
                  <a:schemeClr val="tx1"/>
                </a:solidFill>
              </a:rPr>
              <a:t>#include &lt;</a:t>
            </a:r>
            <a:r>
              <a:rPr lang="en-US" sz="2000" dirty="0" err="1">
                <a:solidFill>
                  <a:schemeClr val="tx1"/>
                </a:solidFill>
              </a:rPr>
              <a:t>util</a:t>
            </a:r>
            <a:r>
              <a:rPr lang="en-US" sz="2000" dirty="0">
                <a:solidFill>
                  <a:schemeClr val="tx1"/>
                </a:solidFill>
              </a:rPr>
              <a:t>/</a:t>
            </a:r>
            <a:r>
              <a:rPr lang="en-US" sz="2000" dirty="0" err="1">
                <a:solidFill>
                  <a:schemeClr val="tx1"/>
                </a:solidFill>
              </a:rPr>
              <a:t>delay.h</a:t>
            </a:r>
            <a:r>
              <a:rPr lang="en-US" sz="2000" dirty="0">
                <a:solidFill>
                  <a:schemeClr val="tx1"/>
                </a:solidFill>
              </a:rPr>
              <a:t>&gt;</a:t>
            </a:r>
          </a:p>
          <a:p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#define STEMVORK 70</a:t>
            </a:r>
          </a:p>
          <a:p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dirty="0" err="1">
                <a:solidFill>
                  <a:schemeClr val="tx1"/>
                </a:solidFill>
              </a:rPr>
              <a:t>int</a:t>
            </a:r>
            <a:r>
              <a:rPr lang="en-US" sz="2000" dirty="0">
                <a:solidFill>
                  <a:schemeClr val="tx1"/>
                </a:solidFill>
              </a:rPr>
              <a:t> main(void){</a:t>
            </a:r>
          </a:p>
          <a:p>
            <a:r>
              <a:rPr lang="en-US" sz="2000" dirty="0">
                <a:solidFill>
                  <a:schemeClr val="tx1"/>
                </a:solidFill>
              </a:rPr>
              <a:t>	DDRD=(1&lt;&lt;O3);</a:t>
            </a:r>
          </a:p>
          <a:p>
            <a:r>
              <a:rPr lang="en-US" sz="2000" dirty="0">
                <a:solidFill>
                  <a:schemeClr val="tx1"/>
                </a:solidFill>
              </a:rPr>
              <a:t>	TCCR0A = (1&lt;&lt;COM0A0)| (1&lt;&lt;WGM01);	TCCR0B = (1&lt;&lt;CS02);</a:t>
            </a:r>
          </a:p>
          <a:p>
            <a:r>
              <a:rPr lang="en-US" sz="2000" dirty="0">
                <a:solidFill>
                  <a:schemeClr val="tx1"/>
                </a:solidFill>
              </a:rPr>
              <a:t>	OCR0A = STEMVORK;</a:t>
            </a:r>
          </a:p>
          <a:p>
            <a:r>
              <a:rPr lang="en-US" sz="2000" dirty="0">
                <a:solidFill>
                  <a:schemeClr val="tx1"/>
                </a:solidFill>
              </a:rPr>
              <a:t>      while(1);</a:t>
            </a:r>
          </a:p>
          <a:p>
            <a:r>
              <a:rPr lang="en-US" sz="2000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553529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title"/>
          </p:nvPr>
        </p:nvSpPr>
        <p:spPr>
          <a:xfrm>
            <a:off x="1403648" y="116632"/>
            <a:ext cx="6079953" cy="936104"/>
          </a:xfrm>
        </p:spPr>
        <p:txBody>
          <a:bodyPr tIns="35203"/>
          <a:lstStyle/>
          <a:p>
            <a:pPr algn="ctr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sz="3600" dirty="0"/>
              <a:t>Timer/Counter 0 </a:t>
            </a:r>
            <a:br>
              <a:rPr lang="en-US" sz="3600" dirty="0"/>
            </a:br>
            <a:r>
              <a:rPr lang="en-US" sz="2400" i="1" dirty="0">
                <a:latin typeface="Courier New" pitchFamily="49" charset="0"/>
                <a:cs typeface="Courier New" pitchFamily="49" charset="0"/>
              </a:rPr>
              <a:t>registers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51520" y="1340768"/>
            <a:ext cx="8136904" cy="4557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TCNT0 Timer/Counter Register 0</a:t>
            </a:r>
            <a:br>
              <a:rPr lang="en-US" sz="28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De </a:t>
            </a:r>
            <a:r>
              <a:rPr lang="en-US" sz="2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waarde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van de timer/counter (R/W)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OCR0A Output Compare Register A</a:t>
            </a:r>
            <a:br>
              <a:rPr lang="en-US" sz="2800" dirty="0">
                <a:solidFill>
                  <a:schemeClr val="tx1"/>
                </a:solidFill>
              </a:rPr>
            </a:br>
            <a:r>
              <a:rPr lang="en-US" sz="2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Een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vergelijkingswaarde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waarmee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de timer/counter </a:t>
            </a:r>
            <a:r>
              <a:rPr lang="en-US" sz="2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continu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vergeleken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wordt</a:t>
            </a:r>
            <a:endParaRPr lang="en-US" sz="24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OCR0B Output Compare Register B</a:t>
            </a:r>
            <a:br>
              <a:rPr lang="en-US" sz="3200" dirty="0">
                <a:solidFill>
                  <a:schemeClr val="tx1"/>
                </a:solidFill>
              </a:rPr>
            </a:br>
            <a:r>
              <a:rPr lang="en-US" sz="2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Een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vergelijkingswaarde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waarmee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de timer/counter </a:t>
            </a:r>
            <a:r>
              <a:rPr lang="en-US" sz="2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continu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vergeleken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wordt</a:t>
            </a:r>
            <a:endParaRPr lang="en-US" sz="24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TIMSK0 Timer/Counter Interrupt Mask Register</a:t>
            </a:r>
            <a:br>
              <a:rPr lang="en-US" sz="2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</a:b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Het </a:t>
            </a:r>
            <a:r>
              <a:rPr lang="en-US" sz="2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enabelen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van de interrupts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TIFR0 Timer Interrupt Flag Register</a:t>
            </a:r>
            <a:br>
              <a:rPr lang="en-US" sz="2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</a:br>
            <a:r>
              <a:rPr lang="en-US" sz="2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Flaggen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die door de timer </a:t>
            </a:r>
            <a:r>
              <a:rPr lang="en-US" sz="2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geset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worden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63570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769000" y="6381328"/>
            <a:ext cx="366922" cy="360040"/>
          </a:xfrm>
          <a:prstGeom prst="rect">
            <a:avLst/>
          </a:prstGeom>
          <a:noFill/>
        </p:spPr>
        <p:txBody>
          <a:bodyPr lIns="82945" tIns="41473" rIns="82945" bIns="41473"/>
          <a:lstStyle>
            <a:lvl1pPr eaLnBrk="0">
              <a:tabLst>
                <a:tab pos="656650" algn="l"/>
                <a:tab pos="1313299" algn="l"/>
                <a:tab pos="1969949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eaLnBrk="0">
              <a:tabLst>
                <a:tab pos="656650" algn="l"/>
                <a:tab pos="1313299" algn="l"/>
                <a:tab pos="1969949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eaLnBrk="0">
              <a:tabLst>
                <a:tab pos="656650" algn="l"/>
                <a:tab pos="1313299" algn="l"/>
                <a:tab pos="1969949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eaLnBrk="0">
              <a:tabLst>
                <a:tab pos="656650" algn="l"/>
                <a:tab pos="1313299" algn="l"/>
                <a:tab pos="1969949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eaLnBrk="0">
              <a:tabLst>
                <a:tab pos="656650" algn="l"/>
                <a:tab pos="1313299" algn="l"/>
                <a:tab pos="1969949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280994" indent="-207363" algn="ctr" defTabSz="414726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656650" algn="l"/>
                <a:tab pos="1313299" algn="l"/>
                <a:tab pos="1969949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695720" indent="-207363" algn="ctr" defTabSz="414726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656650" algn="l"/>
                <a:tab pos="1313299" algn="l"/>
                <a:tab pos="1969949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110446" indent="-207363" algn="ctr" defTabSz="414726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656650" algn="l"/>
                <a:tab pos="1313299" algn="l"/>
                <a:tab pos="1969949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525172" indent="-207363" algn="ctr" defTabSz="414726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656650" algn="l"/>
                <a:tab pos="1313299" algn="l"/>
                <a:tab pos="1969949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/>
            <a:fld id="{05F987BC-F0B2-446C-BB2D-10C4C887CEF1}" type="slidenum">
              <a:rPr lang="en-US" smtClean="0">
                <a:solidFill>
                  <a:srgbClr val="000000"/>
                </a:solidFill>
                <a:latin typeface="Times New Roman" pitchFamily="16" charset="0"/>
              </a:rPr>
              <a:pPr eaLnBrk="1"/>
              <a:t>3</a:t>
            </a:fld>
            <a:endParaRPr lang="en-US" dirty="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5" name="Oval 22"/>
          <p:cNvSpPr>
            <a:spLocks noChangeArrowheads="1"/>
          </p:cNvSpPr>
          <p:nvPr/>
        </p:nvSpPr>
        <p:spPr bwMode="auto">
          <a:xfrm>
            <a:off x="1979712" y="1628800"/>
            <a:ext cx="3722400" cy="3724231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nl-NL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630592" y="3064630"/>
            <a:ext cx="2374560" cy="720076"/>
          </a:xfrm>
          <a:prstGeom prst="rect">
            <a:avLst/>
          </a:prstGeom>
          <a:solidFill>
            <a:schemeClr val="bg1"/>
          </a:solidFill>
          <a:ln w="28440">
            <a:solidFill>
              <a:srgbClr val="080808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 flipH="1">
            <a:off x="4983552" y="3457791"/>
            <a:ext cx="1764000" cy="1441"/>
          </a:xfrm>
          <a:prstGeom prst="line">
            <a:avLst/>
          </a:prstGeom>
          <a:noFill/>
          <a:ln w="38100">
            <a:solidFill>
              <a:srgbClr val="080808"/>
            </a:solidFill>
            <a:miter lim="800000"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6571871" y="3132317"/>
            <a:ext cx="1994400" cy="4666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4853" rIns="81639" bIns="42452">
            <a:spAutoFit/>
          </a:bodyPr>
          <a:lstStyle>
            <a:lvl1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>
              <a:spcBef>
                <a:spcPts val="1587"/>
              </a:spcBef>
            </a:pPr>
            <a:r>
              <a:rPr lang="en-US" sz="2500" b="1">
                <a:solidFill>
                  <a:srgbClr val="0000FF"/>
                </a:solidFill>
              </a:rPr>
              <a:t>puls-ingang</a:t>
            </a: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476351" y="2674349"/>
            <a:ext cx="996480" cy="3585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58454" rIns="81639" bIns="42452">
            <a:spAutoFit/>
          </a:bodyPr>
          <a:lstStyle/>
          <a:p>
            <a:pPr>
              <a:spcBef>
                <a:spcPts val="1134"/>
              </a:spcBef>
            </a:pPr>
            <a:r>
              <a:rPr lang="en-US" b="1">
                <a:solidFill>
                  <a:srgbClr val="0000FF"/>
                </a:solidFill>
              </a:rPr>
              <a:t>uitgang</a:t>
            </a:r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3612671" y="3197124"/>
            <a:ext cx="524160" cy="4666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4853" rIns="81639" bIns="42452">
            <a:spAutoFit/>
          </a:bodyPr>
          <a:lstStyle>
            <a:lvl1pPr eaLnBrk="0">
              <a:tabLst>
                <a:tab pos="7239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eaLnBrk="0">
              <a:tabLst>
                <a:tab pos="7239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eaLnBrk="0">
              <a:tabLst>
                <a:tab pos="7239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eaLnBrk="0">
              <a:tabLst>
                <a:tab pos="7239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eaLnBrk="0">
              <a:tabLst>
                <a:tab pos="7239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>
              <a:spcBef>
                <a:spcPts val="1587"/>
              </a:spcBef>
            </a:pPr>
            <a:r>
              <a:rPr lang="en-US" sz="2500" b="1">
                <a:solidFill>
                  <a:srgbClr val="006600"/>
                </a:solidFill>
              </a:rPr>
              <a:t>00</a:t>
            </a:r>
          </a:p>
        </p:txBody>
      </p:sp>
      <p:sp>
        <p:nvSpPr>
          <p:cNvPr id="11" name="Freeform 11"/>
          <p:cNvSpPr>
            <a:spLocks noChangeArrowheads="1"/>
          </p:cNvSpPr>
          <p:nvPr/>
        </p:nvSpPr>
        <p:spPr bwMode="auto">
          <a:xfrm>
            <a:off x="5817311" y="2845728"/>
            <a:ext cx="865440" cy="1440"/>
          </a:xfrm>
          <a:custGeom>
            <a:avLst/>
            <a:gdLst>
              <a:gd name="T0" fmla="*/ 0 w 2651"/>
              <a:gd name="T1" fmla="*/ 0 h 1"/>
              <a:gd name="T2" fmla="*/ 2147483647 w 2651"/>
              <a:gd name="T3" fmla="*/ 0 h 1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651" h="1">
                <a:moveTo>
                  <a:pt x="0" y="0"/>
                </a:moveTo>
                <a:lnTo>
                  <a:pt x="2650" y="0"/>
                </a:lnTo>
              </a:path>
            </a:pathLst>
          </a:custGeom>
          <a:noFill/>
          <a:ln w="28440">
            <a:solidFill>
              <a:srgbClr val="080808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2" name="Freeform 12"/>
          <p:cNvSpPr>
            <a:spLocks noChangeArrowheads="1"/>
          </p:cNvSpPr>
          <p:nvPr/>
        </p:nvSpPr>
        <p:spPr bwMode="auto">
          <a:xfrm>
            <a:off x="6682752" y="2413682"/>
            <a:ext cx="1440" cy="432045"/>
          </a:xfrm>
          <a:custGeom>
            <a:avLst/>
            <a:gdLst>
              <a:gd name="T0" fmla="*/ 0 w 1"/>
              <a:gd name="T1" fmla="*/ 2147483647 h 1324"/>
              <a:gd name="T2" fmla="*/ 0 w 1"/>
              <a:gd name="T3" fmla="*/ 0 h 1324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" h="1324">
                <a:moveTo>
                  <a:pt x="0" y="1323"/>
                </a:moveTo>
                <a:lnTo>
                  <a:pt x="0" y="0"/>
                </a:lnTo>
              </a:path>
            </a:pathLst>
          </a:custGeom>
          <a:noFill/>
          <a:ln w="28440">
            <a:solidFill>
              <a:srgbClr val="080808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3" name="Freeform 13"/>
          <p:cNvSpPr>
            <a:spLocks noChangeArrowheads="1"/>
          </p:cNvSpPr>
          <p:nvPr/>
        </p:nvSpPr>
        <p:spPr bwMode="auto">
          <a:xfrm>
            <a:off x="6682752" y="2413683"/>
            <a:ext cx="865440" cy="1440"/>
          </a:xfrm>
          <a:custGeom>
            <a:avLst/>
            <a:gdLst>
              <a:gd name="T0" fmla="*/ 0 w 2650"/>
              <a:gd name="T1" fmla="*/ 0 h 1"/>
              <a:gd name="T2" fmla="*/ 2147483647 w 2650"/>
              <a:gd name="T3" fmla="*/ 0 h 1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650" h="1">
                <a:moveTo>
                  <a:pt x="0" y="0"/>
                </a:moveTo>
                <a:lnTo>
                  <a:pt x="2649" y="0"/>
                </a:lnTo>
              </a:path>
            </a:pathLst>
          </a:custGeom>
          <a:noFill/>
          <a:ln w="28440">
            <a:solidFill>
              <a:srgbClr val="080808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4" name="Text Box 14"/>
          <p:cNvSpPr txBox="1">
            <a:spLocks noChangeArrowheads="1"/>
          </p:cNvSpPr>
          <p:nvPr/>
        </p:nvSpPr>
        <p:spPr bwMode="auto">
          <a:xfrm>
            <a:off x="3677471" y="3197124"/>
            <a:ext cx="524160" cy="4666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4853" rIns="81639" bIns="42452">
            <a:spAutoFit/>
          </a:bodyPr>
          <a:lstStyle>
            <a:lvl1pPr eaLnBrk="0">
              <a:tabLst>
                <a:tab pos="7239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eaLnBrk="0">
              <a:tabLst>
                <a:tab pos="7239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eaLnBrk="0">
              <a:tabLst>
                <a:tab pos="7239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eaLnBrk="0">
              <a:tabLst>
                <a:tab pos="7239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eaLnBrk="0">
              <a:tabLst>
                <a:tab pos="7239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>
              <a:spcBef>
                <a:spcPts val="1587"/>
              </a:spcBef>
            </a:pPr>
            <a:r>
              <a:rPr lang="en-US" sz="2500" b="1">
                <a:solidFill>
                  <a:srgbClr val="006600"/>
                </a:solidFill>
              </a:rPr>
              <a:t>01</a:t>
            </a:r>
          </a:p>
        </p:txBody>
      </p:sp>
      <p:sp>
        <p:nvSpPr>
          <p:cNvPr id="15" name="Freeform 15"/>
          <p:cNvSpPr>
            <a:spLocks noChangeArrowheads="1"/>
          </p:cNvSpPr>
          <p:nvPr/>
        </p:nvSpPr>
        <p:spPr bwMode="auto">
          <a:xfrm>
            <a:off x="7548191" y="2413682"/>
            <a:ext cx="1440" cy="432045"/>
          </a:xfrm>
          <a:custGeom>
            <a:avLst/>
            <a:gdLst>
              <a:gd name="T0" fmla="*/ 0 w 1"/>
              <a:gd name="T1" fmla="*/ 2147483647 h 1324"/>
              <a:gd name="T2" fmla="*/ 0 w 1"/>
              <a:gd name="T3" fmla="*/ 0 h 1324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" h="1324">
                <a:moveTo>
                  <a:pt x="0" y="1323"/>
                </a:moveTo>
                <a:lnTo>
                  <a:pt x="0" y="0"/>
                </a:lnTo>
              </a:path>
            </a:pathLst>
          </a:custGeom>
          <a:noFill/>
          <a:ln w="28440">
            <a:solidFill>
              <a:srgbClr val="080808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6" name="Freeform 16"/>
          <p:cNvSpPr>
            <a:spLocks noChangeArrowheads="1"/>
          </p:cNvSpPr>
          <p:nvPr/>
        </p:nvSpPr>
        <p:spPr bwMode="auto">
          <a:xfrm>
            <a:off x="8124191" y="2413682"/>
            <a:ext cx="1440" cy="432045"/>
          </a:xfrm>
          <a:custGeom>
            <a:avLst/>
            <a:gdLst>
              <a:gd name="T0" fmla="*/ 0 w 1"/>
              <a:gd name="T1" fmla="*/ 2147483647 h 1324"/>
              <a:gd name="T2" fmla="*/ 0 w 1"/>
              <a:gd name="T3" fmla="*/ 0 h 1324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" h="1324">
                <a:moveTo>
                  <a:pt x="0" y="1323"/>
                </a:moveTo>
                <a:lnTo>
                  <a:pt x="0" y="0"/>
                </a:lnTo>
              </a:path>
            </a:pathLst>
          </a:custGeom>
          <a:noFill/>
          <a:ln w="28440">
            <a:solidFill>
              <a:srgbClr val="080808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7" name="Freeform 17"/>
          <p:cNvSpPr>
            <a:spLocks noChangeArrowheads="1"/>
          </p:cNvSpPr>
          <p:nvPr/>
        </p:nvSpPr>
        <p:spPr bwMode="auto">
          <a:xfrm>
            <a:off x="7548191" y="2845728"/>
            <a:ext cx="576000" cy="1440"/>
          </a:xfrm>
          <a:custGeom>
            <a:avLst/>
            <a:gdLst>
              <a:gd name="T0" fmla="*/ 0 w 1766"/>
              <a:gd name="T1" fmla="*/ 0 h 1"/>
              <a:gd name="T2" fmla="*/ 2147483647 w 1766"/>
              <a:gd name="T3" fmla="*/ 0 h 1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766" h="1">
                <a:moveTo>
                  <a:pt x="0" y="0"/>
                </a:moveTo>
                <a:lnTo>
                  <a:pt x="1765" y="0"/>
                </a:lnTo>
              </a:path>
            </a:pathLst>
          </a:custGeom>
          <a:noFill/>
          <a:ln w="28440">
            <a:solidFill>
              <a:srgbClr val="080808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8" name="Freeform 18"/>
          <p:cNvSpPr>
            <a:spLocks noChangeArrowheads="1"/>
          </p:cNvSpPr>
          <p:nvPr/>
        </p:nvSpPr>
        <p:spPr bwMode="auto">
          <a:xfrm>
            <a:off x="8124191" y="2413683"/>
            <a:ext cx="576000" cy="1440"/>
          </a:xfrm>
          <a:custGeom>
            <a:avLst/>
            <a:gdLst>
              <a:gd name="T0" fmla="*/ 0 w 1766"/>
              <a:gd name="T1" fmla="*/ 0 h 1"/>
              <a:gd name="T2" fmla="*/ 2147483647 w 1766"/>
              <a:gd name="T3" fmla="*/ 0 h 1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766" h="1">
                <a:moveTo>
                  <a:pt x="0" y="0"/>
                </a:moveTo>
                <a:lnTo>
                  <a:pt x="1765" y="0"/>
                </a:lnTo>
              </a:path>
            </a:pathLst>
          </a:custGeom>
          <a:noFill/>
          <a:ln w="28440">
            <a:solidFill>
              <a:srgbClr val="080808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9" name="Text Box 19"/>
          <p:cNvSpPr txBox="1">
            <a:spLocks noChangeArrowheads="1"/>
          </p:cNvSpPr>
          <p:nvPr/>
        </p:nvSpPr>
        <p:spPr bwMode="auto">
          <a:xfrm>
            <a:off x="3612671" y="3197124"/>
            <a:ext cx="524160" cy="4666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4853" rIns="81639" bIns="42452">
            <a:spAutoFit/>
          </a:bodyPr>
          <a:lstStyle>
            <a:lvl1pPr eaLnBrk="0">
              <a:tabLst>
                <a:tab pos="7239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eaLnBrk="0">
              <a:tabLst>
                <a:tab pos="7239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eaLnBrk="0">
              <a:tabLst>
                <a:tab pos="7239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eaLnBrk="0">
              <a:tabLst>
                <a:tab pos="7239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eaLnBrk="0">
              <a:tabLst>
                <a:tab pos="7239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>
              <a:spcBef>
                <a:spcPts val="1587"/>
              </a:spcBef>
            </a:pPr>
            <a:r>
              <a:rPr lang="en-US" sz="2500" b="1">
                <a:solidFill>
                  <a:srgbClr val="006600"/>
                </a:solidFill>
              </a:rPr>
              <a:t>02</a:t>
            </a:r>
          </a:p>
        </p:txBody>
      </p:sp>
      <p:sp>
        <p:nvSpPr>
          <p:cNvPr id="20" name="Line 24"/>
          <p:cNvSpPr>
            <a:spLocks noChangeShapeType="1"/>
          </p:cNvSpPr>
          <p:nvPr/>
        </p:nvSpPr>
        <p:spPr bwMode="auto">
          <a:xfrm flipH="1">
            <a:off x="607391" y="3392985"/>
            <a:ext cx="202464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21" name="Text Box 25"/>
          <p:cNvSpPr txBox="1">
            <a:spLocks noChangeArrowheads="1"/>
          </p:cNvSpPr>
          <p:nvPr/>
        </p:nvSpPr>
        <p:spPr bwMode="auto">
          <a:xfrm>
            <a:off x="3023711" y="4242674"/>
            <a:ext cx="1632960" cy="495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6600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945" tIns="41473" rIns="82945" bIns="41473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900" b="1"/>
              <a:t>counter</a:t>
            </a:r>
            <a:endParaRPr lang="nl-NL" sz="2900" b="1"/>
          </a:p>
        </p:txBody>
      </p:sp>
      <p:sp>
        <p:nvSpPr>
          <p:cNvPr id="22" name="Text Box 26"/>
          <p:cNvSpPr txBox="1">
            <a:spLocks noChangeArrowheads="1"/>
          </p:cNvSpPr>
          <p:nvPr/>
        </p:nvSpPr>
        <p:spPr bwMode="auto">
          <a:xfrm>
            <a:off x="3219551" y="2151575"/>
            <a:ext cx="1241280" cy="495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6600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945" tIns="41473" rIns="82945" bIns="41473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900" b="1"/>
              <a:t>timer</a:t>
            </a:r>
            <a:endParaRPr lang="nl-NL" sz="2900" b="1"/>
          </a:p>
        </p:txBody>
      </p:sp>
      <p:sp>
        <p:nvSpPr>
          <p:cNvPr id="23" name="Rectangle 3"/>
          <p:cNvSpPr>
            <a:spLocks noGrp="1" noChangeArrowheads="1"/>
          </p:cNvSpPr>
          <p:nvPr>
            <p:ph type="title"/>
          </p:nvPr>
        </p:nvSpPr>
        <p:spPr>
          <a:xfrm>
            <a:off x="2460935" y="188640"/>
            <a:ext cx="3960049" cy="684072"/>
          </a:xfrm>
        </p:spPr>
        <p:txBody>
          <a:bodyPr tIns="35203"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sz="3600" dirty="0"/>
              <a:t>Timer/Counter</a:t>
            </a:r>
            <a:endParaRPr lang="en-US" sz="3300" dirty="0"/>
          </a:p>
        </p:txBody>
      </p:sp>
    </p:spTree>
    <p:extLst>
      <p:ext uri="{BB962C8B-B14F-4D97-AF65-F5344CB8AC3E}">
        <p14:creationId xmlns:p14="http://schemas.microsoft.com/office/powerpoint/2010/main" val="1892897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animBg="1"/>
      <p:bldP spid="12" grpId="0" animBg="1"/>
      <p:bldP spid="13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706023" y="6485279"/>
            <a:ext cx="437977" cy="358692"/>
          </a:xfrm>
          <a:prstGeom prst="rect">
            <a:avLst/>
          </a:prstGeom>
          <a:noFill/>
        </p:spPr>
        <p:txBody>
          <a:bodyPr lIns="82945" tIns="41473" rIns="82945" bIns="41473"/>
          <a:lstStyle>
            <a:lvl1pPr eaLnBrk="0">
              <a:tabLst>
                <a:tab pos="656650" algn="l"/>
                <a:tab pos="1313299" algn="l"/>
                <a:tab pos="1969949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eaLnBrk="0">
              <a:tabLst>
                <a:tab pos="656650" algn="l"/>
                <a:tab pos="1313299" algn="l"/>
                <a:tab pos="1969949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eaLnBrk="0">
              <a:tabLst>
                <a:tab pos="656650" algn="l"/>
                <a:tab pos="1313299" algn="l"/>
                <a:tab pos="1969949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eaLnBrk="0">
              <a:tabLst>
                <a:tab pos="656650" algn="l"/>
                <a:tab pos="1313299" algn="l"/>
                <a:tab pos="1969949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eaLnBrk="0">
              <a:tabLst>
                <a:tab pos="656650" algn="l"/>
                <a:tab pos="1313299" algn="l"/>
                <a:tab pos="1969949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280994" indent="-207363" algn="ctr" defTabSz="414726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656650" algn="l"/>
                <a:tab pos="1313299" algn="l"/>
                <a:tab pos="1969949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695720" indent="-207363" algn="ctr" defTabSz="414726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656650" algn="l"/>
                <a:tab pos="1313299" algn="l"/>
                <a:tab pos="1969949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110446" indent="-207363" algn="ctr" defTabSz="414726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656650" algn="l"/>
                <a:tab pos="1313299" algn="l"/>
                <a:tab pos="1969949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525172" indent="-207363" algn="ctr" defTabSz="414726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656650" algn="l"/>
                <a:tab pos="1313299" algn="l"/>
                <a:tab pos="1969949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/>
            <a:fld id="{5893406E-9449-4D4E-AA9C-8A8A092641C9}" type="slidenum">
              <a:rPr lang="en-US" smtClean="0">
                <a:solidFill>
                  <a:srgbClr val="000000"/>
                </a:solidFill>
                <a:latin typeface="Times New Roman" pitchFamily="16" charset="0"/>
              </a:rPr>
              <a:pPr eaLnBrk="1"/>
              <a:t>30</a:t>
            </a:fld>
            <a:endParaRPr lang="en-US" dirty="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683568" y="2420888"/>
            <a:ext cx="7293600" cy="3699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9" tIns="55221" rIns="81639" bIns="40820"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/>
            <a:endParaRPr lang="en-US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algn="l" eaLnBrk="1"/>
            <a:r>
              <a:rPr lang="en-US" dirty="0" err="1">
                <a:solidFill>
                  <a:srgbClr val="000000"/>
                </a:solidFill>
                <a:latin typeface="Courier New"/>
                <a:cs typeface="Courier New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 main(void)</a:t>
            </a:r>
          </a:p>
          <a:p>
            <a:pPr algn="l" eaLnBrk="1"/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pPr algn="l" eaLnBrk="1"/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  DDRB =(1&lt;&lt;DDB3);     </a:t>
            </a:r>
          </a:p>
          <a:p>
            <a:pPr algn="l" eaLnBrk="1"/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  PORTB &amp;= ~(1&lt;&lt;PORTB3);</a:t>
            </a:r>
          </a:p>
          <a:p>
            <a:pPr algn="l" eaLnBrk="1"/>
            <a:endParaRPr lang="en-US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algn="l" eaLnBrk="1"/>
            <a:endParaRPr lang="en-US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algn="l" eaLnBrk="1"/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  while(1)</a:t>
            </a:r>
          </a:p>
          <a:p>
            <a:pPr algn="l" eaLnBrk="1"/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  {</a:t>
            </a:r>
          </a:p>
          <a:p>
            <a:pPr algn="l" eaLnBrk="1"/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	wacht1sec();</a:t>
            </a:r>
          </a:p>
          <a:p>
            <a:pPr algn="l" eaLnBrk="1"/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	PORTB ^=( 1&lt;&lt;PORTB3);</a:t>
            </a:r>
          </a:p>
          <a:p>
            <a:pPr algn="l" eaLnBrk="1"/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  }</a:t>
            </a:r>
          </a:p>
          <a:p>
            <a:pPr algn="l" eaLnBrk="1"/>
            <a:endParaRPr lang="en-US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algn="l" eaLnBrk="1"/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  return 0;</a:t>
            </a:r>
          </a:p>
          <a:p>
            <a:pPr algn="l" eaLnBrk="1"/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title"/>
          </p:nvPr>
        </p:nvSpPr>
        <p:spPr>
          <a:xfrm>
            <a:off x="1475656" y="116632"/>
            <a:ext cx="4824145" cy="1008112"/>
          </a:xfrm>
        </p:spPr>
        <p:txBody>
          <a:bodyPr tIns="35203"/>
          <a:lstStyle/>
          <a:p>
            <a:pPr algn="ctr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sz="3600" dirty="0"/>
              <a:t>Timer/Counter 0 </a:t>
            </a:r>
            <a:br>
              <a:rPr lang="en-US" sz="3600" dirty="0"/>
            </a:b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normale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mode</a:t>
            </a:r>
            <a:endParaRPr lang="en-US" sz="3300" dirty="0"/>
          </a:p>
        </p:txBody>
      </p:sp>
      <p:sp>
        <p:nvSpPr>
          <p:cNvPr id="2" name="TextBox 1"/>
          <p:cNvSpPr txBox="1"/>
          <p:nvPr/>
        </p:nvSpPr>
        <p:spPr>
          <a:xfrm>
            <a:off x="395536" y="1268760"/>
            <a:ext cx="7272808" cy="898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rgbClr val="000000"/>
                </a:solidFill>
              </a:rPr>
              <a:t>Maak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dirty="0" err="1">
                <a:solidFill>
                  <a:srgbClr val="000000"/>
                </a:solidFill>
              </a:rPr>
              <a:t>een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dirty="0" err="1">
                <a:solidFill>
                  <a:srgbClr val="000000"/>
                </a:solidFill>
              </a:rPr>
              <a:t>programma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dirty="0" err="1">
                <a:solidFill>
                  <a:srgbClr val="000000"/>
                </a:solidFill>
              </a:rPr>
              <a:t>dat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dirty="0" err="1">
                <a:solidFill>
                  <a:srgbClr val="000000"/>
                </a:solidFill>
              </a:rPr>
              <a:t>een</a:t>
            </a:r>
            <a:r>
              <a:rPr lang="en-US" sz="2800" dirty="0">
                <a:solidFill>
                  <a:srgbClr val="000000"/>
                </a:solidFill>
              </a:rPr>
              <a:t> LED 1 sec </a:t>
            </a:r>
            <a:r>
              <a:rPr lang="en-US" sz="2800" dirty="0" err="1">
                <a:solidFill>
                  <a:srgbClr val="000000"/>
                </a:solidFill>
              </a:rPr>
              <a:t>aan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dirty="0" err="1">
                <a:solidFill>
                  <a:srgbClr val="000000"/>
                </a:solidFill>
              </a:rPr>
              <a:t>zet</a:t>
            </a:r>
            <a:r>
              <a:rPr lang="en-US" sz="2800" dirty="0">
                <a:solidFill>
                  <a:srgbClr val="000000"/>
                </a:solidFill>
              </a:rPr>
              <a:t>, 1 sec </a:t>
            </a:r>
            <a:r>
              <a:rPr lang="en-US" sz="2800" dirty="0" err="1">
                <a:solidFill>
                  <a:srgbClr val="000000"/>
                </a:solidFill>
              </a:rPr>
              <a:t>uit</a:t>
            </a:r>
            <a:r>
              <a:rPr lang="en-US" sz="2800" dirty="0">
                <a:solidFill>
                  <a:srgbClr val="000000"/>
                </a:solidFill>
              </a:rPr>
              <a:t>, 1 sec </a:t>
            </a:r>
            <a:r>
              <a:rPr lang="en-US" sz="2800" dirty="0" err="1">
                <a:solidFill>
                  <a:srgbClr val="000000"/>
                </a:solidFill>
              </a:rPr>
              <a:t>aan</a:t>
            </a:r>
            <a:r>
              <a:rPr lang="en-US" sz="2800" dirty="0">
                <a:solidFill>
                  <a:srgbClr val="000000"/>
                </a:solidFill>
              </a:rPr>
              <a:t>, …..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95936" y="3140968"/>
            <a:ext cx="4896544" cy="6107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urier New"/>
                <a:cs typeface="Courier New"/>
              </a:rPr>
              <a:t>//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Courier New"/>
                <a:cs typeface="Courier New"/>
              </a:rPr>
              <a:t>Zet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urier New"/>
                <a:cs typeface="Courier New"/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Courier New"/>
                <a:cs typeface="Courier New"/>
              </a:rPr>
              <a:t>poort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urier New"/>
                <a:cs typeface="Courier New"/>
              </a:rPr>
              <a:t> B3(de LED) op output.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urier New"/>
                <a:cs typeface="Courier New"/>
              </a:rPr>
              <a:t>//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Courier New"/>
                <a:cs typeface="Courier New"/>
              </a:rPr>
              <a:t>Zet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urier New"/>
                <a:cs typeface="Courier New"/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Courier New"/>
                <a:cs typeface="Courier New"/>
              </a:rPr>
              <a:t>poort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urier New"/>
                <a:cs typeface="Courier New"/>
              </a:rPr>
              <a:t> B3 op 0 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8567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358560" y="1267333"/>
            <a:ext cx="8421120" cy="5256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5602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1425"/>
              </a:spcAft>
              <a:buClr>
                <a:srgbClr val="000000"/>
              </a:buClr>
              <a:buSzPct val="100000"/>
              <a:buFont typeface="Times New Roman" pitchFamily="16" charset="0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1138"/>
              </a:spcAft>
              <a:buClr>
                <a:srgbClr val="000000"/>
              </a:buClr>
              <a:buSzPct val="100000"/>
              <a:buFont typeface="Times New Roman" pitchFamily="16" charset="0"/>
              <a:defRPr sz="2800">
                <a:solidFill>
                  <a:srgbClr val="000000"/>
                </a:solidFill>
                <a:latin typeface="+mn-lt"/>
              </a:defRPr>
            </a:lvl2pPr>
            <a:lvl3pPr marL="1143000" indent="-228600" algn="l" defTabSz="4572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850"/>
              </a:spcAft>
              <a:buClr>
                <a:srgbClr val="000000"/>
              </a:buClr>
              <a:buSzPct val="100000"/>
              <a:buFont typeface="Times New Roman" pitchFamily="16" charset="0"/>
              <a:defRPr sz="2400">
                <a:solidFill>
                  <a:srgbClr val="000000"/>
                </a:solidFill>
                <a:latin typeface="+mn-lt"/>
              </a:defRPr>
            </a:lvl3pPr>
            <a:lvl4pPr marL="1600200" indent="-228600" algn="l" defTabSz="4572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575"/>
              </a:spcAft>
              <a:buClr>
                <a:srgbClr val="000000"/>
              </a:buClr>
              <a:buSzPct val="100000"/>
              <a:buFont typeface="Times New Roman" pitchFamily="16" charset="0"/>
              <a:defRPr sz="2000">
                <a:solidFill>
                  <a:srgbClr val="000000"/>
                </a:solidFill>
                <a:latin typeface="+mn-lt"/>
              </a:defRPr>
            </a:lvl4pPr>
            <a:lvl5pPr marL="2057400" indent="-228600" algn="l" defTabSz="4572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16" charset="0"/>
              <a:defRPr sz="2000">
                <a:solidFill>
                  <a:srgbClr val="000000"/>
                </a:solidFill>
                <a:latin typeface="+mn-lt"/>
              </a:defRPr>
            </a:lvl5pPr>
            <a:lvl6pPr marL="25146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16" charset="0"/>
              <a:defRPr sz="2000">
                <a:solidFill>
                  <a:srgbClr val="000000"/>
                </a:solidFill>
                <a:latin typeface="+mn-lt"/>
              </a:defRPr>
            </a:lvl6pPr>
            <a:lvl7pPr marL="29718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16" charset="0"/>
              <a:defRPr sz="2000">
                <a:solidFill>
                  <a:srgbClr val="000000"/>
                </a:solidFill>
                <a:latin typeface="+mn-lt"/>
              </a:defRPr>
            </a:lvl7pPr>
            <a:lvl8pPr marL="34290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16" charset="0"/>
              <a:defRPr sz="2000">
                <a:solidFill>
                  <a:srgbClr val="000000"/>
                </a:solidFill>
                <a:latin typeface="+mn-lt"/>
              </a:defRPr>
            </a:lvl8pPr>
            <a:lvl9pPr marL="38862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16" charset="0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pPr marL="97922" indent="0" eaLnBrk="1">
              <a:spcBef>
                <a:spcPts val="635"/>
              </a:spcBef>
              <a:spcAft>
                <a:spcPct val="0"/>
              </a:spcAft>
              <a:buSzPct val="45000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nl-NL" dirty="0"/>
          </a:p>
          <a:p>
            <a:pPr marL="391686" indent="-293764" eaLnBrk="1">
              <a:spcBef>
                <a:spcPts val="635"/>
              </a:spcBef>
              <a:spcAft>
                <a:spcPct val="0"/>
              </a:spcAft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nl-NL" dirty="0">
                <a:solidFill>
                  <a:srgbClr val="0000FF"/>
                </a:solidFill>
              </a:rPr>
              <a:t>1 seconde wachten</a:t>
            </a:r>
            <a:r>
              <a:rPr lang="nl-NL" dirty="0"/>
              <a:t> bij F</a:t>
            </a:r>
            <a:r>
              <a:rPr lang="nl-NL" baseline="-25000" dirty="0"/>
              <a:t>CLK</a:t>
            </a:r>
            <a:r>
              <a:rPr lang="nl-NL" dirty="0"/>
              <a:t> = 16.00 MHz. </a:t>
            </a:r>
            <a:br>
              <a:rPr lang="nl-NL" dirty="0"/>
            </a:br>
            <a:endParaRPr lang="nl-NL" dirty="0"/>
          </a:p>
          <a:p>
            <a:pPr marL="783372" lvl="1" indent="-293764" eaLnBrk="1">
              <a:spcBef>
                <a:spcPts val="544"/>
              </a:spcBef>
              <a:spcAft>
                <a:spcPct val="0"/>
              </a:spcAft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nl-NL" sz="2400" dirty="0"/>
              <a:t>Gebruik </a:t>
            </a:r>
            <a:r>
              <a:rPr lang="nl-NL" sz="2400" dirty="0" err="1"/>
              <a:t>prescaler</a:t>
            </a:r>
            <a:r>
              <a:rPr lang="nl-NL" sz="2400" dirty="0"/>
              <a:t> van 1024 (waarom?)</a:t>
            </a:r>
          </a:p>
          <a:p>
            <a:pPr marL="783372" lvl="1" indent="-293764" eaLnBrk="1">
              <a:spcBef>
                <a:spcPts val="544"/>
              </a:spcBef>
              <a:spcAft>
                <a:spcPct val="0"/>
              </a:spcAft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nl-NL" sz="2400" dirty="0" err="1"/>
              <a:t>F</a:t>
            </a:r>
            <a:r>
              <a:rPr lang="nl-NL" sz="2400" baseline="-25000" dirty="0" err="1"/>
              <a:t>Count</a:t>
            </a:r>
            <a:r>
              <a:rPr lang="nl-NL" sz="2400" baseline="-25000" dirty="0"/>
              <a:t> ingang</a:t>
            </a:r>
            <a:r>
              <a:rPr lang="nl-NL" sz="2400" dirty="0"/>
              <a:t> = 16000000/1024=15625 Hz.</a:t>
            </a:r>
          </a:p>
          <a:p>
            <a:pPr marL="783372" lvl="1" indent="-293764" eaLnBrk="1">
              <a:spcBef>
                <a:spcPts val="544"/>
              </a:spcBef>
              <a:spcAft>
                <a:spcPct val="0"/>
              </a:spcAft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nl-NL" sz="2400" dirty="0"/>
              <a:t>Dus 1 seconde = wachten tot timer/counter0 tot 15625 </a:t>
            </a:r>
            <a:br>
              <a:rPr lang="nl-NL" sz="2400" dirty="0"/>
            </a:br>
            <a:r>
              <a:rPr lang="nl-NL" sz="2400" dirty="0"/>
              <a:t>heeft geteld. Maar…</a:t>
            </a:r>
          </a:p>
          <a:p>
            <a:pPr marL="783372" lvl="1" indent="-293764" eaLnBrk="1">
              <a:spcBef>
                <a:spcPts val="544"/>
              </a:spcBef>
              <a:spcAft>
                <a:spcPct val="0"/>
              </a:spcAft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nl-NL" sz="2400" dirty="0"/>
              <a:t>TCNT0 is maar </a:t>
            </a:r>
            <a:r>
              <a:rPr lang="nl-NL" sz="2400" b="1" dirty="0"/>
              <a:t>8</a:t>
            </a:r>
            <a:r>
              <a:rPr lang="nl-NL" sz="2400" dirty="0"/>
              <a:t> bits (max 255) ?</a:t>
            </a:r>
          </a:p>
          <a:p>
            <a:pPr marL="783372" lvl="1" indent="-293764" eaLnBrk="1">
              <a:spcBef>
                <a:spcPts val="544"/>
              </a:spcBef>
              <a:spcAft>
                <a:spcPct val="0"/>
              </a:spcAft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nl-NL" sz="2400" dirty="0"/>
              <a:t>Oplossingen:</a:t>
            </a:r>
          </a:p>
          <a:p>
            <a:pPr marL="1175057" lvl="2" indent="-260644" eaLnBrk="1">
              <a:spcBef>
                <a:spcPts val="408"/>
              </a:spcBef>
              <a:spcAft>
                <a:spcPct val="0"/>
              </a:spcAft>
              <a:buSzPct val="75000"/>
              <a:buFont typeface="Symbol" charset="2"/>
              <a:buChar char="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nl-NL" dirty="0"/>
              <a:t>Gebruik Timer/Counter1 (16 bits).</a:t>
            </a:r>
          </a:p>
          <a:p>
            <a:pPr marL="1175057" lvl="2" indent="-260644" eaLnBrk="1">
              <a:spcBef>
                <a:spcPts val="408"/>
              </a:spcBef>
              <a:spcAft>
                <a:spcPct val="0"/>
              </a:spcAft>
              <a:buSzPct val="75000"/>
              <a:buFont typeface="Symbol" charset="2"/>
              <a:buChar char="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nl-NL" dirty="0"/>
              <a:t>Tel 125 x tot 125.</a:t>
            </a:r>
          </a:p>
          <a:p>
            <a:pPr marL="1175057" lvl="2" indent="-260644" eaLnBrk="1">
              <a:spcBef>
                <a:spcPts val="408"/>
              </a:spcBef>
              <a:spcAft>
                <a:spcPct val="0"/>
              </a:spcAft>
              <a:buSzPct val="75000"/>
              <a:buFont typeface="Symbol" charset="2"/>
              <a:buChar char="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nl-NL" dirty="0"/>
              <a:t>61 x 256 + 9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title"/>
          </p:nvPr>
        </p:nvSpPr>
        <p:spPr>
          <a:xfrm>
            <a:off x="2195736" y="4337"/>
            <a:ext cx="4824145" cy="1008112"/>
          </a:xfrm>
        </p:spPr>
        <p:txBody>
          <a:bodyPr tIns="35203"/>
          <a:lstStyle/>
          <a:p>
            <a:pPr algn="ctr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sz="3600" dirty="0"/>
              <a:t>Timer/Counter 0 </a:t>
            </a:r>
            <a:br>
              <a:rPr lang="en-US" sz="3600" dirty="0"/>
            </a:b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normale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mode</a:t>
            </a:r>
            <a:endParaRPr lang="en-US" sz="3300" dirty="0"/>
          </a:p>
        </p:txBody>
      </p:sp>
    </p:spTree>
    <p:extLst>
      <p:ext uri="{BB962C8B-B14F-4D97-AF65-F5344CB8AC3E}">
        <p14:creationId xmlns:p14="http://schemas.microsoft.com/office/powerpoint/2010/main" val="546908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fill="hold" nodeType="after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 additive="repl"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716" y="5361930"/>
            <a:ext cx="7272808" cy="969708"/>
          </a:xfrm>
          <a:prstGeom prst="rect">
            <a:avLst/>
          </a:prstGeom>
        </p:spPr>
      </p:pic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755576" y="1124744"/>
            <a:ext cx="7344816" cy="4032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9" tIns="58421" rIns="81639" bIns="40820"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457200" indent="-457200" algn="l" eaLnBrk="1">
              <a:buFont typeface="+mj-lt"/>
              <a:buAutoNum type="arabicPeriod"/>
            </a:pPr>
            <a:r>
              <a:rPr lang="en-US" sz="2000" dirty="0">
                <a:solidFill>
                  <a:srgbClr val="000000"/>
                </a:solidFill>
                <a:latin typeface="Courier New"/>
                <a:cs typeface="Courier New"/>
              </a:rPr>
              <a:t>void wacht1sec()</a:t>
            </a:r>
          </a:p>
          <a:p>
            <a:pPr marL="457200" indent="-457200" algn="l" eaLnBrk="1">
              <a:buFont typeface="+mj-lt"/>
              <a:buAutoNum type="arabicPeriod"/>
            </a:pPr>
            <a:r>
              <a:rPr lang="en-US" sz="2000" dirty="0">
                <a:solidFill>
                  <a:srgbClr val="000000"/>
                </a:solidFill>
              </a:rPr>
              <a:t>{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//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</a:rPr>
              <a:t>Initialisatie</a:t>
            </a:r>
            <a:endParaRPr lang="en-US" sz="2400" dirty="0">
              <a:solidFill>
                <a:schemeClr val="accent1">
                  <a:lumMod val="50000"/>
                </a:schemeClr>
              </a:solidFill>
            </a:endParaRPr>
          </a:p>
          <a:p>
            <a:pPr marL="457200" indent="-457200" algn="l" eaLnBrk="1">
              <a:buFont typeface="+mj-lt"/>
              <a:buAutoNum type="arabicPeriod"/>
            </a:pPr>
            <a:r>
              <a:rPr lang="en-US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000" i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TCCR0A 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</a:t>
            </a:r>
            <a:r>
              <a:rPr lang="en-US" sz="2000" i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457200" indent="-457200" algn="l" eaLnBrk="1">
              <a:buFont typeface="+mj-lt"/>
              <a:buAutoNum type="arabicPeriod"/>
            </a:pPr>
            <a:r>
              <a:rPr lang="en-US" sz="2000" i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TCCR0B  =</a:t>
            </a:r>
          </a:p>
          <a:p>
            <a:pPr marL="457200" indent="-457200" algn="l" eaLnBrk="1">
              <a:buFont typeface="+mj-lt"/>
              <a:buAutoNum type="arabicPeriod"/>
            </a:pPr>
            <a:endParaRPr lang="en-US" sz="2000" i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457200" indent="-457200" eaLnBrk="1">
              <a:buFont typeface="+mj-lt"/>
              <a:buAutoNum type="arabicPeriod"/>
            </a:pPr>
            <a:r>
              <a:rPr lang="en-US" sz="2000" dirty="0">
                <a:solidFill>
                  <a:srgbClr val="000000"/>
                </a:solidFill>
              </a:rPr>
              <a:t>  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//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</a:rPr>
              <a:t>Hoofdonderdeel</a:t>
            </a:r>
            <a:endParaRPr lang="en-US" sz="2000" dirty="0">
              <a:solidFill>
                <a:schemeClr val="accent1">
                  <a:lumMod val="50000"/>
                </a:schemeClr>
              </a:solidFill>
            </a:endParaRPr>
          </a:p>
          <a:p>
            <a:pPr marL="457200" indent="-457200" algn="l" eaLnBrk="1">
              <a:buFont typeface="+mj-lt"/>
              <a:buAutoNum type="arabicPeriod"/>
            </a:pPr>
            <a:r>
              <a:rPr lang="en-US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i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for(uint8_t </a:t>
            </a:r>
            <a:r>
              <a:rPr lang="en-US" sz="2000" i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i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=0;i&lt;125;i++) {</a:t>
            </a:r>
          </a:p>
          <a:p>
            <a:pPr marL="457200" indent="-457200" algn="l" eaLnBrk="1">
              <a:buFont typeface="+mj-lt"/>
              <a:buAutoNum type="arabicPeriod"/>
            </a:pPr>
            <a:r>
              <a:rPr lang="en-US" sz="2000" i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        TCNT0=0;</a:t>
            </a:r>
          </a:p>
          <a:p>
            <a:pPr marL="457200" indent="-457200" algn="l" eaLnBrk="1">
              <a:buFont typeface="+mj-lt"/>
              <a:buAutoNum type="arabicPeriod"/>
            </a:pPr>
            <a:r>
              <a:rPr lang="en-US" sz="2000" i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        while(TCNT0 != 125);</a:t>
            </a:r>
          </a:p>
          <a:p>
            <a:pPr marL="457200" indent="-457200" algn="l" eaLnBrk="1">
              <a:buFont typeface="+mj-lt"/>
              <a:buAutoNum type="arabicPeriod"/>
            </a:pPr>
            <a:r>
              <a:rPr lang="en-US" sz="2000" i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marL="457200" indent="-457200" eaLnBrk="1">
              <a:buFont typeface="+mj-lt"/>
              <a:buAutoNum type="arabicPeriod"/>
            </a:pP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//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</a:rPr>
              <a:t>Afsluiting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 (no clock)</a:t>
            </a:r>
            <a:endParaRPr lang="en-US" sz="2000" i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457200" indent="-457200" algn="l" eaLnBrk="1">
              <a:buFont typeface="+mj-lt"/>
              <a:buAutoNum type="arabicPeriod"/>
            </a:pPr>
            <a:r>
              <a:rPr lang="en-US" sz="2000" dirty="0">
                <a:solidFill>
                  <a:srgbClr val="000000"/>
                </a:solidFill>
              </a:rPr>
              <a:t>   </a:t>
            </a:r>
            <a:r>
              <a:rPr lang="en-US" sz="2000" dirty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US" sz="2000" i="1" dirty="0">
                <a:solidFill>
                  <a:srgbClr val="000000"/>
                </a:solidFill>
                <a:latin typeface="Courier New"/>
                <a:cs typeface="Courier New"/>
              </a:rPr>
              <a:t>TCCR0B &amp;=~(1&lt;&lt;CS02|1&lt;&lt;CS01|1&lt;&lt;CS00);</a:t>
            </a:r>
          </a:p>
          <a:p>
            <a:pPr marL="457200" indent="-457200" algn="l" eaLnBrk="1">
              <a:buFont typeface="+mj-lt"/>
              <a:buAutoNum type="arabicPeriod"/>
            </a:pPr>
            <a:r>
              <a:rPr lang="en-US" sz="2000" dirty="0">
                <a:solidFill>
                  <a:srgbClr val="000000"/>
                </a:solidFill>
              </a:rPr>
              <a:t>}</a:t>
            </a:r>
          </a:p>
        </p:txBody>
      </p:sp>
      <p:sp>
        <p:nvSpPr>
          <p:cNvPr id="3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712346" y="6434573"/>
            <a:ext cx="432048" cy="432048"/>
          </a:xfrm>
          <a:prstGeom prst="rect">
            <a:avLst/>
          </a:prstGeom>
          <a:noFill/>
        </p:spPr>
        <p:txBody>
          <a:bodyPr lIns="82945" tIns="41473" rIns="82945" bIns="41473"/>
          <a:lstStyle>
            <a:lvl1pPr eaLnBrk="0">
              <a:tabLst>
                <a:tab pos="656650" algn="l"/>
                <a:tab pos="1313299" algn="l"/>
                <a:tab pos="1969949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eaLnBrk="0">
              <a:tabLst>
                <a:tab pos="656650" algn="l"/>
                <a:tab pos="1313299" algn="l"/>
                <a:tab pos="1969949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eaLnBrk="0">
              <a:tabLst>
                <a:tab pos="656650" algn="l"/>
                <a:tab pos="1313299" algn="l"/>
                <a:tab pos="1969949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eaLnBrk="0">
              <a:tabLst>
                <a:tab pos="656650" algn="l"/>
                <a:tab pos="1313299" algn="l"/>
                <a:tab pos="1969949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eaLnBrk="0">
              <a:tabLst>
                <a:tab pos="656650" algn="l"/>
                <a:tab pos="1313299" algn="l"/>
                <a:tab pos="1969949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280994" indent="-207363" algn="ctr" defTabSz="414726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656650" algn="l"/>
                <a:tab pos="1313299" algn="l"/>
                <a:tab pos="1969949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695720" indent="-207363" algn="ctr" defTabSz="414726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656650" algn="l"/>
                <a:tab pos="1313299" algn="l"/>
                <a:tab pos="1969949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110446" indent="-207363" algn="ctr" defTabSz="414726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656650" algn="l"/>
                <a:tab pos="1313299" algn="l"/>
                <a:tab pos="1969949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525172" indent="-207363" algn="ctr" defTabSz="414726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656650" algn="l"/>
                <a:tab pos="1313299" algn="l"/>
                <a:tab pos="1969949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/>
            <a:fld id="{819B5942-B5C2-4B0A-9F83-411EAB843869}" type="slidenum">
              <a:rPr lang="en-US" smtClean="0">
                <a:solidFill>
                  <a:srgbClr val="000000"/>
                </a:solidFill>
                <a:latin typeface="Times New Roman" pitchFamily="16" charset="0"/>
              </a:rPr>
              <a:pPr eaLnBrk="1"/>
              <a:t>32</a:t>
            </a:fld>
            <a:endParaRPr lang="en-US" dirty="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683962" y="4521572"/>
            <a:ext cx="720080" cy="64807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charset="-122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title"/>
          </p:nvPr>
        </p:nvSpPr>
        <p:spPr>
          <a:xfrm>
            <a:off x="1547664" y="27732"/>
            <a:ext cx="4824145" cy="1008112"/>
          </a:xfrm>
        </p:spPr>
        <p:txBody>
          <a:bodyPr tIns="35203"/>
          <a:lstStyle/>
          <a:p>
            <a:pPr algn="ctr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sz="3600" dirty="0"/>
              <a:t>Timer/Counter 0 </a:t>
            </a:r>
            <a:br>
              <a:rPr lang="en-US" sz="3600" dirty="0"/>
            </a:b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normale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mode</a:t>
            </a:r>
            <a:endParaRPr lang="en-US" sz="33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002" y="5932985"/>
            <a:ext cx="7314286" cy="10031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298" y="3352845"/>
            <a:ext cx="8640960" cy="165618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7410" y="3359886"/>
            <a:ext cx="8640960" cy="187138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7504" y="3433756"/>
            <a:ext cx="8758394" cy="216024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987825" y="1772816"/>
            <a:ext cx="1368151" cy="3531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00;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275856" y="2060848"/>
            <a:ext cx="3528392" cy="3531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1 &lt;&lt; CS02 | 1 &lt;&lt; CS00;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644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/>
      <p:bldP spid="1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716" y="5361930"/>
            <a:ext cx="7272808" cy="969708"/>
          </a:xfrm>
          <a:prstGeom prst="rect">
            <a:avLst/>
          </a:prstGeom>
        </p:spPr>
      </p:pic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755576" y="1124744"/>
            <a:ext cx="7344816" cy="4032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9" tIns="58421" rIns="81639" bIns="40820"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457200" indent="-457200" algn="l" eaLnBrk="1">
              <a:buFont typeface="+mj-lt"/>
              <a:buAutoNum type="arabicPeriod"/>
            </a:pPr>
            <a:r>
              <a:rPr lang="en-US" sz="2000" dirty="0">
                <a:solidFill>
                  <a:srgbClr val="000000"/>
                </a:solidFill>
                <a:latin typeface="Courier New"/>
                <a:cs typeface="Courier New"/>
              </a:rPr>
              <a:t>void wacht1sec()</a:t>
            </a:r>
          </a:p>
          <a:p>
            <a:pPr marL="457200" indent="-457200" algn="l" eaLnBrk="1">
              <a:buFont typeface="+mj-lt"/>
              <a:buAutoNum type="arabicPeriod"/>
            </a:pPr>
            <a:r>
              <a:rPr lang="en-US" sz="2000" dirty="0">
                <a:solidFill>
                  <a:srgbClr val="000000"/>
                </a:solidFill>
              </a:rPr>
              <a:t>{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//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</a:rPr>
              <a:t>Initialisatie</a:t>
            </a:r>
            <a:endParaRPr lang="en-US" sz="2400" dirty="0">
              <a:solidFill>
                <a:schemeClr val="accent1">
                  <a:lumMod val="50000"/>
                </a:schemeClr>
              </a:solidFill>
            </a:endParaRPr>
          </a:p>
          <a:p>
            <a:pPr marL="457200" indent="-457200" algn="l" eaLnBrk="1">
              <a:buFont typeface="+mj-lt"/>
              <a:buAutoNum type="arabicPeriod"/>
            </a:pPr>
            <a:r>
              <a:rPr lang="en-US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000" i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TCCR0A 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</a:t>
            </a:r>
            <a:r>
              <a:rPr lang="en-US" sz="2000" i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457200" indent="-457200" algn="l" eaLnBrk="1">
              <a:buFont typeface="+mj-lt"/>
              <a:buAutoNum type="arabicPeriod"/>
            </a:pPr>
            <a:r>
              <a:rPr lang="en-US" sz="2000" i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TCCR0B  =</a:t>
            </a:r>
          </a:p>
          <a:p>
            <a:pPr marL="457200" indent="-457200" algn="l" eaLnBrk="1">
              <a:buFont typeface="+mj-lt"/>
              <a:buAutoNum type="arabicPeriod"/>
            </a:pPr>
            <a:endParaRPr lang="en-US" sz="2000" i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457200" indent="-457200" eaLnBrk="1">
              <a:buFont typeface="+mj-lt"/>
              <a:buAutoNum type="arabicPeriod"/>
            </a:pPr>
            <a:r>
              <a:rPr lang="en-US" sz="2000" dirty="0">
                <a:solidFill>
                  <a:srgbClr val="000000"/>
                </a:solidFill>
              </a:rPr>
              <a:t>  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//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</a:rPr>
              <a:t>Hoofdonderdeel</a:t>
            </a:r>
            <a:endParaRPr lang="en-US" sz="2000" dirty="0">
              <a:solidFill>
                <a:schemeClr val="accent1">
                  <a:lumMod val="50000"/>
                </a:schemeClr>
              </a:solidFill>
            </a:endParaRPr>
          </a:p>
          <a:p>
            <a:pPr marL="457200" indent="-457200" algn="l" eaLnBrk="1">
              <a:buFont typeface="+mj-lt"/>
              <a:buAutoNum type="arabicPeriod"/>
            </a:pPr>
            <a:r>
              <a:rPr lang="en-US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i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for(uint8_t </a:t>
            </a:r>
            <a:r>
              <a:rPr lang="en-US" sz="2000" i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i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=0;i&lt;125;i++) {</a:t>
            </a:r>
          </a:p>
          <a:p>
            <a:pPr marL="457200" indent="-457200" algn="l" eaLnBrk="1">
              <a:buFont typeface="+mj-lt"/>
              <a:buAutoNum type="arabicPeriod"/>
            </a:pPr>
            <a:r>
              <a:rPr lang="en-US" sz="2000" i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        TCNT0=0;</a:t>
            </a:r>
          </a:p>
          <a:p>
            <a:pPr marL="457200" indent="-457200" algn="l" eaLnBrk="1">
              <a:buFont typeface="+mj-lt"/>
              <a:buAutoNum type="arabicPeriod"/>
            </a:pPr>
            <a:r>
              <a:rPr lang="en-US" sz="2000" i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        while(TCNT0 != 125);</a:t>
            </a:r>
          </a:p>
          <a:p>
            <a:pPr marL="457200" indent="-457200" algn="l" eaLnBrk="1">
              <a:buFont typeface="+mj-lt"/>
              <a:buAutoNum type="arabicPeriod"/>
            </a:pPr>
            <a:r>
              <a:rPr lang="en-US" sz="2000" i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marL="457200" indent="-457200" eaLnBrk="1">
              <a:buFont typeface="+mj-lt"/>
              <a:buAutoNum type="arabicPeriod"/>
            </a:pP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//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</a:rPr>
              <a:t>Afsluiting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 (no clock)</a:t>
            </a:r>
            <a:endParaRPr lang="en-US" sz="2000" i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457200" indent="-457200" algn="l" eaLnBrk="1">
              <a:buFont typeface="+mj-lt"/>
              <a:buAutoNum type="arabicPeriod"/>
            </a:pPr>
            <a:r>
              <a:rPr lang="en-US" sz="2000" dirty="0">
                <a:solidFill>
                  <a:srgbClr val="000000"/>
                </a:solidFill>
              </a:rPr>
              <a:t>   </a:t>
            </a:r>
            <a:r>
              <a:rPr lang="en-US" sz="2000" dirty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US" sz="2000" i="1" dirty="0">
                <a:solidFill>
                  <a:srgbClr val="000000"/>
                </a:solidFill>
                <a:latin typeface="Courier New"/>
                <a:cs typeface="Courier New"/>
              </a:rPr>
              <a:t>TCCR0B &amp;=~(1&lt;&lt;CS02|1&lt;&lt;CS01|1&lt;&lt;CS00);</a:t>
            </a:r>
          </a:p>
          <a:p>
            <a:pPr marL="457200" indent="-457200" algn="l" eaLnBrk="1">
              <a:buFont typeface="+mj-lt"/>
              <a:buAutoNum type="arabicPeriod"/>
            </a:pPr>
            <a:r>
              <a:rPr lang="en-US" sz="2000" dirty="0">
                <a:solidFill>
                  <a:srgbClr val="000000"/>
                </a:solidFill>
              </a:rPr>
              <a:t>}</a:t>
            </a:r>
          </a:p>
        </p:txBody>
      </p:sp>
      <p:sp>
        <p:nvSpPr>
          <p:cNvPr id="3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712346" y="6434573"/>
            <a:ext cx="432048" cy="432048"/>
          </a:xfrm>
          <a:prstGeom prst="rect">
            <a:avLst/>
          </a:prstGeom>
          <a:noFill/>
        </p:spPr>
        <p:txBody>
          <a:bodyPr lIns="82945" tIns="41473" rIns="82945" bIns="41473"/>
          <a:lstStyle>
            <a:lvl1pPr eaLnBrk="0">
              <a:tabLst>
                <a:tab pos="656650" algn="l"/>
                <a:tab pos="1313299" algn="l"/>
                <a:tab pos="1969949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eaLnBrk="0">
              <a:tabLst>
                <a:tab pos="656650" algn="l"/>
                <a:tab pos="1313299" algn="l"/>
                <a:tab pos="1969949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eaLnBrk="0">
              <a:tabLst>
                <a:tab pos="656650" algn="l"/>
                <a:tab pos="1313299" algn="l"/>
                <a:tab pos="1969949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eaLnBrk="0">
              <a:tabLst>
                <a:tab pos="656650" algn="l"/>
                <a:tab pos="1313299" algn="l"/>
                <a:tab pos="1969949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eaLnBrk="0">
              <a:tabLst>
                <a:tab pos="656650" algn="l"/>
                <a:tab pos="1313299" algn="l"/>
                <a:tab pos="1969949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280994" indent="-207363" algn="ctr" defTabSz="414726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656650" algn="l"/>
                <a:tab pos="1313299" algn="l"/>
                <a:tab pos="1969949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695720" indent="-207363" algn="ctr" defTabSz="414726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656650" algn="l"/>
                <a:tab pos="1313299" algn="l"/>
                <a:tab pos="1969949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110446" indent="-207363" algn="ctr" defTabSz="414726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656650" algn="l"/>
                <a:tab pos="1313299" algn="l"/>
                <a:tab pos="1969949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525172" indent="-207363" algn="ctr" defTabSz="414726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656650" algn="l"/>
                <a:tab pos="1313299" algn="l"/>
                <a:tab pos="1969949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/>
            <a:fld id="{819B5942-B5C2-4B0A-9F83-411EAB843869}" type="slidenum">
              <a:rPr lang="en-US" smtClean="0">
                <a:solidFill>
                  <a:srgbClr val="000000"/>
                </a:solidFill>
                <a:latin typeface="Times New Roman" pitchFamily="16" charset="0"/>
              </a:rPr>
              <a:pPr eaLnBrk="1"/>
              <a:t>33</a:t>
            </a:fld>
            <a:endParaRPr lang="en-US" dirty="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683962" y="4521572"/>
            <a:ext cx="720080" cy="64807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charset="-122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title"/>
          </p:nvPr>
        </p:nvSpPr>
        <p:spPr>
          <a:xfrm>
            <a:off x="1547664" y="27732"/>
            <a:ext cx="4824145" cy="1008112"/>
          </a:xfrm>
        </p:spPr>
        <p:txBody>
          <a:bodyPr tIns="35203"/>
          <a:lstStyle/>
          <a:p>
            <a:pPr algn="ctr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sz="3600" dirty="0"/>
              <a:t>Timer/Counter 0 </a:t>
            </a:r>
            <a:br>
              <a:rPr lang="en-US" sz="3600" dirty="0"/>
            </a:b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normale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mode</a:t>
            </a:r>
            <a:endParaRPr lang="en-US" sz="33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002" y="5932985"/>
            <a:ext cx="7314286" cy="10031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298" y="3352845"/>
            <a:ext cx="8640960" cy="165618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7410" y="3359886"/>
            <a:ext cx="8640960" cy="187138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7504" y="3433756"/>
            <a:ext cx="8758394" cy="216024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987825" y="1772816"/>
            <a:ext cx="1368151" cy="3531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00;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275856" y="2060848"/>
            <a:ext cx="3528392" cy="3531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1 &lt;&lt; CS02 | 1 &lt;&lt; CS00;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773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/>
      <p:bldP spid="15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704555" y="6365096"/>
            <a:ext cx="439445" cy="470930"/>
          </a:xfrm>
          <a:prstGeom prst="rect">
            <a:avLst/>
          </a:prstGeom>
          <a:noFill/>
        </p:spPr>
        <p:txBody>
          <a:bodyPr lIns="82945" tIns="41473" rIns="82945" bIns="41473"/>
          <a:lstStyle>
            <a:lvl1pPr eaLnBrk="0">
              <a:tabLst>
                <a:tab pos="656650" algn="l"/>
                <a:tab pos="1313299" algn="l"/>
                <a:tab pos="1969949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eaLnBrk="0">
              <a:tabLst>
                <a:tab pos="656650" algn="l"/>
                <a:tab pos="1313299" algn="l"/>
                <a:tab pos="1969949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eaLnBrk="0">
              <a:tabLst>
                <a:tab pos="656650" algn="l"/>
                <a:tab pos="1313299" algn="l"/>
                <a:tab pos="1969949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eaLnBrk="0">
              <a:tabLst>
                <a:tab pos="656650" algn="l"/>
                <a:tab pos="1313299" algn="l"/>
                <a:tab pos="1969949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eaLnBrk="0">
              <a:tabLst>
                <a:tab pos="656650" algn="l"/>
                <a:tab pos="1313299" algn="l"/>
                <a:tab pos="1969949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280994" indent="-207363" algn="ctr" defTabSz="414726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656650" algn="l"/>
                <a:tab pos="1313299" algn="l"/>
                <a:tab pos="1969949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695720" indent="-207363" algn="ctr" defTabSz="414726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656650" algn="l"/>
                <a:tab pos="1313299" algn="l"/>
                <a:tab pos="1969949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110446" indent="-207363" algn="ctr" defTabSz="414726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656650" algn="l"/>
                <a:tab pos="1313299" algn="l"/>
                <a:tab pos="1969949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525172" indent="-207363" algn="ctr" defTabSz="414726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656650" algn="l"/>
                <a:tab pos="1313299" algn="l"/>
                <a:tab pos="1969949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/>
            <a:fld id="{683E812B-7BFF-4BF5-BB4F-401735617E9E}" type="slidenum">
              <a:rPr lang="en-US" smtClean="0">
                <a:solidFill>
                  <a:srgbClr val="000000"/>
                </a:solidFill>
                <a:latin typeface="Times New Roman" pitchFamily="16" charset="0"/>
              </a:rPr>
              <a:pPr eaLnBrk="1"/>
              <a:t>34</a:t>
            </a:fld>
            <a:endParaRPr lang="en-US" dirty="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283436" y="2924945"/>
            <a:ext cx="8421120" cy="2088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1425"/>
              </a:spcAft>
              <a:buClr>
                <a:srgbClr val="000000"/>
              </a:buClr>
              <a:buSzPct val="100000"/>
              <a:buFont typeface="Times New Roman" pitchFamily="16" charset="0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1138"/>
              </a:spcAft>
              <a:buClr>
                <a:srgbClr val="000000"/>
              </a:buClr>
              <a:buSzPct val="100000"/>
              <a:buFont typeface="Times New Roman" pitchFamily="16" charset="0"/>
              <a:defRPr sz="2800">
                <a:solidFill>
                  <a:srgbClr val="000000"/>
                </a:solidFill>
                <a:latin typeface="+mn-lt"/>
              </a:defRPr>
            </a:lvl2pPr>
            <a:lvl3pPr marL="1143000" indent="-228600" algn="l" defTabSz="4572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850"/>
              </a:spcAft>
              <a:buClr>
                <a:srgbClr val="000000"/>
              </a:buClr>
              <a:buSzPct val="100000"/>
              <a:buFont typeface="Times New Roman" pitchFamily="16" charset="0"/>
              <a:defRPr sz="2400">
                <a:solidFill>
                  <a:srgbClr val="000000"/>
                </a:solidFill>
                <a:latin typeface="+mn-lt"/>
              </a:defRPr>
            </a:lvl3pPr>
            <a:lvl4pPr marL="1600200" indent="-228600" algn="l" defTabSz="4572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575"/>
              </a:spcAft>
              <a:buClr>
                <a:srgbClr val="000000"/>
              </a:buClr>
              <a:buSzPct val="100000"/>
              <a:buFont typeface="Times New Roman" pitchFamily="16" charset="0"/>
              <a:defRPr sz="2000">
                <a:solidFill>
                  <a:srgbClr val="000000"/>
                </a:solidFill>
                <a:latin typeface="+mn-lt"/>
              </a:defRPr>
            </a:lvl4pPr>
            <a:lvl5pPr marL="2057400" indent="-228600" algn="l" defTabSz="4572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16" charset="0"/>
              <a:defRPr sz="2000">
                <a:solidFill>
                  <a:srgbClr val="000000"/>
                </a:solidFill>
                <a:latin typeface="+mn-lt"/>
              </a:defRPr>
            </a:lvl5pPr>
            <a:lvl6pPr marL="25146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16" charset="0"/>
              <a:defRPr sz="2000">
                <a:solidFill>
                  <a:srgbClr val="000000"/>
                </a:solidFill>
                <a:latin typeface="+mn-lt"/>
              </a:defRPr>
            </a:lvl6pPr>
            <a:lvl7pPr marL="29718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16" charset="0"/>
              <a:defRPr sz="2000">
                <a:solidFill>
                  <a:srgbClr val="000000"/>
                </a:solidFill>
                <a:latin typeface="+mn-lt"/>
              </a:defRPr>
            </a:lvl7pPr>
            <a:lvl8pPr marL="34290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16" charset="0"/>
              <a:defRPr sz="2000">
                <a:solidFill>
                  <a:srgbClr val="000000"/>
                </a:solidFill>
                <a:latin typeface="+mn-lt"/>
              </a:defRPr>
            </a:lvl8pPr>
            <a:lvl9pPr marL="38862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16" charset="0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pPr marL="391686" indent="-293764" eaLnBrk="1">
              <a:lnSpc>
                <a:spcPct val="100000"/>
              </a:lnSpc>
              <a:spcBef>
                <a:spcPts val="635"/>
              </a:spcBef>
              <a:spcAft>
                <a:spcPct val="0"/>
              </a:spcAft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sz="2800" dirty="0" err="1"/>
              <a:t>Maak</a:t>
            </a:r>
            <a:r>
              <a:rPr lang="en-US" sz="2800" dirty="0"/>
              <a:t> de </a:t>
            </a:r>
            <a:r>
              <a:rPr lang="en-US" sz="2800" dirty="0" err="1"/>
              <a:t>functie</a:t>
            </a:r>
            <a:r>
              <a:rPr lang="en-US" sz="2800" dirty="0"/>
              <a:t> wacht1sec </a:t>
            </a:r>
            <a:r>
              <a:rPr lang="en-US" sz="2800" dirty="0" err="1"/>
              <a:t>aan</a:t>
            </a:r>
            <a:r>
              <a:rPr lang="en-US" sz="2800" dirty="0"/>
              <a:t> </a:t>
            </a:r>
            <a:r>
              <a:rPr lang="en-US" sz="2800" dirty="0" err="1"/>
              <a:t>zodat</a:t>
            </a:r>
            <a:r>
              <a:rPr lang="en-US" sz="2800" dirty="0"/>
              <a:t> </a:t>
            </a:r>
            <a:r>
              <a:rPr lang="en-US" sz="2800" dirty="0" err="1"/>
              <a:t>deze</a:t>
            </a:r>
            <a:r>
              <a:rPr lang="en-US" sz="2800" dirty="0"/>
              <a:t> </a:t>
            </a:r>
            <a:r>
              <a:rPr lang="en-US" sz="2800" dirty="0" err="1"/>
              <a:t>functie</a:t>
            </a:r>
            <a:r>
              <a:rPr lang="en-US" sz="2800" dirty="0"/>
              <a:t> </a:t>
            </a:r>
            <a:r>
              <a:rPr lang="en-US" sz="2800" dirty="0" err="1"/>
              <a:t>gebruik</a:t>
            </a:r>
            <a:r>
              <a:rPr lang="en-US" sz="2800" dirty="0"/>
              <a:t> </a:t>
            </a:r>
            <a:r>
              <a:rPr lang="en-US" sz="2800" dirty="0" err="1"/>
              <a:t>maakt</a:t>
            </a:r>
            <a:r>
              <a:rPr lang="en-US" sz="2800" dirty="0"/>
              <a:t> van de </a:t>
            </a:r>
            <a:r>
              <a:rPr lang="en-US" sz="2800" dirty="0">
                <a:solidFill>
                  <a:srgbClr val="0000FF"/>
                </a:solidFill>
              </a:rPr>
              <a:t>TOV0</a:t>
            </a:r>
            <a:r>
              <a:rPr lang="en-US" sz="2800" dirty="0"/>
              <a:t> flag.</a:t>
            </a:r>
          </a:p>
          <a:p>
            <a:pPr marL="783372" lvl="1" indent="-293764" eaLnBrk="1">
              <a:lnSpc>
                <a:spcPct val="100000"/>
              </a:lnSpc>
              <a:spcBef>
                <a:spcPts val="544"/>
              </a:spcBef>
              <a:spcAft>
                <a:spcPct val="0"/>
              </a:spcAft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sz="2400" dirty="0" err="1"/>
              <a:t>Vergeet</a:t>
            </a:r>
            <a:r>
              <a:rPr lang="en-US" sz="2400" dirty="0"/>
              <a:t> </a:t>
            </a:r>
            <a:r>
              <a:rPr lang="en-US" sz="2400" dirty="0" err="1"/>
              <a:t>niet</a:t>
            </a:r>
            <a:r>
              <a:rPr lang="en-US" sz="2400" dirty="0"/>
              <a:t> </a:t>
            </a:r>
            <a:r>
              <a:rPr lang="en-US" sz="2400" dirty="0" err="1"/>
              <a:t>om</a:t>
            </a:r>
            <a:r>
              <a:rPr lang="en-US" sz="2400" dirty="0"/>
              <a:t> TOV0 steeds </a:t>
            </a:r>
            <a:r>
              <a:rPr lang="en-US" sz="2400" dirty="0" err="1"/>
              <a:t>te</a:t>
            </a:r>
            <a:r>
              <a:rPr lang="en-US" sz="2400" dirty="0"/>
              <a:t> </a:t>
            </a:r>
            <a:r>
              <a:rPr lang="en-US" sz="2400" dirty="0" err="1">
                <a:solidFill>
                  <a:srgbClr val="0000FF"/>
                </a:solidFill>
              </a:rPr>
              <a:t>resetten</a:t>
            </a:r>
            <a:r>
              <a:rPr lang="en-US" sz="2400" dirty="0"/>
              <a:t> </a:t>
            </a:r>
            <a:r>
              <a:rPr lang="en-US" sz="2400" dirty="0" err="1"/>
              <a:t>voordat</a:t>
            </a:r>
            <a:r>
              <a:rPr lang="en-US" sz="2400" dirty="0"/>
              <a:t> je </a:t>
            </a:r>
            <a:r>
              <a:rPr lang="en-US" sz="2400" dirty="0" err="1"/>
              <a:t>gaat</a:t>
            </a:r>
            <a:r>
              <a:rPr lang="en-US" sz="2400" dirty="0"/>
              <a:t> </a:t>
            </a:r>
            <a:r>
              <a:rPr lang="en-US" sz="2400" dirty="0" err="1"/>
              <a:t>wachten</a:t>
            </a:r>
            <a:r>
              <a:rPr lang="en-US" sz="2400" dirty="0"/>
              <a:t> </a:t>
            </a:r>
            <a:r>
              <a:rPr lang="en-US" sz="1800" dirty="0"/>
              <a:t>(door </a:t>
            </a:r>
            <a:r>
              <a:rPr lang="en-US" sz="1800" dirty="0" err="1"/>
              <a:t>er</a:t>
            </a:r>
            <a:r>
              <a:rPr lang="en-US" sz="1800" dirty="0"/>
              <a:t> </a:t>
            </a:r>
            <a:r>
              <a:rPr lang="en-US" sz="1800" dirty="0" err="1"/>
              <a:t>een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FF0000"/>
                </a:solidFill>
              </a:rPr>
              <a:t>1</a:t>
            </a:r>
            <a:r>
              <a:rPr lang="en-US" sz="1800" dirty="0"/>
              <a:t> </a:t>
            </a:r>
            <a:r>
              <a:rPr lang="en-US" sz="1800" dirty="0" err="1"/>
              <a:t>naar</a:t>
            </a:r>
            <a:r>
              <a:rPr lang="en-US" sz="1800" dirty="0"/>
              <a:t> toe </a:t>
            </a:r>
            <a:r>
              <a:rPr lang="en-US" sz="1800" dirty="0" err="1"/>
              <a:t>te</a:t>
            </a:r>
            <a:r>
              <a:rPr lang="en-US" sz="1800" dirty="0"/>
              <a:t> </a:t>
            </a:r>
            <a:r>
              <a:rPr lang="en-US" sz="1800" dirty="0" err="1"/>
              <a:t>schrijven</a:t>
            </a:r>
            <a:r>
              <a:rPr lang="en-US" sz="1800" dirty="0"/>
              <a:t>)</a:t>
            </a:r>
            <a:r>
              <a:rPr lang="en-US" dirty="0"/>
              <a:t>.</a:t>
            </a:r>
          </a:p>
          <a:p>
            <a:pPr marL="783372" lvl="1" indent="-293764" eaLnBrk="1">
              <a:lnSpc>
                <a:spcPct val="100000"/>
              </a:lnSpc>
              <a:spcBef>
                <a:spcPts val="544"/>
              </a:spcBef>
              <a:spcAft>
                <a:spcPct val="0"/>
              </a:spcAft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112" y="1484784"/>
            <a:ext cx="7263493" cy="1015873"/>
          </a:xfrm>
          <a:prstGeom prst="rect">
            <a:avLst/>
          </a:prstGeom>
        </p:spPr>
      </p:pic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1475656" y="116632"/>
            <a:ext cx="4824145" cy="100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35203" rIns="90000" bIns="45000" numCol="1" anchor="t" anchorCtr="0" compatLnSpc="1">
            <a:prstTxWarp prst="textNoShape">
              <a:avLst/>
            </a:prstTxWarp>
          </a:bodyPr>
          <a:lstStyle>
            <a:lvl1pPr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FF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FF"/>
                </a:solidFill>
                <a:latin typeface="Univers" pitchFamily="32" charset="0"/>
                <a:ea typeface="Microsoft YaHei" charset="-122"/>
              </a:defRPr>
            </a:lvl2pPr>
            <a:lvl3pPr marL="11430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FF"/>
                </a:solidFill>
                <a:latin typeface="Univers" pitchFamily="32" charset="0"/>
                <a:ea typeface="Microsoft YaHei" charset="-122"/>
              </a:defRPr>
            </a:lvl3pPr>
            <a:lvl4pPr marL="16002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FF"/>
                </a:solidFill>
                <a:latin typeface="Univers" pitchFamily="32" charset="0"/>
                <a:ea typeface="Microsoft YaHei" charset="-122"/>
              </a:defRPr>
            </a:lvl4pPr>
            <a:lvl5pPr marL="20574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FF"/>
                </a:solidFill>
                <a:latin typeface="Univers" pitchFamily="32" charset="0"/>
                <a:ea typeface="Microsoft YaHei" charset="-122"/>
              </a:defRPr>
            </a:lvl5pPr>
            <a:lvl6pPr marL="25146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FF"/>
                </a:solidFill>
                <a:latin typeface="Univers" pitchFamily="32" charset="0"/>
                <a:ea typeface="Microsoft YaHei" charset="-122"/>
              </a:defRPr>
            </a:lvl6pPr>
            <a:lvl7pPr marL="29718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FF"/>
                </a:solidFill>
                <a:latin typeface="Univers" pitchFamily="32" charset="0"/>
                <a:ea typeface="Microsoft YaHei" charset="-122"/>
              </a:defRPr>
            </a:lvl7pPr>
            <a:lvl8pPr marL="34290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FF"/>
                </a:solidFill>
                <a:latin typeface="Univers" pitchFamily="32" charset="0"/>
                <a:ea typeface="Microsoft YaHei" charset="-122"/>
              </a:defRPr>
            </a:lvl8pPr>
            <a:lvl9pPr marL="38862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FF"/>
                </a:solidFill>
                <a:latin typeface="Univers" pitchFamily="32" charset="0"/>
                <a:ea typeface="Microsoft YaHei" charset="-122"/>
              </a:defRPr>
            </a:lvl9pPr>
          </a:lstStyle>
          <a:p>
            <a:pPr algn="ctr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sz="3600" dirty="0"/>
              <a:t>Timer/Counter 0 </a:t>
            </a:r>
            <a:br>
              <a:rPr lang="en-US" sz="3600" dirty="0"/>
            </a:b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opgave</a:t>
            </a:r>
            <a:endParaRPr lang="en-US" sz="3300" dirty="0"/>
          </a:p>
        </p:txBody>
      </p:sp>
    </p:spTree>
    <p:extLst>
      <p:ext uri="{BB962C8B-B14F-4D97-AF65-F5344CB8AC3E}">
        <p14:creationId xmlns:p14="http://schemas.microsoft.com/office/powerpoint/2010/main" val="1451303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716" y="5361930"/>
            <a:ext cx="7272808" cy="969708"/>
          </a:xfrm>
          <a:prstGeom prst="rect">
            <a:avLst/>
          </a:prstGeom>
        </p:spPr>
      </p:pic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755576" y="1124744"/>
            <a:ext cx="7344816" cy="4032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9" tIns="58421" rIns="81639" bIns="40820"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457200" indent="-457200" algn="l" eaLnBrk="1">
              <a:buFont typeface="+mj-lt"/>
              <a:buAutoNum type="arabicPeriod"/>
            </a:pPr>
            <a:r>
              <a:rPr lang="en-US" sz="2000" dirty="0">
                <a:solidFill>
                  <a:srgbClr val="000000"/>
                </a:solidFill>
                <a:latin typeface="Courier New"/>
                <a:cs typeface="Courier New"/>
              </a:rPr>
              <a:t>void wacht1sec()</a:t>
            </a:r>
          </a:p>
          <a:p>
            <a:pPr marL="457200" indent="-457200" algn="l" eaLnBrk="1">
              <a:buFont typeface="+mj-lt"/>
              <a:buAutoNum type="arabicPeriod"/>
            </a:pPr>
            <a:r>
              <a:rPr lang="en-US" sz="2000" dirty="0">
                <a:solidFill>
                  <a:srgbClr val="000000"/>
                </a:solidFill>
              </a:rPr>
              <a:t>{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//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</a:rPr>
              <a:t>Initialisatie</a:t>
            </a:r>
            <a:endParaRPr lang="en-US" sz="2400" dirty="0">
              <a:solidFill>
                <a:schemeClr val="accent1">
                  <a:lumMod val="50000"/>
                </a:schemeClr>
              </a:solidFill>
            </a:endParaRPr>
          </a:p>
          <a:p>
            <a:pPr marL="457200" indent="-457200" algn="l" eaLnBrk="1">
              <a:buFont typeface="+mj-lt"/>
              <a:buAutoNum type="arabicPeriod"/>
            </a:pPr>
            <a:r>
              <a:rPr lang="en-US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000" i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TCCR0A 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</a:t>
            </a:r>
            <a:r>
              <a:rPr lang="en-US" sz="2000" i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457200" indent="-457200" algn="l" eaLnBrk="1">
              <a:buFont typeface="+mj-lt"/>
              <a:buAutoNum type="arabicPeriod"/>
            </a:pPr>
            <a:r>
              <a:rPr lang="en-US" sz="2000" i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TCCR0B  =</a:t>
            </a:r>
          </a:p>
          <a:p>
            <a:pPr marL="457200" indent="-457200" eaLnBrk="1">
              <a:buFont typeface="+mj-lt"/>
              <a:buAutoNum type="arabicPeriod"/>
            </a:pPr>
            <a:r>
              <a:rPr lang="en-US" sz="2000" i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TNCT0   =  256-9;</a:t>
            </a:r>
            <a:endParaRPr lang="en-US" sz="2000" i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457200" indent="-457200" eaLnBrk="1">
              <a:buFont typeface="+mj-lt"/>
              <a:buAutoNum type="arabicPeriod"/>
            </a:pPr>
            <a:r>
              <a:rPr lang="en-US" sz="2000" dirty="0">
                <a:solidFill>
                  <a:srgbClr val="000000"/>
                </a:solidFill>
              </a:rPr>
              <a:t>  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//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</a:rPr>
              <a:t>Hoofdonderdeel</a:t>
            </a:r>
            <a:endParaRPr lang="en-US" sz="2000" dirty="0">
              <a:solidFill>
                <a:schemeClr val="accent1">
                  <a:lumMod val="50000"/>
                </a:schemeClr>
              </a:solidFill>
            </a:endParaRPr>
          </a:p>
          <a:p>
            <a:pPr eaLnBrk="1"/>
            <a:r>
              <a:rPr lang="en-US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i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for(</a:t>
            </a:r>
            <a:r>
              <a:rPr lang="en-US" sz="20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=0;i&lt; 62;i++) {</a:t>
            </a:r>
          </a:p>
          <a:p>
            <a:pPr eaLnBrk="1"/>
            <a:r>
              <a:rPr lang="en-US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TIFR0= 1&lt;&lt;TOV0;</a:t>
            </a:r>
          </a:p>
          <a:p>
            <a:pPr eaLnBrk="1"/>
            <a:r>
              <a:rPr lang="en-US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while(!(TIFR0 &amp; 1&lt;&lt;TOV0));</a:t>
            </a:r>
          </a:p>
          <a:p>
            <a:pPr eaLnBrk="1"/>
            <a:r>
              <a:rPr lang="en-US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	}</a:t>
            </a:r>
          </a:p>
          <a:p>
            <a:pPr marL="457200" indent="-457200" algn="l" eaLnBrk="1">
              <a:buFont typeface="+mj-lt"/>
              <a:buAutoNum type="arabicPeriod"/>
            </a:pPr>
            <a:endParaRPr lang="en-US" sz="2000" i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457200" indent="-457200" eaLnBrk="1">
              <a:buFont typeface="+mj-lt"/>
              <a:buAutoNum type="arabicPeriod"/>
            </a:pP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//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</a:rPr>
              <a:t>Afsluiting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 (no clock)</a:t>
            </a:r>
            <a:endParaRPr lang="en-US" sz="2000" i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457200" indent="-457200" algn="l" eaLnBrk="1">
              <a:buFont typeface="+mj-lt"/>
              <a:buAutoNum type="arabicPeriod"/>
            </a:pPr>
            <a:r>
              <a:rPr lang="en-US" sz="2000" dirty="0">
                <a:solidFill>
                  <a:srgbClr val="000000"/>
                </a:solidFill>
              </a:rPr>
              <a:t>   </a:t>
            </a:r>
            <a:r>
              <a:rPr lang="en-US" sz="2000" dirty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US" sz="2000" i="1" dirty="0">
                <a:solidFill>
                  <a:srgbClr val="000000"/>
                </a:solidFill>
                <a:latin typeface="Courier New"/>
                <a:cs typeface="Courier New"/>
              </a:rPr>
              <a:t>TCCR0B &amp;=~(1&lt;&lt;CS02|1&lt;&lt;CS01|1&lt;&lt;CS00);</a:t>
            </a:r>
          </a:p>
          <a:p>
            <a:pPr marL="457200" indent="-457200" algn="l" eaLnBrk="1">
              <a:buFont typeface="+mj-lt"/>
              <a:buAutoNum type="arabicPeriod"/>
            </a:pPr>
            <a:r>
              <a:rPr lang="en-US" sz="2000" dirty="0">
                <a:solidFill>
                  <a:srgbClr val="000000"/>
                </a:solidFill>
              </a:rPr>
              <a:t>}</a:t>
            </a:r>
          </a:p>
        </p:txBody>
      </p:sp>
      <p:sp>
        <p:nvSpPr>
          <p:cNvPr id="3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712346" y="6434573"/>
            <a:ext cx="432048" cy="432048"/>
          </a:xfrm>
          <a:prstGeom prst="rect">
            <a:avLst/>
          </a:prstGeom>
          <a:noFill/>
        </p:spPr>
        <p:txBody>
          <a:bodyPr lIns="82945" tIns="41473" rIns="82945" bIns="41473"/>
          <a:lstStyle>
            <a:lvl1pPr eaLnBrk="0">
              <a:tabLst>
                <a:tab pos="656650" algn="l"/>
                <a:tab pos="1313299" algn="l"/>
                <a:tab pos="1969949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eaLnBrk="0">
              <a:tabLst>
                <a:tab pos="656650" algn="l"/>
                <a:tab pos="1313299" algn="l"/>
                <a:tab pos="1969949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eaLnBrk="0">
              <a:tabLst>
                <a:tab pos="656650" algn="l"/>
                <a:tab pos="1313299" algn="l"/>
                <a:tab pos="1969949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eaLnBrk="0">
              <a:tabLst>
                <a:tab pos="656650" algn="l"/>
                <a:tab pos="1313299" algn="l"/>
                <a:tab pos="1969949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eaLnBrk="0">
              <a:tabLst>
                <a:tab pos="656650" algn="l"/>
                <a:tab pos="1313299" algn="l"/>
                <a:tab pos="1969949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280994" indent="-207363" algn="ctr" defTabSz="414726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656650" algn="l"/>
                <a:tab pos="1313299" algn="l"/>
                <a:tab pos="1969949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695720" indent="-207363" algn="ctr" defTabSz="414726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656650" algn="l"/>
                <a:tab pos="1313299" algn="l"/>
                <a:tab pos="1969949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110446" indent="-207363" algn="ctr" defTabSz="414726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656650" algn="l"/>
                <a:tab pos="1313299" algn="l"/>
                <a:tab pos="1969949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525172" indent="-207363" algn="ctr" defTabSz="414726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656650" algn="l"/>
                <a:tab pos="1313299" algn="l"/>
                <a:tab pos="1969949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/>
            <a:fld id="{819B5942-B5C2-4B0A-9F83-411EAB843869}" type="slidenum">
              <a:rPr lang="en-US" smtClean="0">
                <a:solidFill>
                  <a:srgbClr val="000000"/>
                </a:solidFill>
                <a:latin typeface="Times New Roman" pitchFamily="16" charset="0"/>
              </a:rPr>
              <a:pPr eaLnBrk="1"/>
              <a:t>35</a:t>
            </a:fld>
            <a:endParaRPr lang="en-US" dirty="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683962" y="4521572"/>
            <a:ext cx="720080" cy="64807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charset="-122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title"/>
          </p:nvPr>
        </p:nvSpPr>
        <p:spPr>
          <a:xfrm>
            <a:off x="971600" y="116632"/>
            <a:ext cx="6696744" cy="1008112"/>
          </a:xfrm>
        </p:spPr>
        <p:txBody>
          <a:bodyPr tIns="35203"/>
          <a:lstStyle/>
          <a:p>
            <a:pPr algn="ctr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sz="3600" dirty="0"/>
              <a:t>Timer/Counter 0 </a:t>
            </a:r>
            <a:br>
              <a:rPr lang="en-US" sz="3600" dirty="0"/>
            </a:b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normale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mode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d.m.v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overflow flag</a:t>
            </a:r>
            <a:endParaRPr lang="en-US" sz="33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002" y="5932985"/>
            <a:ext cx="7314286" cy="10031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298" y="3352845"/>
            <a:ext cx="8640960" cy="165618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7410" y="3359886"/>
            <a:ext cx="8640960" cy="187138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7504" y="3433756"/>
            <a:ext cx="8758394" cy="216024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987825" y="1772816"/>
            <a:ext cx="1368151" cy="3531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00;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275856" y="2060848"/>
            <a:ext cx="3528392" cy="3531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1 &lt;&lt; CS02 | 1 &lt;&lt; CS00;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445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/>
      <p:bldP spid="15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742760" y="6309320"/>
            <a:ext cx="401240" cy="360040"/>
          </a:xfrm>
          <a:prstGeom prst="rect">
            <a:avLst/>
          </a:prstGeom>
          <a:noFill/>
        </p:spPr>
        <p:txBody>
          <a:bodyPr lIns="82945" tIns="41473" rIns="82945" bIns="41473"/>
          <a:lstStyle>
            <a:lvl1pPr eaLnBrk="0">
              <a:tabLst>
                <a:tab pos="656650" algn="l"/>
                <a:tab pos="1313299" algn="l"/>
                <a:tab pos="1969949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eaLnBrk="0">
              <a:tabLst>
                <a:tab pos="656650" algn="l"/>
                <a:tab pos="1313299" algn="l"/>
                <a:tab pos="1969949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eaLnBrk="0">
              <a:tabLst>
                <a:tab pos="656650" algn="l"/>
                <a:tab pos="1313299" algn="l"/>
                <a:tab pos="1969949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eaLnBrk="0">
              <a:tabLst>
                <a:tab pos="656650" algn="l"/>
                <a:tab pos="1313299" algn="l"/>
                <a:tab pos="1969949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eaLnBrk="0">
              <a:tabLst>
                <a:tab pos="656650" algn="l"/>
                <a:tab pos="1313299" algn="l"/>
                <a:tab pos="1969949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280994" indent="-207363" algn="ctr" defTabSz="414726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656650" algn="l"/>
                <a:tab pos="1313299" algn="l"/>
                <a:tab pos="1969949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695720" indent="-207363" algn="ctr" defTabSz="414726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656650" algn="l"/>
                <a:tab pos="1313299" algn="l"/>
                <a:tab pos="1969949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110446" indent="-207363" algn="ctr" defTabSz="414726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656650" algn="l"/>
                <a:tab pos="1313299" algn="l"/>
                <a:tab pos="1969949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525172" indent="-207363" algn="ctr" defTabSz="414726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656650" algn="l"/>
                <a:tab pos="1313299" algn="l"/>
                <a:tab pos="1969949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/>
            <a:fld id="{B39B856D-3460-4AB3-9DED-B0FDA9BDE5A8}" type="slidenum">
              <a:rPr lang="en-US" smtClean="0">
                <a:solidFill>
                  <a:srgbClr val="000000"/>
                </a:solidFill>
                <a:latin typeface="Times New Roman" pitchFamily="16" charset="0"/>
              </a:rPr>
              <a:pPr eaLnBrk="1"/>
              <a:t>36</a:t>
            </a:fld>
            <a:endParaRPr lang="en-US" dirty="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3" name="Text Box 1"/>
          <p:cNvSpPr txBox="1">
            <a:spLocks noChangeArrowheads="1"/>
          </p:cNvSpPr>
          <p:nvPr/>
        </p:nvSpPr>
        <p:spPr bwMode="auto">
          <a:xfrm>
            <a:off x="611560" y="2276872"/>
            <a:ext cx="7879680" cy="4248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9" tIns="58421" rIns="81639" bIns="40820"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/>
            <a:r>
              <a:rPr lang="en-US" sz="2000" dirty="0">
                <a:solidFill>
                  <a:srgbClr val="000000"/>
                </a:solidFill>
              </a:rPr>
              <a:t>void wacht1sec()</a:t>
            </a:r>
          </a:p>
          <a:p>
            <a:pPr algn="l" eaLnBrk="1"/>
            <a:r>
              <a:rPr lang="en-US" sz="2000" dirty="0">
                <a:solidFill>
                  <a:srgbClr val="000000"/>
                </a:solidFill>
              </a:rPr>
              <a:t>{</a:t>
            </a:r>
          </a:p>
          <a:p>
            <a:pPr algn="l" eaLnBrk="1"/>
            <a:r>
              <a:rPr lang="en-US" sz="2000" dirty="0">
                <a:solidFill>
                  <a:srgbClr val="000000"/>
                </a:solidFill>
              </a:rPr>
              <a:t>    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	//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</a:rPr>
              <a:t>Initialisatie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 (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</a:rPr>
              <a:t>normale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 mode	</a:t>
            </a:r>
          </a:p>
          <a:p>
            <a:pPr eaLnBrk="1"/>
            <a:r>
              <a:rPr lang="en-US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	 TCCR0A  = 00;</a:t>
            </a:r>
          </a:p>
          <a:p>
            <a:pPr eaLnBrk="1"/>
            <a:r>
              <a:rPr lang="en-US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TCCR0B  = 1&lt;&lt;CS02| (1&lt;&lt;CS00);</a:t>
            </a:r>
            <a:r>
              <a:rPr lang="en-US" sz="2000" i="1" dirty="0">
                <a:solidFill>
                  <a:srgbClr val="000000"/>
                </a:solidFill>
                <a:latin typeface="Arial"/>
                <a:cs typeface="Arial"/>
              </a:rPr>
              <a:t>//pre scaler 1024 </a:t>
            </a:r>
          </a:p>
          <a:p>
            <a:pPr eaLnBrk="1"/>
            <a:r>
              <a:rPr lang="en-US" sz="2000" i="1" dirty="0">
                <a:solidFill>
                  <a:srgbClr val="000000"/>
                </a:solidFill>
                <a:latin typeface="Arial"/>
                <a:cs typeface="Arial"/>
              </a:rPr>
              <a:t>             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TNCT0   =  256-9;</a:t>
            </a:r>
          </a:p>
          <a:p>
            <a:pPr eaLnBrk="1"/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         //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</a:rPr>
              <a:t>Hoofdprogramma</a:t>
            </a:r>
            <a:endParaRPr lang="en-US" sz="2400" dirty="0">
              <a:solidFill>
                <a:schemeClr val="accent1">
                  <a:lumMod val="50000"/>
                </a:schemeClr>
              </a:solidFill>
            </a:endParaRPr>
          </a:p>
          <a:p>
            <a:pPr algn="l" eaLnBrk="1"/>
            <a:r>
              <a:rPr lang="en-US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 for(</a:t>
            </a:r>
            <a:r>
              <a:rPr lang="en-US" sz="20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=0;i&lt;62;i++) {</a:t>
            </a:r>
          </a:p>
          <a:p>
            <a:pPr algn="l" eaLnBrk="1"/>
            <a:r>
              <a:rPr lang="en-US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TIFR0= 1&lt;&lt;TOV0;</a:t>
            </a:r>
          </a:p>
          <a:p>
            <a:pPr algn="l" eaLnBrk="1"/>
            <a:r>
              <a:rPr lang="en-US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while(!(TIFR0 &amp; 1&lt;&lt;TOV0));</a:t>
            </a:r>
          </a:p>
          <a:p>
            <a:pPr algn="l" eaLnBrk="1"/>
            <a:r>
              <a:rPr lang="en-US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	}</a:t>
            </a:r>
          </a:p>
          <a:p>
            <a:pPr eaLnBrk="1"/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          //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</a:rPr>
              <a:t>Afsluiting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 (no clock)</a:t>
            </a:r>
            <a:endParaRPr lang="en-US" sz="2000" i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algn="l" eaLnBrk="1"/>
            <a:r>
              <a:rPr lang="en-US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2000" dirty="0">
                <a:solidFill>
                  <a:srgbClr val="000000"/>
                </a:solidFill>
                <a:latin typeface="Courier New"/>
                <a:cs typeface="Courier New"/>
              </a:rPr>
              <a:t>TCCR0B &amp;=~(1&lt;&lt;CS02|1&lt;&lt;CS01|1&lt;&lt;CS00);</a:t>
            </a:r>
          </a:p>
          <a:p>
            <a:pPr algn="l" eaLnBrk="1"/>
            <a:r>
              <a:rPr lang="en-US" sz="2000" dirty="0">
                <a:solidFill>
                  <a:srgbClr val="000000"/>
                </a:solidFill>
              </a:rPr>
              <a:t>}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539477" y="116632"/>
            <a:ext cx="4824145" cy="100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35203" rIns="90000" bIns="45000" numCol="1" anchor="t" anchorCtr="0" compatLnSpc="1">
            <a:prstTxWarp prst="textNoShape">
              <a:avLst/>
            </a:prstTxWarp>
          </a:bodyPr>
          <a:lstStyle>
            <a:lvl1pPr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FF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FF"/>
                </a:solidFill>
                <a:latin typeface="Univers" pitchFamily="32" charset="0"/>
                <a:ea typeface="Microsoft YaHei" charset="-122"/>
              </a:defRPr>
            </a:lvl2pPr>
            <a:lvl3pPr marL="11430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FF"/>
                </a:solidFill>
                <a:latin typeface="Univers" pitchFamily="32" charset="0"/>
                <a:ea typeface="Microsoft YaHei" charset="-122"/>
              </a:defRPr>
            </a:lvl3pPr>
            <a:lvl4pPr marL="16002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FF"/>
                </a:solidFill>
                <a:latin typeface="Univers" pitchFamily="32" charset="0"/>
                <a:ea typeface="Microsoft YaHei" charset="-122"/>
              </a:defRPr>
            </a:lvl4pPr>
            <a:lvl5pPr marL="20574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FF"/>
                </a:solidFill>
                <a:latin typeface="Univers" pitchFamily="32" charset="0"/>
                <a:ea typeface="Microsoft YaHei" charset="-122"/>
              </a:defRPr>
            </a:lvl5pPr>
            <a:lvl6pPr marL="25146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FF"/>
                </a:solidFill>
                <a:latin typeface="Univers" pitchFamily="32" charset="0"/>
                <a:ea typeface="Microsoft YaHei" charset="-122"/>
              </a:defRPr>
            </a:lvl6pPr>
            <a:lvl7pPr marL="29718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FF"/>
                </a:solidFill>
                <a:latin typeface="Univers" pitchFamily="32" charset="0"/>
                <a:ea typeface="Microsoft YaHei" charset="-122"/>
              </a:defRPr>
            </a:lvl7pPr>
            <a:lvl8pPr marL="34290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FF"/>
                </a:solidFill>
                <a:latin typeface="Univers" pitchFamily="32" charset="0"/>
                <a:ea typeface="Microsoft YaHei" charset="-122"/>
              </a:defRPr>
            </a:lvl8pPr>
            <a:lvl9pPr marL="38862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FF"/>
                </a:solidFill>
                <a:latin typeface="Univers" pitchFamily="32" charset="0"/>
                <a:ea typeface="Microsoft YaHei" charset="-122"/>
              </a:defRPr>
            </a:lvl9pPr>
          </a:lstStyle>
          <a:p>
            <a:pPr algn="ctr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sz="3600" dirty="0"/>
              <a:t>Timer/Counter 0 </a:t>
            </a:r>
            <a:br>
              <a:rPr lang="en-US" sz="3600" dirty="0"/>
            </a:b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uitwerking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opgave</a:t>
            </a:r>
            <a:endParaRPr lang="en-US" sz="3300" dirty="0"/>
          </a:p>
        </p:txBody>
      </p:sp>
      <p:sp>
        <p:nvSpPr>
          <p:cNvPr id="6" name="TextBox 5"/>
          <p:cNvSpPr txBox="1"/>
          <p:nvPr/>
        </p:nvSpPr>
        <p:spPr>
          <a:xfrm>
            <a:off x="1187624" y="1160587"/>
            <a:ext cx="6264696" cy="49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>
                <a:solidFill>
                  <a:schemeClr val="tx1"/>
                </a:solidFill>
              </a:rPr>
              <a:t>Opdracht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1901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>
            <p:ph type="title"/>
          </p:nvPr>
        </p:nvSpPr>
        <p:spPr>
          <a:xfrm>
            <a:off x="2460935" y="188640"/>
            <a:ext cx="3960049" cy="684072"/>
          </a:xfrm>
        </p:spPr>
        <p:txBody>
          <a:bodyPr tIns="35203"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sz="3600" dirty="0"/>
              <a:t>Timer/Counter 0</a:t>
            </a:r>
            <a:endParaRPr lang="en-US" sz="3300" dirty="0"/>
          </a:p>
        </p:txBody>
      </p:sp>
      <p:sp>
        <p:nvSpPr>
          <p:cNvPr id="5" name="TextBox 4"/>
          <p:cNvSpPr txBox="1"/>
          <p:nvPr/>
        </p:nvSpPr>
        <p:spPr>
          <a:xfrm>
            <a:off x="611560" y="1988840"/>
            <a:ext cx="7992888" cy="21532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Is </a:t>
            </a:r>
            <a:r>
              <a:rPr lang="en-US" sz="2400" dirty="0" err="1">
                <a:solidFill>
                  <a:schemeClr val="tx1"/>
                </a:solidFill>
              </a:rPr>
              <a:t>een</a:t>
            </a:r>
            <a:r>
              <a:rPr lang="en-US" sz="2400" dirty="0">
                <a:solidFill>
                  <a:schemeClr val="tx1"/>
                </a:solidFill>
              </a:rPr>
              <a:t> 8 bit teller (</a:t>
            </a:r>
            <a:r>
              <a:rPr lang="en-US" sz="2400" dirty="0" err="1">
                <a:solidFill>
                  <a:schemeClr val="tx1"/>
                </a:solidFill>
              </a:rPr>
              <a:t>telt</a:t>
            </a:r>
            <a:r>
              <a:rPr lang="en-US" sz="2400" dirty="0">
                <a:solidFill>
                  <a:schemeClr val="tx1"/>
                </a:solidFill>
              </a:rPr>
              <a:t> van 0 t/m 255)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err="1">
                <a:solidFill>
                  <a:schemeClr val="tx1"/>
                </a:solidFill>
              </a:rPr>
              <a:t>Heeft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een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prescaler</a:t>
            </a:r>
            <a:r>
              <a:rPr lang="en-US" sz="2400" dirty="0">
                <a:solidFill>
                  <a:schemeClr val="tx1"/>
                </a:solidFill>
              </a:rPr>
              <a:t> van 1, 8, 64, 256, 1024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err="1">
                <a:solidFill>
                  <a:schemeClr val="tx1"/>
                </a:solidFill>
              </a:rPr>
              <a:t>Externe</a:t>
            </a:r>
            <a:r>
              <a:rPr lang="en-US" sz="2400" dirty="0">
                <a:solidFill>
                  <a:schemeClr val="tx1"/>
                </a:solidFill>
              </a:rPr>
              <a:t> input op PB0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err="1">
                <a:solidFill>
                  <a:schemeClr val="tx1"/>
                </a:solidFill>
              </a:rPr>
              <a:t>Externe</a:t>
            </a:r>
            <a:r>
              <a:rPr lang="en-US" sz="2400" dirty="0">
                <a:solidFill>
                  <a:schemeClr val="tx1"/>
                </a:solidFill>
              </a:rPr>
              <a:t> output op PD5 (</a:t>
            </a:r>
            <a:r>
              <a:rPr lang="en-US" sz="2000" i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output B</a:t>
            </a:r>
            <a:r>
              <a:rPr lang="en-US" sz="2400" dirty="0">
                <a:solidFill>
                  <a:schemeClr val="tx1"/>
                </a:solidFill>
              </a:rPr>
              <a:t>) en PD6 (</a:t>
            </a:r>
            <a:r>
              <a:rPr lang="en-US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output A</a:t>
            </a:r>
            <a:r>
              <a:rPr lang="en-US" sz="2400" dirty="0">
                <a:solidFill>
                  <a:schemeClr val="tx1"/>
                </a:solidFill>
              </a:rPr>
              <a:t>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err="1">
                <a:solidFill>
                  <a:schemeClr val="tx1"/>
                </a:solidFill>
              </a:rPr>
              <a:t>Heeft</a:t>
            </a:r>
            <a:r>
              <a:rPr lang="en-US" sz="2400" dirty="0">
                <a:solidFill>
                  <a:schemeClr val="tx1"/>
                </a:solidFill>
              </a:rPr>
              <a:t> PWM (</a:t>
            </a:r>
            <a:r>
              <a:rPr lang="en-US" sz="20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Puls</a:t>
            </a:r>
            <a:r>
              <a:rPr lang="en-US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Width Modulation</a:t>
            </a:r>
            <a:r>
              <a:rPr lang="en-US" sz="2400" dirty="0">
                <a:solidFill>
                  <a:schemeClr val="tx1"/>
                </a:solidFill>
              </a:rPr>
              <a:t>)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8906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Shape 1"/>
          <p:cNvSpPr txBox="1"/>
          <p:nvPr/>
        </p:nvSpPr>
        <p:spPr>
          <a:xfrm>
            <a:off x="323640" y="70759"/>
            <a:ext cx="8421480" cy="684000"/>
          </a:xfrm>
          <a:prstGeom prst="rect">
            <a:avLst/>
          </a:prstGeom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GB" sz="3200" b="1" dirty="0">
                <a:solidFill>
                  <a:srgbClr val="0000FF"/>
                </a:solidFill>
                <a:latin typeface="Calibri"/>
                <a:ea typeface="Microsoft YaHei"/>
              </a:rPr>
              <a:t>Microprocessor</a:t>
            </a:r>
          </a:p>
          <a:p>
            <a:pPr algn="ctr">
              <a:lnSpc>
                <a:spcPct val="100000"/>
              </a:lnSpc>
            </a:pPr>
            <a:r>
              <a:rPr lang="en-GB" sz="2400" b="1" dirty="0">
                <a:solidFill>
                  <a:srgbClr val="0000FF"/>
                </a:solidFill>
                <a:latin typeface="Calibri"/>
                <a:ea typeface="Microsoft YaHei"/>
              </a:rPr>
              <a:t>Pin-layout van </a:t>
            </a:r>
            <a:r>
              <a:rPr lang="en-GB" sz="2400" b="1" dirty="0" err="1">
                <a:solidFill>
                  <a:srgbClr val="0000FF"/>
                </a:solidFill>
                <a:latin typeface="Calibri"/>
                <a:ea typeface="Microsoft YaHei"/>
              </a:rPr>
              <a:t>een</a:t>
            </a:r>
            <a:r>
              <a:rPr lang="en-GB" sz="2400" b="1" dirty="0">
                <a:solidFill>
                  <a:srgbClr val="0000FF"/>
                </a:solidFill>
                <a:latin typeface="Calibri"/>
                <a:ea typeface="Microsoft YaHei"/>
              </a:rPr>
              <a:t> ATmega168</a:t>
            </a:r>
            <a:endParaRPr sz="2400" dirty="0"/>
          </a:p>
        </p:txBody>
      </p:sp>
      <p:pic>
        <p:nvPicPr>
          <p:cNvPr id="6" name="Picture 7"/>
          <p:cNvPicPr/>
          <p:nvPr/>
        </p:nvPicPr>
        <p:blipFill>
          <a:blip r:embed="rId3"/>
          <a:stretch>
            <a:fillRect/>
          </a:stretch>
        </p:blipFill>
        <p:spPr>
          <a:xfrm>
            <a:off x="784263" y="1898178"/>
            <a:ext cx="2568900" cy="2587100"/>
          </a:xfrm>
          <a:prstGeom prst="rect">
            <a:avLst/>
          </a:prstGeom>
          <a:ln>
            <a:noFill/>
          </a:ln>
        </p:spPr>
      </p:pic>
      <p:pic>
        <p:nvPicPr>
          <p:cNvPr id="7" name="Picture 2"/>
          <p:cNvPicPr/>
          <p:nvPr/>
        </p:nvPicPr>
        <p:blipFill>
          <a:blip r:embed="rId4"/>
          <a:stretch>
            <a:fillRect/>
          </a:stretch>
        </p:blipFill>
        <p:spPr>
          <a:xfrm rot="5400000">
            <a:off x="3781800" y="1156700"/>
            <a:ext cx="4868640" cy="5058000"/>
          </a:xfrm>
          <a:prstGeom prst="rect">
            <a:avLst/>
          </a:prstGeom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AE2DA3E-587F-1747-9C0F-0CDF2BB8ED8B}"/>
              </a:ext>
            </a:extLst>
          </p:cNvPr>
          <p:cNvSpPr txBox="1"/>
          <p:nvPr/>
        </p:nvSpPr>
        <p:spPr>
          <a:xfrm>
            <a:off x="300447" y="4402182"/>
            <a:ext cx="3344090" cy="11228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>
                <a:solidFill>
                  <a:schemeClr val="tx1"/>
                </a:solidFill>
              </a:rPr>
              <a:t>Alle</a:t>
            </a:r>
            <a:r>
              <a:rPr lang="en-US" sz="2400" b="1" dirty="0">
                <a:solidFill>
                  <a:schemeClr val="tx1"/>
                </a:solidFill>
              </a:rPr>
              <a:t> </a:t>
            </a:r>
            <a:r>
              <a:rPr lang="en-US" sz="2400" b="1" dirty="0" err="1">
                <a:solidFill>
                  <a:schemeClr val="tx1"/>
                </a:solidFill>
              </a:rPr>
              <a:t>informatie</a:t>
            </a:r>
            <a:r>
              <a:rPr lang="en-US" sz="2400" b="1" dirty="0">
                <a:solidFill>
                  <a:schemeClr val="tx1"/>
                </a:solidFill>
              </a:rPr>
              <a:t> over de </a:t>
            </a:r>
            <a:r>
              <a:rPr lang="en-US" sz="2400" b="1" dirty="0" err="1">
                <a:solidFill>
                  <a:schemeClr val="tx1"/>
                </a:solidFill>
              </a:rPr>
              <a:t>microcontroler</a:t>
            </a:r>
            <a:r>
              <a:rPr lang="en-US" sz="2400" b="1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sz="2400" b="1" dirty="0" err="1">
                <a:solidFill>
                  <a:schemeClr val="tx1"/>
                </a:solidFill>
              </a:rPr>
              <a:t>Staat</a:t>
            </a:r>
            <a:r>
              <a:rPr lang="en-US" sz="2400" b="1" dirty="0">
                <a:solidFill>
                  <a:schemeClr val="tx1"/>
                </a:solidFill>
              </a:rPr>
              <a:t> in de </a:t>
            </a:r>
            <a:r>
              <a:rPr lang="en-US" sz="2400" b="1" dirty="0">
                <a:solidFill>
                  <a:schemeClr val="accent2"/>
                </a:solidFill>
                <a:hlinkClick r:id="rId5"/>
              </a:rPr>
              <a:t>datasheet</a:t>
            </a:r>
            <a:endParaRPr lang="en-US" sz="2400" b="1" dirty="0">
              <a:solidFill>
                <a:schemeClr val="accent2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9B033A0-2E59-9544-B1A0-59F01B664AE8}"/>
              </a:ext>
            </a:extLst>
          </p:cNvPr>
          <p:cNvSpPr/>
          <p:nvPr/>
        </p:nvSpPr>
        <p:spPr bwMode="auto">
          <a:xfrm>
            <a:off x="3707904" y="4509120"/>
            <a:ext cx="1584176" cy="72008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77061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>
            <p:ph type="title"/>
          </p:nvPr>
        </p:nvSpPr>
        <p:spPr>
          <a:xfrm>
            <a:off x="2555776" y="188640"/>
            <a:ext cx="3960440" cy="792088"/>
          </a:xfrm>
        </p:spPr>
        <p:txBody>
          <a:bodyPr tIns="35203"/>
          <a:lstStyle/>
          <a:p>
            <a:pPr algn="ctr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sz="3600" dirty="0"/>
              <a:t>Timer/Counter 0</a:t>
            </a:r>
            <a:br>
              <a:rPr lang="en-US" sz="2000" dirty="0"/>
            </a:br>
            <a:r>
              <a:rPr lang="en-US" sz="2000" i="1" dirty="0">
                <a:latin typeface="Courier New" pitchFamily="49" charset="0"/>
                <a:cs typeface="Courier New" pitchFamily="49" charset="0"/>
              </a:rPr>
              <a:t>8 bits</a:t>
            </a:r>
            <a:endParaRPr lang="en-US" sz="3300" i="1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7" name="Straight Connector 6"/>
          <p:cNvCxnSpPr/>
          <p:nvPr/>
        </p:nvCxnSpPr>
        <p:spPr bwMode="auto">
          <a:xfrm>
            <a:off x="1331640" y="1916832"/>
            <a:ext cx="0" cy="396044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" name="Straight Connector 8"/>
          <p:cNvCxnSpPr/>
          <p:nvPr/>
        </p:nvCxnSpPr>
        <p:spPr bwMode="auto">
          <a:xfrm>
            <a:off x="899592" y="5661248"/>
            <a:ext cx="6012668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4" name="Group 23"/>
          <p:cNvGrpSpPr/>
          <p:nvPr/>
        </p:nvGrpSpPr>
        <p:grpSpPr>
          <a:xfrm>
            <a:off x="5724128" y="5733256"/>
            <a:ext cx="686150" cy="360040"/>
            <a:chOff x="3327788" y="5785859"/>
            <a:chExt cx="686150" cy="360040"/>
          </a:xfrm>
        </p:grpSpPr>
        <p:cxnSp>
          <p:nvCxnSpPr>
            <p:cNvPr id="19" name="Elbow Connector 18"/>
            <p:cNvCxnSpPr/>
            <p:nvPr/>
          </p:nvCxnSpPr>
          <p:spPr bwMode="auto">
            <a:xfrm>
              <a:off x="3329862" y="5785859"/>
              <a:ext cx="684076" cy="360040"/>
            </a:xfrm>
            <a:prstGeom prst="bentConnector3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" name="Straight Connector 20"/>
            <p:cNvCxnSpPr/>
            <p:nvPr/>
          </p:nvCxnSpPr>
          <p:spPr bwMode="auto">
            <a:xfrm>
              <a:off x="3327788" y="5785859"/>
              <a:ext cx="0" cy="360040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5" name="Group 24"/>
          <p:cNvGrpSpPr/>
          <p:nvPr/>
        </p:nvGrpSpPr>
        <p:grpSpPr>
          <a:xfrm>
            <a:off x="3131840" y="5733256"/>
            <a:ext cx="686150" cy="360040"/>
            <a:chOff x="3327788" y="5785859"/>
            <a:chExt cx="686150" cy="360040"/>
          </a:xfrm>
        </p:grpSpPr>
        <p:cxnSp>
          <p:nvCxnSpPr>
            <p:cNvPr id="26" name="Elbow Connector 25"/>
            <p:cNvCxnSpPr/>
            <p:nvPr/>
          </p:nvCxnSpPr>
          <p:spPr bwMode="auto">
            <a:xfrm>
              <a:off x="3329862" y="5785859"/>
              <a:ext cx="684076" cy="360040"/>
            </a:xfrm>
            <a:prstGeom prst="bentConnector3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" name="Straight Connector 26"/>
            <p:cNvCxnSpPr/>
            <p:nvPr/>
          </p:nvCxnSpPr>
          <p:spPr bwMode="auto">
            <a:xfrm>
              <a:off x="3327788" y="5785859"/>
              <a:ext cx="0" cy="360040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8" name="Group 27"/>
          <p:cNvGrpSpPr/>
          <p:nvPr/>
        </p:nvGrpSpPr>
        <p:grpSpPr>
          <a:xfrm>
            <a:off x="2483768" y="5733256"/>
            <a:ext cx="686150" cy="360040"/>
            <a:chOff x="3327788" y="5785859"/>
            <a:chExt cx="686150" cy="360040"/>
          </a:xfrm>
        </p:grpSpPr>
        <p:cxnSp>
          <p:nvCxnSpPr>
            <p:cNvPr id="29" name="Elbow Connector 28"/>
            <p:cNvCxnSpPr/>
            <p:nvPr/>
          </p:nvCxnSpPr>
          <p:spPr bwMode="auto">
            <a:xfrm>
              <a:off x="3329862" y="5785859"/>
              <a:ext cx="684076" cy="360040"/>
            </a:xfrm>
            <a:prstGeom prst="bentConnector3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" name="Straight Connector 29"/>
            <p:cNvCxnSpPr/>
            <p:nvPr/>
          </p:nvCxnSpPr>
          <p:spPr bwMode="auto">
            <a:xfrm>
              <a:off x="3327788" y="5785859"/>
              <a:ext cx="0" cy="360040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1" name="Group 30"/>
          <p:cNvGrpSpPr/>
          <p:nvPr/>
        </p:nvGrpSpPr>
        <p:grpSpPr>
          <a:xfrm>
            <a:off x="1763688" y="5733256"/>
            <a:ext cx="686150" cy="360040"/>
            <a:chOff x="3327788" y="5785859"/>
            <a:chExt cx="686150" cy="360040"/>
          </a:xfrm>
        </p:grpSpPr>
        <p:cxnSp>
          <p:nvCxnSpPr>
            <p:cNvPr id="32" name="Elbow Connector 31"/>
            <p:cNvCxnSpPr/>
            <p:nvPr/>
          </p:nvCxnSpPr>
          <p:spPr bwMode="auto">
            <a:xfrm>
              <a:off x="3329862" y="5785859"/>
              <a:ext cx="684076" cy="360040"/>
            </a:xfrm>
            <a:prstGeom prst="bentConnector3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" name="Straight Connector 32"/>
            <p:cNvCxnSpPr/>
            <p:nvPr/>
          </p:nvCxnSpPr>
          <p:spPr bwMode="auto">
            <a:xfrm>
              <a:off x="3327788" y="5785859"/>
              <a:ext cx="0" cy="360040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8" name="Group 37"/>
          <p:cNvGrpSpPr/>
          <p:nvPr/>
        </p:nvGrpSpPr>
        <p:grpSpPr>
          <a:xfrm>
            <a:off x="539552" y="1916832"/>
            <a:ext cx="786458" cy="378565"/>
            <a:chOff x="905222" y="5039917"/>
            <a:chExt cx="786458" cy="378565"/>
          </a:xfrm>
        </p:grpSpPr>
        <p:sp>
          <p:nvSpPr>
            <p:cNvPr id="35" name="TextBox 34"/>
            <p:cNvSpPr txBox="1"/>
            <p:nvPr/>
          </p:nvSpPr>
          <p:spPr>
            <a:xfrm>
              <a:off x="905222" y="5039917"/>
              <a:ext cx="648072" cy="3785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tx1"/>
                  </a:solidFill>
                </a:rPr>
                <a:t>255</a:t>
              </a:r>
            </a:p>
          </p:txBody>
        </p:sp>
        <p:cxnSp>
          <p:nvCxnSpPr>
            <p:cNvPr id="37" name="Straight Connector 36"/>
            <p:cNvCxnSpPr/>
            <p:nvPr/>
          </p:nvCxnSpPr>
          <p:spPr bwMode="auto">
            <a:xfrm>
              <a:off x="1619672" y="5229200"/>
              <a:ext cx="72008" cy="0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9" name="Group 38"/>
          <p:cNvGrpSpPr/>
          <p:nvPr/>
        </p:nvGrpSpPr>
        <p:grpSpPr>
          <a:xfrm>
            <a:off x="927448" y="4374857"/>
            <a:ext cx="404192" cy="378565"/>
            <a:chOff x="1287488" y="5039917"/>
            <a:chExt cx="404192" cy="378565"/>
          </a:xfrm>
        </p:grpSpPr>
        <p:sp>
          <p:nvSpPr>
            <p:cNvPr id="40" name="TextBox 39"/>
            <p:cNvSpPr txBox="1"/>
            <p:nvPr/>
          </p:nvSpPr>
          <p:spPr>
            <a:xfrm>
              <a:off x="1287488" y="5039917"/>
              <a:ext cx="288032" cy="3785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tx1"/>
                  </a:solidFill>
                </a:rPr>
                <a:t>3</a:t>
              </a:r>
            </a:p>
          </p:txBody>
        </p:sp>
        <p:cxnSp>
          <p:nvCxnSpPr>
            <p:cNvPr id="41" name="Straight Connector 40"/>
            <p:cNvCxnSpPr/>
            <p:nvPr/>
          </p:nvCxnSpPr>
          <p:spPr bwMode="auto">
            <a:xfrm>
              <a:off x="1619672" y="5229200"/>
              <a:ext cx="72008" cy="0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42" name="Group 41"/>
          <p:cNvGrpSpPr/>
          <p:nvPr/>
        </p:nvGrpSpPr>
        <p:grpSpPr>
          <a:xfrm>
            <a:off x="927448" y="4770415"/>
            <a:ext cx="404192" cy="378565"/>
            <a:chOff x="1287488" y="5039917"/>
            <a:chExt cx="404192" cy="378565"/>
          </a:xfrm>
        </p:grpSpPr>
        <p:sp>
          <p:nvSpPr>
            <p:cNvPr id="43" name="TextBox 42"/>
            <p:cNvSpPr txBox="1"/>
            <p:nvPr/>
          </p:nvSpPr>
          <p:spPr>
            <a:xfrm>
              <a:off x="1287488" y="5039917"/>
              <a:ext cx="288032" cy="3785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tx1"/>
                  </a:solidFill>
                </a:rPr>
                <a:t>2</a:t>
              </a:r>
            </a:p>
          </p:txBody>
        </p:sp>
        <p:cxnSp>
          <p:nvCxnSpPr>
            <p:cNvPr id="44" name="Straight Connector 43"/>
            <p:cNvCxnSpPr/>
            <p:nvPr/>
          </p:nvCxnSpPr>
          <p:spPr bwMode="auto">
            <a:xfrm>
              <a:off x="1619672" y="5229200"/>
              <a:ext cx="72008" cy="0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45" name="Group 44"/>
          <p:cNvGrpSpPr/>
          <p:nvPr/>
        </p:nvGrpSpPr>
        <p:grpSpPr>
          <a:xfrm>
            <a:off x="910048" y="5157192"/>
            <a:ext cx="404192" cy="378565"/>
            <a:chOff x="1287488" y="5039917"/>
            <a:chExt cx="404192" cy="378565"/>
          </a:xfrm>
        </p:grpSpPr>
        <p:sp>
          <p:nvSpPr>
            <p:cNvPr id="46" name="TextBox 45"/>
            <p:cNvSpPr txBox="1"/>
            <p:nvPr/>
          </p:nvSpPr>
          <p:spPr>
            <a:xfrm>
              <a:off x="1287488" y="5039917"/>
              <a:ext cx="288032" cy="3785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47" name="Straight Connector 46"/>
            <p:cNvCxnSpPr/>
            <p:nvPr/>
          </p:nvCxnSpPr>
          <p:spPr bwMode="auto">
            <a:xfrm>
              <a:off x="1619672" y="5229200"/>
              <a:ext cx="72008" cy="0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48" name="Group 47"/>
          <p:cNvGrpSpPr/>
          <p:nvPr/>
        </p:nvGrpSpPr>
        <p:grpSpPr>
          <a:xfrm>
            <a:off x="915232" y="3996292"/>
            <a:ext cx="404192" cy="378565"/>
            <a:chOff x="1287488" y="5039917"/>
            <a:chExt cx="404192" cy="378565"/>
          </a:xfrm>
        </p:grpSpPr>
        <p:sp>
          <p:nvSpPr>
            <p:cNvPr id="49" name="TextBox 48"/>
            <p:cNvSpPr txBox="1"/>
            <p:nvPr/>
          </p:nvSpPr>
          <p:spPr>
            <a:xfrm>
              <a:off x="1287488" y="5039917"/>
              <a:ext cx="288032" cy="3785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tx1"/>
                  </a:solidFill>
                </a:rPr>
                <a:t>4</a:t>
              </a:r>
            </a:p>
          </p:txBody>
        </p:sp>
        <p:cxnSp>
          <p:nvCxnSpPr>
            <p:cNvPr id="50" name="Straight Connector 49"/>
            <p:cNvCxnSpPr/>
            <p:nvPr/>
          </p:nvCxnSpPr>
          <p:spPr bwMode="auto">
            <a:xfrm>
              <a:off x="1619672" y="5229200"/>
              <a:ext cx="72008" cy="0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51" name="Group 50"/>
          <p:cNvGrpSpPr/>
          <p:nvPr/>
        </p:nvGrpSpPr>
        <p:grpSpPr>
          <a:xfrm>
            <a:off x="539552" y="2276872"/>
            <a:ext cx="764232" cy="378565"/>
            <a:chOff x="927448" y="5039917"/>
            <a:chExt cx="764232" cy="378565"/>
          </a:xfrm>
        </p:grpSpPr>
        <p:sp>
          <p:nvSpPr>
            <p:cNvPr id="52" name="TextBox 51"/>
            <p:cNvSpPr txBox="1"/>
            <p:nvPr/>
          </p:nvSpPr>
          <p:spPr>
            <a:xfrm>
              <a:off x="927448" y="5039917"/>
              <a:ext cx="648072" cy="3785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tx1"/>
                  </a:solidFill>
                </a:rPr>
                <a:t>254</a:t>
              </a:r>
            </a:p>
          </p:txBody>
        </p:sp>
        <p:cxnSp>
          <p:nvCxnSpPr>
            <p:cNvPr id="53" name="Straight Connector 52"/>
            <p:cNvCxnSpPr/>
            <p:nvPr/>
          </p:nvCxnSpPr>
          <p:spPr bwMode="auto">
            <a:xfrm>
              <a:off x="1619672" y="5229200"/>
              <a:ext cx="72008" cy="0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7EC7CA66-9F03-7B48-8572-1AA8EB93CA0E}"/>
              </a:ext>
            </a:extLst>
          </p:cNvPr>
          <p:cNvGrpSpPr/>
          <p:nvPr/>
        </p:nvGrpSpPr>
        <p:grpSpPr>
          <a:xfrm>
            <a:off x="3745982" y="4293096"/>
            <a:ext cx="754010" cy="360040"/>
            <a:chOff x="4106022" y="4293096"/>
            <a:chExt cx="754010" cy="360040"/>
          </a:xfrm>
        </p:grpSpPr>
        <p:cxnSp>
          <p:nvCxnSpPr>
            <p:cNvPr id="55" name="Straight Connector 54"/>
            <p:cNvCxnSpPr/>
            <p:nvPr/>
          </p:nvCxnSpPr>
          <p:spPr bwMode="auto">
            <a:xfrm>
              <a:off x="4110170" y="4293096"/>
              <a:ext cx="749862" cy="0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9" name="Straight Connector 58"/>
            <p:cNvCxnSpPr/>
            <p:nvPr/>
          </p:nvCxnSpPr>
          <p:spPr bwMode="auto">
            <a:xfrm>
              <a:off x="4106022" y="4293096"/>
              <a:ext cx="0" cy="360040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72FDC557-A0D3-DF49-AF28-6CF9244282E0}"/>
              </a:ext>
            </a:extLst>
          </p:cNvPr>
          <p:cNvGrpSpPr/>
          <p:nvPr/>
        </p:nvGrpSpPr>
        <p:grpSpPr>
          <a:xfrm>
            <a:off x="2379904" y="5013176"/>
            <a:ext cx="751936" cy="333299"/>
            <a:chOff x="2739944" y="5013176"/>
            <a:chExt cx="751936" cy="333299"/>
          </a:xfrm>
        </p:grpSpPr>
        <p:cxnSp>
          <p:nvCxnSpPr>
            <p:cNvPr id="60" name="Straight Connector 59"/>
            <p:cNvCxnSpPr/>
            <p:nvPr/>
          </p:nvCxnSpPr>
          <p:spPr bwMode="auto">
            <a:xfrm>
              <a:off x="2739944" y="5013176"/>
              <a:ext cx="751936" cy="0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1" name="Straight Connector 60"/>
            <p:cNvCxnSpPr/>
            <p:nvPr/>
          </p:nvCxnSpPr>
          <p:spPr bwMode="auto">
            <a:xfrm>
              <a:off x="2739944" y="5013176"/>
              <a:ext cx="0" cy="333299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D22E3FDA-EC9C-3747-BE39-7DDBF7A2AA30}"/>
              </a:ext>
            </a:extLst>
          </p:cNvPr>
          <p:cNvGrpSpPr/>
          <p:nvPr/>
        </p:nvGrpSpPr>
        <p:grpSpPr>
          <a:xfrm>
            <a:off x="5580112" y="2276872"/>
            <a:ext cx="614142" cy="360040"/>
            <a:chOff x="4860032" y="3933056"/>
            <a:chExt cx="614142" cy="360040"/>
          </a:xfrm>
        </p:grpSpPr>
        <p:cxnSp>
          <p:nvCxnSpPr>
            <p:cNvPr id="64" name="Straight Connector 63"/>
            <p:cNvCxnSpPr/>
            <p:nvPr/>
          </p:nvCxnSpPr>
          <p:spPr bwMode="auto">
            <a:xfrm>
              <a:off x="4860032" y="3933056"/>
              <a:ext cx="614142" cy="0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5" name="Straight Connector 64"/>
            <p:cNvCxnSpPr/>
            <p:nvPr/>
          </p:nvCxnSpPr>
          <p:spPr bwMode="auto">
            <a:xfrm>
              <a:off x="4860032" y="3933056"/>
              <a:ext cx="0" cy="360040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67" name="Group 66"/>
          <p:cNvGrpSpPr/>
          <p:nvPr/>
        </p:nvGrpSpPr>
        <p:grpSpPr>
          <a:xfrm>
            <a:off x="3851920" y="5733256"/>
            <a:ext cx="686150" cy="360040"/>
            <a:chOff x="3327788" y="5785859"/>
            <a:chExt cx="686150" cy="360040"/>
          </a:xfrm>
        </p:grpSpPr>
        <p:cxnSp>
          <p:nvCxnSpPr>
            <p:cNvPr id="68" name="Elbow Connector 67"/>
            <p:cNvCxnSpPr/>
            <p:nvPr/>
          </p:nvCxnSpPr>
          <p:spPr bwMode="auto">
            <a:xfrm>
              <a:off x="3329862" y="5785859"/>
              <a:ext cx="684076" cy="360040"/>
            </a:xfrm>
            <a:prstGeom prst="bentConnector3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9" name="Straight Connector 68"/>
            <p:cNvCxnSpPr/>
            <p:nvPr/>
          </p:nvCxnSpPr>
          <p:spPr bwMode="auto">
            <a:xfrm>
              <a:off x="3327788" y="5785859"/>
              <a:ext cx="0" cy="360040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BEA9262-58E4-1A4A-94AE-375114F55FE1}"/>
              </a:ext>
            </a:extLst>
          </p:cNvPr>
          <p:cNvGrpSpPr/>
          <p:nvPr/>
        </p:nvGrpSpPr>
        <p:grpSpPr>
          <a:xfrm>
            <a:off x="3131840" y="4653136"/>
            <a:ext cx="618290" cy="360040"/>
            <a:chOff x="3491880" y="4653136"/>
            <a:chExt cx="618290" cy="360040"/>
          </a:xfrm>
        </p:grpSpPr>
        <p:cxnSp>
          <p:nvCxnSpPr>
            <p:cNvPr id="70" name="Straight Connector 69"/>
            <p:cNvCxnSpPr/>
            <p:nvPr/>
          </p:nvCxnSpPr>
          <p:spPr bwMode="auto">
            <a:xfrm>
              <a:off x="3496028" y="4653136"/>
              <a:ext cx="614142" cy="0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1" name="Straight Connector 70"/>
            <p:cNvCxnSpPr/>
            <p:nvPr/>
          </p:nvCxnSpPr>
          <p:spPr bwMode="auto">
            <a:xfrm>
              <a:off x="3491880" y="4653136"/>
              <a:ext cx="0" cy="360040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D4D4D539-F1EA-FA43-9F83-FA353C80440C}"/>
              </a:ext>
            </a:extLst>
          </p:cNvPr>
          <p:cNvGrpSpPr/>
          <p:nvPr/>
        </p:nvGrpSpPr>
        <p:grpSpPr>
          <a:xfrm>
            <a:off x="1763688" y="5346474"/>
            <a:ext cx="616216" cy="314774"/>
            <a:chOff x="2123728" y="5346474"/>
            <a:chExt cx="616216" cy="314774"/>
          </a:xfrm>
        </p:grpSpPr>
        <p:cxnSp>
          <p:nvCxnSpPr>
            <p:cNvPr id="57" name="Straight Connector 56"/>
            <p:cNvCxnSpPr/>
            <p:nvPr/>
          </p:nvCxnSpPr>
          <p:spPr bwMode="auto">
            <a:xfrm>
              <a:off x="2125802" y="5346475"/>
              <a:ext cx="614142" cy="0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5" name="Straight Connector 74"/>
            <p:cNvCxnSpPr/>
            <p:nvPr/>
          </p:nvCxnSpPr>
          <p:spPr bwMode="auto">
            <a:xfrm>
              <a:off x="2123728" y="5346474"/>
              <a:ext cx="0" cy="314774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76" name="TextBox 75"/>
          <p:cNvSpPr txBox="1"/>
          <p:nvPr/>
        </p:nvSpPr>
        <p:spPr>
          <a:xfrm>
            <a:off x="196674" y="1112982"/>
            <a:ext cx="1461548" cy="779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Waarde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T/C 0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7452320" y="5661248"/>
            <a:ext cx="1495487" cy="442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Pulsen</a:t>
            </a:r>
            <a:endParaRPr lang="en-US" sz="24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B8D3857-2FB2-044E-84F4-3AB195397A09}"/>
              </a:ext>
            </a:extLst>
          </p:cNvPr>
          <p:cNvCxnSpPr>
            <a:cxnSpLocks/>
          </p:cNvCxnSpPr>
          <p:nvPr/>
        </p:nvCxnSpPr>
        <p:spPr bwMode="auto">
          <a:xfrm flipV="1">
            <a:off x="4427984" y="2564904"/>
            <a:ext cx="1152128" cy="172819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62" name="Group 61">
            <a:extLst>
              <a:ext uri="{FF2B5EF4-FFF2-40B4-BE49-F238E27FC236}">
                <a16:creationId xmlns:a16="http://schemas.microsoft.com/office/drawing/2014/main" id="{1B6AF301-FAAC-8B4A-A923-6DE041946E83}"/>
              </a:ext>
            </a:extLst>
          </p:cNvPr>
          <p:cNvGrpSpPr/>
          <p:nvPr/>
        </p:nvGrpSpPr>
        <p:grpSpPr>
          <a:xfrm>
            <a:off x="6372200" y="5733256"/>
            <a:ext cx="686150" cy="360040"/>
            <a:chOff x="3327788" y="5785859"/>
            <a:chExt cx="686150" cy="360040"/>
          </a:xfrm>
        </p:grpSpPr>
        <p:cxnSp>
          <p:nvCxnSpPr>
            <p:cNvPr id="63" name="Elbow Connector 62">
              <a:extLst>
                <a:ext uri="{FF2B5EF4-FFF2-40B4-BE49-F238E27FC236}">
                  <a16:creationId xmlns:a16="http://schemas.microsoft.com/office/drawing/2014/main" id="{53B0522B-393F-D940-91DE-D43D1E0C3EEF}"/>
                </a:ext>
              </a:extLst>
            </p:cNvPr>
            <p:cNvCxnSpPr/>
            <p:nvPr/>
          </p:nvCxnSpPr>
          <p:spPr bwMode="auto">
            <a:xfrm>
              <a:off x="3329862" y="5785859"/>
              <a:ext cx="684076" cy="360040"/>
            </a:xfrm>
            <a:prstGeom prst="bentConnector3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2E92B833-EDCF-4648-AE2D-261701EA9C59}"/>
                </a:ext>
              </a:extLst>
            </p:cNvPr>
            <p:cNvCxnSpPr/>
            <p:nvPr/>
          </p:nvCxnSpPr>
          <p:spPr bwMode="auto">
            <a:xfrm>
              <a:off x="3327788" y="5785859"/>
              <a:ext cx="0" cy="360040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2827582-B049-3442-ABCC-53AAB4C67C41}"/>
              </a:ext>
            </a:extLst>
          </p:cNvPr>
          <p:cNvCxnSpPr/>
          <p:nvPr/>
        </p:nvCxnSpPr>
        <p:spPr bwMode="auto">
          <a:xfrm>
            <a:off x="6228184" y="5661248"/>
            <a:ext cx="864096" cy="0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F5601A3D-A55D-8644-BAD2-06DB0F5CC59B}"/>
              </a:ext>
            </a:extLst>
          </p:cNvPr>
          <p:cNvCxnSpPr>
            <a:cxnSpLocks/>
          </p:cNvCxnSpPr>
          <p:nvPr/>
        </p:nvCxnSpPr>
        <p:spPr bwMode="auto">
          <a:xfrm>
            <a:off x="1259632" y="5661248"/>
            <a:ext cx="504056" cy="0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278394A-266B-1547-A2FF-A18EF5716C31}"/>
              </a:ext>
            </a:extLst>
          </p:cNvPr>
          <p:cNvCxnSpPr/>
          <p:nvPr/>
        </p:nvCxnSpPr>
        <p:spPr bwMode="auto">
          <a:xfrm flipV="1">
            <a:off x="6228184" y="1844824"/>
            <a:ext cx="360040" cy="432048"/>
          </a:xfrm>
          <a:prstGeom prst="straightConnector1">
            <a:avLst/>
          </a:prstGeom>
          <a:solidFill>
            <a:srgbClr val="00B8FF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963BEBEB-70A7-594B-9631-4C491F9D0D2F}"/>
              </a:ext>
            </a:extLst>
          </p:cNvPr>
          <p:cNvSpPr txBox="1"/>
          <p:nvPr/>
        </p:nvSpPr>
        <p:spPr>
          <a:xfrm>
            <a:off x="6228184" y="1484784"/>
            <a:ext cx="1800200" cy="435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Overflow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501214B-3C5D-284F-9A44-77B1D59F10C9}"/>
              </a:ext>
            </a:extLst>
          </p:cNvPr>
          <p:cNvCxnSpPr/>
          <p:nvPr/>
        </p:nvCxnSpPr>
        <p:spPr bwMode="auto">
          <a:xfrm>
            <a:off x="6228184" y="2276872"/>
            <a:ext cx="0" cy="3384376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203933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>
            <p:ph type="title"/>
          </p:nvPr>
        </p:nvSpPr>
        <p:spPr>
          <a:xfrm>
            <a:off x="2555776" y="188640"/>
            <a:ext cx="3960440" cy="684072"/>
          </a:xfrm>
        </p:spPr>
        <p:txBody>
          <a:bodyPr tIns="35203"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sz="3600" dirty="0"/>
              <a:t>Timer/Counter 0</a:t>
            </a:r>
            <a:endParaRPr lang="en-US" sz="330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7ED95B7-E397-C74C-9283-BF7197E29E3A}"/>
              </a:ext>
            </a:extLst>
          </p:cNvPr>
          <p:cNvGrpSpPr/>
          <p:nvPr/>
        </p:nvGrpSpPr>
        <p:grpSpPr>
          <a:xfrm>
            <a:off x="1043607" y="1196752"/>
            <a:ext cx="7706167" cy="4697764"/>
            <a:chOff x="556713" y="1112982"/>
            <a:chExt cx="9055846" cy="5225709"/>
          </a:xfrm>
        </p:grpSpPr>
        <p:cxnSp>
          <p:nvCxnSpPr>
            <p:cNvPr id="7" name="Straight Connector 6"/>
            <p:cNvCxnSpPr>
              <a:cxnSpLocks/>
            </p:cNvCxnSpPr>
            <p:nvPr/>
          </p:nvCxnSpPr>
          <p:spPr bwMode="auto">
            <a:xfrm>
              <a:off x="1691680" y="1916832"/>
              <a:ext cx="0" cy="3960440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Straight Connector 8"/>
            <p:cNvCxnSpPr>
              <a:cxnSpLocks/>
            </p:cNvCxnSpPr>
            <p:nvPr/>
          </p:nvCxnSpPr>
          <p:spPr bwMode="auto">
            <a:xfrm>
              <a:off x="1259632" y="5661248"/>
              <a:ext cx="6012668" cy="0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38" name="Group 37"/>
            <p:cNvGrpSpPr/>
            <p:nvPr/>
          </p:nvGrpSpPr>
          <p:grpSpPr>
            <a:xfrm>
              <a:off x="755578" y="1836337"/>
              <a:ext cx="930472" cy="421109"/>
              <a:chOff x="761208" y="5039918"/>
              <a:chExt cx="930472" cy="421109"/>
            </a:xfrm>
          </p:grpSpPr>
          <p:sp>
            <p:nvSpPr>
              <p:cNvPr id="35" name="TextBox 34"/>
              <p:cNvSpPr txBox="1"/>
              <p:nvPr/>
            </p:nvSpPr>
            <p:spPr>
              <a:xfrm>
                <a:off x="761208" y="5039918"/>
                <a:ext cx="792086" cy="421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chemeClr val="tx1"/>
                    </a:solidFill>
                  </a:rPr>
                  <a:t>255</a:t>
                </a:r>
              </a:p>
            </p:txBody>
          </p:sp>
          <p:cxnSp>
            <p:nvCxnSpPr>
              <p:cNvPr id="37" name="Straight Connector 36"/>
              <p:cNvCxnSpPr/>
              <p:nvPr/>
            </p:nvCxnSpPr>
            <p:spPr bwMode="auto">
              <a:xfrm>
                <a:off x="1619672" y="5229200"/>
                <a:ext cx="72008" cy="0"/>
              </a:xfrm>
              <a:prstGeom prst="line">
                <a:avLst/>
              </a:prstGeom>
              <a:solidFill>
                <a:srgbClr val="00B8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45" name="Group 44"/>
            <p:cNvGrpSpPr/>
            <p:nvPr/>
          </p:nvGrpSpPr>
          <p:grpSpPr>
            <a:xfrm>
              <a:off x="1270088" y="5282683"/>
              <a:ext cx="404192" cy="378565"/>
              <a:chOff x="1287488" y="5039917"/>
              <a:chExt cx="404192" cy="378565"/>
            </a:xfrm>
          </p:grpSpPr>
          <p:sp>
            <p:nvSpPr>
              <p:cNvPr id="46" name="TextBox 45"/>
              <p:cNvSpPr txBox="1"/>
              <p:nvPr/>
            </p:nvSpPr>
            <p:spPr>
              <a:xfrm>
                <a:off x="1287488" y="5039917"/>
                <a:ext cx="288032" cy="3785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cxnSp>
            <p:nvCxnSpPr>
              <p:cNvPr id="47" name="Straight Connector 46"/>
              <p:cNvCxnSpPr/>
              <p:nvPr/>
            </p:nvCxnSpPr>
            <p:spPr bwMode="auto">
              <a:xfrm>
                <a:off x="1619672" y="5229200"/>
                <a:ext cx="72008" cy="0"/>
              </a:xfrm>
              <a:prstGeom prst="line">
                <a:avLst/>
              </a:prstGeom>
              <a:solidFill>
                <a:srgbClr val="00B8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76" name="TextBox 75"/>
            <p:cNvSpPr txBox="1"/>
            <p:nvPr/>
          </p:nvSpPr>
          <p:spPr>
            <a:xfrm>
              <a:off x="556713" y="1112982"/>
              <a:ext cx="1711023" cy="874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err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Waarde</a:t>
              </a:r>
              <a:r>
                <a:rPr lang="en-US" sz="2400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T/C0</a:t>
              </a: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3628249" y="5896453"/>
              <a:ext cx="1800200" cy="4422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err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Pulsen</a:t>
              </a:r>
              <a:endPara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3" name="Straight Arrow Connector 2"/>
            <p:cNvCxnSpPr>
              <a:cxnSpLocks/>
            </p:cNvCxnSpPr>
            <p:nvPr/>
          </p:nvCxnSpPr>
          <p:spPr bwMode="auto">
            <a:xfrm>
              <a:off x="3347864" y="5805264"/>
              <a:ext cx="2088232" cy="0"/>
            </a:xfrm>
            <a:prstGeom prst="straightConnector1">
              <a:avLst/>
            </a:prstGeom>
            <a:solidFill>
              <a:srgbClr val="00B8FF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" name="Straight Connector 7"/>
            <p:cNvCxnSpPr>
              <a:cxnSpLocks/>
            </p:cNvCxnSpPr>
            <p:nvPr/>
          </p:nvCxnSpPr>
          <p:spPr bwMode="auto">
            <a:xfrm flipV="1">
              <a:off x="3635896" y="2025618"/>
              <a:ext cx="1944216" cy="3635630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Straight Connector 10"/>
            <p:cNvCxnSpPr>
              <a:cxnSpLocks/>
            </p:cNvCxnSpPr>
            <p:nvPr/>
          </p:nvCxnSpPr>
          <p:spPr bwMode="auto">
            <a:xfrm>
              <a:off x="5580112" y="2025619"/>
              <a:ext cx="0" cy="3635629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8" name="Straight Connector 57"/>
            <p:cNvCxnSpPr>
              <a:cxnSpLocks/>
            </p:cNvCxnSpPr>
            <p:nvPr/>
          </p:nvCxnSpPr>
          <p:spPr bwMode="auto">
            <a:xfrm flipV="1">
              <a:off x="5580112" y="2025618"/>
              <a:ext cx="1944216" cy="3635630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2" name="Straight Connector 61"/>
            <p:cNvCxnSpPr>
              <a:cxnSpLocks/>
            </p:cNvCxnSpPr>
            <p:nvPr/>
          </p:nvCxnSpPr>
          <p:spPr bwMode="auto">
            <a:xfrm>
              <a:off x="7524328" y="2025619"/>
              <a:ext cx="0" cy="3635629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3" name="Straight Connector 62"/>
            <p:cNvCxnSpPr>
              <a:cxnSpLocks/>
            </p:cNvCxnSpPr>
            <p:nvPr/>
          </p:nvCxnSpPr>
          <p:spPr bwMode="auto">
            <a:xfrm flipV="1">
              <a:off x="1691680" y="2025618"/>
              <a:ext cx="1944216" cy="3635630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6" name="Straight Connector 65"/>
            <p:cNvCxnSpPr>
              <a:cxnSpLocks/>
            </p:cNvCxnSpPr>
            <p:nvPr/>
          </p:nvCxnSpPr>
          <p:spPr bwMode="auto">
            <a:xfrm>
              <a:off x="3635896" y="2025619"/>
              <a:ext cx="0" cy="3635629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2" name="Group 11"/>
            <p:cNvGrpSpPr/>
            <p:nvPr/>
          </p:nvGrpSpPr>
          <p:grpSpPr>
            <a:xfrm>
              <a:off x="1835696" y="5877272"/>
              <a:ext cx="1152128" cy="360040"/>
              <a:chOff x="1835696" y="5877272"/>
              <a:chExt cx="1152128" cy="360040"/>
            </a:xfrm>
          </p:grpSpPr>
          <p:cxnSp>
            <p:nvCxnSpPr>
              <p:cNvPr id="5" name="Straight Connector 4"/>
              <p:cNvCxnSpPr/>
              <p:nvPr/>
            </p:nvCxnSpPr>
            <p:spPr bwMode="auto">
              <a:xfrm>
                <a:off x="2699792" y="5877272"/>
                <a:ext cx="0" cy="360040"/>
              </a:xfrm>
              <a:prstGeom prst="line">
                <a:avLst/>
              </a:prstGeom>
              <a:solidFill>
                <a:srgbClr val="00B8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2" name="Straight Connector 21"/>
              <p:cNvCxnSpPr/>
              <p:nvPr/>
            </p:nvCxnSpPr>
            <p:spPr bwMode="auto">
              <a:xfrm>
                <a:off x="2411760" y="5877272"/>
                <a:ext cx="0" cy="360040"/>
              </a:xfrm>
              <a:prstGeom prst="line">
                <a:avLst/>
              </a:prstGeom>
              <a:solidFill>
                <a:srgbClr val="00B8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3" name="Straight Connector 22"/>
              <p:cNvCxnSpPr/>
              <p:nvPr/>
            </p:nvCxnSpPr>
            <p:spPr bwMode="auto">
              <a:xfrm>
                <a:off x="2123728" y="5877272"/>
                <a:ext cx="0" cy="360040"/>
              </a:xfrm>
              <a:prstGeom prst="line">
                <a:avLst/>
              </a:prstGeom>
              <a:solidFill>
                <a:srgbClr val="00B8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4" name="Straight Connector 23"/>
              <p:cNvCxnSpPr/>
              <p:nvPr/>
            </p:nvCxnSpPr>
            <p:spPr bwMode="auto">
              <a:xfrm>
                <a:off x="1835696" y="5877272"/>
                <a:ext cx="0" cy="360040"/>
              </a:xfrm>
              <a:prstGeom prst="line">
                <a:avLst/>
              </a:prstGeom>
              <a:solidFill>
                <a:srgbClr val="00B8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" name="Straight Connector 9"/>
              <p:cNvCxnSpPr/>
              <p:nvPr/>
            </p:nvCxnSpPr>
            <p:spPr bwMode="auto">
              <a:xfrm>
                <a:off x="2411760" y="5877272"/>
                <a:ext cx="288032" cy="0"/>
              </a:xfrm>
              <a:prstGeom prst="line">
                <a:avLst/>
              </a:prstGeom>
              <a:solidFill>
                <a:srgbClr val="00B8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7" name="Straight Connector 26"/>
              <p:cNvCxnSpPr/>
              <p:nvPr/>
            </p:nvCxnSpPr>
            <p:spPr bwMode="auto">
              <a:xfrm>
                <a:off x="2699792" y="6237312"/>
                <a:ext cx="288032" cy="0"/>
              </a:xfrm>
              <a:prstGeom prst="line">
                <a:avLst/>
              </a:prstGeom>
              <a:solidFill>
                <a:srgbClr val="00B8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8" name="Straight Connector 27"/>
              <p:cNvCxnSpPr/>
              <p:nvPr/>
            </p:nvCxnSpPr>
            <p:spPr bwMode="auto">
              <a:xfrm>
                <a:off x="1835696" y="5877272"/>
                <a:ext cx="288032" cy="0"/>
              </a:xfrm>
              <a:prstGeom prst="line">
                <a:avLst/>
              </a:prstGeom>
              <a:solidFill>
                <a:srgbClr val="00B8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9" name="Straight Connector 28"/>
              <p:cNvCxnSpPr/>
              <p:nvPr/>
            </p:nvCxnSpPr>
            <p:spPr bwMode="auto">
              <a:xfrm>
                <a:off x="2123728" y="6237312"/>
                <a:ext cx="288032" cy="0"/>
              </a:xfrm>
              <a:prstGeom prst="line">
                <a:avLst/>
              </a:prstGeom>
              <a:solidFill>
                <a:srgbClr val="00B8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45D7AB42-C7BA-5C41-BAC4-6E4D5B3F8BD7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3707904" y="1556792"/>
              <a:ext cx="360040" cy="432048"/>
            </a:xfrm>
            <a:prstGeom prst="straightConnector1">
              <a:avLst/>
            </a:prstGeom>
            <a:solidFill>
              <a:srgbClr val="00B8FF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8FF2DA3-869C-BE40-A892-784425A93D29}"/>
                </a:ext>
              </a:extLst>
            </p:cNvPr>
            <p:cNvSpPr txBox="1"/>
            <p:nvPr/>
          </p:nvSpPr>
          <p:spPr>
            <a:xfrm>
              <a:off x="3707904" y="1196752"/>
              <a:ext cx="1800200" cy="4358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Overflow</a:t>
              </a: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DEE90476-64B5-B146-9CF1-75EFE833FEDE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5580112" y="1556792"/>
              <a:ext cx="360040" cy="432048"/>
            </a:xfrm>
            <a:prstGeom prst="straightConnector1">
              <a:avLst/>
            </a:prstGeom>
            <a:solidFill>
              <a:srgbClr val="00B8FF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E12D89E-BB2F-254B-8035-EDE1C6402C7E}"/>
                </a:ext>
              </a:extLst>
            </p:cNvPr>
            <p:cNvSpPr txBox="1"/>
            <p:nvPr/>
          </p:nvSpPr>
          <p:spPr>
            <a:xfrm>
              <a:off x="5580112" y="1196752"/>
              <a:ext cx="1800200" cy="4358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Overflow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85D24EE3-C4E5-3544-875B-F94AEBD2E124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7596336" y="1556792"/>
              <a:ext cx="360040" cy="432048"/>
            </a:xfrm>
            <a:prstGeom prst="straightConnector1">
              <a:avLst/>
            </a:prstGeom>
            <a:solidFill>
              <a:srgbClr val="00B8FF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78AF6A4-9CF2-D541-930B-591C9E3A00C1}"/>
                </a:ext>
              </a:extLst>
            </p:cNvPr>
            <p:cNvSpPr txBox="1"/>
            <p:nvPr/>
          </p:nvSpPr>
          <p:spPr>
            <a:xfrm>
              <a:off x="7596335" y="1196752"/>
              <a:ext cx="2016224" cy="4848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Overflow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0E51C766-0A41-8844-979A-85577A05EA80}"/>
              </a:ext>
            </a:extLst>
          </p:cNvPr>
          <p:cNvGrpSpPr/>
          <p:nvPr/>
        </p:nvGrpSpPr>
        <p:grpSpPr>
          <a:xfrm>
            <a:off x="1999489" y="5285514"/>
            <a:ext cx="1664381" cy="1311838"/>
            <a:chOff x="1999489" y="5285514"/>
            <a:chExt cx="1664381" cy="1311838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AADAA184-D33F-BE44-808A-0530667CC255}"/>
                </a:ext>
              </a:extLst>
            </p:cNvPr>
            <p:cNvCxnSpPr/>
            <p:nvPr/>
          </p:nvCxnSpPr>
          <p:spPr bwMode="auto">
            <a:xfrm flipH="1">
              <a:off x="3663870" y="5285514"/>
              <a:ext cx="0" cy="1311838"/>
            </a:xfrm>
            <a:prstGeom prst="line">
              <a:avLst/>
            </a:prstGeom>
            <a:solidFill>
              <a:srgbClr val="00B8FF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C101C38D-5C7E-124E-B246-6F38D73447A2}"/>
                </a:ext>
              </a:extLst>
            </p:cNvPr>
            <p:cNvCxnSpPr/>
            <p:nvPr/>
          </p:nvCxnSpPr>
          <p:spPr bwMode="auto">
            <a:xfrm flipH="1">
              <a:off x="1999489" y="5285514"/>
              <a:ext cx="0" cy="1311838"/>
            </a:xfrm>
            <a:prstGeom prst="line">
              <a:avLst/>
            </a:prstGeom>
            <a:solidFill>
              <a:srgbClr val="00B8FF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13B18399-659F-0440-9EFE-A97D65F4CDC2}"/>
                </a:ext>
              </a:extLst>
            </p:cNvPr>
            <p:cNvCxnSpPr/>
            <p:nvPr/>
          </p:nvCxnSpPr>
          <p:spPr bwMode="auto">
            <a:xfrm>
              <a:off x="2004628" y="6309320"/>
              <a:ext cx="1659242" cy="0"/>
            </a:xfrm>
            <a:prstGeom prst="straightConnector1">
              <a:avLst/>
            </a:prstGeom>
            <a:solidFill>
              <a:srgbClr val="00B8FF"/>
            </a:solidFill>
            <a:ln w="22225" cap="flat" cmpd="sng" algn="ctr">
              <a:solidFill>
                <a:srgbClr val="C00000"/>
              </a:solidFill>
              <a:prstDash val="solid"/>
              <a:round/>
              <a:headEnd type="triangle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FCF3536-0096-D84E-88F9-CF3545F60023}"/>
                </a:ext>
              </a:extLst>
            </p:cNvPr>
            <p:cNvSpPr txBox="1"/>
            <p:nvPr/>
          </p:nvSpPr>
          <p:spPr>
            <a:xfrm>
              <a:off x="2444700" y="5877272"/>
              <a:ext cx="786656" cy="4358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err="1">
                  <a:solidFill>
                    <a:srgbClr val="C00000"/>
                  </a:solidFill>
                </a:rPr>
                <a:t>tijd</a:t>
              </a:r>
              <a:endParaRPr lang="en-US" sz="2400" dirty="0">
                <a:solidFill>
                  <a:srgbClr val="C00000"/>
                </a:solidFill>
              </a:endParaRPr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EA3AA725-6A6E-EF49-AB2B-C30D2FADA7C9}"/>
              </a:ext>
            </a:extLst>
          </p:cNvPr>
          <p:cNvSpPr txBox="1"/>
          <p:nvPr/>
        </p:nvSpPr>
        <p:spPr>
          <a:xfrm>
            <a:off x="-71531" y="5652185"/>
            <a:ext cx="1895765" cy="6647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F_CPU  =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16MHz</a:t>
            </a:r>
          </a:p>
        </p:txBody>
      </p:sp>
    </p:spTree>
    <p:extLst>
      <p:ext uri="{BB962C8B-B14F-4D97-AF65-F5344CB8AC3E}">
        <p14:creationId xmlns:p14="http://schemas.microsoft.com/office/powerpoint/2010/main" val="59126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197C244-44C0-9342-BD7D-ED8D797AB6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55776" y="116632"/>
            <a:ext cx="3960440" cy="1152123"/>
          </a:xfrm>
        </p:spPr>
        <p:txBody>
          <a:bodyPr tIns="35203"/>
          <a:lstStyle/>
          <a:p>
            <a:pPr algn="ctr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sz="3600" dirty="0"/>
              <a:t>Timer/Counter</a:t>
            </a:r>
            <a:br>
              <a:rPr lang="en-US" sz="3600" dirty="0"/>
            </a:br>
            <a:r>
              <a:rPr lang="en-US" sz="2000" dirty="0" err="1"/>
              <a:t>prescaler</a:t>
            </a:r>
            <a:endParaRPr lang="en-US" sz="2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0DBAA64-745E-D941-9AB5-EE0E31217323}"/>
              </a:ext>
            </a:extLst>
          </p:cNvPr>
          <p:cNvSpPr/>
          <p:nvPr/>
        </p:nvSpPr>
        <p:spPr bwMode="auto">
          <a:xfrm>
            <a:off x="3581892" y="2086654"/>
            <a:ext cx="1998220" cy="1351232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charset="-122"/>
            </a:endParaRPr>
          </a:p>
          <a:p>
            <a:pPr marL="0" marR="0" indent="0" algn="ctr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3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Microsoft YaHei" charset="-122"/>
              </a:rPr>
              <a:t>Prescaler</a:t>
            </a:r>
            <a:endParaRPr kumimoji="0" lang="en-US" sz="3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charset="-122"/>
            </a:endParaRPr>
          </a:p>
          <a:p>
            <a:pPr marL="0" marR="0" indent="0" algn="ctr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/>
              <a:t>2</a:t>
            </a:r>
            <a:endParaRPr kumimoji="0" lang="en-US" sz="3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charset="-122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5D9493C-5CD2-EE4E-BF5A-518DB95232FC}"/>
              </a:ext>
            </a:extLst>
          </p:cNvPr>
          <p:cNvCxnSpPr>
            <a:cxnSpLocks/>
          </p:cNvCxnSpPr>
          <p:nvPr/>
        </p:nvCxnSpPr>
        <p:spPr bwMode="auto">
          <a:xfrm>
            <a:off x="5580112" y="2762270"/>
            <a:ext cx="2528111" cy="0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E2D9A5C-B75A-5F42-9F34-0F1A1734DAEB}"/>
              </a:ext>
            </a:extLst>
          </p:cNvPr>
          <p:cNvCxnSpPr>
            <a:cxnSpLocks/>
            <a:endCxn id="5" idx="1"/>
          </p:cNvCxnSpPr>
          <p:nvPr/>
        </p:nvCxnSpPr>
        <p:spPr bwMode="auto">
          <a:xfrm>
            <a:off x="831499" y="2762270"/>
            <a:ext cx="2750393" cy="0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835FB6C-FC5E-1248-9031-262309A172B1}"/>
              </a:ext>
            </a:extLst>
          </p:cNvPr>
          <p:cNvCxnSpPr/>
          <p:nvPr/>
        </p:nvCxnSpPr>
        <p:spPr bwMode="auto">
          <a:xfrm>
            <a:off x="7244127" y="2075792"/>
            <a:ext cx="0" cy="36004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0DF87CA-62D7-4642-9DA6-C09F05520617}"/>
              </a:ext>
            </a:extLst>
          </p:cNvPr>
          <p:cNvCxnSpPr/>
          <p:nvPr/>
        </p:nvCxnSpPr>
        <p:spPr bwMode="auto">
          <a:xfrm>
            <a:off x="6956095" y="2075792"/>
            <a:ext cx="288032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ED8D5F6-8E60-8A4E-9DAD-6AC4D65E29C6}"/>
              </a:ext>
            </a:extLst>
          </p:cNvPr>
          <p:cNvCxnSpPr>
            <a:cxnSpLocks/>
          </p:cNvCxnSpPr>
          <p:nvPr/>
        </p:nvCxnSpPr>
        <p:spPr bwMode="auto">
          <a:xfrm>
            <a:off x="7244127" y="2435832"/>
            <a:ext cx="864096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F00A826-D58A-384B-A80A-2FA934EE3E21}"/>
              </a:ext>
            </a:extLst>
          </p:cNvPr>
          <p:cNvCxnSpPr>
            <a:cxnSpLocks/>
          </p:cNvCxnSpPr>
          <p:nvPr/>
        </p:nvCxnSpPr>
        <p:spPr bwMode="auto">
          <a:xfrm>
            <a:off x="8396255" y="2075792"/>
            <a:ext cx="0" cy="36004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C9CEE04-0E89-6B4F-AAB0-311D5CD848BF}"/>
              </a:ext>
            </a:extLst>
          </p:cNvPr>
          <p:cNvCxnSpPr>
            <a:cxnSpLocks/>
          </p:cNvCxnSpPr>
          <p:nvPr/>
        </p:nvCxnSpPr>
        <p:spPr bwMode="auto">
          <a:xfrm>
            <a:off x="8108223" y="2075792"/>
            <a:ext cx="0" cy="36004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6273DF3-5E83-C64B-895E-9236DBB5E6A3}"/>
              </a:ext>
            </a:extLst>
          </p:cNvPr>
          <p:cNvCxnSpPr>
            <a:cxnSpLocks/>
          </p:cNvCxnSpPr>
          <p:nvPr/>
        </p:nvCxnSpPr>
        <p:spPr bwMode="auto">
          <a:xfrm>
            <a:off x="8108223" y="2075792"/>
            <a:ext cx="288032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E702792-AB62-CA4A-A73A-388BE35DD204}"/>
              </a:ext>
            </a:extLst>
          </p:cNvPr>
          <p:cNvCxnSpPr>
            <a:cxnSpLocks/>
          </p:cNvCxnSpPr>
          <p:nvPr/>
        </p:nvCxnSpPr>
        <p:spPr bwMode="auto">
          <a:xfrm>
            <a:off x="8396255" y="2435832"/>
            <a:ext cx="288032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8EC7D0C-6022-0F4C-96CD-98640D7DCF23}"/>
              </a:ext>
            </a:extLst>
          </p:cNvPr>
          <p:cNvCxnSpPr/>
          <p:nvPr/>
        </p:nvCxnSpPr>
        <p:spPr bwMode="auto">
          <a:xfrm>
            <a:off x="6956095" y="2075792"/>
            <a:ext cx="0" cy="36004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E3D8BF3-66FF-414E-BCC8-F33DE857D277}"/>
              </a:ext>
            </a:extLst>
          </p:cNvPr>
          <p:cNvCxnSpPr>
            <a:cxnSpLocks/>
          </p:cNvCxnSpPr>
          <p:nvPr/>
        </p:nvCxnSpPr>
        <p:spPr bwMode="auto">
          <a:xfrm>
            <a:off x="6091999" y="2075792"/>
            <a:ext cx="0" cy="36004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E8F51EA9-3368-9040-96D7-655FDC33D240}"/>
              </a:ext>
            </a:extLst>
          </p:cNvPr>
          <p:cNvCxnSpPr>
            <a:cxnSpLocks/>
          </p:cNvCxnSpPr>
          <p:nvPr/>
        </p:nvCxnSpPr>
        <p:spPr bwMode="auto">
          <a:xfrm>
            <a:off x="5803967" y="2075792"/>
            <a:ext cx="0" cy="36004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A633FFE-BA36-E645-8F3D-05CB22BC19A2}"/>
              </a:ext>
            </a:extLst>
          </p:cNvPr>
          <p:cNvCxnSpPr>
            <a:cxnSpLocks/>
          </p:cNvCxnSpPr>
          <p:nvPr/>
        </p:nvCxnSpPr>
        <p:spPr bwMode="auto">
          <a:xfrm>
            <a:off x="5803967" y="2075792"/>
            <a:ext cx="288032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EA72B81E-96FC-D540-B937-68E04028FB2C}"/>
              </a:ext>
            </a:extLst>
          </p:cNvPr>
          <p:cNvCxnSpPr>
            <a:cxnSpLocks/>
          </p:cNvCxnSpPr>
          <p:nvPr/>
        </p:nvCxnSpPr>
        <p:spPr bwMode="auto">
          <a:xfrm>
            <a:off x="6091999" y="2435832"/>
            <a:ext cx="864096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7E0478C2-61C0-6840-AD03-9F08F6787A27}"/>
              </a:ext>
            </a:extLst>
          </p:cNvPr>
          <p:cNvCxnSpPr/>
          <p:nvPr/>
        </p:nvCxnSpPr>
        <p:spPr bwMode="auto">
          <a:xfrm>
            <a:off x="2560081" y="2115712"/>
            <a:ext cx="0" cy="36004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95E4257D-8798-0747-8897-0300DBED4578}"/>
              </a:ext>
            </a:extLst>
          </p:cNvPr>
          <p:cNvCxnSpPr/>
          <p:nvPr/>
        </p:nvCxnSpPr>
        <p:spPr bwMode="auto">
          <a:xfrm>
            <a:off x="2271659" y="2115712"/>
            <a:ext cx="0" cy="36004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85BB2120-7FE4-C740-BE62-95530335BC32}"/>
              </a:ext>
            </a:extLst>
          </p:cNvPr>
          <p:cNvCxnSpPr/>
          <p:nvPr/>
        </p:nvCxnSpPr>
        <p:spPr bwMode="auto">
          <a:xfrm>
            <a:off x="1983627" y="2115712"/>
            <a:ext cx="0" cy="36004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47780249-1A9D-084E-9C2C-30A94AB3D006}"/>
              </a:ext>
            </a:extLst>
          </p:cNvPr>
          <p:cNvCxnSpPr/>
          <p:nvPr/>
        </p:nvCxnSpPr>
        <p:spPr bwMode="auto">
          <a:xfrm>
            <a:off x="2271659" y="2115712"/>
            <a:ext cx="288032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EBF09A80-46EB-7343-A2B0-DFE292F26313}"/>
              </a:ext>
            </a:extLst>
          </p:cNvPr>
          <p:cNvCxnSpPr/>
          <p:nvPr/>
        </p:nvCxnSpPr>
        <p:spPr bwMode="auto">
          <a:xfrm>
            <a:off x="2559691" y="2475752"/>
            <a:ext cx="288032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5A1579E3-C87D-9548-9C50-F18990262706}"/>
              </a:ext>
            </a:extLst>
          </p:cNvPr>
          <p:cNvCxnSpPr/>
          <p:nvPr/>
        </p:nvCxnSpPr>
        <p:spPr bwMode="auto">
          <a:xfrm>
            <a:off x="1695595" y="2115712"/>
            <a:ext cx="288032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FE9C6ECF-1AB5-C84E-B772-4937F87D3326}"/>
              </a:ext>
            </a:extLst>
          </p:cNvPr>
          <p:cNvCxnSpPr/>
          <p:nvPr/>
        </p:nvCxnSpPr>
        <p:spPr bwMode="auto">
          <a:xfrm>
            <a:off x="1983627" y="2475752"/>
            <a:ext cx="288032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7530EFAE-4B39-2E45-95E3-3FEBF50760E1}"/>
              </a:ext>
            </a:extLst>
          </p:cNvPr>
          <p:cNvCxnSpPr>
            <a:cxnSpLocks/>
          </p:cNvCxnSpPr>
          <p:nvPr/>
        </p:nvCxnSpPr>
        <p:spPr bwMode="auto">
          <a:xfrm>
            <a:off x="3135755" y="2115712"/>
            <a:ext cx="0" cy="36004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2636AD15-A971-5F4E-9BA6-AA0F9AF4C510}"/>
              </a:ext>
            </a:extLst>
          </p:cNvPr>
          <p:cNvCxnSpPr>
            <a:cxnSpLocks/>
          </p:cNvCxnSpPr>
          <p:nvPr/>
        </p:nvCxnSpPr>
        <p:spPr bwMode="auto">
          <a:xfrm>
            <a:off x="2847723" y="2115712"/>
            <a:ext cx="0" cy="36004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7F4A19F7-7B68-6640-9455-667C64FB8D77}"/>
              </a:ext>
            </a:extLst>
          </p:cNvPr>
          <p:cNvCxnSpPr>
            <a:cxnSpLocks/>
          </p:cNvCxnSpPr>
          <p:nvPr/>
        </p:nvCxnSpPr>
        <p:spPr bwMode="auto">
          <a:xfrm>
            <a:off x="2847723" y="2115712"/>
            <a:ext cx="288032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6D53630C-8997-104C-8BD3-479CF1E5E4BF}"/>
              </a:ext>
            </a:extLst>
          </p:cNvPr>
          <p:cNvCxnSpPr>
            <a:cxnSpLocks/>
          </p:cNvCxnSpPr>
          <p:nvPr/>
        </p:nvCxnSpPr>
        <p:spPr bwMode="auto">
          <a:xfrm>
            <a:off x="3135755" y="2475752"/>
            <a:ext cx="288032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96F62082-8E88-0345-83AE-3E217F3FC297}"/>
              </a:ext>
            </a:extLst>
          </p:cNvPr>
          <p:cNvCxnSpPr/>
          <p:nvPr/>
        </p:nvCxnSpPr>
        <p:spPr bwMode="auto">
          <a:xfrm>
            <a:off x="1695595" y="2115712"/>
            <a:ext cx="0" cy="36004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631AEBD0-6774-3B43-BB5D-1ACFA6818DA3}"/>
              </a:ext>
            </a:extLst>
          </p:cNvPr>
          <p:cNvCxnSpPr>
            <a:cxnSpLocks/>
          </p:cNvCxnSpPr>
          <p:nvPr/>
        </p:nvCxnSpPr>
        <p:spPr bwMode="auto">
          <a:xfrm>
            <a:off x="1407563" y="2115712"/>
            <a:ext cx="0" cy="36004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C47C05CB-135F-5146-BDBC-D72DA3E02227}"/>
              </a:ext>
            </a:extLst>
          </p:cNvPr>
          <p:cNvCxnSpPr>
            <a:cxnSpLocks/>
          </p:cNvCxnSpPr>
          <p:nvPr/>
        </p:nvCxnSpPr>
        <p:spPr bwMode="auto">
          <a:xfrm>
            <a:off x="1119531" y="2115712"/>
            <a:ext cx="0" cy="36004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8E143D80-6D2F-4D40-AF88-E9DA6F605C32}"/>
              </a:ext>
            </a:extLst>
          </p:cNvPr>
          <p:cNvCxnSpPr>
            <a:cxnSpLocks/>
          </p:cNvCxnSpPr>
          <p:nvPr/>
        </p:nvCxnSpPr>
        <p:spPr bwMode="auto">
          <a:xfrm>
            <a:off x="831499" y="2115712"/>
            <a:ext cx="0" cy="36004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8A2DDE33-B1F1-404D-AD21-689DD17635EB}"/>
              </a:ext>
            </a:extLst>
          </p:cNvPr>
          <p:cNvCxnSpPr>
            <a:cxnSpLocks/>
          </p:cNvCxnSpPr>
          <p:nvPr/>
        </p:nvCxnSpPr>
        <p:spPr bwMode="auto">
          <a:xfrm>
            <a:off x="543467" y="2115712"/>
            <a:ext cx="0" cy="36004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26E50D23-79E9-DE4F-B248-81402C36CA9D}"/>
              </a:ext>
            </a:extLst>
          </p:cNvPr>
          <p:cNvCxnSpPr>
            <a:cxnSpLocks/>
          </p:cNvCxnSpPr>
          <p:nvPr/>
        </p:nvCxnSpPr>
        <p:spPr bwMode="auto">
          <a:xfrm>
            <a:off x="1119531" y="2115712"/>
            <a:ext cx="288032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6A51228D-4353-994F-9187-12AFF3E3FFCC}"/>
              </a:ext>
            </a:extLst>
          </p:cNvPr>
          <p:cNvCxnSpPr>
            <a:cxnSpLocks/>
          </p:cNvCxnSpPr>
          <p:nvPr/>
        </p:nvCxnSpPr>
        <p:spPr bwMode="auto">
          <a:xfrm>
            <a:off x="1407563" y="2475752"/>
            <a:ext cx="288032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8B5B5D76-C1AD-BE40-8358-0C549A96122A}"/>
              </a:ext>
            </a:extLst>
          </p:cNvPr>
          <p:cNvCxnSpPr>
            <a:cxnSpLocks/>
          </p:cNvCxnSpPr>
          <p:nvPr/>
        </p:nvCxnSpPr>
        <p:spPr bwMode="auto">
          <a:xfrm>
            <a:off x="543467" y="2115712"/>
            <a:ext cx="288032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CCC2988F-EA5F-1A42-90DC-6F464291B687}"/>
              </a:ext>
            </a:extLst>
          </p:cNvPr>
          <p:cNvCxnSpPr>
            <a:cxnSpLocks/>
          </p:cNvCxnSpPr>
          <p:nvPr/>
        </p:nvCxnSpPr>
        <p:spPr bwMode="auto">
          <a:xfrm>
            <a:off x="831499" y="2475752"/>
            <a:ext cx="288032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6A8C73AE-7E9C-0949-AA3A-DA7AB4FF8322}"/>
              </a:ext>
            </a:extLst>
          </p:cNvPr>
          <p:cNvSpPr txBox="1"/>
          <p:nvPr/>
        </p:nvSpPr>
        <p:spPr>
          <a:xfrm>
            <a:off x="1119531" y="3977078"/>
            <a:ext cx="6988692" cy="26396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Timer/Counter 0 </a:t>
            </a:r>
          </a:p>
          <a:p>
            <a:pPr algn="ctr"/>
            <a:r>
              <a:rPr lang="en-US" sz="3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heeft</a:t>
            </a:r>
            <a:endParaRPr lang="en-US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3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Precalers</a:t>
            </a:r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van </a:t>
            </a:r>
          </a:p>
          <a:p>
            <a:pPr algn="ctr"/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8, 64, 256, 1024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78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>
            <p:ph type="title"/>
          </p:nvPr>
        </p:nvSpPr>
        <p:spPr>
          <a:xfrm>
            <a:off x="2555776" y="188640"/>
            <a:ext cx="3960440" cy="684072"/>
          </a:xfrm>
        </p:spPr>
        <p:txBody>
          <a:bodyPr tIns="35203"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sz="3600" dirty="0"/>
              <a:t>Timer/Counter 0</a:t>
            </a:r>
            <a:endParaRPr lang="en-US" sz="3300" dirty="0"/>
          </a:p>
        </p:txBody>
      </p:sp>
      <p:cxnSp>
        <p:nvCxnSpPr>
          <p:cNvPr id="7" name="Straight Connector 6"/>
          <p:cNvCxnSpPr>
            <a:cxnSpLocks/>
          </p:cNvCxnSpPr>
          <p:nvPr/>
        </p:nvCxnSpPr>
        <p:spPr bwMode="auto">
          <a:xfrm>
            <a:off x="2416959" y="1891043"/>
            <a:ext cx="0" cy="3560323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" name="Straight Connector 8"/>
          <p:cNvCxnSpPr>
            <a:cxnSpLocks/>
          </p:cNvCxnSpPr>
          <p:nvPr/>
        </p:nvCxnSpPr>
        <p:spPr bwMode="auto">
          <a:xfrm>
            <a:off x="2049303" y="5257167"/>
            <a:ext cx="5429606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8" name="Group 37"/>
          <p:cNvGrpSpPr/>
          <p:nvPr/>
        </p:nvGrpSpPr>
        <p:grpSpPr>
          <a:xfrm>
            <a:off x="1620373" y="1818681"/>
            <a:ext cx="754411" cy="378565"/>
            <a:chOff x="761208" y="5039918"/>
            <a:chExt cx="930472" cy="421109"/>
          </a:xfrm>
        </p:grpSpPr>
        <p:sp>
          <p:nvSpPr>
            <p:cNvPr id="35" name="TextBox 34"/>
            <p:cNvSpPr txBox="1"/>
            <p:nvPr/>
          </p:nvSpPr>
          <p:spPr>
            <a:xfrm>
              <a:off x="761208" y="5039918"/>
              <a:ext cx="792086" cy="421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tx1"/>
                  </a:solidFill>
                </a:rPr>
                <a:t>255</a:t>
              </a:r>
            </a:p>
          </p:txBody>
        </p:sp>
        <p:cxnSp>
          <p:nvCxnSpPr>
            <p:cNvPr id="37" name="Straight Connector 36"/>
            <p:cNvCxnSpPr/>
            <p:nvPr/>
          </p:nvCxnSpPr>
          <p:spPr bwMode="auto">
            <a:xfrm>
              <a:off x="1619672" y="5229200"/>
              <a:ext cx="72008" cy="0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45" name="Group 44"/>
          <p:cNvGrpSpPr/>
          <p:nvPr/>
        </p:nvGrpSpPr>
        <p:grpSpPr>
          <a:xfrm>
            <a:off x="2058202" y="4916848"/>
            <a:ext cx="327712" cy="340319"/>
            <a:chOff x="1287488" y="5039917"/>
            <a:chExt cx="404192" cy="378565"/>
          </a:xfrm>
        </p:grpSpPr>
        <p:sp>
          <p:nvSpPr>
            <p:cNvPr id="46" name="TextBox 45"/>
            <p:cNvSpPr txBox="1"/>
            <p:nvPr/>
          </p:nvSpPr>
          <p:spPr>
            <a:xfrm>
              <a:off x="1287488" y="5039917"/>
              <a:ext cx="288032" cy="3785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47" name="Straight Connector 46"/>
            <p:cNvCxnSpPr/>
            <p:nvPr/>
          </p:nvCxnSpPr>
          <p:spPr bwMode="auto">
            <a:xfrm>
              <a:off x="1619672" y="5229200"/>
              <a:ext cx="72008" cy="0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76" name="TextBox 75"/>
          <p:cNvSpPr txBox="1"/>
          <p:nvPr/>
        </p:nvSpPr>
        <p:spPr>
          <a:xfrm>
            <a:off x="1451148" y="1168405"/>
            <a:ext cx="1387268" cy="785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Waarde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T/C0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4064903" y="5468610"/>
            <a:ext cx="1459571" cy="442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Pulsen</a:t>
            </a:r>
            <a:endParaRPr lang="en-US" sz="24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3" name="Straight Arrow Connector 2"/>
          <p:cNvCxnSpPr>
            <a:cxnSpLocks/>
          </p:cNvCxnSpPr>
          <p:nvPr/>
        </p:nvCxnSpPr>
        <p:spPr bwMode="auto">
          <a:xfrm>
            <a:off x="3826306" y="5386633"/>
            <a:ext cx="1693103" cy="0"/>
          </a:xfrm>
          <a:prstGeom prst="straightConnector1">
            <a:avLst/>
          </a:prstGeom>
          <a:solidFill>
            <a:srgbClr val="00B8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Straight Connector 7"/>
          <p:cNvCxnSpPr>
            <a:cxnSpLocks/>
          </p:cNvCxnSpPr>
          <p:nvPr/>
        </p:nvCxnSpPr>
        <p:spPr bwMode="auto">
          <a:xfrm flipV="1">
            <a:off x="4071410" y="1988839"/>
            <a:ext cx="1654451" cy="326832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Straight Connector 10"/>
          <p:cNvCxnSpPr>
            <a:cxnSpLocks/>
          </p:cNvCxnSpPr>
          <p:nvPr/>
        </p:nvCxnSpPr>
        <p:spPr bwMode="auto">
          <a:xfrm>
            <a:off x="5725861" y="1988840"/>
            <a:ext cx="0" cy="3268327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8" name="Straight Connector 57"/>
          <p:cNvCxnSpPr>
            <a:cxnSpLocks/>
          </p:cNvCxnSpPr>
          <p:nvPr/>
        </p:nvCxnSpPr>
        <p:spPr bwMode="auto">
          <a:xfrm flipV="1">
            <a:off x="5725861" y="1988839"/>
            <a:ext cx="1654451" cy="326832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2" name="Straight Connector 61"/>
          <p:cNvCxnSpPr>
            <a:cxnSpLocks/>
          </p:cNvCxnSpPr>
          <p:nvPr/>
        </p:nvCxnSpPr>
        <p:spPr bwMode="auto">
          <a:xfrm>
            <a:off x="7380312" y="1988840"/>
            <a:ext cx="0" cy="3268327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3" name="Straight Connector 62"/>
          <p:cNvCxnSpPr>
            <a:cxnSpLocks/>
          </p:cNvCxnSpPr>
          <p:nvPr/>
        </p:nvCxnSpPr>
        <p:spPr bwMode="auto">
          <a:xfrm flipV="1">
            <a:off x="2416959" y="1988839"/>
            <a:ext cx="1654451" cy="326832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6" name="Straight Connector 65"/>
          <p:cNvCxnSpPr>
            <a:cxnSpLocks/>
          </p:cNvCxnSpPr>
          <p:nvPr/>
        </p:nvCxnSpPr>
        <p:spPr bwMode="auto">
          <a:xfrm>
            <a:off x="4071410" y="1988840"/>
            <a:ext cx="0" cy="3268327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2" name="Group 11"/>
          <p:cNvGrpSpPr/>
          <p:nvPr/>
        </p:nvGrpSpPr>
        <p:grpSpPr>
          <a:xfrm>
            <a:off x="2539511" y="5451366"/>
            <a:ext cx="934125" cy="323666"/>
            <a:chOff x="1835696" y="5877272"/>
            <a:chExt cx="1152128" cy="360040"/>
          </a:xfrm>
        </p:grpSpPr>
        <p:cxnSp>
          <p:nvCxnSpPr>
            <p:cNvPr id="5" name="Straight Connector 4"/>
            <p:cNvCxnSpPr/>
            <p:nvPr/>
          </p:nvCxnSpPr>
          <p:spPr bwMode="auto">
            <a:xfrm>
              <a:off x="2699792" y="5877272"/>
              <a:ext cx="0" cy="360040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" name="Straight Connector 21"/>
            <p:cNvCxnSpPr/>
            <p:nvPr/>
          </p:nvCxnSpPr>
          <p:spPr bwMode="auto">
            <a:xfrm>
              <a:off x="2411760" y="5877272"/>
              <a:ext cx="0" cy="360040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" name="Straight Connector 22"/>
            <p:cNvCxnSpPr/>
            <p:nvPr/>
          </p:nvCxnSpPr>
          <p:spPr bwMode="auto">
            <a:xfrm>
              <a:off x="2123728" y="5877272"/>
              <a:ext cx="0" cy="360040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4" name="Straight Connector 23"/>
            <p:cNvCxnSpPr/>
            <p:nvPr/>
          </p:nvCxnSpPr>
          <p:spPr bwMode="auto">
            <a:xfrm>
              <a:off x="1835696" y="5877272"/>
              <a:ext cx="0" cy="360040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" name="Straight Connector 9"/>
            <p:cNvCxnSpPr/>
            <p:nvPr/>
          </p:nvCxnSpPr>
          <p:spPr bwMode="auto">
            <a:xfrm>
              <a:off x="2411760" y="5877272"/>
              <a:ext cx="288032" cy="0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" name="Straight Connector 26"/>
            <p:cNvCxnSpPr/>
            <p:nvPr/>
          </p:nvCxnSpPr>
          <p:spPr bwMode="auto">
            <a:xfrm>
              <a:off x="2699792" y="6237312"/>
              <a:ext cx="288032" cy="0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8" name="Straight Connector 27"/>
            <p:cNvCxnSpPr/>
            <p:nvPr/>
          </p:nvCxnSpPr>
          <p:spPr bwMode="auto">
            <a:xfrm>
              <a:off x="1835696" y="5877272"/>
              <a:ext cx="288032" cy="0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9" name="Straight Connector 28"/>
            <p:cNvCxnSpPr/>
            <p:nvPr/>
          </p:nvCxnSpPr>
          <p:spPr bwMode="auto">
            <a:xfrm>
              <a:off x="2123728" y="6237312"/>
              <a:ext cx="288032" cy="0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5D7AB42-C7BA-5C41-BAC4-6E4D5B3F8BD7}"/>
              </a:ext>
            </a:extLst>
          </p:cNvPr>
          <p:cNvCxnSpPr>
            <a:cxnSpLocks/>
          </p:cNvCxnSpPr>
          <p:nvPr/>
        </p:nvCxnSpPr>
        <p:spPr bwMode="auto">
          <a:xfrm flipV="1">
            <a:off x="4132686" y="1567379"/>
            <a:ext cx="306380" cy="388399"/>
          </a:xfrm>
          <a:prstGeom prst="straightConnector1">
            <a:avLst/>
          </a:prstGeom>
          <a:solidFill>
            <a:srgbClr val="00B8FF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8FF2DA3-869C-BE40-A892-784425A93D29}"/>
              </a:ext>
            </a:extLst>
          </p:cNvPr>
          <p:cNvSpPr txBox="1"/>
          <p:nvPr/>
        </p:nvSpPr>
        <p:spPr>
          <a:xfrm>
            <a:off x="4132686" y="1243712"/>
            <a:ext cx="1459571" cy="435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Overflow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EE90476-64B5-B146-9CF1-75EFE833FEDE}"/>
              </a:ext>
            </a:extLst>
          </p:cNvPr>
          <p:cNvCxnSpPr>
            <a:cxnSpLocks/>
          </p:cNvCxnSpPr>
          <p:nvPr/>
        </p:nvCxnSpPr>
        <p:spPr bwMode="auto">
          <a:xfrm flipV="1">
            <a:off x="5725861" y="1567379"/>
            <a:ext cx="306380" cy="388399"/>
          </a:xfrm>
          <a:prstGeom prst="straightConnector1">
            <a:avLst/>
          </a:prstGeom>
          <a:solidFill>
            <a:srgbClr val="00B8FF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FE12D89E-BB2F-254B-8035-EDE1C6402C7E}"/>
              </a:ext>
            </a:extLst>
          </p:cNvPr>
          <p:cNvSpPr txBox="1"/>
          <p:nvPr/>
        </p:nvSpPr>
        <p:spPr>
          <a:xfrm>
            <a:off x="5725861" y="1243712"/>
            <a:ext cx="1459571" cy="435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Overflow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5D24EE3-C4E5-3544-875B-F94AEBD2E124}"/>
              </a:ext>
            </a:extLst>
          </p:cNvPr>
          <p:cNvCxnSpPr>
            <a:cxnSpLocks/>
          </p:cNvCxnSpPr>
          <p:nvPr/>
        </p:nvCxnSpPr>
        <p:spPr bwMode="auto">
          <a:xfrm flipV="1">
            <a:off x="7441588" y="1567379"/>
            <a:ext cx="306380" cy="388399"/>
          </a:xfrm>
          <a:prstGeom prst="straightConnector1">
            <a:avLst/>
          </a:prstGeom>
          <a:solidFill>
            <a:srgbClr val="00B8FF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778AF6A4-9CF2-D541-930B-591C9E3A00C1}"/>
              </a:ext>
            </a:extLst>
          </p:cNvPr>
          <p:cNvSpPr txBox="1"/>
          <p:nvPr/>
        </p:nvSpPr>
        <p:spPr>
          <a:xfrm>
            <a:off x="7257761" y="1243711"/>
            <a:ext cx="1459562" cy="435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Overflow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0E51C766-0A41-8844-979A-85577A05EA80}"/>
              </a:ext>
            </a:extLst>
          </p:cNvPr>
          <p:cNvGrpSpPr/>
          <p:nvPr/>
        </p:nvGrpSpPr>
        <p:grpSpPr>
          <a:xfrm>
            <a:off x="2407029" y="5257167"/>
            <a:ext cx="1664379" cy="1311838"/>
            <a:chOff x="1999489" y="5285514"/>
            <a:chExt cx="1664381" cy="1311838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AADAA184-D33F-BE44-808A-0530667CC255}"/>
                </a:ext>
              </a:extLst>
            </p:cNvPr>
            <p:cNvCxnSpPr/>
            <p:nvPr/>
          </p:nvCxnSpPr>
          <p:spPr bwMode="auto">
            <a:xfrm flipH="1">
              <a:off x="3663870" y="5285514"/>
              <a:ext cx="0" cy="1311838"/>
            </a:xfrm>
            <a:prstGeom prst="line">
              <a:avLst/>
            </a:prstGeom>
            <a:solidFill>
              <a:srgbClr val="00B8FF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C101C38D-5C7E-124E-B246-6F38D73447A2}"/>
                </a:ext>
              </a:extLst>
            </p:cNvPr>
            <p:cNvCxnSpPr/>
            <p:nvPr/>
          </p:nvCxnSpPr>
          <p:spPr bwMode="auto">
            <a:xfrm flipH="1">
              <a:off x="1999489" y="5285514"/>
              <a:ext cx="0" cy="1311838"/>
            </a:xfrm>
            <a:prstGeom prst="line">
              <a:avLst/>
            </a:prstGeom>
            <a:solidFill>
              <a:srgbClr val="00B8FF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13B18399-659F-0440-9EFE-A97D65F4CDC2}"/>
                </a:ext>
              </a:extLst>
            </p:cNvPr>
            <p:cNvCxnSpPr/>
            <p:nvPr/>
          </p:nvCxnSpPr>
          <p:spPr bwMode="auto">
            <a:xfrm>
              <a:off x="2004628" y="6309320"/>
              <a:ext cx="1659242" cy="0"/>
            </a:xfrm>
            <a:prstGeom prst="straightConnector1">
              <a:avLst/>
            </a:prstGeom>
            <a:solidFill>
              <a:srgbClr val="00B8FF"/>
            </a:solidFill>
            <a:ln w="22225" cap="flat" cmpd="sng" algn="ctr">
              <a:solidFill>
                <a:srgbClr val="C00000"/>
              </a:solidFill>
              <a:prstDash val="solid"/>
              <a:round/>
              <a:headEnd type="triangle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FCF3536-0096-D84E-88F9-CF3545F60023}"/>
                </a:ext>
              </a:extLst>
            </p:cNvPr>
            <p:cNvSpPr txBox="1"/>
            <p:nvPr/>
          </p:nvSpPr>
          <p:spPr>
            <a:xfrm>
              <a:off x="2444700" y="5877272"/>
              <a:ext cx="786656" cy="4358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err="1">
                  <a:solidFill>
                    <a:srgbClr val="C00000"/>
                  </a:solidFill>
                </a:rPr>
                <a:t>tijd</a:t>
              </a:r>
              <a:endParaRPr lang="en-US" sz="2400" dirty="0">
                <a:solidFill>
                  <a:srgbClr val="C00000"/>
                </a:solidFill>
              </a:endParaRPr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EA3AA725-6A6E-EF49-AB2B-C30D2FADA7C9}"/>
              </a:ext>
            </a:extLst>
          </p:cNvPr>
          <p:cNvSpPr txBox="1"/>
          <p:nvPr/>
        </p:nvSpPr>
        <p:spPr>
          <a:xfrm>
            <a:off x="75601" y="6065497"/>
            <a:ext cx="2198949" cy="378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tx1"/>
                </a:solidFill>
              </a:rPr>
              <a:t>Prescaler</a:t>
            </a:r>
            <a:r>
              <a:rPr lang="en-US" sz="2000" dirty="0">
                <a:solidFill>
                  <a:schemeClr val="tx1"/>
                </a:solidFill>
              </a:rPr>
              <a:t> = 1024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764C4A1-DB2F-F94E-AA64-3211AE446E65}"/>
              </a:ext>
            </a:extLst>
          </p:cNvPr>
          <p:cNvSpPr txBox="1"/>
          <p:nvPr/>
        </p:nvSpPr>
        <p:spPr>
          <a:xfrm>
            <a:off x="92784" y="5633101"/>
            <a:ext cx="2198949" cy="378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F_CPU  = 16MHz</a:t>
            </a:r>
          </a:p>
        </p:txBody>
      </p:sp>
    </p:spTree>
    <p:extLst>
      <p:ext uri="{BB962C8B-B14F-4D97-AF65-F5344CB8AC3E}">
        <p14:creationId xmlns:p14="http://schemas.microsoft.com/office/powerpoint/2010/main" val="1108393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Univers"/>
        <a:ea typeface="Microsoft YaHei"/>
        <a:cs typeface=""/>
      </a:majorFont>
      <a:minorFont>
        <a:latin typeface="Calibri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Microsoft YaHei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Microsoft YaHei" charset="-122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Univers"/>
        <a:ea typeface="Microsoft YaHei"/>
        <a:cs typeface=""/>
      </a:majorFont>
      <a:minorFont>
        <a:latin typeface="Calibri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Microsoft YaHei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Microsoft YaHei" charset="-122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9558</TotalTime>
  <Words>1399</Words>
  <Application>Microsoft Macintosh PowerPoint</Application>
  <PresentationFormat>On-screen Show (4:3)</PresentationFormat>
  <Paragraphs>401</Paragraphs>
  <Slides>36</Slides>
  <Notes>29</Notes>
  <HiddenSlides>2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36</vt:i4>
      </vt:variant>
    </vt:vector>
  </HeadingPairs>
  <TitlesOfParts>
    <vt:vector size="45" baseType="lpstr">
      <vt:lpstr>Arial</vt:lpstr>
      <vt:lpstr>Calibri</vt:lpstr>
      <vt:lpstr>Courier New</vt:lpstr>
      <vt:lpstr>Symbol</vt:lpstr>
      <vt:lpstr>Times New Roman</vt:lpstr>
      <vt:lpstr>Univers</vt:lpstr>
      <vt:lpstr>Wingdings</vt:lpstr>
      <vt:lpstr>Office Theme</vt:lpstr>
      <vt:lpstr>Office Theme</vt:lpstr>
      <vt:lpstr>PowerPoint Presentation</vt:lpstr>
      <vt:lpstr>Timer/Counter</vt:lpstr>
      <vt:lpstr>Timer/Counter</vt:lpstr>
      <vt:lpstr>Timer/Counter 0</vt:lpstr>
      <vt:lpstr>PowerPoint Presentation</vt:lpstr>
      <vt:lpstr>Timer/Counter 0 8 bits</vt:lpstr>
      <vt:lpstr>Timer/Counter 0</vt:lpstr>
      <vt:lpstr>Timer/Counter prescaler</vt:lpstr>
      <vt:lpstr>Timer/Counter 0</vt:lpstr>
      <vt:lpstr>Timer/Counter 0</vt:lpstr>
      <vt:lpstr>Timer/Counter 0  overflow flag</vt:lpstr>
      <vt:lpstr>Timer/Counter 0   overflow flag interrupt</vt:lpstr>
      <vt:lpstr>Timer/Counter 0  overflow flag</vt:lpstr>
      <vt:lpstr>Timer/Counter 0  Het instellen van T/C0 in de normale mode</vt:lpstr>
      <vt:lpstr>Timer/Counter 0  normale mode</vt:lpstr>
      <vt:lpstr>Timer/Counter 0  normale mode</vt:lpstr>
      <vt:lpstr>Timer/Counter 0  normale mode</vt:lpstr>
      <vt:lpstr>Timer/Counter 0  normale mode</vt:lpstr>
      <vt:lpstr>Timer/Counter 0  normale mode</vt:lpstr>
      <vt:lpstr>Timer/Counter </vt:lpstr>
      <vt:lpstr>Timer/Counter0  Clear Timer on Compare Match (CTC) </vt:lpstr>
      <vt:lpstr>Timer/Counter0  Clear Timer on Compare Match (CTC) </vt:lpstr>
      <vt:lpstr>Timer/Counter0  Clear Timer on Compare Match (CTC) </vt:lpstr>
      <vt:lpstr>Timer/Counter0  Clear Timer on Compare Match (CTC) </vt:lpstr>
      <vt:lpstr>Timer/Counter0  Clear Timer on Compare Match (CTC) </vt:lpstr>
      <vt:lpstr>Opdracht</vt:lpstr>
      <vt:lpstr>Uitwerking</vt:lpstr>
      <vt:lpstr>Uitwerking</vt:lpstr>
      <vt:lpstr>Timer/Counter 0  registers</vt:lpstr>
      <vt:lpstr>Timer/Counter 0  normale mode</vt:lpstr>
      <vt:lpstr>Timer/Counter 0  normale mode</vt:lpstr>
      <vt:lpstr>Timer/Counter 0  normale mode</vt:lpstr>
      <vt:lpstr>Timer/Counter 0  normale mode</vt:lpstr>
      <vt:lpstr>PowerPoint Presentation</vt:lpstr>
      <vt:lpstr>Timer/Counter 0  normale mode d.m.v overflow flag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Microprocessors in Embedded systems</dc:title>
  <dc:creator>Visser, J.J.</dc:creator>
  <cp:lastModifiedBy>Visser, J.J.</cp:lastModifiedBy>
  <cp:revision>345</cp:revision>
  <cp:lastPrinted>1601-01-01T00:00:00Z</cp:lastPrinted>
  <dcterms:created xsi:type="dcterms:W3CDTF">1601-01-01T00:00:00Z</dcterms:created>
  <dcterms:modified xsi:type="dcterms:W3CDTF">2019-02-17T21:01:42Z</dcterms:modified>
</cp:coreProperties>
</file>