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3"/>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G"/>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51CA8-811C-4D89-8758-BC5264B8F8B6}" type="datetimeFigureOut">
              <a:rPr lang="fr-TG" smtClean="0"/>
              <a:t>23/01/2025</a:t>
            </a:fld>
            <a:endParaRPr lang="fr-TG"/>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G"/>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G"/>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0EA9B-D145-4FD3-BE78-C5CA105049CA}" type="slidenum">
              <a:rPr lang="fr-TG" smtClean="0"/>
              <a:t>‹N°›</a:t>
            </a:fld>
            <a:endParaRPr lang="fr-TG"/>
          </a:p>
        </p:txBody>
      </p:sp>
    </p:spTree>
    <p:extLst>
      <p:ext uri="{BB962C8B-B14F-4D97-AF65-F5344CB8AC3E}">
        <p14:creationId xmlns:p14="http://schemas.microsoft.com/office/powerpoint/2010/main" val="267777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G" dirty="0"/>
          </a:p>
        </p:txBody>
      </p:sp>
      <p:sp>
        <p:nvSpPr>
          <p:cNvPr id="4" name="Espace réservé du numéro de diapositive 3"/>
          <p:cNvSpPr>
            <a:spLocks noGrp="1"/>
          </p:cNvSpPr>
          <p:nvPr>
            <p:ph type="sldNum" sz="quarter" idx="5"/>
          </p:nvPr>
        </p:nvSpPr>
        <p:spPr/>
        <p:txBody>
          <a:bodyPr/>
          <a:lstStyle/>
          <a:p>
            <a:fld id="{F260EA9B-D145-4FD3-BE78-C5CA105049CA}" type="slidenum">
              <a:rPr lang="fr-TG" smtClean="0"/>
              <a:t>14</a:t>
            </a:fld>
            <a:endParaRPr lang="fr-TG"/>
          </a:p>
        </p:txBody>
      </p:sp>
    </p:spTree>
    <p:extLst>
      <p:ext uri="{BB962C8B-B14F-4D97-AF65-F5344CB8AC3E}">
        <p14:creationId xmlns:p14="http://schemas.microsoft.com/office/powerpoint/2010/main" val="39794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G" dirty="0"/>
          </a:p>
        </p:txBody>
      </p:sp>
      <p:sp>
        <p:nvSpPr>
          <p:cNvPr id="4" name="Espace réservé du numéro de diapositive 3"/>
          <p:cNvSpPr>
            <a:spLocks noGrp="1"/>
          </p:cNvSpPr>
          <p:nvPr>
            <p:ph type="sldNum" sz="quarter" idx="5"/>
          </p:nvPr>
        </p:nvSpPr>
        <p:spPr/>
        <p:txBody>
          <a:bodyPr/>
          <a:lstStyle/>
          <a:p>
            <a:fld id="{F260EA9B-D145-4FD3-BE78-C5CA105049CA}" type="slidenum">
              <a:rPr lang="fr-TG" smtClean="0"/>
              <a:t>19</a:t>
            </a:fld>
            <a:endParaRPr lang="fr-TG"/>
          </a:p>
        </p:txBody>
      </p:sp>
    </p:spTree>
    <p:extLst>
      <p:ext uri="{BB962C8B-B14F-4D97-AF65-F5344CB8AC3E}">
        <p14:creationId xmlns:p14="http://schemas.microsoft.com/office/powerpoint/2010/main" val="283791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4C93276-FCBB-4D05-B02F-C4156E885F42}" type="datetimeFigureOut">
              <a:rPr lang="fr-TG" smtClean="0"/>
              <a:t>23/01/2025</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200587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C93276-FCBB-4D05-B02F-C4156E885F42}" type="datetimeFigureOut">
              <a:rPr lang="fr-TG" smtClean="0"/>
              <a:t>23/01/2025</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31151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C93276-FCBB-4D05-B02F-C4156E885F42}" type="datetimeFigureOut">
              <a:rPr lang="fr-TG" smtClean="0"/>
              <a:t>23/01/2025</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175665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C93276-FCBB-4D05-B02F-C4156E885F42}" type="datetimeFigureOut">
              <a:rPr lang="fr-TG" smtClean="0"/>
              <a:t>23/01/2025</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82451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C93276-FCBB-4D05-B02F-C4156E885F42}" type="datetimeFigureOut">
              <a:rPr lang="fr-TG" smtClean="0"/>
              <a:t>23/01/2025</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190912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4C93276-FCBB-4D05-B02F-C4156E885F42}" type="datetimeFigureOut">
              <a:rPr lang="fr-TG" smtClean="0"/>
              <a:t>23/01/2025</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82343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C93276-FCBB-4D05-B02F-C4156E885F42}" type="datetimeFigureOut">
              <a:rPr lang="fr-TG" smtClean="0"/>
              <a:t>23/01/2025</a:t>
            </a:fld>
            <a:endParaRPr lang="fr-TG"/>
          </a:p>
        </p:txBody>
      </p:sp>
      <p:sp>
        <p:nvSpPr>
          <p:cNvPr id="8" name="Footer Placeholder 7"/>
          <p:cNvSpPr>
            <a:spLocks noGrp="1"/>
          </p:cNvSpPr>
          <p:nvPr>
            <p:ph type="ftr" sz="quarter" idx="11"/>
          </p:nvPr>
        </p:nvSpPr>
        <p:spPr/>
        <p:txBody>
          <a:bodyPr/>
          <a:lstStyle/>
          <a:p>
            <a:endParaRPr lang="fr-TG"/>
          </a:p>
        </p:txBody>
      </p:sp>
      <p:sp>
        <p:nvSpPr>
          <p:cNvPr id="9" name="Slide Number Placeholder 8"/>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120884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4C93276-FCBB-4D05-B02F-C4156E885F42}" type="datetimeFigureOut">
              <a:rPr lang="fr-TG" smtClean="0"/>
              <a:t>23/01/2025</a:t>
            </a:fld>
            <a:endParaRPr lang="fr-TG"/>
          </a:p>
        </p:txBody>
      </p:sp>
      <p:sp>
        <p:nvSpPr>
          <p:cNvPr id="4" name="Footer Placeholder 3"/>
          <p:cNvSpPr>
            <a:spLocks noGrp="1"/>
          </p:cNvSpPr>
          <p:nvPr>
            <p:ph type="ftr" sz="quarter" idx="11"/>
          </p:nvPr>
        </p:nvSpPr>
        <p:spPr/>
        <p:txBody>
          <a:bodyPr/>
          <a:lstStyle/>
          <a:p>
            <a:endParaRPr lang="fr-TG"/>
          </a:p>
        </p:txBody>
      </p:sp>
      <p:sp>
        <p:nvSpPr>
          <p:cNvPr id="5" name="Slide Number Placeholder 4"/>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248871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3276-FCBB-4D05-B02F-C4156E885F42}" type="datetimeFigureOut">
              <a:rPr lang="fr-TG" smtClean="0"/>
              <a:t>23/01/2025</a:t>
            </a:fld>
            <a:endParaRPr lang="fr-TG"/>
          </a:p>
        </p:txBody>
      </p:sp>
      <p:sp>
        <p:nvSpPr>
          <p:cNvPr id="3" name="Footer Placeholder 2"/>
          <p:cNvSpPr>
            <a:spLocks noGrp="1"/>
          </p:cNvSpPr>
          <p:nvPr>
            <p:ph type="ftr" sz="quarter" idx="11"/>
          </p:nvPr>
        </p:nvSpPr>
        <p:spPr/>
        <p:txBody>
          <a:bodyPr/>
          <a:lstStyle/>
          <a:p>
            <a:endParaRPr lang="fr-TG"/>
          </a:p>
        </p:txBody>
      </p:sp>
      <p:sp>
        <p:nvSpPr>
          <p:cNvPr id="4" name="Slide Number Placeholder 3"/>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195664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C93276-FCBB-4D05-B02F-C4156E885F42}" type="datetimeFigureOut">
              <a:rPr lang="fr-TG" smtClean="0"/>
              <a:t>23/01/2025</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374293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C93276-FCBB-4D05-B02F-C4156E885F42}" type="datetimeFigureOut">
              <a:rPr lang="fr-TG" smtClean="0"/>
              <a:t>23/01/2025</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59C26197-4717-441C-84F1-BD06CEBF481F}" type="slidenum">
              <a:rPr lang="fr-TG" smtClean="0"/>
              <a:t>‹N°›</a:t>
            </a:fld>
            <a:endParaRPr lang="fr-TG"/>
          </a:p>
        </p:txBody>
      </p:sp>
    </p:spTree>
    <p:extLst>
      <p:ext uri="{BB962C8B-B14F-4D97-AF65-F5344CB8AC3E}">
        <p14:creationId xmlns:p14="http://schemas.microsoft.com/office/powerpoint/2010/main" val="76108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93276-FCBB-4D05-B02F-C4156E885F42}" type="datetimeFigureOut">
              <a:rPr lang="fr-TG" smtClean="0"/>
              <a:t>23/01/2025</a:t>
            </a:fld>
            <a:endParaRPr lang="fr-T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T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C26197-4717-441C-84F1-BD06CEBF481F}" type="slidenum">
              <a:rPr lang="fr-TG" smtClean="0"/>
              <a:t>‹N°›</a:t>
            </a:fld>
            <a:endParaRPr lang="fr-TG"/>
          </a:p>
        </p:txBody>
      </p:sp>
    </p:spTree>
    <p:extLst>
      <p:ext uri="{BB962C8B-B14F-4D97-AF65-F5344CB8AC3E}">
        <p14:creationId xmlns:p14="http://schemas.microsoft.com/office/powerpoint/2010/main" val="154255893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089" b="30621"/>
          <a:stretch/>
        </p:blipFill>
        <p:spPr>
          <a:xfrm>
            <a:off x="0" y="14990"/>
            <a:ext cx="12192000" cy="6858000"/>
          </a:xfrm>
          <a:prstGeom prst="rect">
            <a:avLst/>
          </a:prstGeom>
        </p:spPr>
      </p:pic>
      <p:sp>
        <p:nvSpPr>
          <p:cNvPr id="3" name="ZoneTexte 2">
            <a:extLst>
              <a:ext uri="{FF2B5EF4-FFF2-40B4-BE49-F238E27FC236}">
                <a16:creationId xmlns:a16="http://schemas.microsoft.com/office/drawing/2014/main" id="{811AC47F-BFA5-6933-05A6-F244040565F9}"/>
              </a:ext>
            </a:extLst>
          </p:cNvPr>
          <p:cNvSpPr txBox="1"/>
          <p:nvPr/>
        </p:nvSpPr>
        <p:spPr>
          <a:xfrm>
            <a:off x="1983545" y="611559"/>
            <a:ext cx="8595360" cy="120032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wrap="square">
            <a:spAutoFit/>
          </a:bodyPr>
          <a:lstStyle/>
          <a:p>
            <a:r>
              <a:rPr lang="fr-TG" sz="1800" dirty="0">
                <a:effectLst/>
                <a:latin typeface="Times New Roman" panose="02020603050405020304" pitchFamily="18" charset="0"/>
                <a:ea typeface="Aptos" panose="020B0004020202020204" pitchFamily="34" charset="0"/>
              </a:rPr>
              <a:t>PROJET MATLAB SUR LA CARTOGRAPHIE ET L’ANALYSE DE QUATRE VARIABLES OCEANOGRAPHIQUES :</a:t>
            </a:r>
            <a:r>
              <a:rPr lang="fr-TG" sz="1800" i="1" dirty="0">
                <a:effectLst/>
                <a:latin typeface="Times New Roman" panose="02020603050405020304" pitchFamily="18" charset="0"/>
                <a:ea typeface="Aptos" panose="020B0004020202020204" pitchFamily="34" charset="0"/>
              </a:rPr>
              <a:t> la production primaire, la température de surface de la mer, l’épaisseur de la couche de mélange et la concentration en nitrates dans l’océan</a:t>
            </a:r>
            <a:r>
              <a:rPr lang="fr-TG" sz="1800" dirty="0">
                <a:effectLst/>
                <a:latin typeface="Times New Roman" panose="02020603050405020304" pitchFamily="18" charset="0"/>
                <a:ea typeface="Aptos" panose="020B0004020202020204" pitchFamily="34" charset="0"/>
              </a:rPr>
              <a:t> AU LARGE DES CÔTES OUEST AFRICAINES</a:t>
            </a:r>
            <a:endParaRPr lang="fr-TG" dirty="0"/>
          </a:p>
        </p:txBody>
      </p:sp>
      <p:sp>
        <p:nvSpPr>
          <p:cNvPr id="7" name="ZoneTexte 6">
            <a:extLst>
              <a:ext uri="{FF2B5EF4-FFF2-40B4-BE49-F238E27FC236}">
                <a16:creationId xmlns:a16="http://schemas.microsoft.com/office/drawing/2014/main" id="{8F873BB3-C7EF-73A1-A578-D1D730170A21}"/>
              </a:ext>
            </a:extLst>
          </p:cNvPr>
          <p:cNvSpPr txBox="1"/>
          <p:nvPr/>
        </p:nvSpPr>
        <p:spPr>
          <a:xfrm>
            <a:off x="307182" y="2423447"/>
            <a:ext cx="11220254" cy="4067294"/>
          </a:xfrm>
          <a:prstGeom prst="rect">
            <a:avLst/>
          </a:prstGeom>
          <a:noFill/>
        </p:spPr>
        <p:txBody>
          <a:bodyPr wrap="square" rtlCol="0">
            <a:spAutoFit/>
          </a:bodyPr>
          <a:lstStyle/>
          <a:p>
            <a:pPr algn="l">
              <a:lnSpc>
                <a:spcPts val="1200"/>
              </a:lnSpc>
              <a:spcAft>
                <a:spcPts val="800"/>
              </a:spcAft>
            </a:pPr>
            <a:r>
              <a:rPr lang="fr-FR"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Présenté par :</a:t>
            </a:r>
            <a:r>
              <a:rPr lang="fr-FR"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Enseignant :</a:t>
            </a:r>
            <a:endParaRPr lang="fr-TG"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lnSpc>
                <a:spcPts val="1200"/>
              </a:lnSpc>
              <a:spcAft>
                <a:spcPts val="800"/>
              </a:spcAft>
            </a:pPr>
            <a:r>
              <a:rPr lang="fr-TG"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AKOUNDA Ditoma Parfait</a:t>
            </a:r>
            <a:r>
              <a:rPr lang="fr-FR"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fr-TG" sz="2000" kern="100" dirty="0">
                <a:solidFill>
                  <a:schemeClr val="bg1"/>
                </a:solidFill>
                <a:latin typeface="Times New Roman" panose="02020603050405020304" pitchFamily="18" charset="0"/>
                <a:ea typeface="Aptos" panose="020B0004020202020204" pitchFamily="34" charset="0"/>
                <a:cs typeface="Times New Roman" panose="02020603050405020304" pitchFamily="18" charset="0"/>
              </a:rPr>
              <a:t>Dr PANASSA </a:t>
            </a:r>
            <a:r>
              <a:rPr lang="fr-TG" sz="2000" kern="100" dirty="0" err="1">
                <a:solidFill>
                  <a:schemeClr val="bg1"/>
                </a:solidFill>
                <a:latin typeface="Times New Roman" panose="02020603050405020304" pitchFamily="18" charset="0"/>
                <a:ea typeface="Aptos" panose="020B0004020202020204" pitchFamily="34" charset="0"/>
                <a:cs typeface="Times New Roman" panose="02020603050405020304" pitchFamily="18" charset="0"/>
              </a:rPr>
              <a:t>Essowè</a:t>
            </a:r>
            <a:endParaRPr lang="fr-TG"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lnSpc>
                <a:spcPts val="1200"/>
              </a:lnSpc>
              <a:spcAft>
                <a:spcPts val="800"/>
              </a:spcAft>
            </a:pPr>
            <a:endParaRPr lang="fr-T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r>
              <a:rPr lang="fr-FR" sz="2100" dirty="0">
                <a:solidFill>
                  <a:schemeClr val="bg1"/>
                </a:solidFill>
                <a:latin typeface="Times New Roman" panose="02020603050405020304" pitchFamily="18" charset="0"/>
                <a:cs typeface="Times New Roman" panose="02020603050405020304" pitchFamily="18" charset="0"/>
              </a:rPr>
              <a:t>                                                                      </a:t>
            </a:r>
            <a:r>
              <a:rPr lang="fr-TG" sz="2100" b="1" dirty="0">
                <a:solidFill>
                  <a:schemeClr val="bg1"/>
                </a:solidFill>
                <a:latin typeface="Times New Roman" panose="02020603050405020304" pitchFamily="18" charset="0"/>
                <a:cs typeface="Times New Roman" panose="02020603050405020304" pitchFamily="18" charset="0"/>
              </a:rPr>
              <a:t>Unité d’enseignement :</a:t>
            </a:r>
            <a:endParaRPr lang="fr-FR" sz="2100" b="1" dirty="0">
              <a:solidFill>
                <a:schemeClr val="bg1"/>
              </a:solidFill>
              <a:latin typeface="Times New Roman" panose="02020603050405020304" pitchFamily="18" charset="0"/>
              <a:cs typeface="Times New Roman" panose="02020603050405020304" pitchFamily="18" charset="0"/>
            </a:endParaRPr>
          </a:p>
          <a:p>
            <a:endParaRPr lang="fr-TG" sz="2100" dirty="0">
              <a:solidFill>
                <a:schemeClr val="bg1"/>
              </a:solidFill>
              <a:latin typeface="Times New Roman" panose="02020603050405020304" pitchFamily="18" charset="0"/>
              <a:cs typeface="Times New Roman" panose="02020603050405020304" pitchFamily="18" charset="0"/>
            </a:endParaRPr>
          </a:p>
          <a:p>
            <a:r>
              <a:rPr lang="fr-FR" sz="2100" dirty="0">
                <a:solidFill>
                  <a:schemeClr val="bg1"/>
                </a:solidFill>
                <a:latin typeface="Times New Roman" panose="02020603050405020304" pitchFamily="18" charset="0"/>
                <a:cs typeface="Times New Roman" panose="02020603050405020304" pitchFamily="18" charset="0"/>
              </a:rPr>
              <a:t>                                       </a:t>
            </a:r>
            <a:r>
              <a:rPr lang="fr-TG" sz="2100" dirty="0">
                <a:solidFill>
                  <a:schemeClr val="bg1"/>
                </a:solidFill>
                <a:latin typeface="Times New Roman" panose="02020603050405020304" pitchFamily="18" charset="0"/>
                <a:cs typeface="Times New Roman" panose="02020603050405020304" pitchFamily="18" charset="0"/>
              </a:rPr>
              <a:t>Programmation et statistiques appliquées aux données océaniques</a:t>
            </a:r>
            <a:endParaRPr lang="fr-FR" sz="2100" dirty="0">
              <a:solidFill>
                <a:schemeClr val="bg1"/>
              </a:solidFill>
              <a:latin typeface="Times New Roman" panose="02020603050405020304" pitchFamily="18" charset="0"/>
              <a:cs typeface="Times New Roman" panose="02020603050405020304" pitchFamily="18" charset="0"/>
            </a:endParaRPr>
          </a:p>
          <a:p>
            <a:endParaRPr lang="fr-TG" sz="2100" dirty="0">
              <a:solidFill>
                <a:schemeClr val="bg1"/>
              </a:solidFill>
              <a:latin typeface="Times New Roman" panose="02020603050405020304" pitchFamily="18" charset="0"/>
              <a:cs typeface="Times New Roman" panose="02020603050405020304" pitchFamily="18" charset="0"/>
            </a:endParaRPr>
          </a:p>
          <a:p>
            <a:pPr algn="l"/>
            <a:r>
              <a:rPr lang="fr-FR" sz="2100" dirty="0">
                <a:solidFill>
                  <a:schemeClr val="bg1"/>
                </a:solidFill>
                <a:latin typeface="Times New Roman" panose="02020603050405020304" pitchFamily="18" charset="0"/>
                <a:cs typeface="Times New Roman" panose="02020603050405020304" pitchFamily="18" charset="0"/>
              </a:rPr>
              <a:t>                                                                          </a:t>
            </a:r>
            <a:r>
              <a:rPr lang="fr-TG" sz="2100" b="1" dirty="0">
                <a:solidFill>
                  <a:schemeClr val="bg1"/>
                </a:solidFill>
                <a:latin typeface="Times New Roman" panose="02020603050405020304" pitchFamily="18" charset="0"/>
                <a:cs typeface="Times New Roman" panose="02020603050405020304" pitchFamily="18" charset="0"/>
              </a:rPr>
              <a:t>Semestre d’étude :</a:t>
            </a:r>
            <a:endParaRPr lang="fr-TG" sz="2100" dirty="0">
              <a:solidFill>
                <a:schemeClr val="bg1"/>
              </a:solidFill>
              <a:latin typeface="Times New Roman" panose="02020603050405020304" pitchFamily="18" charset="0"/>
              <a:cs typeface="Times New Roman" panose="02020603050405020304" pitchFamily="18" charset="0"/>
            </a:endParaRPr>
          </a:p>
          <a:p>
            <a:pPr algn="l"/>
            <a:r>
              <a:rPr lang="fr-FR" sz="2100" dirty="0">
                <a:solidFill>
                  <a:schemeClr val="bg1"/>
                </a:solidFill>
                <a:latin typeface="Times New Roman" panose="02020603050405020304" pitchFamily="18" charset="0"/>
                <a:cs typeface="Times New Roman" panose="02020603050405020304" pitchFamily="18" charset="0"/>
              </a:rPr>
              <a:t>                                                                                     S4</a:t>
            </a:r>
          </a:p>
          <a:p>
            <a:pPr algn="ctr">
              <a:lnSpc>
                <a:spcPts val="1200"/>
              </a:lnSpc>
              <a:spcAft>
                <a:spcPts val="800"/>
              </a:spcAft>
            </a:pPr>
            <a:endParaRPr lang="fr-TG" sz="21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algn="l"/>
            <a:endParaRPr lang="fr-FR" sz="2100" dirty="0">
              <a:solidFill>
                <a:schemeClr val="bg1"/>
              </a:solidFill>
              <a:latin typeface="Times New Roman" panose="02020603050405020304" pitchFamily="18" charset="0"/>
              <a:cs typeface="Times New Roman" panose="02020603050405020304" pitchFamily="18" charset="0"/>
            </a:endParaRPr>
          </a:p>
          <a:p>
            <a:pPr algn="l"/>
            <a:r>
              <a:rPr lang="fr-FR" sz="21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fr-TG" sz="21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Année académique :</a:t>
            </a:r>
            <a:r>
              <a:rPr lang="fr-TG" sz="21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2024-2025</a:t>
            </a:r>
            <a:endParaRPr lang="fr-TG" sz="2100" dirty="0">
              <a:solidFill>
                <a:schemeClr val="bg1"/>
              </a:solidFill>
              <a:latin typeface="Times New Roman" panose="02020603050405020304" pitchFamily="18" charset="0"/>
              <a:cs typeface="Times New Roman" panose="02020603050405020304" pitchFamily="18" charset="0"/>
            </a:endParaRPr>
          </a:p>
          <a:p>
            <a:endParaRPr lang="fr-TG" sz="1600" dirty="0"/>
          </a:p>
        </p:txBody>
      </p:sp>
    </p:spTree>
    <p:extLst>
      <p:ext uri="{BB962C8B-B14F-4D97-AF65-F5344CB8AC3E}">
        <p14:creationId xmlns:p14="http://schemas.microsoft.com/office/powerpoint/2010/main" val="347575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texte, carte, capture d’écran, diagramme&#10;&#10;Le contenu généré par l’IA peut être incorrect.">
            <a:extLst>
              <a:ext uri="{FF2B5EF4-FFF2-40B4-BE49-F238E27FC236}">
                <a16:creationId xmlns:a16="http://schemas.microsoft.com/office/drawing/2014/main" id="{D0BB61D6-02E1-A789-F5AA-249E5C9D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667" y="194872"/>
            <a:ext cx="5957333" cy="6663127"/>
          </a:xfrm>
          <a:prstGeom prst="rect">
            <a:avLst/>
          </a:prstGeom>
        </p:spPr>
      </p:pic>
      <p:sp>
        <p:nvSpPr>
          <p:cNvPr id="2" name="Titre 1">
            <a:extLst>
              <a:ext uri="{FF2B5EF4-FFF2-40B4-BE49-F238E27FC236}">
                <a16:creationId xmlns:a16="http://schemas.microsoft.com/office/drawing/2014/main" id="{15CAD124-4256-7C86-887F-47319CF7008F}"/>
              </a:ext>
            </a:extLst>
          </p:cNvPr>
          <p:cNvSpPr>
            <a:spLocks noGrp="1"/>
          </p:cNvSpPr>
          <p:nvPr>
            <p:ph type="title"/>
          </p:nvPr>
        </p:nvSpPr>
        <p:spPr>
          <a:xfrm>
            <a:off x="838200" y="365126"/>
            <a:ext cx="10515600" cy="1028960"/>
          </a:xfrm>
        </p:spPr>
        <p:txBody>
          <a:bodyPr>
            <a:normAutofit/>
          </a:bodyPr>
          <a:lstStyle/>
          <a:p>
            <a:r>
              <a:rPr lang="fr-TG" sz="2400" b="1" u="sng" kern="100" dirty="0">
                <a:effectLst/>
                <a:latin typeface="Times New Roman" panose="02020603050405020304" pitchFamily="18" charset="0"/>
                <a:ea typeface="Aptos" panose="020B0004020202020204" pitchFamily="34" charset="0"/>
                <a:cs typeface="Times New Roman" panose="02020603050405020304" pitchFamily="18" charset="0"/>
              </a:rPr>
              <a:t>Carte moyenne annuelle de la production primaire nette </a:t>
            </a:r>
            <a:endParaRPr lang="fr-TG" sz="2400" dirty="0"/>
          </a:p>
        </p:txBody>
      </p:sp>
      <p:sp>
        <p:nvSpPr>
          <p:cNvPr id="12" name="ZoneTexte 11">
            <a:extLst>
              <a:ext uri="{FF2B5EF4-FFF2-40B4-BE49-F238E27FC236}">
                <a16:creationId xmlns:a16="http://schemas.microsoft.com/office/drawing/2014/main" id="{77D67700-7F6C-455E-03AA-4928423BC0BA}"/>
              </a:ext>
            </a:extLst>
          </p:cNvPr>
          <p:cNvSpPr txBox="1"/>
          <p:nvPr/>
        </p:nvSpPr>
        <p:spPr>
          <a:xfrm>
            <a:off x="479686" y="1479211"/>
            <a:ext cx="5216576" cy="5178149"/>
          </a:xfrm>
          <a:prstGeom prst="rect">
            <a:avLst/>
          </a:prstGeom>
          <a:noFill/>
        </p:spPr>
        <p:txBody>
          <a:bodyPr wrap="square" rtlCol="0">
            <a:spAutoFit/>
          </a:bodyPr>
          <a:lstStyle/>
          <a:p>
            <a:endParaRPr lang="fr-TG" sz="2000" dirty="0">
              <a:effectLst/>
            </a:endParaRPr>
          </a:p>
          <a:p>
            <a:pPr marL="342900" lvl="0" indent="-342900">
              <a:lnSpc>
                <a:spcPct val="115000"/>
              </a:lnSpc>
              <a:spcAft>
                <a:spcPts val="800"/>
              </a:spcAft>
              <a:buSzPts val="1000"/>
              <a:buFont typeface="Symbol" panose="05050102010706020507" pitchFamily="18" charset="2"/>
              <a:buChar char=""/>
              <a:tabLst>
                <a:tab pos="4572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La production primaire nette est plus élevée (&gt;35 mg/m³/jour) dans les zones d'upwelling (côtes </a:t>
            </a:r>
            <a:r>
              <a:rPr lang="fr-FR" sz="2000" kern="100" dirty="0">
                <a:latin typeface="Times New Roman" panose="02020603050405020304" pitchFamily="18" charset="0"/>
                <a:ea typeface="Aptos" panose="020B0004020202020204" pitchFamily="34" charset="0"/>
                <a:cs typeface="Times New Roman" panose="02020603050405020304" pitchFamily="18" charset="0"/>
              </a:rPr>
              <a:t>des pays</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et plus faible (&lt;15 mg/m³/jour)</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au large</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dans le golfe de Guinée.</a:t>
            </a:r>
          </a:p>
          <a:p>
            <a:pPr marL="342900" lvl="0" indent="-342900">
              <a:lnSpc>
                <a:spcPct val="115000"/>
              </a:lnSpc>
              <a:spcAft>
                <a:spcPts val="800"/>
              </a:spcAft>
              <a:buSzPts val="1000"/>
              <a:buFont typeface="Symbol" panose="05050102010706020507" pitchFamily="18" charset="2"/>
              <a:buChar char=""/>
              <a:tabLst>
                <a:tab pos="4572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Une PPN élevée dans le nord</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et au niveau des côtes</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résulte de la disponibilité abondante de nitrates, favorisant la croissance du phytoplancton.</a:t>
            </a:r>
          </a:p>
          <a:p>
            <a:pPr marL="342900" lvl="0" indent="-342900">
              <a:lnSpc>
                <a:spcPct val="115000"/>
              </a:lnSpc>
              <a:spcAft>
                <a:spcPts val="800"/>
              </a:spcAft>
              <a:buSzPts val="1000"/>
              <a:buFont typeface="Symbol" panose="05050102010706020507" pitchFamily="18" charset="2"/>
              <a:buChar char=""/>
              <a:tabLst>
                <a:tab pos="4572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Une PPN faible</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au large</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dans le golfe de Guinée est due à la limitation en nutriments, bien que les températures élevées et l'insolation soient favorables à la photosynthèse.</a:t>
            </a:r>
            <a:endParaRPr lang="fr-T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92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02965-4D04-7460-F420-B70C9FD4F9A5}"/>
              </a:ext>
            </a:extLst>
          </p:cNvPr>
          <p:cNvSpPr>
            <a:spLocks noGrp="1"/>
          </p:cNvSpPr>
          <p:nvPr>
            <p:ph type="title"/>
          </p:nvPr>
        </p:nvSpPr>
        <p:spPr>
          <a:xfrm>
            <a:off x="838200" y="365126"/>
            <a:ext cx="10515600" cy="579254"/>
          </a:xfrm>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V.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CARTES SAISONNIÈRES</a:t>
            </a:r>
            <a:endParaRPr lang="fr-TG" sz="2400" dirty="0"/>
          </a:p>
        </p:txBody>
      </p:sp>
      <p:pic>
        <p:nvPicPr>
          <p:cNvPr id="10" name="Espace réservé du contenu 9" descr="Une image contenant texte, capture d’écran, diagramme, carte&#10;&#10;Le contenu généré par l’IA peut être incorrect.">
            <a:extLst>
              <a:ext uri="{FF2B5EF4-FFF2-40B4-BE49-F238E27FC236}">
                <a16:creationId xmlns:a16="http://schemas.microsoft.com/office/drawing/2014/main" id="{180FBCEC-A683-54E5-7FBA-74D5E67C7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441" y="365125"/>
            <a:ext cx="5333559" cy="6275518"/>
          </a:xfrm>
        </p:spPr>
      </p:pic>
      <p:sp>
        <p:nvSpPr>
          <p:cNvPr id="13" name="ZoneTexte 12">
            <a:extLst>
              <a:ext uri="{FF2B5EF4-FFF2-40B4-BE49-F238E27FC236}">
                <a16:creationId xmlns:a16="http://schemas.microsoft.com/office/drawing/2014/main" id="{A6FD1088-2920-2794-D460-F223E0511A83}"/>
              </a:ext>
            </a:extLst>
          </p:cNvPr>
          <p:cNvSpPr txBox="1"/>
          <p:nvPr/>
        </p:nvSpPr>
        <p:spPr>
          <a:xfrm rot="10800000" flipV="1">
            <a:off x="566100" y="944380"/>
            <a:ext cx="6086006" cy="830997"/>
          </a:xfrm>
          <a:prstGeom prst="rect">
            <a:avLst/>
          </a:prstGeom>
          <a:noFill/>
        </p:spPr>
        <p:txBody>
          <a:bodyPr wrap="square" rtlCol="0">
            <a:spAutoFit/>
          </a:bodyPr>
          <a:lstStyle/>
          <a:p>
            <a:r>
              <a:rPr lang="fr-TG" sz="2400" b="1" u="sng" dirty="0">
                <a:effectLst/>
                <a:latin typeface="Times New Roman" panose="02020603050405020304" pitchFamily="18" charset="0"/>
                <a:ea typeface="Aptos" panose="020B0004020202020204" pitchFamily="34" charset="0"/>
              </a:rPr>
              <a:t>Carte saisonnière de la température de surface de la mer</a:t>
            </a:r>
            <a:endParaRPr lang="fr-TG" sz="2400" dirty="0"/>
          </a:p>
        </p:txBody>
      </p:sp>
      <p:sp>
        <p:nvSpPr>
          <p:cNvPr id="15" name="ZoneTexte 14">
            <a:extLst>
              <a:ext uri="{FF2B5EF4-FFF2-40B4-BE49-F238E27FC236}">
                <a16:creationId xmlns:a16="http://schemas.microsoft.com/office/drawing/2014/main" id="{EE96192F-EF93-FE57-910C-EB5A14118415}"/>
              </a:ext>
            </a:extLst>
          </p:cNvPr>
          <p:cNvSpPr txBox="1"/>
          <p:nvPr/>
        </p:nvSpPr>
        <p:spPr>
          <a:xfrm>
            <a:off x="359765" y="2068643"/>
            <a:ext cx="6292342" cy="4936993"/>
          </a:xfrm>
          <a:prstGeom prst="rect">
            <a:avLst/>
          </a:prstGeom>
          <a:noFill/>
        </p:spPr>
        <p:txBody>
          <a:bodyPr wrap="square" rtlCol="0">
            <a:spAutoFit/>
          </a:bodyPr>
          <a:lstStyle/>
          <a:p>
            <a:endParaRPr lang="fr-TG" sz="1700" dirty="0">
              <a:effectLst/>
              <a:latin typeface="Times New Roman" panose="02020603050405020304" pitchFamily="18"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17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700" b="1" kern="100" dirty="0">
                <a:latin typeface="Times New Roman" panose="02020603050405020304" pitchFamily="18" charset="0"/>
                <a:ea typeface="Aptos" panose="020B0004020202020204" pitchFamily="34" charset="0"/>
                <a:cs typeface="Times New Roman" panose="02020603050405020304" pitchFamily="18" charset="0"/>
              </a:rPr>
              <a:t>hiver et au printemps( saison sèche)</a:t>
            </a:r>
            <a:r>
              <a:rPr lang="fr-TG" sz="17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 La température diminue au nord (Mauritanie et Sénégal) en raison de l’intensification de l’upwelling lié aux vents alizés</a:t>
            </a:r>
            <a:r>
              <a:rPr lang="fr-FR" sz="1700" kern="100" dirty="0">
                <a:effectLst/>
                <a:latin typeface="Times New Roman" panose="02020603050405020304" pitchFamily="18" charset="0"/>
                <a:ea typeface="Aptos" panose="020B0004020202020204" pitchFamily="34" charset="0"/>
                <a:cs typeface="Times New Roman" panose="02020603050405020304" pitchFamily="18" charset="0"/>
              </a:rPr>
              <a:t> tandis que </a:t>
            </a: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FR" sz="1700" kern="100" dirty="0">
                <a:latin typeface="Times New Roman" panose="02020603050405020304" pitchFamily="18" charset="0"/>
                <a:ea typeface="Aptos" panose="020B0004020202020204" pitchFamily="34" charset="0"/>
                <a:cs typeface="Times New Roman" panose="02020603050405020304" pitchFamily="18" charset="0"/>
              </a:rPr>
              <a:t>d</a:t>
            </a: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ans le golfe de Guinée, la SST reste élevée (&gt;28 °C) en raison de la forte insolation et de la stratification thermique.</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7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700" b="1" kern="100" dirty="0">
                <a:latin typeface="Times New Roman" panose="02020603050405020304" pitchFamily="18" charset="0"/>
                <a:ea typeface="Aptos" panose="020B0004020202020204" pitchFamily="34" charset="0"/>
                <a:cs typeface="Times New Roman" panose="02020603050405020304" pitchFamily="18" charset="0"/>
              </a:rPr>
              <a:t>été et en automne</a:t>
            </a:r>
            <a:r>
              <a:rPr lang="fr-TG" sz="17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FR" sz="1700" b="1" kern="100" dirty="0">
                <a:latin typeface="Times New Roman" panose="02020603050405020304" pitchFamily="18" charset="0"/>
                <a:ea typeface="Aptos" panose="020B0004020202020204" pitchFamily="34" charset="0"/>
                <a:cs typeface="Times New Roman" panose="02020603050405020304" pitchFamily="18" charset="0"/>
              </a:rPr>
              <a:t>saison pluvieuse</a:t>
            </a:r>
            <a:r>
              <a:rPr lang="fr-TG" sz="17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 La SST est plus homogène sur toute la région, mais elle reste plus élevée dans le golfe de Guinée.</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L'upwelling saisonnier au nord est plus marqué en </a:t>
            </a:r>
            <a:r>
              <a:rPr lang="fr-FR" sz="1700" kern="100" dirty="0">
                <a:latin typeface="Times New Roman" panose="02020603050405020304" pitchFamily="18" charset="0"/>
                <a:ea typeface="Aptos" panose="020B0004020202020204" pitchFamily="34" charset="0"/>
                <a:cs typeface="Times New Roman" panose="02020603050405020304" pitchFamily="18" charset="0"/>
              </a:rPr>
              <a:t>hiver et au printemps</a:t>
            </a: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 refroidissant les eaux de surface.</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700" kern="100" dirty="0">
                <a:effectLst/>
                <a:latin typeface="Times New Roman" panose="02020603050405020304" pitchFamily="18" charset="0"/>
                <a:ea typeface="Aptos" panose="020B0004020202020204" pitchFamily="34" charset="0"/>
                <a:cs typeface="Times New Roman" panose="02020603050405020304" pitchFamily="18" charset="0"/>
              </a:rPr>
              <a:t>Dans le golfe de Guinée, les températures élevées sont persistantes, même en hiver, reflétant la faible influence de l’upwelling dans cette région.</a:t>
            </a:r>
          </a:p>
          <a:p>
            <a:endParaRPr lang="fr-TG"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82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6A795-509D-5725-BD2E-922561CC219C}"/>
              </a:ext>
            </a:extLst>
          </p:cNvPr>
          <p:cNvSpPr>
            <a:spLocks noGrp="1"/>
          </p:cNvSpPr>
          <p:nvPr>
            <p:ph type="title"/>
          </p:nvPr>
        </p:nvSpPr>
        <p:spPr>
          <a:xfrm>
            <a:off x="838200" y="365126"/>
            <a:ext cx="5892384" cy="534284"/>
          </a:xfrm>
        </p:spPr>
        <p:txBody>
          <a:bodyPr>
            <a:noAutofit/>
          </a:bodyPr>
          <a:lstStyle/>
          <a:p>
            <a:r>
              <a:rPr lang="fr-TG" sz="2400" b="1" u="sng" kern="100" dirty="0">
                <a:effectLst/>
                <a:latin typeface="Times New Roman" panose="02020603050405020304" pitchFamily="18" charset="0"/>
                <a:ea typeface="Aptos" panose="020B0004020202020204" pitchFamily="34" charset="0"/>
                <a:cs typeface="Times New Roman" panose="02020603050405020304" pitchFamily="18" charset="0"/>
              </a:rPr>
              <a:t>Carte saisonnière de l’épaisseur de la couche de mélange</a:t>
            </a:r>
            <a:endParaRPr lang="fr-TG" sz="2400" dirty="0"/>
          </a:p>
        </p:txBody>
      </p:sp>
      <p:sp>
        <p:nvSpPr>
          <p:cNvPr id="3" name="Espace réservé du contenu 2">
            <a:extLst>
              <a:ext uri="{FF2B5EF4-FFF2-40B4-BE49-F238E27FC236}">
                <a16:creationId xmlns:a16="http://schemas.microsoft.com/office/drawing/2014/main" id="{BAE86294-8042-0245-D392-0204ABF6EB85}"/>
              </a:ext>
            </a:extLst>
          </p:cNvPr>
          <p:cNvSpPr>
            <a:spLocks noGrp="1"/>
          </p:cNvSpPr>
          <p:nvPr>
            <p:ph idx="1"/>
          </p:nvPr>
        </p:nvSpPr>
        <p:spPr>
          <a:xfrm>
            <a:off x="104931" y="1169233"/>
            <a:ext cx="6245901" cy="5323641"/>
          </a:xfrm>
        </p:spPr>
        <p:txBody>
          <a:bodyPr>
            <a:noAutofit/>
          </a:bodyPr>
          <a:lstStyle/>
          <a:p>
            <a:endParaRPr lang="fr-TG" sz="1600" dirty="0">
              <a:effectLst/>
              <a:latin typeface="Times New Roman" panose="02020603050405020304" pitchFamily="18"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16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600" b="1" kern="100" dirty="0">
                <a:effectLst/>
                <a:latin typeface="Times New Roman" panose="02020603050405020304" pitchFamily="18" charset="0"/>
                <a:ea typeface="Aptos" panose="020B0004020202020204" pitchFamily="34" charset="0"/>
                <a:cs typeface="Times New Roman" panose="02020603050405020304" pitchFamily="18" charset="0"/>
              </a:rPr>
              <a:t>hiver</a:t>
            </a:r>
            <a:r>
              <a:rPr lang="fr-TG"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La couche de mélange s’épaissit au nord, en lien avec le brassage vertical induit par l’upwelling. Au sud (golfe de Guinée), elle reste relativement fine (&lt;10 m) en raison de la stratification thermique.</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6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600" b="1" kern="100" dirty="0">
                <a:latin typeface="Times New Roman" panose="02020603050405020304" pitchFamily="18" charset="0"/>
                <a:ea typeface="Aptos" panose="020B0004020202020204" pitchFamily="34" charset="0"/>
                <a:cs typeface="Times New Roman" panose="02020603050405020304" pitchFamily="18" charset="0"/>
              </a:rPr>
              <a:t>été</a:t>
            </a:r>
            <a:r>
              <a:rPr lang="fr-TG"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La stratification s’affaiblit  dans le golfe de Guinée, entraînant un épaississement modéré de la couche de mélange. Au nord,</a:t>
            </a:r>
            <a:r>
              <a:rPr lang="fr-FR" sz="1600" kern="100" dirty="0">
                <a:effectLst/>
                <a:latin typeface="Times New Roman" panose="02020603050405020304" pitchFamily="18" charset="0"/>
                <a:ea typeface="Aptos" panose="020B0004020202020204" pitchFamily="34" charset="0"/>
                <a:cs typeface="Times New Roman" panose="02020603050405020304" pitchFamily="18" charset="0"/>
              </a:rPr>
              <a:t> la profondeur de</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la couche</a:t>
            </a:r>
            <a:r>
              <a:rPr lang="fr-FR" sz="1600" kern="100" dirty="0">
                <a:effectLst/>
                <a:latin typeface="Times New Roman" panose="02020603050405020304" pitchFamily="18" charset="0"/>
                <a:ea typeface="Aptos" panose="020B0004020202020204" pitchFamily="34" charset="0"/>
                <a:cs typeface="Times New Roman" panose="02020603050405020304" pitchFamily="18" charset="0"/>
              </a:rPr>
              <a:t> de mélange s’affaiblie</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fr-F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FR" sz="1600" b="1" kern="100" dirty="0">
                <a:latin typeface="Times New Roman" panose="02020603050405020304" pitchFamily="18" charset="0"/>
                <a:ea typeface="Aptos" panose="020B0004020202020204" pitchFamily="34" charset="0"/>
                <a:cs typeface="Times New Roman" panose="02020603050405020304" pitchFamily="18" charset="0"/>
              </a:rPr>
              <a:t>Au printemps et en automne </a:t>
            </a:r>
            <a:r>
              <a:rPr lang="fr-FR" sz="1600" kern="100" dirty="0">
                <a:latin typeface="Times New Roman" panose="02020603050405020304" pitchFamily="18" charset="0"/>
                <a:ea typeface="Aptos" panose="020B0004020202020204" pitchFamily="34" charset="0"/>
                <a:cs typeface="Times New Roman" panose="02020603050405020304" pitchFamily="18" charset="0"/>
              </a:rPr>
              <a:t>l’épaisseur de la couche de mélange est presque homogène et est faible. Ces périodes correspondent très souvent à des blooms phytoplanctoniques</a:t>
            </a:r>
            <a:endParaRPr lang="fr-TG"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Une épaisseur accrue en </a:t>
            </a:r>
            <a:r>
              <a:rPr lang="fr-FR" sz="1600" kern="100" dirty="0">
                <a:latin typeface="Times New Roman" panose="02020603050405020304" pitchFamily="18" charset="0"/>
                <a:ea typeface="Aptos" panose="020B0004020202020204" pitchFamily="34" charset="0"/>
                <a:cs typeface="Times New Roman" panose="02020603050405020304" pitchFamily="18" charset="0"/>
              </a:rPr>
              <a:t>hiver</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au nord est liée au</a:t>
            </a:r>
            <a:r>
              <a:rPr lang="fr-FR" sz="1600" kern="100" dirty="0">
                <a:effectLst/>
                <a:latin typeface="Times New Roman" panose="02020603050405020304" pitchFamily="18" charset="0"/>
                <a:ea typeface="Aptos" panose="020B0004020202020204" pitchFamily="34" charset="0"/>
                <a:cs typeface="Times New Roman" panose="02020603050405020304" pitchFamily="18" charset="0"/>
              </a:rPr>
              <a:t>x faibles températures dans la zone</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fr-FR"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La fine couche de mélange au sud</a:t>
            </a:r>
            <a:r>
              <a:rPr lang="fr-FR" sz="1600" kern="100" dirty="0">
                <a:effectLst/>
                <a:latin typeface="Times New Roman" panose="02020603050405020304" pitchFamily="18" charset="0"/>
                <a:ea typeface="Aptos" panose="020B0004020202020204" pitchFamily="34" charset="0"/>
                <a:cs typeface="Times New Roman" panose="02020603050405020304" pitchFamily="18" charset="0"/>
              </a:rPr>
              <a:t> en été</a:t>
            </a:r>
            <a:r>
              <a:rPr lang="fr-TG" sz="1600" kern="100" dirty="0">
                <a:effectLst/>
                <a:latin typeface="Times New Roman" panose="02020603050405020304" pitchFamily="18" charset="0"/>
                <a:ea typeface="Aptos" panose="020B0004020202020204" pitchFamily="34" charset="0"/>
                <a:cs typeface="Times New Roman" panose="02020603050405020304" pitchFamily="18" charset="0"/>
              </a:rPr>
              <a:t> indique un</a:t>
            </a:r>
            <a:r>
              <a:rPr lang="fr-FR" sz="1600" kern="100" dirty="0">
                <a:effectLst/>
                <a:latin typeface="Times New Roman" panose="02020603050405020304" pitchFamily="18" charset="0"/>
                <a:ea typeface="Aptos" panose="020B0004020202020204" pitchFamily="34" charset="0"/>
                <a:cs typeface="Times New Roman" panose="02020603050405020304" pitchFamily="18" charset="0"/>
              </a:rPr>
              <a:t> fort mélange vertical due aux upwellings se déroulants généralement en été boréal</a:t>
            </a:r>
            <a:endParaRPr lang="fr-TG"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Image 5" descr="Une image contenant texte, capture d’écran, diagramme, conception&#10;&#10;Le contenu généré par l’IA peut être incorrect.">
            <a:extLst>
              <a:ext uri="{FF2B5EF4-FFF2-40B4-BE49-F238E27FC236}">
                <a16:creationId xmlns:a16="http://schemas.microsoft.com/office/drawing/2014/main" id="{DCF09748-FCE3-0945-AC0B-9FC39A293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832" y="254833"/>
            <a:ext cx="5841168" cy="6238041"/>
          </a:xfrm>
          <a:prstGeom prst="rect">
            <a:avLst/>
          </a:prstGeom>
        </p:spPr>
      </p:pic>
    </p:spTree>
    <p:extLst>
      <p:ext uri="{BB962C8B-B14F-4D97-AF65-F5344CB8AC3E}">
        <p14:creationId xmlns:p14="http://schemas.microsoft.com/office/powerpoint/2010/main" val="164440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 carte, diagramme, capture d’écran&#10;&#10;Le contenu généré par l’IA peut être incorrect.">
            <a:extLst>
              <a:ext uri="{FF2B5EF4-FFF2-40B4-BE49-F238E27FC236}">
                <a16:creationId xmlns:a16="http://schemas.microsoft.com/office/drawing/2014/main" id="{014F21CC-C8C7-F196-D9D5-AD4650641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141" y="140273"/>
            <a:ext cx="5333559" cy="6350468"/>
          </a:xfrm>
          <a:prstGeom prst="rect">
            <a:avLst/>
          </a:prstGeom>
        </p:spPr>
      </p:pic>
      <p:sp>
        <p:nvSpPr>
          <p:cNvPr id="2" name="Titre 1">
            <a:extLst>
              <a:ext uri="{FF2B5EF4-FFF2-40B4-BE49-F238E27FC236}">
                <a16:creationId xmlns:a16="http://schemas.microsoft.com/office/drawing/2014/main" id="{86381B2B-8520-838F-1E82-EBA78ADF0EE9}"/>
              </a:ext>
            </a:extLst>
          </p:cNvPr>
          <p:cNvSpPr>
            <a:spLocks noGrp="1"/>
          </p:cNvSpPr>
          <p:nvPr>
            <p:ph type="title"/>
          </p:nvPr>
        </p:nvSpPr>
        <p:spPr>
          <a:xfrm>
            <a:off x="163643" y="140272"/>
            <a:ext cx="10515600" cy="564265"/>
          </a:xfrm>
        </p:spPr>
        <p:txBody>
          <a:bodyPr>
            <a:normAutofit/>
          </a:bodyPr>
          <a:lstStyle/>
          <a:p>
            <a:r>
              <a:rPr lang="fr-TG" sz="2400" b="1" u="sng" dirty="0">
                <a:effectLst/>
                <a:latin typeface="Times New Roman" panose="02020603050405020304" pitchFamily="18" charset="0"/>
                <a:ea typeface="Aptos" panose="020B0004020202020204" pitchFamily="34" charset="0"/>
              </a:rPr>
              <a:t>Carte saisonnière de la concentration molaire en nitrate</a:t>
            </a:r>
            <a:endParaRPr lang="fr-TG" sz="2400" dirty="0"/>
          </a:p>
        </p:txBody>
      </p:sp>
      <p:sp>
        <p:nvSpPr>
          <p:cNvPr id="3" name="Espace réservé du contenu 2">
            <a:extLst>
              <a:ext uri="{FF2B5EF4-FFF2-40B4-BE49-F238E27FC236}">
                <a16:creationId xmlns:a16="http://schemas.microsoft.com/office/drawing/2014/main" id="{02CA26D4-4BF3-24B3-2742-84E831C8B84C}"/>
              </a:ext>
            </a:extLst>
          </p:cNvPr>
          <p:cNvSpPr>
            <a:spLocks noGrp="1"/>
          </p:cNvSpPr>
          <p:nvPr>
            <p:ph idx="1"/>
          </p:nvPr>
        </p:nvSpPr>
        <p:spPr>
          <a:xfrm>
            <a:off x="278567" y="866254"/>
            <a:ext cx="6607574" cy="5384644"/>
          </a:xfrm>
        </p:spPr>
        <p:txBody>
          <a:bodyPr>
            <a:noAutofit/>
          </a:bodyPr>
          <a:lstStyle/>
          <a:p>
            <a:endParaRPr lang="fr-TG" sz="1800" dirty="0">
              <a:effectLst/>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18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800" b="1" kern="100" dirty="0">
                <a:latin typeface="Times New Roman" panose="02020603050405020304" pitchFamily="18" charset="0"/>
                <a:ea typeface="Aptos" panose="020B0004020202020204" pitchFamily="34" charset="0"/>
                <a:cs typeface="Times New Roman" panose="02020603050405020304" pitchFamily="18" charset="0"/>
              </a:rPr>
              <a:t>hiver et au printemps</a:t>
            </a:r>
            <a:r>
              <a:rPr lang="fr-TG"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 Les concentrations en nitrates augmentent fortement au nord (&gt;2 </a:t>
            </a:r>
            <a:r>
              <a:rPr lang="fr-TG" sz="18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/m³) grâce à l’upwelling qui remonte des eaux riches en nutriments. Dans le golfe de Guinée, elles restent faibles (&lt;0,5 </a:t>
            </a:r>
            <a:r>
              <a:rPr lang="fr-TG" sz="18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/m³) en raison de la stratification.</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800" b="1" kern="100" dirty="0">
                <a:effectLst/>
                <a:latin typeface="Times New Roman" panose="02020603050405020304" pitchFamily="18" charset="0"/>
                <a:ea typeface="Aptos" panose="020B0004020202020204" pitchFamily="34" charset="0"/>
                <a:cs typeface="Times New Roman" panose="02020603050405020304" pitchFamily="18" charset="0"/>
              </a:rPr>
              <a:t>En </a:t>
            </a:r>
            <a:r>
              <a:rPr lang="fr-FR" sz="1800" b="1" kern="100" dirty="0">
                <a:latin typeface="Times New Roman" panose="02020603050405020304" pitchFamily="18" charset="0"/>
                <a:ea typeface="Aptos" panose="020B0004020202020204" pitchFamily="34" charset="0"/>
                <a:cs typeface="Times New Roman" panose="02020603050405020304" pitchFamily="18" charset="0"/>
              </a:rPr>
              <a:t>été et en automne</a:t>
            </a:r>
            <a:r>
              <a:rPr lang="fr-TG"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 Les concentrations diminuent au nord, reflétant une réduction de l’upwelling</a:t>
            </a:r>
            <a:r>
              <a:rPr lang="fr-FR" sz="1800" kern="100" dirty="0">
                <a:effectLst/>
                <a:latin typeface="Times New Roman" panose="02020603050405020304" pitchFamily="18" charset="0"/>
                <a:ea typeface="Aptos" panose="020B0004020202020204" pitchFamily="34" charset="0"/>
                <a:cs typeface="Times New Roman" panose="02020603050405020304" pitchFamily="18" charset="0"/>
              </a:rPr>
              <a:t> et de mélange vertical</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 Elle </a:t>
            </a:r>
            <a:r>
              <a:rPr lang="fr-FR" sz="1800" kern="100" dirty="0">
                <a:latin typeface="Times New Roman" panose="02020603050405020304" pitchFamily="18" charset="0"/>
                <a:ea typeface="Aptos" panose="020B0004020202020204" pitchFamily="34" charset="0"/>
                <a:cs typeface="Times New Roman" panose="02020603050405020304" pitchFamily="18" charset="0"/>
              </a:rPr>
              <a:t>augmente légèrement </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dans le golfe de Guinée. </a:t>
            </a:r>
          </a:p>
          <a:p>
            <a:pPr marL="742950" lvl="1" indent="-285750">
              <a:lnSpc>
                <a:spcPct val="115000"/>
              </a:lnSpc>
              <a:spcAft>
                <a:spcPts val="800"/>
              </a:spcAft>
              <a:buSzPts val="1000"/>
              <a:buFont typeface="Courier New" panose="02070309020205020404" pitchFamily="49" charset="0"/>
              <a:buChar char="o"/>
              <a:tabLst>
                <a:tab pos="914400" algn="l"/>
              </a:tabLst>
            </a:pP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L’apport en nitrates au nord est saisonnier, avec un maximum en </a:t>
            </a:r>
            <a:r>
              <a:rPr lang="fr-FR" sz="1800" kern="100" dirty="0">
                <a:latin typeface="Times New Roman" panose="02020603050405020304" pitchFamily="18" charset="0"/>
                <a:ea typeface="Aptos" panose="020B0004020202020204" pitchFamily="34" charset="0"/>
                <a:cs typeface="Times New Roman" panose="02020603050405020304" pitchFamily="18" charset="0"/>
              </a:rPr>
              <a:t>hiver et au printemps</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 dû </a:t>
            </a:r>
            <a:r>
              <a:rPr lang="fr-FR" sz="1800" kern="100" dirty="0">
                <a:latin typeface="Times New Roman" panose="02020603050405020304" pitchFamily="18" charset="0"/>
                <a:ea typeface="Aptos" panose="020B0004020202020204" pitchFamily="34" charset="0"/>
                <a:cs typeface="Times New Roman" panose="02020603050405020304" pitchFamily="18" charset="0"/>
              </a:rPr>
              <a:t>aux faibles températures de la surface</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 Dans le golfe de Guinée, le manque d’apports verticaux maintient des concentrations basses tout au long de l’année.</a:t>
            </a:r>
          </a:p>
          <a:p>
            <a:endParaRPr lang="fr-TG" sz="1800" dirty="0"/>
          </a:p>
        </p:txBody>
      </p:sp>
    </p:spTree>
    <p:extLst>
      <p:ext uri="{BB962C8B-B14F-4D97-AF65-F5344CB8AC3E}">
        <p14:creationId xmlns:p14="http://schemas.microsoft.com/office/powerpoint/2010/main" val="61474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 capture d’écran, diagramme, carte">
            <a:extLst>
              <a:ext uri="{FF2B5EF4-FFF2-40B4-BE49-F238E27FC236}">
                <a16:creationId xmlns:a16="http://schemas.microsoft.com/office/drawing/2014/main" id="{1B5BE9D2-F243-1C28-A599-03B1ABBF9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733" y="0"/>
            <a:ext cx="5691267" cy="6858000"/>
          </a:xfrm>
          <a:prstGeom prst="rect">
            <a:avLst/>
          </a:prstGeom>
        </p:spPr>
      </p:pic>
      <p:sp>
        <p:nvSpPr>
          <p:cNvPr id="2" name="Titre 1">
            <a:extLst>
              <a:ext uri="{FF2B5EF4-FFF2-40B4-BE49-F238E27FC236}">
                <a16:creationId xmlns:a16="http://schemas.microsoft.com/office/drawing/2014/main" id="{F5CD1932-B9E0-5395-E64B-F10E4B7A818C}"/>
              </a:ext>
            </a:extLst>
          </p:cNvPr>
          <p:cNvSpPr>
            <a:spLocks noGrp="1"/>
          </p:cNvSpPr>
          <p:nvPr>
            <p:ph type="title"/>
          </p:nvPr>
        </p:nvSpPr>
        <p:spPr>
          <a:xfrm>
            <a:off x="116616" y="339503"/>
            <a:ext cx="6384117" cy="683068"/>
          </a:xfrm>
        </p:spPr>
        <p:txBody>
          <a:bodyPr>
            <a:noAutofit/>
          </a:bodyPr>
          <a:lstStyle/>
          <a:p>
            <a:r>
              <a:rPr lang="fr-TG" sz="2400" b="1" u="sng" dirty="0">
                <a:effectLst/>
                <a:latin typeface="Times New Roman" panose="02020603050405020304" pitchFamily="18" charset="0"/>
                <a:ea typeface="Aptos" panose="020B0004020202020204" pitchFamily="34" charset="0"/>
              </a:rPr>
              <a:t>Carte saisonnière de la production primaire nette</a:t>
            </a:r>
            <a:endParaRPr lang="fr-TG" sz="2400" dirty="0"/>
          </a:p>
        </p:txBody>
      </p:sp>
      <p:sp>
        <p:nvSpPr>
          <p:cNvPr id="3" name="Espace réservé du contenu 2">
            <a:extLst>
              <a:ext uri="{FF2B5EF4-FFF2-40B4-BE49-F238E27FC236}">
                <a16:creationId xmlns:a16="http://schemas.microsoft.com/office/drawing/2014/main" id="{2AD72D89-980C-D4D4-0733-F78F89891312}"/>
              </a:ext>
            </a:extLst>
          </p:cNvPr>
          <p:cNvSpPr>
            <a:spLocks noGrp="1"/>
          </p:cNvSpPr>
          <p:nvPr>
            <p:ph idx="1"/>
          </p:nvPr>
        </p:nvSpPr>
        <p:spPr>
          <a:xfrm>
            <a:off x="464695" y="1362074"/>
            <a:ext cx="6384117" cy="5156423"/>
          </a:xfrm>
        </p:spPr>
        <p:txBody>
          <a:bodyPr>
            <a:normAutofit lnSpcReduction="10000"/>
          </a:bodyPr>
          <a:lstStyle/>
          <a:p>
            <a:pPr marL="0" indent="0">
              <a:buNone/>
            </a:pPr>
            <a:endParaRPr lang="fr-TG" dirty="0">
              <a:effectLst/>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2000" b="1" kern="100" dirty="0">
                <a:effectLst/>
                <a:latin typeface="Times New Roman" panose="02020603050405020304" pitchFamily="18" charset="0"/>
                <a:ea typeface="Aptos" panose="020B0004020202020204" pitchFamily="34" charset="0"/>
                <a:cs typeface="Times New Roman" panose="02020603050405020304" pitchFamily="18" charset="0"/>
              </a:rPr>
              <a:t>En été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La PPN est maximale au nord</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et dans le Golf de Guinée</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(&gt;35 mg/m³/jour) grâce aux apports de nitrates par l’upwelling. </a:t>
            </a:r>
            <a:r>
              <a:rPr lang="fr-FR" sz="2000" kern="100" dirty="0">
                <a:latin typeface="Times New Roman" panose="02020603050405020304" pitchFamily="18" charset="0"/>
                <a:ea typeface="Aptos" panose="020B0004020202020204" pitchFamily="34" charset="0"/>
                <a:cs typeface="Times New Roman" panose="02020603050405020304" pitchFamily="18" charset="0"/>
              </a:rPr>
              <a:t>Par contre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elle </a:t>
            </a:r>
            <a:r>
              <a:rPr lang="fr-FR" sz="2000" kern="100" dirty="0">
                <a:latin typeface="Times New Roman" panose="02020603050405020304" pitchFamily="18" charset="0"/>
                <a:ea typeface="Aptos" panose="020B0004020202020204" pitchFamily="34" charset="0"/>
                <a:cs typeface="Times New Roman" panose="02020603050405020304" pitchFamily="18" charset="0"/>
              </a:rPr>
              <a:t>s’affaiblie un peu</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(&lt;15 mg/m³/jour) dans le golfe de Guinée </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au</a:t>
            </a:r>
            <a:r>
              <a:rPr lang="fr-FR" sz="2000" b="1" kern="100" dirty="0">
                <a:effectLst/>
                <a:latin typeface="Times New Roman" panose="02020603050405020304" pitchFamily="18" charset="0"/>
                <a:ea typeface="Aptos" panose="020B0004020202020204" pitchFamily="34" charset="0"/>
                <a:cs typeface="Times New Roman" panose="02020603050405020304" pitchFamily="18" charset="0"/>
              </a:rPr>
              <a:t> printemps </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et au Nord </a:t>
            </a:r>
            <a:r>
              <a:rPr lang="fr-FR" sz="2000" kern="100" dirty="0">
                <a:latin typeface="Times New Roman" panose="02020603050405020304" pitchFamily="18" charset="0"/>
                <a:ea typeface="Aptos" panose="020B0004020202020204" pitchFamily="34" charset="0"/>
                <a:cs typeface="Times New Roman" panose="02020603050405020304" pitchFamily="18" charset="0"/>
              </a:rPr>
              <a:t>en</a:t>
            </a:r>
            <a:r>
              <a:rPr lang="fr-FR" sz="2000" b="1" kern="100" dirty="0">
                <a:effectLst/>
                <a:latin typeface="Times New Roman" panose="02020603050405020304" pitchFamily="18" charset="0"/>
                <a:ea typeface="Aptos" panose="020B0004020202020204" pitchFamily="34" charset="0"/>
                <a:cs typeface="Times New Roman" panose="02020603050405020304" pitchFamily="18" charset="0"/>
              </a:rPr>
              <a:t> automne</a:t>
            </a:r>
            <a:endParaRPr lang="fr-TG" sz="20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2000" b="1" kern="100" dirty="0">
                <a:effectLst/>
                <a:latin typeface="Times New Roman" panose="02020603050405020304" pitchFamily="18" charset="0"/>
                <a:ea typeface="Aptos" panose="020B0004020202020204" pitchFamily="34" charset="0"/>
                <a:cs typeface="Times New Roman" panose="02020603050405020304" pitchFamily="18" charset="0"/>
              </a:rPr>
              <a:t>En hiver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La PPN diminue au nord en raison de la réduction des apports en nitrates. Dans le golfe de Guinée, elle reste stable mais faible.</a:t>
            </a:r>
          </a:p>
          <a:p>
            <a:pPr marL="742950" lvl="1" indent="-285750">
              <a:lnSpc>
                <a:spcPct val="115000"/>
              </a:lnSpc>
              <a:spcAft>
                <a:spcPts val="800"/>
              </a:spcAft>
              <a:buSzPts val="1000"/>
              <a:buFont typeface="Courier New" panose="02070309020205020404" pitchFamily="49" charset="0"/>
              <a:buChar char="o"/>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Une forte corrélation entre la PPN et la concentration en nitrates est observée. L’upwelling  soutient la production primaire au nord, tandis que la production reste </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relativement stable</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dans le golfe de Guinée.</a:t>
            </a:r>
          </a:p>
          <a:p>
            <a:endParaRPr lang="fr-TG" dirty="0"/>
          </a:p>
        </p:txBody>
      </p:sp>
    </p:spTree>
    <p:extLst>
      <p:ext uri="{BB962C8B-B14F-4D97-AF65-F5344CB8AC3E}">
        <p14:creationId xmlns:p14="http://schemas.microsoft.com/office/powerpoint/2010/main" val="208081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A3A0B-7ABD-E5FD-C99D-EAA45CA82B4D}"/>
              </a:ext>
            </a:extLst>
          </p:cNvPr>
          <p:cNvSpPr>
            <a:spLocks noGrp="1"/>
          </p:cNvSpPr>
          <p:nvPr>
            <p:ph type="title"/>
          </p:nvPr>
        </p:nvSpPr>
        <p:spPr>
          <a:xfrm>
            <a:off x="838200" y="365125"/>
            <a:ext cx="7616252" cy="662781"/>
          </a:xfrm>
        </p:spPr>
        <p:txBody>
          <a:bodyPr>
            <a:normAutofit fontScale="90000"/>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VI.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ANALYSE DU CYCLE SAISONNIER DES DIFFÉRENTES VARIABLES</a:t>
            </a:r>
            <a:endParaRPr lang="fr-TG" sz="2400" dirty="0"/>
          </a:p>
        </p:txBody>
      </p:sp>
      <p:pic>
        <p:nvPicPr>
          <p:cNvPr id="6" name="Espace réservé du contenu 5" descr="Une image contenant texte, diagramme, Tracé, ligne&#10;&#10;Le contenu généré par l’IA peut être incorrect.">
            <a:extLst>
              <a:ext uri="{FF2B5EF4-FFF2-40B4-BE49-F238E27FC236}">
                <a16:creationId xmlns:a16="http://schemas.microsoft.com/office/drawing/2014/main" id="{1A1130E8-0DB2-D015-9B9F-1ED838D7E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5614" y="1027906"/>
            <a:ext cx="5131631" cy="4098730"/>
          </a:xfrm>
        </p:spPr>
      </p:pic>
      <p:sp>
        <p:nvSpPr>
          <p:cNvPr id="3" name="ZoneTexte 2">
            <a:extLst>
              <a:ext uri="{FF2B5EF4-FFF2-40B4-BE49-F238E27FC236}">
                <a16:creationId xmlns:a16="http://schemas.microsoft.com/office/drawing/2014/main" id="{75919C91-17E5-14A9-5A29-8C89D623F951}"/>
              </a:ext>
            </a:extLst>
          </p:cNvPr>
          <p:cNvSpPr txBox="1"/>
          <p:nvPr/>
        </p:nvSpPr>
        <p:spPr>
          <a:xfrm>
            <a:off x="134911" y="1169233"/>
            <a:ext cx="6505732" cy="2031325"/>
          </a:xfrm>
          <a:prstGeom prst="rect">
            <a:avLst/>
          </a:prstGeom>
          <a:noFill/>
        </p:spPr>
        <p:txBody>
          <a:bodyPr wrap="square" rtlCol="0">
            <a:spAutoFit/>
          </a:bodyPr>
          <a:lstStyle/>
          <a:p>
            <a:pPr marL="285750" indent="-285750">
              <a:buFont typeface="Wingdings" panose="05000000000000000000" pitchFamily="2" charset="2"/>
              <a:buChar char="§"/>
            </a:pPr>
            <a:r>
              <a:rPr lang="fr-TG" dirty="0">
                <a:effectLst/>
                <a:latin typeface="Times New Roman" panose="02020603050405020304" pitchFamily="18" charset="0"/>
                <a:ea typeface="Aptos" panose="020B0004020202020204" pitchFamily="34" charset="0"/>
              </a:rPr>
              <a:t>La SST varie de manière saisonnière entre environ 26,5 °C (minimum en juillet-août) et 29 °C (maximum en mars-avril). La période de SST élevée correspond à une intensité lumineuse élevée et une stratification thermique accrue, limitant les échanges verticaux. On observe aussi une baisse marquée de la température entre mai et août, suivie d’une remontée progressive entre septembre et décembre</a:t>
            </a:r>
            <a:endParaRPr lang="fr-TG" dirty="0"/>
          </a:p>
        </p:txBody>
      </p:sp>
      <p:sp>
        <p:nvSpPr>
          <p:cNvPr id="7" name="ZoneTexte 6">
            <a:extLst>
              <a:ext uri="{FF2B5EF4-FFF2-40B4-BE49-F238E27FC236}">
                <a16:creationId xmlns:a16="http://schemas.microsoft.com/office/drawing/2014/main" id="{95D7C01E-715B-456C-44D9-EC9D6503B80A}"/>
              </a:ext>
            </a:extLst>
          </p:cNvPr>
          <p:cNvSpPr txBox="1"/>
          <p:nvPr/>
        </p:nvSpPr>
        <p:spPr>
          <a:xfrm>
            <a:off x="374755" y="3312826"/>
            <a:ext cx="6011056" cy="1938992"/>
          </a:xfrm>
          <a:prstGeom prst="rect">
            <a:avLst/>
          </a:prstGeom>
          <a:noFill/>
        </p:spPr>
        <p:txBody>
          <a:bodyPr wrap="square" rtlCol="0">
            <a:spAutoFit/>
          </a:bodyPr>
          <a:lstStyle/>
          <a:p>
            <a:pPr marL="285750" indent="-285750">
              <a:buFont typeface="Wingdings" panose="05000000000000000000" pitchFamily="2" charset="2"/>
              <a:buChar char="§"/>
            </a:pPr>
            <a:r>
              <a:rPr lang="fr-TG" sz="2000" dirty="0">
                <a:effectLst/>
                <a:latin typeface="Times New Roman" panose="02020603050405020304" pitchFamily="18" charset="0"/>
                <a:ea typeface="Aptos" panose="020B0004020202020204" pitchFamily="34" charset="0"/>
              </a:rPr>
              <a:t>L’épaisseur de la couche de mélange varie de 14 m (minimum en février-mars) à environ 18 m (maximum en juillet-août)</a:t>
            </a:r>
            <a:r>
              <a:rPr lang="fr-TG" sz="2000" kern="0" dirty="0">
                <a:effectLst/>
                <a:latin typeface="Times New Roman" panose="02020603050405020304" pitchFamily="18" charset="0"/>
                <a:ea typeface="Times New Roman" panose="02020603050405020304" pitchFamily="18" charset="0"/>
              </a:rPr>
              <a:t> </a:t>
            </a:r>
            <a:r>
              <a:rPr lang="fr-TG" sz="2000" dirty="0">
                <a:effectLst/>
                <a:latin typeface="Times New Roman" panose="02020603050405020304" pitchFamily="18" charset="0"/>
                <a:ea typeface="Aptos" panose="020B0004020202020204" pitchFamily="34" charset="0"/>
              </a:rPr>
              <a:t>L’épaisseur de la couche de mélange</a:t>
            </a:r>
            <a:r>
              <a:rPr lang="fr-TG" sz="2000" dirty="0">
                <a:effectLst/>
                <a:latin typeface="Aptos" panose="020B0004020202020204" pitchFamily="34" charset="0"/>
                <a:ea typeface="Aptos" panose="020B0004020202020204" pitchFamily="34" charset="0"/>
                <a:cs typeface="Times New Roman" panose="02020603050405020304" pitchFamily="18" charset="0"/>
              </a:rPr>
              <a:t> </a:t>
            </a:r>
            <a:r>
              <a:rPr lang="fr-TG" sz="2000" dirty="0">
                <a:effectLst/>
                <a:latin typeface="Times New Roman" panose="02020603050405020304" pitchFamily="18" charset="0"/>
                <a:ea typeface="Aptos" panose="020B0004020202020204" pitchFamily="34" charset="0"/>
              </a:rPr>
              <a:t>augmente à partir de mars (14 m) et atteint un maximum de 18 m en juillet-août, puis diminue à partir de septembre.</a:t>
            </a:r>
            <a:endParaRPr lang="fr-TG" sz="2000" dirty="0"/>
          </a:p>
        </p:txBody>
      </p:sp>
      <p:sp>
        <p:nvSpPr>
          <p:cNvPr id="8" name="ZoneTexte 7">
            <a:extLst>
              <a:ext uri="{FF2B5EF4-FFF2-40B4-BE49-F238E27FC236}">
                <a16:creationId xmlns:a16="http://schemas.microsoft.com/office/drawing/2014/main" id="{F8CEC45F-D04B-9AFE-F971-F79A39E53FF7}"/>
              </a:ext>
            </a:extLst>
          </p:cNvPr>
          <p:cNvSpPr txBox="1"/>
          <p:nvPr/>
        </p:nvSpPr>
        <p:spPr>
          <a:xfrm>
            <a:off x="134912" y="5231883"/>
            <a:ext cx="6460760" cy="1015663"/>
          </a:xfrm>
          <a:prstGeom prst="rect">
            <a:avLst/>
          </a:prstGeom>
          <a:noFill/>
        </p:spPr>
        <p:txBody>
          <a:bodyPr wrap="square" rtlCol="0">
            <a:spAutoFit/>
          </a:bodyPr>
          <a:lstStyle/>
          <a:p>
            <a:pPr marL="285750" indent="-285750">
              <a:buFont typeface="Wingdings" panose="05000000000000000000" pitchFamily="2" charset="2"/>
              <a:buChar char="§"/>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concentrations en nitrates augmentent de 0,2 </a:t>
            </a:r>
            <a:r>
              <a:rPr lang="fr-TG" sz="20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/m³ (Décembre Janvier Février) à environ 0,8 </a:t>
            </a:r>
            <a:r>
              <a:rPr lang="fr-TG" sz="20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/m³ (juillet-août), puis diminuent fortement après septembre.</a:t>
            </a:r>
            <a:endParaRPr lang="fr-TG"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8BCE08A8-14A3-B24A-56FB-E0A63C123134}"/>
              </a:ext>
            </a:extLst>
          </p:cNvPr>
          <p:cNvSpPr txBox="1"/>
          <p:nvPr/>
        </p:nvSpPr>
        <p:spPr>
          <a:xfrm>
            <a:off x="6640643" y="5126636"/>
            <a:ext cx="5376473" cy="1631216"/>
          </a:xfrm>
          <a:prstGeom prst="rect">
            <a:avLst/>
          </a:prstGeom>
          <a:noFill/>
        </p:spPr>
        <p:txBody>
          <a:bodyPr wrap="square" rtlCol="0">
            <a:spAutoFit/>
          </a:bodyPr>
          <a:lstStyle/>
          <a:p>
            <a:pPr marL="342900" indent="-342900">
              <a:buFont typeface="Wingdings" panose="05000000000000000000" pitchFamily="2" charset="2"/>
              <a:buChar char="§"/>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La production primaire nette suit une courbe saisonnière, avec un maximum d’environ 40 mg/m³/jour en juillet-août et un minimum en février-mars (15 mg/m³/jour).</a:t>
            </a:r>
            <a:endParaRPr lang="fr-TG"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TG" sz="2000" dirty="0"/>
          </a:p>
        </p:txBody>
      </p:sp>
    </p:spTree>
    <p:extLst>
      <p:ext uri="{BB962C8B-B14F-4D97-AF65-F5344CB8AC3E}">
        <p14:creationId xmlns:p14="http://schemas.microsoft.com/office/powerpoint/2010/main" val="373400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335C1-3D33-5073-953F-A08723416A8E}"/>
              </a:ext>
            </a:extLst>
          </p:cNvPr>
          <p:cNvSpPr>
            <a:spLocks noGrp="1"/>
          </p:cNvSpPr>
          <p:nvPr>
            <p:ph type="title"/>
          </p:nvPr>
        </p:nvSpPr>
        <p:spPr>
          <a:xfrm>
            <a:off x="433466" y="275184"/>
            <a:ext cx="10515600" cy="1088921"/>
          </a:xfrm>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VI.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ANALYSE DU CYCLE SAISONNIER DES DIFFÉRENTES VARIABLES</a:t>
            </a:r>
            <a:endParaRPr lang="fr-TG" sz="2400" dirty="0"/>
          </a:p>
        </p:txBody>
      </p:sp>
      <p:sp>
        <p:nvSpPr>
          <p:cNvPr id="3" name="Espace réservé du contenu 2">
            <a:extLst>
              <a:ext uri="{FF2B5EF4-FFF2-40B4-BE49-F238E27FC236}">
                <a16:creationId xmlns:a16="http://schemas.microsoft.com/office/drawing/2014/main" id="{AC502654-AAF1-E23B-AA96-275E891D13B1}"/>
              </a:ext>
            </a:extLst>
          </p:cNvPr>
          <p:cNvSpPr>
            <a:spLocks noGrp="1"/>
          </p:cNvSpPr>
          <p:nvPr>
            <p:ph idx="1"/>
          </p:nvPr>
        </p:nvSpPr>
        <p:spPr>
          <a:xfrm>
            <a:off x="838200" y="1484026"/>
            <a:ext cx="10515600" cy="4692937"/>
          </a:xfrm>
        </p:spPr>
        <p:txBody>
          <a:bodyPr>
            <a:normAutofit fontScale="92500" lnSpcReduction="10000"/>
          </a:bodyPr>
          <a:lstStyle/>
          <a:p>
            <a:pPr marL="342900" lvl="0" indent="-342900">
              <a:lnSpc>
                <a:spcPct val="115000"/>
              </a:lnSpc>
              <a:buFont typeface="Symbol" panose="05050102010706020507" pitchFamily="18" charset="2"/>
              <a:buBlip>
                <a:blip r:embed="rId2"/>
              </a:buBlip>
            </a:pPr>
            <a:r>
              <a:rPr lang="fr-TG" sz="2100" b="1" u="sng" kern="100" dirty="0">
                <a:effectLst/>
                <a:latin typeface="Times New Roman" panose="02020603050405020304" pitchFamily="18" charset="0"/>
                <a:ea typeface="Aptos" panose="020B0004020202020204" pitchFamily="34" charset="0"/>
                <a:cs typeface="Times New Roman" panose="02020603050405020304" pitchFamily="18" charset="0"/>
              </a:rPr>
              <a:t>Synthèse des interactions entre les paramètres </a:t>
            </a: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342900" lvl="0" indent="-342900">
              <a:lnSpc>
                <a:spcPct val="115000"/>
              </a:lnSpc>
              <a:spcAft>
                <a:spcPts val="800"/>
              </a:spcAft>
              <a:buFont typeface="Wingdings" panose="05000000000000000000" pitchFamily="2" charset="2"/>
              <a:buChar char=""/>
              <a:tabLst>
                <a:tab pos="457200" algn="l"/>
              </a:tabLst>
            </a:pPr>
            <a:r>
              <a:rPr lang="fr-TG" sz="2100" b="1" kern="100" dirty="0">
                <a:effectLst/>
                <a:latin typeface="Times New Roman" panose="02020603050405020304" pitchFamily="18" charset="0"/>
                <a:ea typeface="Aptos" panose="020B0004020202020204" pitchFamily="34" charset="0"/>
                <a:cs typeface="Times New Roman" panose="02020603050405020304" pitchFamily="18" charset="0"/>
              </a:rPr>
              <a:t>Relation entre SST et concentration en nitrates</a:t>
            </a: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nSpc>
                <a:spcPct val="115000"/>
              </a:lnSpc>
              <a:spcAft>
                <a:spcPts val="800"/>
              </a:spcAft>
              <a:buSzPts val="1000"/>
              <a:buFont typeface="Courier New" panose="02070309020205020404" pitchFamily="49" charset="0"/>
              <a:buChar char="o"/>
              <a:tabLst>
                <a:tab pos="914400" algn="l"/>
              </a:tabLst>
            </a:pP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Une SST basse est associée à des concentrations élevées en nitrates, indiquant un upwelling.</a:t>
            </a:r>
          </a:p>
          <a:p>
            <a:pPr marL="742950" lvl="1" indent="-285750">
              <a:lnSpc>
                <a:spcPct val="115000"/>
              </a:lnSpc>
              <a:spcAft>
                <a:spcPts val="800"/>
              </a:spcAft>
              <a:buSzPts val="1000"/>
              <a:buFont typeface="Courier New" panose="02070309020205020404" pitchFamily="49" charset="0"/>
              <a:buChar char="o"/>
              <a:tabLst>
                <a:tab pos="914400" algn="l"/>
              </a:tabLst>
            </a:pP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Inversement, des SST élevées correspondent à une stratification limitant les apports en nutriments.</a:t>
            </a:r>
          </a:p>
          <a:p>
            <a:pPr marL="342900" lvl="0" indent="-342900">
              <a:lnSpc>
                <a:spcPct val="115000"/>
              </a:lnSpc>
              <a:spcAft>
                <a:spcPts val="800"/>
              </a:spcAft>
              <a:buFont typeface="Wingdings" panose="05000000000000000000" pitchFamily="2" charset="2"/>
              <a:buChar char=""/>
              <a:tabLst>
                <a:tab pos="457200" algn="l"/>
              </a:tabLst>
            </a:pPr>
            <a:r>
              <a:rPr lang="fr-TG" sz="2100" b="1" kern="100" dirty="0">
                <a:effectLst/>
                <a:latin typeface="Times New Roman" panose="02020603050405020304" pitchFamily="18" charset="0"/>
                <a:ea typeface="Aptos" panose="020B0004020202020204" pitchFamily="34" charset="0"/>
                <a:cs typeface="Times New Roman" panose="02020603050405020304" pitchFamily="18" charset="0"/>
              </a:rPr>
              <a:t>Relation entre la couche de mélange et les nitrates :</a:t>
            </a:r>
            <a:endParaRPr lang="fr-TG"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Une couche de mélange profonde (juillet-août) favorise l’enrichissement en nutriments, ce qui stimule la production primaire.</a:t>
            </a:r>
          </a:p>
          <a:p>
            <a:pPr marL="342900" lvl="0" indent="-342900">
              <a:lnSpc>
                <a:spcPct val="115000"/>
              </a:lnSpc>
              <a:spcAft>
                <a:spcPts val="800"/>
              </a:spcAft>
              <a:buFont typeface="Wingdings" panose="05000000000000000000" pitchFamily="2" charset="2"/>
              <a:buChar char=""/>
              <a:tabLst>
                <a:tab pos="457200" algn="l"/>
              </a:tabLst>
            </a:pPr>
            <a:r>
              <a:rPr lang="fr-TG" sz="2100" b="1" kern="100" dirty="0">
                <a:effectLst/>
                <a:latin typeface="Times New Roman" panose="02020603050405020304" pitchFamily="18" charset="0"/>
                <a:ea typeface="Aptos" panose="020B0004020202020204" pitchFamily="34" charset="0"/>
                <a:cs typeface="Times New Roman" panose="02020603050405020304" pitchFamily="18" charset="0"/>
              </a:rPr>
              <a:t>Relation entre les nitrates et la production primaire :</a:t>
            </a:r>
            <a:endParaRPr lang="fr-TG"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TG" sz="2100" kern="100" dirty="0">
                <a:effectLst/>
                <a:latin typeface="Times New Roman" panose="02020603050405020304" pitchFamily="18" charset="0"/>
                <a:ea typeface="Aptos" panose="020B0004020202020204" pitchFamily="34" charset="0"/>
                <a:cs typeface="Times New Roman" panose="02020603050405020304" pitchFamily="18" charset="0"/>
              </a:rPr>
              <a:t>La production primaire nette est fortement corrélée aux concentrations en nitrates : plus les nitrates sont disponibles, plus la photosynthèse est active</a:t>
            </a: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endParaRPr lang="fr-TG" dirty="0"/>
          </a:p>
        </p:txBody>
      </p:sp>
    </p:spTree>
    <p:extLst>
      <p:ext uri="{BB962C8B-B14F-4D97-AF65-F5344CB8AC3E}">
        <p14:creationId xmlns:p14="http://schemas.microsoft.com/office/powerpoint/2010/main" val="23226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8F71D-0EDB-8CC0-16EC-37803723E9D0}"/>
              </a:ext>
            </a:extLst>
          </p:cNvPr>
          <p:cNvSpPr>
            <a:spLocks noGrp="1"/>
          </p:cNvSpPr>
          <p:nvPr>
            <p:ph type="title"/>
          </p:nvPr>
        </p:nvSpPr>
        <p:spPr>
          <a:xfrm>
            <a:off x="838200" y="365126"/>
            <a:ext cx="10515600" cy="1193852"/>
          </a:xfrm>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VII.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RÉGRESSION LINÉAIRE</a:t>
            </a:r>
            <a:endParaRPr lang="fr-TG" sz="2400" dirty="0"/>
          </a:p>
        </p:txBody>
      </p:sp>
      <p:sp>
        <p:nvSpPr>
          <p:cNvPr id="3" name="Espace réservé du contenu 2">
            <a:extLst>
              <a:ext uri="{FF2B5EF4-FFF2-40B4-BE49-F238E27FC236}">
                <a16:creationId xmlns:a16="http://schemas.microsoft.com/office/drawing/2014/main" id="{FF263D0D-F7CB-6033-044D-2119C88BDD0E}"/>
              </a:ext>
            </a:extLst>
          </p:cNvPr>
          <p:cNvSpPr>
            <a:spLocks noGrp="1"/>
          </p:cNvSpPr>
          <p:nvPr>
            <p:ph idx="1"/>
          </p:nvPr>
        </p:nvSpPr>
        <p:spPr>
          <a:xfrm>
            <a:off x="838200" y="1558978"/>
            <a:ext cx="10515600" cy="4617985"/>
          </a:xfrm>
        </p:spPr>
        <p:txBody>
          <a:bodyPr>
            <a:normAutofit lnSpcReduction="10000"/>
          </a:bodyPr>
          <a:lstStyle/>
          <a:p>
            <a:pPr lvl="0">
              <a:buFont typeface="Wingdings" panose="05000000000000000000" pitchFamily="2" charset="2"/>
              <a:buChar char="§"/>
              <a:tabLst>
                <a:tab pos="123825" algn="l"/>
                <a:tab pos="2879725" algn="ctr"/>
              </a:tabLst>
            </a:pPr>
            <a:r>
              <a:rPr lang="fr-FR" sz="2200" b="1" kern="100" dirty="0">
                <a:effectLst/>
                <a:latin typeface="Times New Roman" panose="02020603050405020304" pitchFamily="18" charset="0"/>
                <a:ea typeface="Aptos" panose="020B0004020202020204" pitchFamily="34" charset="0"/>
                <a:cs typeface="Times New Roman" panose="02020603050405020304" pitchFamily="18" charset="0"/>
              </a:rPr>
              <a:t>Variables</a:t>
            </a:r>
          </a:p>
          <a:p>
            <a:pPr marL="342900" lvl="0" indent="-342900">
              <a:buFont typeface="Wingdings" panose="05000000000000000000" pitchFamily="2" charset="2"/>
              <a:buChar char=""/>
              <a:tabLst>
                <a:tab pos="123825" algn="l"/>
                <a:tab pos="2879725" algn="ctr"/>
              </a:tabLst>
            </a:pP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Variable réponse : Production primaire nette (PPN)</a:t>
            </a:r>
            <a:endParaRPr lang="fr-TG" sz="2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Wingdings" panose="05000000000000000000" pitchFamily="2" charset="2"/>
              <a:buChar char=""/>
              <a:tabLst>
                <a:tab pos="123825" algn="l"/>
                <a:tab pos="2879725" algn="ctr"/>
              </a:tabLst>
            </a:pP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Variables explicatives : température de surface de la mer (SST), épaisseur</a:t>
            </a:r>
            <a:r>
              <a:rPr lang="fr-FR" sz="2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de la couche de mélange (MLD), concentration en nitrate de l’océan (NO3)</a:t>
            </a:r>
            <a:endParaRPr lang="fr-TG" sz="2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fr-TG" sz="2200" b="1" kern="100" dirty="0">
                <a:effectLst/>
                <a:latin typeface="Times New Roman" panose="02020603050405020304" pitchFamily="18" charset="0"/>
                <a:ea typeface="Aptos" panose="020B0004020202020204" pitchFamily="34" charset="0"/>
                <a:cs typeface="Times New Roman" panose="02020603050405020304" pitchFamily="18" charset="0"/>
              </a:rPr>
              <a:t>Équation de régression linéaire</a:t>
            </a:r>
            <a:endParaRPr lang="fr-TG" sz="22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r-TG" sz="2200" kern="100" dirty="0">
                <a:solidFill>
                  <a:srgbClr val="000000"/>
                </a:solidFill>
                <a:effectLst/>
                <a:highlight>
                  <a:srgbClr val="C0C0C0"/>
                </a:highlight>
                <a:latin typeface="Times New Roman" panose="02020603050405020304" pitchFamily="18" charset="0"/>
                <a:ea typeface="Aptos" panose="020B0004020202020204" pitchFamily="34" charset="0"/>
                <a:cs typeface="Times New Roman" panose="02020603050405020304" pitchFamily="18" charset="0"/>
              </a:rPr>
              <a:t>PPN = 35.55 - 3.07*SST + 4.55*MLD - 1.27*NO3 + résidus</a:t>
            </a:r>
            <a:endParaRPr lang="fr-TG" sz="2200" kern="100" dirty="0">
              <a:effectLst/>
              <a:highlight>
                <a:srgbClr val="C0C0C0"/>
              </a:highligh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Wingdings" panose="05000000000000000000" pitchFamily="2" charset="2"/>
              <a:buChar char=""/>
              <a:tabLst>
                <a:tab pos="123825" algn="l"/>
                <a:tab pos="2879725" algn="ctr"/>
              </a:tabLst>
            </a:pPr>
            <a:r>
              <a:rPr lang="fr-TG" sz="2200" b="1" kern="100" dirty="0" err="1">
                <a:effectLst/>
                <a:latin typeface="Times New Roman" panose="02020603050405020304" pitchFamily="18" charset="0"/>
                <a:ea typeface="Aptos" panose="020B0004020202020204" pitchFamily="34" charset="0"/>
                <a:cs typeface="Times New Roman" panose="02020603050405020304" pitchFamily="18" charset="0"/>
              </a:rPr>
              <a:t>Rsquare</a:t>
            </a:r>
            <a:r>
              <a:rPr lang="fr-TG" sz="22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fr-TG" sz="22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tabLst>
                <a:tab pos="123825" algn="l"/>
                <a:tab pos="2879725" algn="ctr"/>
              </a:tabLst>
            </a:pP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R</a:t>
            </a:r>
            <a:r>
              <a:rPr lang="fr-TG" sz="2200" kern="100" baseline="30000" dirty="0">
                <a:effectLst/>
                <a:latin typeface="Times New Roman" panose="02020603050405020304" pitchFamily="18" charset="0"/>
                <a:ea typeface="Aptos" panose="020B0004020202020204" pitchFamily="34" charset="0"/>
                <a:cs typeface="Times New Roman" panose="02020603050405020304" pitchFamily="18" charset="0"/>
              </a:rPr>
              <a:t>2</a:t>
            </a: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 = 0.9519 = 95.19% =&gt; 95% de la variance de production primaire nette est expliquée par la température de surface de la mer, l’épaisseur de la couche de mélange et la concentration en nitrate de l’océan. </a:t>
            </a:r>
            <a:endParaRPr lang="fr-TG" sz="2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Wingdings" panose="05000000000000000000" pitchFamily="2" charset="2"/>
              <a:buChar char=""/>
              <a:tabLst>
                <a:tab pos="123825" algn="l"/>
                <a:tab pos="2879725" algn="ctr"/>
              </a:tabLst>
            </a:pPr>
            <a:r>
              <a:rPr lang="fr-TG" sz="2200" b="1" kern="100" dirty="0" err="1">
                <a:effectLst/>
                <a:latin typeface="Times New Roman" panose="02020603050405020304" pitchFamily="18" charset="0"/>
                <a:ea typeface="Aptos" panose="020B0004020202020204" pitchFamily="34" charset="0"/>
                <a:cs typeface="Times New Roman" panose="02020603050405020304" pitchFamily="18" charset="0"/>
              </a:rPr>
              <a:t>Pvalue</a:t>
            </a:r>
            <a:r>
              <a:rPr lang="fr-TG" sz="22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fr-TG" sz="22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tabLst>
                <a:tab pos="123825" algn="l"/>
                <a:tab pos="2879725" algn="ctr"/>
              </a:tabLst>
            </a:pPr>
            <a:r>
              <a:rPr lang="fr-TG" sz="2200" kern="100" dirty="0" err="1">
                <a:effectLst/>
                <a:latin typeface="Times New Roman" panose="02020603050405020304" pitchFamily="18" charset="0"/>
                <a:ea typeface="Aptos" panose="020B0004020202020204" pitchFamily="34" charset="0"/>
                <a:cs typeface="Times New Roman" panose="02020603050405020304" pitchFamily="18" charset="0"/>
              </a:rPr>
              <a:t>Pval</a:t>
            </a:r>
            <a:r>
              <a:rPr lang="fr-TG" sz="2200" kern="100" dirty="0">
                <a:effectLst/>
                <a:latin typeface="Times New Roman" panose="02020603050405020304" pitchFamily="18" charset="0"/>
                <a:ea typeface="Aptos" panose="020B0004020202020204" pitchFamily="34" charset="0"/>
                <a:cs typeface="Times New Roman" panose="02020603050405020304" pitchFamily="18" charset="0"/>
              </a:rPr>
              <a:t> = 1.2894e-05 &lt; 0.05  =&gt; le modèle est globalement significatif</a:t>
            </a:r>
            <a:endParaRPr lang="fr-TG"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5091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7BBE5-4875-7DD3-CF60-7AB67CFEE6C9}"/>
              </a:ext>
            </a:extLst>
          </p:cNvPr>
          <p:cNvSpPr>
            <a:spLocks noGrp="1"/>
          </p:cNvSpPr>
          <p:nvPr>
            <p:ph type="title"/>
          </p:nvPr>
        </p:nvSpPr>
        <p:spPr>
          <a:xfrm>
            <a:off x="599607" y="332161"/>
            <a:ext cx="10515600" cy="410530"/>
          </a:xfrm>
        </p:spPr>
        <p:txBody>
          <a:bodyPr>
            <a:normAutofit/>
          </a:bodyPr>
          <a:lstStyle/>
          <a:p>
            <a:pPr marL="342900" lvl="0" indent="-342900">
              <a:tabLst>
                <a:tab pos="123825" algn="l"/>
                <a:tab pos="2879725" algn="ctr"/>
              </a:tabLst>
            </a:pPr>
            <a:r>
              <a:rPr lang="fr-TG" sz="1800" b="1" u="sng" kern="100" dirty="0">
                <a:effectLst/>
                <a:latin typeface="Times New Roman" panose="02020603050405020304" pitchFamily="18" charset="0"/>
                <a:ea typeface="Aptos" panose="020B0004020202020204" pitchFamily="34" charset="0"/>
                <a:cs typeface="Times New Roman" panose="02020603050405020304" pitchFamily="18" charset="0"/>
              </a:rPr>
              <a:t>Conditions d’application du model</a:t>
            </a:r>
            <a:r>
              <a:rPr lang="fr-FR" sz="1800" b="1" u="sng" kern="100" dirty="0">
                <a:latin typeface="Times New Roman" panose="02020603050405020304" pitchFamily="18" charset="0"/>
                <a:ea typeface="Aptos" panose="020B0004020202020204" pitchFamily="34" charset="0"/>
                <a:cs typeface="Times New Roman" panose="02020603050405020304" pitchFamily="18" charset="0"/>
              </a:rPr>
              <a:t>e de régression linéaire</a:t>
            </a:r>
            <a:endParaRPr lang="fr-TG" dirty="0"/>
          </a:p>
        </p:txBody>
      </p:sp>
      <p:pic>
        <p:nvPicPr>
          <p:cNvPr id="5" name="Espace réservé du contenu 4" descr="Une image contenant texte, capture d’écran, diagramme, ligne&#10;&#10;Le contenu généré par l’IA peut être incorrect.">
            <a:extLst>
              <a:ext uri="{FF2B5EF4-FFF2-40B4-BE49-F238E27FC236}">
                <a16:creationId xmlns:a16="http://schemas.microsoft.com/office/drawing/2014/main" id="{1F6CC2CA-B82E-92BA-0C86-7D09A2CFCA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65" y="1160466"/>
            <a:ext cx="3594294" cy="2814267"/>
          </a:xfrm>
        </p:spPr>
      </p:pic>
      <p:pic>
        <p:nvPicPr>
          <p:cNvPr id="7" name="Image 6" descr="Une image contenant texte, ligne, diagramme, Tracé&#10;&#10;Le contenu généré par l’IA peut être incorrect.">
            <a:extLst>
              <a:ext uri="{FF2B5EF4-FFF2-40B4-BE49-F238E27FC236}">
                <a16:creationId xmlns:a16="http://schemas.microsoft.com/office/drawing/2014/main" id="{650E2105-9AD6-0C68-2556-50DE1778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527" y="1144203"/>
            <a:ext cx="3467322" cy="2814267"/>
          </a:xfrm>
          <a:prstGeom prst="rect">
            <a:avLst/>
          </a:prstGeom>
        </p:spPr>
      </p:pic>
      <p:pic>
        <p:nvPicPr>
          <p:cNvPr id="9" name="Image 8" descr="Une image contenant texte, capture d’écran, diagramme, Rectangle">
            <a:extLst>
              <a:ext uri="{FF2B5EF4-FFF2-40B4-BE49-F238E27FC236}">
                <a16:creationId xmlns:a16="http://schemas.microsoft.com/office/drawing/2014/main" id="{DB4EDC33-46C4-0231-5993-DD08EF264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817" y="1029232"/>
            <a:ext cx="4163918" cy="2814267"/>
          </a:xfrm>
          <a:prstGeom prst="rect">
            <a:avLst/>
          </a:prstGeom>
        </p:spPr>
      </p:pic>
      <p:sp>
        <p:nvSpPr>
          <p:cNvPr id="11" name="ZoneTexte 10">
            <a:extLst>
              <a:ext uri="{FF2B5EF4-FFF2-40B4-BE49-F238E27FC236}">
                <a16:creationId xmlns:a16="http://schemas.microsoft.com/office/drawing/2014/main" id="{77561D8D-F083-A913-66EB-189E45A23EE3}"/>
              </a:ext>
            </a:extLst>
          </p:cNvPr>
          <p:cNvSpPr txBox="1"/>
          <p:nvPr/>
        </p:nvSpPr>
        <p:spPr>
          <a:xfrm>
            <a:off x="4432493" y="4024087"/>
            <a:ext cx="3302834" cy="1477328"/>
          </a:xfrm>
          <a:prstGeom prst="rect">
            <a:avLst/>
          </a:prstGeom>
          <a:noFill/>
        </p:spPr>
        <p:txBody>
          <a:bodyPr wrap="square" rtlCol="0">
            <a:spAutoFit/>
          </a:bodyPr>
          <a:lstStyle/>
          <a:p>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Les résidus ne sont pas très bien alignés avec la droite donc il ne suivent pas une distribution normale .</a:t>
            </a: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TG" dirty="0"/>
          </a:p>
        </p:txBody>
      </p:sp>
      <p:sp>
        <p:nvSpPr>
          <p:cNvPr id="12" name="ZoneTexte 11">
            <a:extLst>
              <a:ext uri="{FF2B5EF4-FFF2-40B4-BE49-F238E27FC236}">
                <a16:creationId xmlns:a16="http://schemas.microsoft.com/office/drawing/2014/main" id="{6D96FFCE-E600-B0DD-E265-2ECDA741E6FF}"/>
              </a:ext>
            </a:extLst>
          </p:cNvPr>
          <p:cNvSpPr txBox="1"/>
          <p:nvPr/>
        </p:nvSpPr>
        <p:spPr>
          <a:xfrm>
            <a:off x="599607" y="4137285"/>
            <a:ext cx="3302834" cy="2585323"/>
          </a:xfrm>
          <a:prstGeom prst="rect">
            <a:avLst/>
          </a:prstGeom>
          <a:noFill/>
        </p:spPr>
        <p:txBody>
          <a:bodyPr wrap="square" rtlCol="0">
            <a:spAutoFit/>
          </a:bodyPr>
          <a:lstStyle/>
          <a:p>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Ce plot nous montre que la variance des résidus n’est constante pour toutes les valeurs de PPN et aussi La moyenne des résidus n’est pas approximativement nulle pour chaque valeur de la production primaire.</a:t>
            </a: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TG" dirty="0"/>
          </a:p>
        </p:txBody>
      </p:sp>
      <p:sp>
        <p:nvSpPr>
          <p:cNvPr id="13" name="ZoneTexte 12">
            <a:extLst>
              <a:ext uri="{FF2B5EF4-FFF2-40B4-BE49-F238E27FC236}">
                <a16:creationId xmlns:a16="http://schemas.microsoft.com/office/drawing/2014/main" id="{BB424E03-1328-405B-3642-FAC17E5E0230}"/>
              </a:ext>
            </a:extLst>
          </p:cNvPr>
          <p:cNvSpPr txBox="1"/>
          <p:nvPr/>
        </p:nvSpPr>
        <p:spPr>
          <a:xfrm>
            <a:off x="8499423" y="3974733"/>
            <a:ext cx="3302834" cy="1985736"/>
          </a:xfrm>
          <a:prstGeom prst="rect">
            <a:avLst/>
          </a:prstGeom>
          <a:noFill/>
        </p:spPr>
        <p:txBody>
          <a:bodyPr wrap="square" rtlCol="0">
            <a:spAutoFit/>
          </a:bodyPr>
          <a:lstStyle/>
          <a:p>
            <a:pPr>
              <a:lnSpc>
                <a:spcPct val="115000"/>
              </a:lnSpc>
              <a:spcAft>
                <a:spcPts val="800"/>
              </a:spcAft>
            </a:pPr>
            <a:r>
              <a:rPr lang="fr-TG" sz="1800" kern="100" dirty="0">
                <a:effectLst/>
                <a:latin typeface="Times New Roman" panose="02020603050405020304" pitchFamily="18" charset="0"/>
                <a:ea typeface="Aptos" panose="020B0004020202020204" pitchFamily="34" charset="0"/>
                <a:cs typeface="Times New Roman" panose="02020603050405020304" pitchFamily="18" charset="0"/>
              </a:rPr>
              <a:t>Les résidus ne suivent pas une distribution normale car l’histogramme n’a pas un pic centré sur la moyenne avec une descente progressive symétrique de part et d'autre.</a:t>
            </a: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947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6A176-8A42-467D-FCF6-5B9E7D437928}"/>
              </a:ext>
            </a:extLst>
          </p:cNvPr>
          <p:cNvSpPr>
            <a:spLocks noGrp="1"/>
          </p:cNvSpPr>
          <p:nvPr>
            <p:ph type="title"/>
          </p:nvPr>
        </p:nvSpPr>
        <p:spPr>
          <a:xfrm>
            <a:off x="838200" y="1439056"/>
            <a:ext cx="10515600" cy="251632"/>
          </a:xfrm>
        </p:spPr>
        <p:txBody>
          <a:bodyPr>
            <a:normAutofit fontScale="90000"/>
          </a:bodyPr>
          <a:lstStyle/>
          <a:p>
            <a:r>
              <a:rPr lang="fr-TG" sz="2700" b="1" kern="100" dirty="0">
                <a:effectLst/>
                <a:latin typeface="Times New Roman" panose="02020603050405020304" pitchFamily="18" charset="0"/>
                <a:ea typeface="Aptos" panose="020B0004020202020204" pitchFamily="34" charset="0"/>
                <a:cs typeface="Times New Roman" panose="02020603050405020304" pitchFamily="18" charset="0"/>
              </a:rPr>
              <a:t>Conclusion sur les conditions d’application du modèle</a:t>
            </a:r>
            <a:br>
              <a:rPr lang="fr-TG" sz="4400" kern="100" dirty="0">
                <a:effectLst/>
                <a:latin typeface="Aptos" panose="020B0004020202020204" pitchFamily="34" charset="0"/>
                <a:ea typeface="Aptos" panose="020B0004020202020204" pitchFamily="34" charset="0"/>
                <a:cs typeface="Times New Roman" panose="02020603050405020304" pitchFamily="18" charset="0"/>
              </a:rPr>
            </a:br>
            <a:endParaRPr lang="fr-TG" dirty="0"/>
          </a:p>
        </p:txBody>
      </p:sp>
      <p:sp>
        <p:nvSpPr>
          <p:cNvPr id="3" name="Espace réservé du contenu 2">
            <a:extLst>
              <a:ext uri="{FF2B5EF4-FFF2-40B4-BE49-F238E27FC236}">
                <a16:creationId xmlns:a16="http://schemas.microsoft.com/office/drawing/2014/main" id="{66BE1CBF-4FA0-C991-1869-5A4E6DFA4214}"/>
              </a:ext>
            </a:extLst>
          </p:cNvPr>
          <p:cNvSpPr>
            <a:spLocks noGrp="1"/>
          </p:cNvSpPr>
          <p:nvPr>
            <p:ph idx="1"/>
          </p:nvPr>
        </p:nvSpPr>
        <p:spPr>
          <a:xfrm>
            <a:off x="958122" y="1690688"/>
            <a:ext cx="8650574" cy="2026847"/>
          </a:xfrm>
        </p:spPr>
        <p:txBody>
          <a:bodyPr>
            <a:normAutofit fontScale="92500" lnSpcReduction="20000"/>
          </a:bodyPr>
          <a:lstStyle/>
          <a:p>
            <a:pPr marL="0" indent="0">
              <a:lnSpc>
                <a:spcPct val="115000"/>
              </a:lnSpc>
              <a:spcAft>
                <a:spcPts val="800"/>
              </a:spcAft>
              <a:buNone/>
            </a:pPr>
            <a:endParaRPr lang="fr-F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Les conditions de variance constante et de normalité des résidus ne sont pas strictement respectées dans le modèle. Par conséquent, bien que les coefficients estimés fournissent une indication sur les relations entre les variables, il va falloir interpréter Ces données avec réserve.</a:t>
            </a:r>
          </a:p>
          <a:p>
            <a:endParaRPr lang="fr-TG" dirty="0"/>
          </a:p>
        </p:txBody>
      </p:sp>
      <p:sp>
        <p:nvSpPr>
          <p:cNvPr id="4" name="ZoneTexte 3">
            <a:extLst>
              <a:ext uri="{FF2B5EF4-FFF2-40B4-BE49-F238E27FC236}">
                <a16:creationId xmlns:a16="http://schemas.microsoft.com/office/drawing/2014/main" id="{DA5AECFE-FF74-B01B-C058-449AE08052A1}"/>
              </a:ext>
            </a:extLst>
          </p:cNvPr>
          <p:cNvSpPr txBox="1"/>
          <p:nvPr/>
        </p:nvSpPr>
        <p:spPr>
          <a:xfrm>
            <a:off x="1094282" y="3717536"/>
            <a:ext cx="7015397" cy="646331"/>
          </a:xfrm>
          <a:prstGeom prst="rect">
            <a:avLst/>
          </a:prstGeom>
          <a:noFill/>
        </p:spPr>
        <p:txBody>
          <a:bodyPr wrap="square" rtlCol="0">
            <a:spAutoFit/>
          </a:bodyPr>
          <a:lstStyle/>
          <a:p>
            <a:r>
              <a:rPr lang="fr-TG" sz="1800" b="1" u="sng" kern="100" dirty="0">
                <a:effectLst/>
                <a:latin typeface="Times New Roman" panose="02020603050405020304" pitchFamily="18" charset="0"/>
                <a:ea typeface="Aptos" panose="020B0004020202020204" pitchFamily="34" charset="0"/>
                <a:cs typeface="Times New Roman" panose="02020603050405020304" pitchFamily="18" charset="0"/>
              </a:rPr>
              <a:t>Plot pour comparer les valeurs réelles et celle prédites par le modèle</a:t>
            </a:r>
            <a:endParaRPr lang="fr-TG"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TG" dirty="0"/>
          </a:p>
        </p:txBody>
      </p:sp>
      <p:pic>
        <p:nvPicPr>
          <p:cNvPr id="7" name="Image 6" descr="Une image contenant texte, diagramme, Tracé, ligne&#10;&#10;Le contenu généré par l’IA peut être incorrect.">
            <a:extLst>
              <a:ext uri="{FF2B5EF4-FFF2-40B4-BE49-F238E27FC236}">
                <a16:creationId xmlns:a16="http://schemas.microsoft.com/office/drawing/2014/main" id="{A4DB90F9-C234-1A0C-706F-204825CE5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122" y="4141338"/>
            <a:ext cx="8069705" cy="2630774"/>
          </a:xfrm>
          <a:prstGeom prst="rect">
            <a:avLst/>
          </a:prstGeom>
        </p:spPr>
      </p:pic>
    </p:spTree>
    <p:extLst>
      <p:ext uri="{BB962C8B-B14F-4D97-AF65-F5344CB8AC3E}">
        <p14:creationId xmlns:p14="http://schemas.microsoft.com/office/powerpoint/2010/main" val="261326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61450-CA08-1354-0DD7-1849CD0C5A0E}"/>
              </a:ext>
            </a:extLst>
          </p:cNvPr>
          <p:cNvSpPr>
            <a:spLocks noGrp="1"/>
          </p:cNvSpPr>
          <p:nvPr>
            <p:ph type="title"/>
          </p:nvPr>
        </p:nvSpPr>
        <p:spPr>
          <a:xfrm>
            <a:off x="1018082" y="365125"/>
            <a:ext cx="10515600" cy="1325563"/>
          </a:xfrm>
        </p:spPr>
        <p:txBody>
          <a:bodyPr>
            <a:normAutofit/>
          </a:bodyPr>
          <a:lstStyle/>
          <a:p>
            <a:r>
              <a:rPr lang="fr-TG" sz="2400" b="1" kern="100" dirty="0">
                <a:effectLst/>
                <a:latin typeface="Times New Roman" panose="02020603050405020304" pitchFamily="18" charset="0"/>
                <a:ea typeface="Aptos" panose="020B0004020202020204" pitchFamily="34" charset="0"/>
                <a:cs typeface="Times New Roman" panose="02020603050405020304" pitchFamily="18" charset="0"/>
              </a:rPr>
              <a:t>PLAN DE TRAVAIL</a:t>
            </a:r>
            <a:endParaRPr lang="fr-TG" sz="2400" dirty="0"/>
          </a:p>
        </p:txBody>
      </p:sp>
      <p:sp>
        <p:nvSpPr>
          <p:cNvPr id="3" name="Espace réservé du contenu 2">
            <a:extLst>
              <a:ext uri="{FF2B5EF4-FFF2-40B4-BE49-F238E27FC236}">
                <a16:creationId xmlns:a16="http://schemas.microsoft.com/office/drawing/2014/main" id="{37DB587F-2914-A1B6-62FD-AE392F378C7A}"/>
              </a:ext>
            </a:extLst>
          </p:cNvPr>
          <p:cNvSpPr>
            <a:spLocks noGrp="1"/>
          </p:cNvSpPr>
          <p:nvPr>
            <p:ph idx="1"/>
          </p:nvPr>
        </p:nvSpPr>
        <p:spPr>
          <a:xfrm>
            <a:off x="838200" y="1528997"/>
            <a:ext cx="10515600" cy="5186596"/>
          </a:xfrm>
        </p:spPr>
        <p:txBody>
          <a:bodyPr>
            <a:noAutofit/>
          </a:bodyPr>
          <a:lstStyle/>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Présentation de la zone d’étude</a:t>
            </a:r>
          </a:p>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Présentation des variables</a:t>
            </a:r>
          </a:p>
          <a:p>
            <a:pPr marL="514350" lvl="0" indent="-514350">
              <a:lnSpc>
                <a:spcPct val="150000"/>
              </a:lnSpc>
              <a:spcAft>
                <a:spcPts val="800"/>
              </a:spcAft>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Cartes moyennes annuelles</a:t>
            </a:r>
          </a:p>
          <a:p>
            <a:pPr marL="514350" indent="-514350">
              <a:buFont typeface="+mj-lt"/>
              <a:buAutoNum type="romanUcPeriod"/>
            </a:pP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V.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Cartes saisonnières</a:t>
            </a:r>
          </a:p>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Analyse du cycle saisonnier des différentes variables</a:t>
            </a:r>
          </a:p>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Régression linéaire</a:t>
            </a:r>
          </a:p>
          <a:p>
            <a:pPr marL="514350" lvl="0" indent="-514350">
              <a:lnSpc>
                <a:spcPct val="150000"/>
              </a:lnSpc>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Tableau de corrélation entre les différentes variables</a:t>
            </a:r>
          </a:p>
          <a:p>
            <a:pPr marL="514350" lvl="0" indent="-514350">
              <a:lnSpc>
                <a:spcPct val="150000"/>
              </a:lnSpc>
              <a:spcAft>
                <a:spcPts val="800"/>
              </a:spcAft>
              <a:buFont typeface="+mj-lt"/>
              <a:buAutoNum type="romanUcPeriod"/>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Conclusion</a:t>
            </a:r>
          </a:p>
          <a:p>
            <a:endParaRPr lang="fr-TG" sz="2000" dirty="0"/>
          </a:p>
        </p:txBody>
      </p:sp>
    </p:spTree>
    <p:extLst>
      <p:ext uri="{BB962C8B-B14F-4D97-AF65-F5344CB8AC3E}">
        <p14:creationId xmlns:p14="http://schemas.microsoft.com/office/powerpoint/2010/main" val="1737644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A70B4-7B49-625E-A6A1-790CF3AF99E7}"/>
              </a:ext>
            </a:extLst>
          </p:cNvPr>
          <p:cNvSpPr>
            <a:spLocks noGrp="1"/>
          </p:cNvSpPr>
          <p:nvPr>
            <p:ph type="title"/>
          </p:nvPr>
        </p:nvSpPr>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VIII.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TABLEAU DE CORRELATION ENTRE LES DIFFERNENTES VARIABLES</a:t>
            </a:r>
            <a:endParaRPr lang="fr-TG" sz="2400" dirty="0"/>
          </a:p>
        </p:txBody>
      </p:sp>
      <p:graphicFrame>
        <p:nvGraphicFramePr>
          <p:cNvPr id="4" name="Espace réservé du contenu 3">
            <a:extLst>
              <a:ext uri="{FF2B5EF4-FFF2-40B4-BE49-F238E27FC236}">
                <a16:creationId xmlns:a16="http://schemas.microsoft.com/office/drawing/2014/main" id="{993202F7-111A-C22F-B8C9-83CE9AB7689A}"/>
              </a:ext>
            </a:extLst>
          </p:cNvPr>
          <p:cNvGraphicFramePr>
            <a:graphicFrameLocks noGrp="1"/>
          </p:cNvGraphicFramePr>
          <p:nvPr>
            <p:ph idx="1"/>
            <p:extLst>
              <p:ext uri="{D42A27DB-BD31-4B8C-83A1-F6EECF244321}">
                <p14:modId xmlns:p14="http://schemas.microsoft.com/office/powerpoint/2010/main" val="1611795567"/>
              </p:ext>
            </p:extLst>
          </p:nvPr>
        </p:nvGraphicFramePr>
        <p:xfrm>
          <a:off x="1124262" y="1903751"/>
          <a:ext cx="6445771" cy="2638270"/>
        </p:xfrm>
        <a:graphic>
          <a:graphicData uri="http://schemas.openxmlformats.org/drawingml/2006/table">
            <a:tbl>
              <a:tblPr firstRow="1" firstCol="1" bandRow="1">
                <a:tableStyleId>{5C22544A-7EE6-4342-B048-85BDC9FD1C3A}</a:tableStyleId>
              </a:tblPr>
              <a:tblGrid>
                <a:gridCol w="1381154">
                  <a:extLst>
                    <a:ext uri="{9D8B030D-6E8A-4147-A177-3AD203B41FA5}">
                      <a16:colId xmlns:a16="http://schemas.microsoft.com/office/drawing/2014/main" val="1789500423"/>
                    </a:ext>
                  </a:extLst>
                </a:gridCol>
                <a:gridCol w="1254465">
                  <a:extLst>
                    <a:ext uri="{9D8B030D-6E8A-4147-A177-3AD203B41FA5}">
                      <a16:colId xmlns:a16="http://schemas.microsoft.com/office/drawing/2014/main" val="1634457851"/>
                    </a:ext>
                  </a:extLst>
                </a:gridCol>
                <a:gridCol w="1234405">
                  <a:extLst>
                    <a:ext uri="{9D8B030D-6E8A-4147-A177-3AD203B41FA5}">
                      <a16:colId xmlns:a16="http://schemas.microsoft.com/office/drawing/2014/main" val="2988679974"/>
                    </a:ext>
                  </a:extLst>
                </a:gridCol>
                <a:gridCol w="1194593">
                  <a:extLst>
                    <a:ext uri="{9D8B030D-6E8A-4147-A177-3AD203B41FA5}">
                      <a16:colId xmlns:a16="http://schemas.microsoft.com/office/drawing/2014/main" val="620206676"/>
                    </a:ext>
                  </a:extLst>
                </a:gridCol>
                <a:gridCol w="1381154">
                  <a:extLst>
                    <a:ext uri="{9D8B030D-6E8A-4147-A177-3AD203B41FA5}">
                      <a16:colId xmlns:a16="http://schemas.microsoft.com/office/drawing/2014/main" val="2738696065"/>
                    </a:ext>
                  </a:extLst>
                </a:gridCol>
              </a:tblGrid>
              <a:tr h="522205">
                <a:tc>
                  <a:txBody>
                    <a:bodyPr/>
                    <a:lstStyle/>
                    <a:p>
                      <a:pPr algn="ctr"/>
                      <a:r>
                        <a:rPr lang="fr-TG" sz="1400" kern="100" dirty="0">
                          <a:effectLst/>
                        </a:rPr>
                        <a:t>Variables</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a:effectLst/>
                        </a:rPr>
                        <a:t>PPN</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dirty="0">
                          <a:effectLst/>
                        </a:rPr>
                        <a:t>MLD</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a:effectLst/>
                        </a:rPr>
                        <a:t>NIT</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a:effectLst/>
                        </a:rPr>
                        <a:t>SST</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409148"/>
                  </a:ext>
                </a:extLst>
              </a:tr>
              <a:tr h="522205">
                <a:tc>
                  <a:txBody>
                    <a:bodyPr/>
                    <a:lstStyle/>
                    <a:p>
                      <a:pPr algn="ctr"/>
                      <a:r>
                        <a:rPr lang="fr-TG" sz="1400" kern="100">
                          <a:effectLst/>
                        </a:rPr>
                        <a:t>PPN</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dirty="0">
                          <a:effectLst/>
                        </a:rPr>
                        <a:t>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r>
                        <a:rPr lang="fr-TG" sz="1400" kern="100" dirty="0">
                          <a:effectLst/>
                        </a:rPr>
                        <a:t>0.9640</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algn="ctr"/>
                      <a:r>
                        <a:rPr lang="fr-TG" sz="1400" kern="100" dirty="0">
                          <a:effectLst/>
                        </a:rPr>
                        <a:t>0.6842</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r>
                        <a:rPr lang="fr-TG" sz="1400" kern="100" dirty="0">
                          <a:effectLst/>
                        </a:rPr>
                        <a:t>-0.8851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521952205"/>
                  </a:ext>
                </a:extLst>
              </a:tr>
              <a:tr h="549450">
                <a:tc>
                  <a:txBody>
                    <a:bodyPr/>
                    <a:lstStyle/>
                    <a:p>
                      <a:pPr algn="ctr"/>
                      <a:r>
                        <a:rPr lang="fr-TG" sz="1400" kern="100">
                          <a:effectLst/>
                        </a:rPr>
                        <a:t>MLD</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dirty="0">
                          <a:effectLst/>
                        </a:rPr>
                        <a:t>0.9640</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algn="ctr"/>
                      <a:r>
                        <a:rPr lang="fr-TG" sz="1400" kern="100" dirty="0">
                          <a:effectLst/>
                        </a:rPr>
                        <a:t>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r>
                        <a:rPr lang="fr-TG" sz="1400" kern="100" dirty="0">
                          <a:effectLst/>
                        </a:rPr>
                        <a:t>0.6779</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r>
                        <a:rPr lang="fr-TG" sz="1400" kern="100" dirty="0">
                          <a:effectLst/>
                        </a:rPr>
                        <a:t>-0.8323</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798371706"/>
                  </a:ext>
                </a:extLst>
              </a:tr>
              <a:tr h="522205">
                <a:tc>
                  <a:txBody>
                    <a:bodyPr/>
                    <a:lstStyle/>
                    <a:p>
                      <a:pPr algn="ctr"/>
                      <a:r>
                        <a:rPr lang="fr-TG" sz="1400" kern="100">
                          <a:effectLst/>
                        </a:rPr>
                        <a:t>NIT</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dirty="0">
                          <a:effectLst/>
                        </a:rPr>
                        <a:t>0.6842</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r>
                        <a:rPr lang="fr-TG" sz="1400" kern="100" dirty="0">
                          <a:effectLst/>
                        </a:rPr>
                        <a:t>0.6779</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r>
                        <a:rPr lang="fr-TG" sz="1400" kern="100" dirty="0">
                          <a:effectLst/>
                        </a:rPr>
                        <a:t>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r>
                        <a:rPr lang="fr-TG" sz="1400" kern="100" dirty="0">
                          <a:effectLst/>
                        </a:rPr>
                        <a:t>-0.7225</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2338127757"/>
                  </a:ext>
                </a:extLst>
              </a:tr>
              <a:tr h="522205">
                <a:tc>
                  <a:txBody>
                    <a:bodyPr/>
                    <a:lstStyle/>
                    <a:p>
                      <a:pPr algn="ctr"/>
                      <a:r>
                        <a:rPr lang="fr-TG" sz="1400" kern="100">
                          <a:effectLst/>
                        </a:rPr>
                        <a:t>SST</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fr-TG" sz="1400" kern="100" dirty="0">
                          <a:effectLst/>
                        </a:rPr>
                        <a:t>-0.8851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ctr"/>
                      <a:r>
                        <a:rPr lang="fr-TG" sz="1400" kern="100" dirty="0">
                          <a:effectLst/>
                        </a:rPr>
                        <a:t>-0.8323</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ctr"/>
                      <a:r>
                        <a:rPr lang="fr-TG" sz="1400" kern="100" dirty="0">
                          <a:effectLst/>
                        </a:rPr>
                        <a:t>-0.7225</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r>
                        <a:rPr lang="fr-TG" sz="1400" kern="100" dirty="0">
                          <a:effectLst/>
                        </a:rPr>
                        <a:t>1</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989285533"/>
                  </a:ext>
                </a:extLst>
              </a:tr>
            </a:tbl>
          </a:graphicData>
        </a:graphic>
      </p:graphicFrame>
      <p:sp>
        <p:nvSpPr>
          <p:cNvPr id="5" name="Rectangle 1">
            <a:extLst>
              <a:ext uri="{FF2B5EF4-FFF2-40B4-BE49-F238E27FC236}">
                <a16:creationId xmlns:a16="http://schemas.microsoft.com/office/drawing/2014/main" id="{FDC62AE1-5F7E-BE6A-A4BF-75A6ACC7F25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TG"/>
          </a:p>
        </p:txBody>
      </p:sp>
      <p:sp>
        <p:nvSpPr>
          <p:cNvPr id="6" name="ZoneTexte 5">
            <a:extLst>
              <a:ext uri="{FF2B5EF4-FFF2-40B4-BE49-F238E27FC236}">
                <a16:creationId xmlns:a16="http://schemas.microsoft.com/office/drawing/2014/main" id="{37C48C8B-A4AE-E994-BB9C-BF9ABBD9AAA1}"/>
              </a:ext>
            </a:extLst>
          </p:cNvPr>
          <p:cNvSpPr txBox="1"/>
          <p:nvPr/>
        </p:nvSpPr>
        <p:spPr>
          <a:xfrm>
            <a:off x="1124262" y="5501390"/>
            <a:ext cx="1259174" cy="369332"/>
          </a:xfrm>
          <a:prstGeom prst="rect">
            <a:avLst/>
          </a:prstGeom>
          <a:gradFill>
            <a:gsLst>
              <a:gs pos="0">
                <a:schemeClr val="accent3">
                  <a:lumMod val="75000"/>
                </a:schemeClr>
              </a:gs>
              <a:gs pos="51000">
                <a:schemeClr val="accent3">
                  <a:lumMod val="40000"/>
                  <a:lumOff val="60000"/>
                </a:schemeClr>
              </a:gs>
              <a:gs pos="85000">
                <a:schemeClr val="accent3">
                  <a:lumMod val="20000"/>
                  <a:lumOff val="80000"/>
                </a:schemeClr>
              </a:gs>
            </a:gsLst>
            <a:lin ang="0" scaled="1"/>
          </a:gradFill>
        </p:spPr>
        <p:txBody>
          <a:bodyPr wrap="square" rtlCol="0">
            <a:spAutoFit/>
          </a:bodyPr>
          <a:lstStyle/>
          <a:p>
            <a:endParaRPr lang="fr-TG" dirty="0"/>
          </a:p>
        </p:txBody>
      </p:sp>
      <p:sp>
        <p:nvSpPr>
          <p:cNvPr id="7" name="ZoneTexte 6">
            <a:extLst>
              <a:ext uri="{FF2B5EF4-FFF2-40B4-BE49-F238E27FC236}">
                <a16:creationId xmlns:a16="http://schemas.microsoft.com/office/drawing/2014/main" id="{0B04AA98-ED92-EB0C-FC58-4B6AA61F715F}"/>
              </a:ext>
            </a:extLst>
          </p:cNvPr>
          <p:cNvSpPr txBox="1"/>
          <p:nvPr/>
        </p:nvSpPr>
        <p:spPr>
          <a:xfrm>
            <a:off x="2488367" y="4901784"/>
            <a:ext cx="2623279"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Corrélation négative</a:t>
            </a:r>
          </a:p>
          <a:p>
            <a:endParaRPr lang="fr-FR" dirty="0"/>
          </a:p>
          <a:p>
            <a:r>
              <a:rPr lang="fr-FR" dirty="0">
                <a:latin typeface="Times New Roman" panose="02020603050405020304" pitchFamily="18" charset="0"/>
                <a:cs typeface="Times New Roman" panose="02020603050405020304" pitchFamily="18" charset="0"/>
              </a:rPr>
              <a:t>Corrélation positive</a:t>
            </a:r>
            <a:endParaRPr lang="fr-TG"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E3D07A3B-ED4C-E29D-EF2A-C2A914C96F74}"/>
              </a:ext>
            </a:extLst>
          </p:cNvPr>
          <p:cNvSpPr txBox="1"/>
          <p:nvPr/>
        </p:nvSpPr>
        <p:spPr>
          <a:xfrm>
            <a:off x="1124262" y="4901784"/>
            <a:ext cx="1259174" cy="369332"/>
          </a:xfrm>
          <a:prstGeom prst="rect">
            <a:avLst/>
          </a:prstGeom>
          <a:gradFill flip="none" rotWithShape="1">
            <a:gsLst>
              <a:gs pos="0">
                <a:srgbClr val="C00000"/>
              </a:gs>
              <a:gs pos="51000">
                <a:schemeClr val="accent2">
                  <a:lumMod val="75000"/>
                </a:schemeClr>
              </a:gs>
              <a:gs pos="85000">
                <a:schemeClr val="accent2">
                  <a:lumMod val="40000"/>
                  <a:lumOff val="60000"/>
                </a:schemeClr>
              </a:gs>
            </a:gsLst>
            <a:lin ang="0" scaled="1"/>
            <a:tileRect/>
          </a:gradFill>
        </p:spPr>
        <p:txBody>
          <a:bodyPr wrap="square" rtlCol="0">
            <a:spAutoFit/>
          </a:bodyPr>
          <a:lstStyle/>
          <a:p>
            <a:endParaRPr lang="fr-TG" dirty="0"/>
          </a:p>
        </p:txBody>
      </p:sp>
    </p:spTree>
    <p:extLst>
      <p:ext uri="{BB962C8B-B14F-4D97-AF65-F5344CB8AC3E}">
        <p14:creationId xmlns:p14="http://schemas.microsoft.com/office/powerpoint/2010/main" val="393389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E013D-67B8-03F2-6021-1DD383E2486A}"/>
              </a:ext>
            </a:extLst>
          </p:cNvPr>
          <p:cNvSpPr>
            <a:spLocks noGrp="1"/>
          </p:cNvSpPr>
          <p:nvPr>
            <p:ph type="title"/>
          </p:nvPr>
        </p:nvSpPr>
        <p:spPr/>
        <p:txBody>
          <a:bodyPr>
            <a:normAutofit/>
          </a:bodyPr>
          <a:lstStyle/>
          <a:p>
            <a:r>
              <a:rPr lang="fr-FR" sz="2400" dirty="0">
                <a:latin typeface="Times New Roman" panose="02020603050405020304" pitchFamily="18" charset="0"/>
                <a:cs typeface="Times New Roman" panose="02020603050405020304" pitchFamily="18" charset="0"/>
              </a:rPr>
              <a:t>IX.   CONCLUSION</a:t>
            </a:r>
            <a:endParaRPr lang="fr-TG" sz="2400"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2802632-07B3-66BC-9559-25C625B10CE4}"/>
              </a:ext>
            </a:extLst>
          </p:cNvPr>
          <p:cNvSpPr>
            <a:spLocks noGrp="1"/>
          </p:cNvSpPr>
          <p:nvPr>
            <p:ph idx="1"/>
          </p:nvPr>
        </p:nvSpPr>
        <p:spPr>
          <a:xfrm>
            <a:off x="838200" y="1690689"/>
            <a:ext cx="10515600" cy="4260406"/>
          </a:xfrm>
        </p:spPr>
        <p:txBody>
          <a:bodyPr/>
          <a:lstStyle/>
          <a:p>
            <a:pPr marL="0" indent="0">
              <a:buNone/>
              <a:tabLst>
                <a:tab pos="123825" algn="l"/>
                <a:tab pos="2879725" algn="ctr"/>
              </a:tabLst>
            </a:pPr>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Les dynamiques océanographiques des côtes ouest-africaines montrent des interactions entre la température de surface de la mer, l’épaisseur de la couche de mélange, la concentration en nitrates et la production primaire. Les upwellings saisonniers au nord (Mauritanie, Sénégal) favorisent un enrichissement en nutriments et une forte productivité biologique, tandis que dans le golfe de Guinée, la stratification thermique limite la remontée des nutriments, entraînant une productivité plus faible.</a:t>
            </a:r>
          </a:p>
          <a:p>
            <a:pPr marL="0" indent="0">
              <a:buNone/>
              <a:tabLst>
                <a:tab pos="123825" algn="l"/>
                <a:tab pos="2879725" algn="ctr"/>
              </a:tabLst>
            </a:pPr>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Ces observations mettent en évidence l’influence des processus physiques sur la régulation des écosystèmes marins et leur importance pour une gestion durable des ressources marines face aux variations environnementales.</a:t>
            </a:r>
          </a:p>
          <a:p>
            <a:pPr marL="0" indent="0">
              <a:buNone/>
            </a:pPr>
            <a:endParaRPr lang="fr-TG" dirty="0"/>
          </a:p>
        </p:txBody>
      </p:sp>
    </p:spTree>
    <p:extLst>
      <p:ext uri="{BB962C8B-B14F-4D97-AF65-F5344CB8AC3E}">
        <p14:creationId xmlns:p14="http://schemas.microsoft.com/office/powerpoint/2010/main" val="113288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88356-2DBA-1121-91DD-5DA1E4368AC2}"/>
              </a:ext>
            </a:extLst>
          </p:cNvPr>
          <p:cNvSpPr>
            <a:spLocks noGrp="1"/>
          </p:cNvSpPr>
          <p:nvPr>
            <p:ph type="title"/>
          </p:nvPr>
        </p:nvSpPr>
        <p:spPr>
          <a:xfrm>
            <a:off x="703289" y="170255"/>
            <a:ext cx="10650511" cy="1208842"/>
          </a:xfrm>
        </p:spPr>
        <p:txBody>
          <a:bodyPr>
            <a:normAutofit/>
          </a:bodyPr>
          <a:lstStyle/>
          <a:p>
            <a:pPr marL="514350" indent="-514350">
              <a:buFont typeface="+mj-lt"/>
              <a:buAutoNum type="romanUcPeriod"/>
            </a:pP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fr-TG" sz="2400" dirty="0"/>
          </a:p>
        </p:txBody>
      </p:sp>
      <p:sp>
        <p:nvSpPr>
          <p:cNvPr id="3" name="Espace réservé du contenu 2">
            <a:extLst>
              <a:ext uri="{FF2B5EF4-FFF2-40B4-BE49-F238E27FC236}">
                <a16:creationId xmlns:a16="http://schemas.microsoft.com/office/drawing/2014/main" id="{C6786303-AC6E-BE78-23B7-3192BFFD2E99}"/>
              </a:ext>
            </a:extLst>
          </p:cNvPr>
          <p:cNvSpPr>
            <a:spLocks noGrp="1"/>
          </p:cNvSpPr>
          <p:nvPr>
            <p:ph idx="1"/>
          </p:nvPr>
        </p:nvSpPr>
        <p:spPr>
          <a:xfrm>
            <a:off x="434715" y="1379097"/>
            <a:ext cx="10650511" cy="4497048"/>
          </a:xfrm>
        </p:spPr>
        <p:txBody>
          <a:bodyPr>
            <a:normAutofit lnSpcReduction="10000"/>
          </a:bodyPr>
          <a:lstStyle/>
          <a:p>
            <a:pPr marL="0" indent="0">
              <a:buNone/>
            </a:pPr>
            <a:r>
              <a:rPr lang="fr-FR" sz="3200" dirty="0">
                <a:latin typeface="Times New Roman" panose="02020603050405020304" pitchFamily="18" charset="0"/>
                <a:cs typeface="Times New Roman" panose="02020603050405020304" pitchFamily="18" charset="0"/>
              </a:rPr>
              <a:t>  Dans le contexte actuel des changements environnementaux, l’étude des variables océanographiques jouent un rôle essentiel dans la compréhension des dynamiques marines et leur impact global. Ce projet se concentre sur l’analyse et la cartographie de quatre variables clés: </a:t>
            </a:r>
            <a:r>
              <a:rPr lang="fr-TG" sz="3200" dirty="0">
                <a:effectLst/>
                <a:latin typeface="Times New Roman" panose="02020603050405020304" pitchFamily="18" charset="0"/>
                <a:ea typeface="Aptos" panose="020B0004020202020204" pitchFamily="34" charset="0"/>
                <a:cs typeface="Times New Roman" panose="02020603050405020304" pitchFamily="18" charset="0"/>
              </a:rPr>
              <a:t>: la production primaire, la température de surface de la mer, l’épaisseur de la couche de mélange et la concentration en nitrates dans l’océan</a:t>
            </a:r>
            <a:r>
              <a:rPr lang="fr-FR" sz="3200" dirty="0">
                <a:effectLst/>
                <a:latin typeface="Times New Roman" panose="02020603050405020304" pitchFamily="18" charset="0"/>
                <a:ea typeface="Aptos" panose="020B0004020202020204" pitchFamily="34" charset="0"/>
                <a:cs typeface="Times New Roman" panose="02020603050405020304" pitchFamily="18" charset="0"/>
              </a:rPr>
              <a:t>. </a:t>
            </a:r>
            <a:r>
              <a:rPr lang="fr-FR" sz="3200" dirty="0">
                <a:latin typeface="Times New Roman" panose="02020603050405020304" pitchFamily="18" charset="0"/>
                <a:ea typeface="Aptos" panose="020B0004020202020204" pitchFamily="34" charset="0"/>
                <a:cs typeface="Times New Roman" panose="02020603050405020304" pitchFamily="18" charset="0"/>
              </a:rPr>
              <a:t>L’objectif est de visualiser leurs distributions spatiales et de mettre en évidence les corrélations potentielles contribuant ainsi a une meilleure compréhension des processus océanographiques et de leurs implications</a:t>
            </a:r>
            <a:r>
              <a:rPr lang="fr-FR" sz="2000" dirty="0">
                <a:latin typeface="Times New Roman" panose="02020603050405020304" pitchFamily="18" charset="0"/>
                <a:ea typeface="Aptos" panose="020B0004020202020204" pitchFamily="34" charset="0"/>
                <a:cs typeface="Times New Roman" panose="02020603050405020304" pitchFamily="18" charset="0"/>
              </a:rPr>
              <a:t>.</a:t>
            </a:r>
            <a:endParaRPr lang="fr-T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62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9FC67-F760-1FC4-A6E8-9633B72FD8D3}"/>
              </a:ext>
            </a:extLst>
          </p:cNvPr>
          <p:cNvSpPr>
            <a:spLocks noGrp="1"/>
          </p:cNvSpPr>
          <p:nvPr>
            <p:ph type="title"/>
          </p:nvPr>
        </p:nvSpPr>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II.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PRÉSENTATION DE LA ZONE D’ÉTUDE</a:t>
            </a:r>
            <a:endParaRPr lang="fr-TG" sz="2400"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AD67AFF7-3BF7-7BB9-94B5-5E79DE383C21}"/>
              </a:ext>
            </a:extLst>
          </p:cNvPr>
          <p:cNvSpPr>
            <a:spLocks noGrp="1"/>
          </p:cNvSpPr>
          <p:nvPr>
            <p:ph idx="1"/>
          </p:nvPr>
        </p:nvSpPr>
        <p:spPr/>
        <p:txBody>
          <a:bodyPr/>
          <a:lstStyle/>
          <a:p>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L’étude des différentes variables a été faite dans le Golfe de Guinée qui se situe au large de la côte ouest africaine.</a:t>
            </a:r>
            <a:endParaRPr lang="fr-TG"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r-TG" dirty="0"/>
          </a:p>
        </p:txBody>
      </p:sp>
      <p:sp>
        <p:nvSpPr>
          <p:cNvPr id="12" name="Zone de texte 2">
            <a:extLst>
              <a:ext uri="{FF2B5EF4-FFF2-40B4-BE49-F238E27FC236}">
                <a16:creationId xmlns:a16="http://schemas.microsoft.com/office/drawing/2014/main" id="{819538F9-D8B1-58E4-221C-1D2A8541C057}"/>
              </a:ext>
            </a:extLst>
          </p:cNvPr>
          <p:cNvSpPr txBox="1"/>
          <p:nvPr/>
        </p:nvSpPr>
        <p:spPr>
          <a:xfrm>
            <a:off x="2083633" y="2758163"/>
            <a:ext cx="4956825" cy="277318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3" name="Image 12" descr="Une image contenant texte, diagramme, capture d’écran, carte">
            <a:extLst>
              <a:ext uri="{FF2B5EF4-FFF2-40B4-BE49-F238E27FC236}">
                <a16:creationId xmlns:a16="http://schemas.microsoft.com/office/drawing/2014/main" id="{6EFC6C29-5DB8-88EB-76C9-585F207B4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633" y="2773180"/>
            <a:ext cx="4956825" cy="2773181"/>
          </a:xfrm>
          <a:prstGeom prst="rect">
            <a:avLst/>
          </a:prstGeom>
        </p:spPr>
      </p:pic>
      <p:sp>
        <p:nvSpPr>
          <p:cNvPr id="16" name="ZoneTexte 15">
            <a:extLst>
              <a:ext uri="{FF2B5EF4-FFF2-40B4-BE49-F238E27FC236}">
                <a16:creationId xmlns:a16="http://schemas.microsoft.com/office/drawing/2014/main" id="{D4F7C8BD-F534-BEEC-8599-1B22418F30E0}"/>
              </a:ext>
            </a:extLst>
          </p:cNvPr>
          <p:cNvSpPr txBox="1"/>
          <p:nvPr/>
        </p:nvSpPr>
        <p:spPr>
          <a:xfrm>
            <a:off x="7884826" y="2773180"/>
            <a:ext cx="3612630" cy="2308324"/>
          </a:xfrm>
          <a:prstGeom prst="rect">
            <a:avLst/>
          </a:prstGeom>
          <a:noFill/>
        </p:spPr>
        <p:txBody>
          <a:bodyPr wrap="square" rtlCol="0">
            <a:spAutoFit/>
          </a:bodyPr>
          <a:lstStyle/>
          <a:p>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Cette zone d’étude a été choisie car c’est elle</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qui</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reflète au mieux les réalités locales sur le plan socio économique</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(la Pêche, qui est une activité primaire) des pays de l’Afrique de l’ouest.</a:t>
            </a:r>
            <a:endParaRPr lang="fr-TG"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TG" sz="2400" dirty="0"/>
          </a:p>
        </p:txBody>
      </p:sp>
    </p:spTree>
    <p:extLst>
      <p:ext uri="{BB962C8B-B14F-4D97-AF65-F5344CB8AC3E}">
        <p14:creationId xmlns:p14="http://schemas.microsoft.com/office/powerpoint/2010/main" val="124722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DF15F-D26C-1B4B-812F-357C283A6388}"/>
              </a:ext>
            </a:extLst>
          </p:cNvPr>
          <p:cNvSpPr>
            <a:spLocks noGrp="1"/>
          </p:cNvSpPr>
          <p:nvPr>
            <p:ph type="title"/>
          </p:nvPr>
        </p:nvSpPr>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III.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PRÉSENTATION DES VARIABLES</a:t>
            </a:r>
            <a:endParaRPr lang="fr-TG" sz="2400" dirty="0"/>
          </a:p>
        </p:txBody>
      </p:sp>
      <p:sp>
        <p:nvSpPr>
          <p:cNvPr id="3" name="Espace réservé du contenu 2">
            <a:extLst>
              <a:ext uri="{FF2B5EF4-FFF2-40B4-BE49-F238E27FC236}">
                <a16:creationId xmlns:a16="http://schemas.microsoft.com/office/drawing/2014/main" id="{B1D02505-A587-D496-B4A7-F46CFD2EF0C2}"/>
              </a:ext>
            </a:extLst>
          </p:cNvPr>
          <p:cNvSpPr>
            <a:spLocks noGrp="1"/>
          </p:cNvSpPr>
          <p:nvPr>
            <p:ph idx="1"/>
          </p:nvPr>
        </p:nvSpPr>
        <p:spPr>
          <a:xfrm>
            <a:off x="838200" y="1528997"/>
            <a:ext cx="10515600" cy="4647966"/>
          </a:xfrm>
        </p:spPr>
        <p:txBody>
          <a:bodyPr>
            <a:noAutofit/>
          </a:bodyPr>
          <a:lstStyle/>
          <a:p>
            <a:pPr marL="0" indent="0">
              <a:buNone/>
            </a:pPr>
            <a:r>
              <a:rPr lang="fr-TG" sz="2000" u="dbl" kern="100" dirty="0">
                <a:effectLst/>
                <a:latin typeface="Times New Roman" panose="02020603050405020304" pitchFamily="18" charset="0"/>
                <a:ea typeface="Aptos" panose="020B0004020202020204" pitchFamily="34" charset="0"/>
                <a:cs typeface="Times New Roman" panose="02020603050405020304" pitchFamily="18" charset="0"/>
              </a:rPr>
              <a:t>Définition des variables</a:t>
            </a:r>
            <a:endParaRPr lang="fr-TG"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fr-TG" sz="20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u="sng" kern="100" dirty="0">
                <a:effectLst/>
                <a:latin typeface="Times New Roman" panose="02020603050405020304" pitchFamily="18" charset="0"/>
                <a:ea typeface="Aptos" panose="020B0004020202020204" pitchFamily="34" charset="0"/>
                <a:cs typeface="Times New Roman" panose="02020603050405020304" pitchFamily="18" charset="0"/>
              </a:rPr>
              <a:t>La Production Primaire Nette (PPN) </a:t>
            </a:r>
            <a:r>
              <a:rPr lang="fr-TG" sz="20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c’est la quantité d’énergie ou de matière organique produite par les organismes autotrophes (comme les plantes, le phytoplancton ou les algues) après avoir déduit l’énergie qu’ils utilisent pour leur respiration. Elle représente l’énergie disponible pour les consommateurs primaires dans l’écosystème marin.</a:t>
            </a:r>
            <a:endParaRPr lang="fr-FR"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fr-TG" sz="2000" b="1"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u="sng" dirty="0">
                <a:effectLst/>
                <a:latin typeface="Times New Roman" panose="02020603050405020304" pitchFamily="18" charset="0"/>
                <a:ea typeface="Aptos" panose="020B0004020202020204" pitchFamily="34" charset="0"/>
                <a:cs typeface="Times New Roman" panose="02020603050405020304" pitchFamily="18" charset="0"/>
              </a:rPr>
              <a:t>La couche de mélange (MLD</a:t>
            </a:r>
            <a:r>
              <a:rPr lang="fr-TG" sz="2000" b="1" dirty="0">
                <a:effectLst/>
                <a:latin typeface="Times New Roman" panose="02020603050405020304" pitchFamily="18" charset="0"/>
                <a:ea typeface="Aptos" panose="020B0004020202020204" pitchFamily="34" charset="0"/>
                <a:cs typeface="Times New Roman" panose="02020603050405020304" pitchFamily="18" charset="0"/>
              </a:rPr>
              <a:t>)</a:t>
            </a:r>
            <a:r>
              <a:rPr lang="fr-TG" sz="2000" dirty="0">
                <a:effectLst/>
                <a:latin typeface="Times New Roman" panose="02020603050405020304" pitchFamily="18" charset="0"/>
                <a:ea typeface="Aptos" panose="020B0004020202020204" pitchFamily="34" charset="0"/>
                <a:cs typeface="Times New Roman" panose="02020603050405020304" pitchFamily="18" charset="0"/>
              </a:rPr>
              <a:t> :  C’est la couche superficielle de l’océan où les propriétés physiques, biologiques, chimiques notamment la température, la salinité, le planton les nutriments sont relativement homogènes grâce au turbulences causées par le vent les vagues et les courants</a:t>
            </a:r>
            <a:r>
              <a:rPr lang="fr-FR" sz="2000" kern="100" dirty="0">
                <a:latin typeface="Times New Roman" panose="02020603050405020304" pitchFamily="18" charset="0"/>
                <a:ea typeface="Aptos" panose="020B0004020202020204" pitchFamily="34" charset="0"/>
                <a:cs typeface="Times New Roman" panose="02020603050405020304" pitchFamily="18" charset="0"/>
              </a:rPr>
              <a:t>.</a:t>
            </a:r>
          </a:p>
          <a:p>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u="sng" kern="100" dirty="0">
                <a:effectLst/>
                <a:latin typeface="Times New Roman" panose="02020603050405020304" pitchFamily="18" charset="0"/>
                <a:ea typeface="Aptos" panose="020B0004020202020204" pitchFamily="34" charset="0"/>
                <a:cs typeface="Times New Roman" panose="02020603050405020304" pitchFamily="18" charset="0"/>
              </a:rPr>
              <a:t>La température de surface de la mer (SST)</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 C’est la température mesurée a la surface de la mer; elle joue un rôle important dans la régulation de climat grâce aux interaction</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 océan</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atmosphère; elle contrôle la dissolution des gaz dans l’océan et influence la croissance de certains organismes marins</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r>
              <a:rPr lang="fr-TG" sz="2000" dirty="0">
                <a:effectLst/>
                <a:latin typeface="Times New Roman" panose="02020603050405020304" pitchFamily="18" charset="0"/>
                <a:ea typeface="Aptos" panose="020B0004020202020204" pitchFamily="34" charset="0"/>
                <a:cs typeface="Times New Roman" panose="02020603050405020304" pitchFamily="18" charset="0"/>
              </a:rPr>
              <a:t> </a:t>
            </a:r>
            <a:r>
              <a:rPr lang="fr-TG" sz="2000" b="1" u="sng" dirty="0">
                <a:effectLst/>
                <a:latin typeface="Times New Roman" panose="02020603050405020304" pitchFamily="18" charset="0"/>
                <a:ea typeface="Aptos" panose="020B0004020202020204" pitchFamily="34" charset="0"/>
                <a:cs typeface="Times New Roman" panose="02020603050405020304" pitchFamily="18" charset="0"/>
              </a:rPr>
              <a:t>Les nitrates (NO3)</a:t>
            </a:r>
            <a:r>
              <a:rPr lang="fr-TG" sz="2000" dirty="0">
                <a:effectLst/>
                <a:latin typeface="Times New Roman" panose="02020603050405020304" pitchFamily="18" charset="0"/>
                <a:ea typeface="Aptos" panose="020B0004020202020204" pitchFamily="34" charset="0"/>
                <a:cs typeface="Times New Roman" panose="02020603050405020304" pitchFamily="18" charset="0"/>
              </a:rPr>
              <a:t> : Les nitrates constituent un nutriment important aux phytoplanctons pour la réalisation de la photosynthèse ce qui a un impact sur la production primaire.</a:t>
            </a:r>
            <a:endParaRPr lang="fr-T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47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FB290-2ABA-20BF-9B7F-5CF9AB9F83C9}"/>
              </a:ext>
            </a:extLst>
          </p:cNvPr>
          <p:cNvSpPr>
            <a:spLocks noGrp="1"/>
          </p:cNvSpPr>
          <p:nvPr>
            <p:ph type="title"/>
          </p:nvPr>
        </p:nvSpPr>
        <p:spPr>
          <a:xfrm>
            <a:off x="1138003" y="350134"/>
            <a:ext cx="10515600" cy="1325563"/>
          </a:xfrm>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III.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PRÉSENTATION DES VARIABLES</a:t>
            </a:r>
            <a:endParaRPr lang="fr-TG" sz="2400" dirty="0"/>
          </a:p>
        </p:txBody>
      </p:sp>
      <p:graphicFrame>
        <p:nvGraphicFramePr>
          <p:cNvPr id="4" name="Espace réservé du contenu 3">
            <a:extLst>
              <a:ext uri="{FF2B5EF4-FFF2-40B4-BE49-F238E27FC236}">
                <a16:creationId xmlns:a16="http://schemas.microsoft.com/office/drawing/2014/main" id="{E449D07D-B91F-D35A-767D-62D55D231732}"/>
              </a:ext>
            </a:extLst>
          </p:cNvPr>
          <p:cNvGraphicFramePr>
            <a:graphicFrameLocks noGrp="1"/>
          </p:cNvGraphicFramePr>
          <p:nvPr>
            <p:ph idx="1"/>
            <p:extLst>
              <p:ext uri="{D42A27DB-BD31-4B8C-83A1-F6EECF244321}">
                <p14:modId xmlns:p14="http://schemas.microsoft.com/office/powerpoint/2010/main" val="3844197342"/>
              </p:ext>
            </p:extLst>
          </p:nvPr>
        </p:nvGraphicFramePr>
        <p:xfrm>
          <a:off x="1588957" y="2055814"/>
          <a:ext cx="8739266" cy="3265695"/>
        </p:xfrm>
        <a:graphic>
          <a:graphicData uri="http://schemas.openxmlformats.org/drawingml/2006/table">
            <a:tbl>
              <a:tblPr firstRow="1" firstCol="1" bandRow="1">
                <a:tableStyleId>{5C22544A-7EE6-4342-B048-85BDC9FD1C3A}</a:tableStyleId>
              </a:tblPr>
              <a:tblGrid>
                <a:gridCol w="2184345">
                  <a:extLst>
                    <a:ext uri="{9D8B030D-6E8A-4147-A177-3AD203B41FA5}">
                      <a16:colId xmlns:a16="http://schemas.microsoft.com/office/drawing/2014/main" val="3958983646"/>
                    </a:ext>
                  </a:extLst>
                </a:gridCol>
                <a:gridCol w="2184345">
                  <a:extLst>
                    <a:ext uri="{9D8B030D-6E8A-4147-A177-3AD203B41FA5}">
                      <a16:colId xmlns:a16="http://schemas.microsoft.com/office/drawing/2014/main" val="2429967944"/>
                    </a:ext>
                  </a:extLst>
                </a:gridCol>
                <a:gridCol w="2185288">
                  <a:extLst>
                    <a:ext uri="{9D8B030D-6E8A-4147-A177-3AD203B41FA5}">
                      <a16:colId xmlns:a16="http://schemas.microsoft.com/office/drawing/2014/main" val="914240236"/>
                    </a:ext>
                  </a:extLst>
                </a:gridCol>
                <a:gridCol w="2185288">
                  <a:extLst>
                    <a:ext uri="{9D8B030D-6E8A-4147-A177-3AD203B41FA5}">
                      <a16:colId xmlns:a16="http://schemas.microsoft.com/office/drawing/2014/main" val="2084290535"/>
                    </a:ext>
                  </a:extLst>
                </a:gridCol>
              </a:tblGrid>
              <a:tr h="646394">
                <a:tc>
                  <a:txBody>
                    <a:bodyPr/>
                    <a:lstStyle/>
                    <a:p>
                      <a:pPr>
                        <a:lnSpc>
                          <a:spcPct val="115000"/>
                        </a:lnSpc>
                        <a:spcAft>
                          <a:spcPts val="800"/>
                        </a:spcAft>
                      </a:pPr>
                      <a:r>
                        <a:rPr lang="fr-TG" sz="1400" kern="100">
                          <a:effectLst/>
                        </a:rPr>
                        <a:t>Variables</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Unités</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Source</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Résolution spatiale</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352397"/>
                  </a:ext>
                </a:extLst>
              </a:tr>
              <a:tr h="646394">
                <a:tc>
                  <a:txBody>
                    <a:bodyPr/>
                    <a:lstStyle/>
                    <a:p>
                      <a:pPr>
                        <a:lnSpc>
                          <a:spcPct val="115000"/>
                        </a:lnSpc>
                        <a:spcAft>
                          <a:spcPts val="800"/>
                        </a:spcAft>
                      </a:pPr>
                      <a:r>
                        <a:rPr lang="fr-TG" sz="1400" kern="100">
                          <a:effectLst/>
                        </a:rPr>
                        <a:t>PPN</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mg.m</a:t>
                      </a:r>
                      <a:r>
                        <a:rPr lang="fr-TG" sz="1400" kern="100" baseline="30000">
                          <a:effectLst/>
                        </a:rPr>
                        <a:t>-3</a:t>
                      </a:r>
                      <a:r>
                        <a:rPr lang="fr-TG" sz="1400" kern="100">
                          <a:effectLst/>
                        </a:rPr>
                        <a:t>.day</a:t>
                      </a:r>
                      <a:r>
                        <a:rPr lang="fr-TG" sz="1400" kern="100" baseline="30000">
                          <a:effectLst/>
                        </a:rPr>
                        <a:t>-1</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Copernicus</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0.083° × 0.083°</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967051"/>
                  </a:ext>
                </a:extLst>
              </a:tr>
              <a:tr h="680119">
                <a:tc>
                  <a:txBody>
                    <a:bodyPr/>
                    <a:lstStyle/>
                    <a:p>
                      <a:pPr>
                        <a:lnSpc>
                          <a:spcPct val="115000"/>
                        </a:lnSpc>
                        <a:spcAft>
                          <a:spcPts val="800"/>
                        </a:spcAft>
                      </a:pPr>
                      <a:r>
                        <a:rPr lang="fr-TG" sz="1400" kern="100">
                          <a:effectLst/>
                        </a:rPr>
                        <a:t>SST</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°C</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ERA5</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0.25° × 0.25°</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374477"/>
                  </a:ext>
                </a:extLst>
              </a:tr>
              <a:tr h="646394">
                <a:tc>
                  <a:txBody>
                    <a:bodyPr/>
                    <a:lstStyle/>
                    <a:p>
                      <a:pPr>
                        <a:lnSpc>
                          <a:spcPct val="115000"/>
                        </a:lnSpc>
                        <a:spcAft>
                          <a:spcPts val="800"/>
                        </a:spcAft>
                      </a:pPr>
                      <a:r>
                        <a:rPr lang="fr-TG" sz="1400" kern="100">
                          <a:effectLst/>
                        </a:rPr>
                        <a:t>MLD</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m</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Copernicus</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0.25° × 0.25°</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174440"/>
                  </a:ext>
                </a:extLst>
              </a:tr>
              <a:tr h="646394">
                <a:tc>
                  <a:txBody>
                    <a:bodyPr/>
                    <a:lstStyle/>
                    <a:p>
                      <a:pPr>
                        <a:lnSpc>
                          <a:spcPct val="115000"/>
                        </a:lnSpc>
                        <a:spcAft>
                          <a:spcPts val="800"/>
                        </a:spcAft>
                      </a:pPr>
                      <a:r>
                        <a:rPr lang="fr-TG" sz="1400" kern="100">
                          <a:effectLst/>
                        </a:rPr>
                        <a:t>NO3</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mmol.m</a:t>
                      </a:r>
                      <a:r>
                        <a:rPr lang="fr-TG" sz="1400" kern="100" baseline="30000">
                          <a:effectLst/>
                        </a:rPr>
                        <a:t>-3</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a:effectLst/>
                        </a:rPr>
                        <a:t>Copernicus</a:t>
                      </a:r>
                      <a:endParaRPr lang="fr-T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fr-TG" sz="1400" kern="100" dirty="0">
                          <a:effectLst/>
                        </a:rPr>
                        <a:t>0.083°× 0.083</a:t>
                      </a:r>
                      <a:endParaRPr lang="fr-T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086613"/>
                  </a:ext>
                </a:extLst>
              </a:tr>
            </a:tbl>
          </a:graphicData>
        </a:graphic>
      </p:graphicFrame>
      <p:sp>
        <p:nvSpPr>
          <p:cNvPr id="5" name="Rectangle 1">
            <a:extLst>
              <a:ext uri="{FF2B5EF4-FFF2-40B4-BE49-F238E27FC236}">
                <a16:creationId xmlns:a16="http://schemas.microsoft.com/office/drawing/2014/main" id="{69DA9310-C261-16A7-5D6B-5E06FF1417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TG"/>
          </a:p>
        </p:txBody>
      </p:sp>
    </p:spTree>
    <p:extLst>
      <p:ext uri="{BB962C8B-B14F-4D97-AF65-F5344CB8AC3E}">
        <p14:creationId xmlns:p14="http://schemas.microsoft.com/office/powerpoint/2010/main" val="369163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diagramme, capture d’écran, carte&#10;&#10;Le contenu généré par l’IA peut être incorrect.">
            <a:extLst>
              <a:ext uri="{FF2B5EF4-FFF2-40B4-BE49-F238E27FC236}">
                <a16:creationId xmlns:a16="http://schemas.microsoft.com/office/drawing/2014/main" id="{7E3F8502-2CAC-1641-9521-F277551C1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564" y="275184"/>
            <a:ext cx="5855122" cy="6307632"/>
          </a:xfrm>
          <a:prstGeom prst="rect">
            <a:avLst/>
          </a:prstGeom>
        </p:spPr>
      </p:pic>
      <p:sp>
        <p:nvSpPr>
          <p:cNvPr id="2" name="Titre 1">
            <a:extLst>
              <a:ext uri="{FF2B5EF4-FFF2-40B4-BE49-F238E27FC236}">
                <a16:creationId xmlns:a16="http://schemas.microsoft.com/office/drawing/2014/main" id="{629E5637-7D89-F69D-CCC7-DBA6311E2858}"/>
              </a:ext>
            </a:extLst>
          </p:cNvPr>
          <p:cNvSpPr>
            <a:spLocks noGrp="1"/>
          </p:cNvSpPr>
          <p:nvPr>
            <p:ph type="title"/>
          </p:nvPr>
        </p:nvSpPr>
        <p:spPr>
          <a:xfrm>
            <a:off x="1079609" y="275185"/>
            <a:ext cx="10515600" cy="684186"/>
          </a:xfrm>
        </p:spPr>
        <p:txBody>
          <a:bodyPr>
            <a:normAutofit/>
          </a:bodyPr>
          <a:lstStyle/>
          <a:p>
            <a:r>
              <a:rPr lang="fr-FR" sz="2400" kern="100" dirty="0">
                <a:effectLst/>
                <a:latin typeface="Times New Roman" panose="02020603050405020304" pitchFamily="18" charset="0"/>
                <a:ea typeface="Aptos" panose="020B0004020202020204" pitchFamily="34" charset="0"/>
                <a:cs typeface="Times New Roman" panose="02020603050405020304" pitchFamily="18" charset="0"/>
              </a:rPr>
              <a:t>IV.    </a:t>
            </a:r>
            <a:r>
              <a:rPr lang="fr-TG" sz="2400" kern="100" dirty="0">
                <a:effectLst/>
                <a:latin typeface="Times New Roman" panose="02020603050405020304" pitchFamily="18" charset="0"/>
                <a:ea typeface="Aptos" panose="020B0004020202020204" pitchFamily="34" charset="0"/>
                <a:cs typeface="Times New Roman" panose="02020603050405020304" pitchFamily="18" charset="0"/>
              </a:rPr>
              <a:t>CARTES MOYENNES ANNUELLES</a:t>
            </a:r>
            <a:endParaRPr lang="fr-TG" sz="2400" dirty="0"/>
          </a:p>
        </p:txBody>
      </p:sp>
      <p:sp>
        <p:nvSpPr>
          <p:cNvPr id="3" name="Espace réservé du contenu 2">
            <a:extLst>
              <a:ext uri="{FF2B5EF4-FFF2-40B4-BE49-F238E27FC236}">
                <a16:creationId xmlns:a16="http://schemas.microsoft.com/office/drawing/2014/main" id="{04BC7CAC-0A2F-AD9B-D25D-57B93588DA32}"/>
              </a:ext>
            </a:extLst>
          </p:cNvPr>
          <p:cNvSpPr>
            <a:spLocks noGrp="1"/>
          </p:cNvSpPr>
          <p:nvPr>
            <p:ph idx="1"/>
          </p:nvPr>
        </p:nvSpPr>
        <p:spPr>
          <a:xfrm>
            <a:off x="838200" y="1948721"/>
            <a:ext cx="5499209" cy="2428407"/>
          </a:xfrm>
        </p:spPr>
        <p:txBody>
          <a:bodyPr>
            <a:noAutofit/>
          </a:bodyPr>
          <a:lstStyle/>
          <a:p>
            <a:pPr lvl="1">
              <a:lnSpc>
                <a:spcPct val="115000"/>
              </a:lnSpc>
              <a:spcAft>
                <a:spcPts val="800"/>
              </a:spcAft>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eaux les plus froides (22-24°C) sont situées au nord-ouest (Mauritanie, Sénégal), influencées par l</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es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upwelling côtier</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lvl="1">
              <a:lnSpc>
                <a:spcPct val="115000"/>
              </a:lnSpc>
              <a:spcAft>
                <a:spcPts val="800"/>
              </a:spcAft>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 golfe de Guinée présente les eaux les plus chaudes (28-30°C), influencées par le courant de Guinée.</a:t>
            </a:r>
          </a:p>
          <a:p>
            <a:pPr lvl="1">
              <a:lnSpc>
                <a:spcPct val="115000"/>
              </a:lnSpc>
              <a:spcAft>
                <a:spcPts val="800"/>
              </a:spcAft>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 gradient thermique reflète des dynamiques océanographiques complexes, allant des zones productives au nord aux eaux plus stratifiées et chaudes au sud.</a:t>
            </a:r>
          </a:p>
          <a:p>
            <a:pPr marL="0" indent="0">
              <a:buNone/>
            </a:pPr>
            <a:endParaRPr lang="fr-TG"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fr-TG" sz="2000" dirty="0"/>
          </a:p>
        </p:txBody>
      </p:sp>
      <p:sp>
        <p:nvSpPr>
          <p:cNvPr id="5" name="ZoneTexte 4">
            <a:extLst>
              <a:ext uri="{FF2B5EF4-FFF2-40B4-BE49-F238E27FC236}">
                <a16:creationId xmlns:a16="http://schemas.microsoft.com/office/drawing/2014/main" id="{74F1C470-7607-47F1-610B-D4C8DC859B29}"/>
              </a:ext>
            </a:extLst>
          </p:cNvPr>
          <p:cNvSpPr txBox="1"/>
          <p:nvPr/>
        </p:nvSpPr>
        <p:spPr>
          <a:xfrm>
            <a:off x="838200" y="959371"/>
            <a:ext cx="6986666" cy="1107996"/>
          </a:xfrm>
          <a:prstGeom prst="rect">
            <a:avLst/>
          </a:prstGeom>
          <a:noFill/>
        </p:spPr>
        <p:txBody>
          <a:bodyPr wrap="square" rtlCol="0">
            <a:spAutoFit/>
          </a:bodyPr>
          <a:lstStyle/>
          <a:p>
            <a:r>
              <a:rPr lang="fr-TG" sz="2400" b="1" u="sng" kern="100" dirty="0">
                <a:effectLst/>
                <a:latin typeface="Times New Roman" panose="02020603050405020304" pitchFamily="18" charset="0"/>
                <a:ea typeface="Aptos" panose="020B0004020202020204" pitchFamily="34" charset="0"/>
                <a:cs typeface="Times New Roman" panose="02020603050405020304" pitchFamily="18" charset="0"/>
              </a:rPr>
              <a:t>Carte moyenne annuelle de la température de surface de la mer</a:t>
            </a:r>
            <a:endParaRPr lang="fr-TG"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fr-TG" dirty="0"/>
          </a:p>
        </p:txBody>
      </p:sp>
    </p:spTree>
    <p:extLst>
      <p:ext uri="{BB962C8B-B14F-4D97-AF65-F5344CB8AC3E}">
        <p14:creationId xmlns:p14="http://schemas.microsoft.com/office/powerpoint/2010/main" val="12179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A925CE35-95A4-4232-F4C3-B1BAC2726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0957" y="239843"/>
            <a:ext cx="6031043" cy="6618157"/>
          </a:xfrm>
          <a:prstGeom prst="rect">
            <a:avLst/>
          </a:prstGeom>
        </p:spPr>
      </p:pic>
      <p:sp>
        <p:nvSpPr>
          <p:cNvPr id="2" name="Titre 1">
            <a:extLst>
              <a:ext uri="{FF2B5EF4-FFF2-40B4-BE49-F238E27FC236}">
                <a16:creationId xmlns:a16="http://schemas.microsoft.com/office/drawing/2014/main" id="{2C0E776A-DFC1-1348-A435-4A76FD441B2E}"/>
              </a:ext>
            </a:extLst>
          </p:cNvPr>
          <p:cNvSpPr>
            <a:spLocks noGrp="1"/>
          </p:cNvSpPr>
          <p:nvPr>
            <p:ph type="title"/>
          </p:nvPr>
        </p:nvSpPr>
        <p:spPr>
          <a:xfrm>
            <a:off x="838200" y="365126"/>
            <a:ext cx="10515600" cy="864068"/>
          </a:xfrm>
        </p:spPr>
        <p:txBody>
          <a:bodyPr>
            <a:normAutofit/>
          </a:bodyPr>
          <a:lstStyle/>
          <a:p>
            <a:r>
              <a:rPr lang="fr-TG" sz="2400" b="1" u="sng" kern="100" dirty="0">
                <a:effectLst/>
                <a:latin typeface="Times New Roman" panose="02020603050405020304" pitchFamily="18" charset="0"/>
                <a:ea typeface="Aptos" panose="020B0004020202020204" pitchFamily="34" charset="0"/>
                <a:cs typeface="Times New Roman" panose="02020603050405020304" pitchFamily="18" charset="0"/>
              </a:rPr>
              <a:t>Carte moyenne annuelle de l’épaisseur de la couche de mélange</a:t>
            </a:r>
            <a:endParaRPr lang="fr-TG" sz="2400" dirty="0"/>
          </a:p>
        </p:txBody>
      </p:sp>
      <p:sp>
        <p:nvSpPr>
          <p:cNvPr id="10" name="ZoneTexte 9">
            <a:extLst>
              <a:ext uri="{FF2B5EF4-FFF2-40B4-BE49-F238E27FC236}">
                <a16:creationId xmlns:a16="http://schemas.microsoft.com/office/drawing/2014/main" id="{47C9A3A6-2A02-A5A1-2183-B129A006ACF1}"/>
              </a:ext>
            </a:extLst>
          </p:cNvPr>
          <p:cNvSpPr txBox="1"/>
          <p:nvPr/>
        </p:nvSpPr>
        <p:spPr>
          <a:xfrm>
            <a:off x="539646" y="1543986"/>
            <a:ext cx="5921115" cy="3808543"/>
          </a:xfrm>
          <a:prstGeom prst="rect">
            <a:avLst/>
          </a:prstGeom>
          <a:noFill/>
        </p:spPr>
        <p:txBody>
          <a:bodyPr wrap="square" rtlCol="0">
            <a:spAutoFit/>
          </a:bodyPr>
          <a:lstStyle/>
          <a:p>
            <a:pPr marL="628650" lvl="1" indent="-171450">
              <a:lnSpc>
                <a:spcPct val="115000"/>
              </a:lnSpc>
              <a:spcAft>
                <a:spcPts val="800"/>
              </a:spcAft>
              <a:buFont typeface="Arial" panose="020B0604020202020204" pitchFamily="34" charset="0"/>
              <a:buChar char="•"/>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couches les plus profondes (23-29 m) se trouvent au large des côtes du Sénégal et de la Mauritanie, où les vents favorisent le mélange vertical.</a:t>
            </a:r>
            <a:endParaRPr lang="fr-FR"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28650" lvl="1" indent="-171450">
              <a:lnSpc>
                <a:spcPct val="115000"/>
              </a:lnSpc>
              <a:spcAft>
                <a:spcPts val="800"/>
              </a:spcAft>
              <a:buFont typeface="Arial" panose="020B0604020202020204" pitchFamily="34" charset="0"/>
              <a:buChar char="•"/>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couches les plus fines (5-11 m) sont localisées dans le golfe de Guinée, où la stratification thermique limite le mélange.</a:t>
            </a:r>
            <a:endParaRPr lang="fr-FR"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628650" lvl="1" indent="-171450">
              <a:lnSpc>
                <a:spcPct val="115000"/>
              </a:lnSpc>
              <a:spcAft>
                <a:spcPts val="800"/>
              </a:spcAft>
              <a:buFont typeface="Arial" panose="020B0604020202020204" pitchFamily="34" charset="0"/>
              <a:buChar char="•"/>
              <a:tabLst>
                <a:tab pos="914400" algn="l"/>
              </a:tabLst>
            </a:pPr>
            <a:r>
              <a:rPr lang="fr-FR" sz="2000" kern="100" dirty="0">
                <a:latin typeface="Times New Roman" panose="02020603050405020304" pitchFamily="18" charset="0"/>
                <a:ea typeface="Aptos" panose="020B0004020202020204" pitchFamily="34" charset="0"/>
                <a:cs typeface="Times New Roman" panose="02020603050405020304" pitchFamily="18" charset="0"/>
              </a:rPr>
              <a:t>Cette répartition influence directement la disponibilité des nutriments et la productivité primaire dans la région</a:t>
            </a:r>
            <a:endParaRPr lang="fr-TG"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4225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Image 6" descr="Une image contenant texte, capture d’écran, carte, diagramme&#10;&#10;Le contenu généré par l’IA peut être incorrect.">
            <a:extLst>
              <a:ext uri="{FF2B5EF4-FFF2-40B4-BE49-F238E27FC236}">
                <a16:creationId xmlns:a16="http://schemas.microsoft.com/office/drawing/2014/main" id="{FB1C5BD8-9F54-C71D-AE85-885067811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613" y="350137"/>
            <a:ext cx="5506387" cy="638794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6293399-E022-BB4A-ADB5-9F45D23D6086}"/>
              </a:ext>
            </a:extLst>
          </p:cNvPr>
          <p:cNvSpPr>
            <a:spLocks noGrp="1"/>
          </p:cNvSpPr>
          <p:nvPr>
            <p:ph type="title"/>
          </p:nvPr>
        </p:nvSpPr>
        <p:spPr>
          <a:xfrm>
            <a:off x="838200" y="365126"/>
            <a:ext cx="10515600" cy="849078"/>
          </a:xfrm>
        </p:spPr>
        <p:txBody>
          <a:bodyPr>
            <a:normAutofit/>
          </a:bodyPr>
          <a:lstStyle/>
          <a:p>
            <a:r>
              <a:rPr lang="fr-TG" sz="2400" b="1" u="sng" kern="100" dirty="0">
                <a:effectLst/>
                <a:latin typeface="Times New Roman" panose="02020603050405020304" pitchFamily="18" charset="0"/>
                <a:ea typeface="Aptos" panose="020B0004020202020204" pitchFamily="34" charset="0"/>
                <a:cs typeface="Times New Roman" panose="02020603050405020304" pitchFamily="18" charset="0"/>
              </a:rPr>
              <a:t>Carte moyenne annuelle de la concentration molaire en nitrate</a:t>
            </a:r>
            <a:endParaRPr lang="fr-TG" sz="2400" dirty="0"/>
          </a:p>
        </p:txBody>
      </p:sp>
      <p:sp>
        <p:nvSpPr>
          <p:cNvPr id="3" name="Espace réservé du contenu 2">
            <a:extLst>
              <a:ext uri="{FF2B5EF4-FFF2-40B4-BE49-F238E27FC236}">
                <a16:creationId xmlns:a16="http://schemas.microsoft.com/office/drawing/2014/main" id="{DDE6E451-5BB4-E5E1-189D-F8C5FCBC417E}"/>
              </a:ext>
            </a:extLst>
          </p:cNvPr>
          <p:cNvSpPr>
            <a:spLocks noGrp="1"/>
          </p:cNvSpPr>
          <p:nvPr>
            <p:ph idx="1"/>
          </p:nvPr>
        </p:nvSpPr>
        <p:spPr>
          <a:xfrm>
            <a:off x="539646" y="1474400"/>
            <a:ext cx="6145967" cy="5018474"/>
          </a:xfrm>
        </p:spPr>
        <p:txBody>
          <a:bodyPr>
            <a:normAutofit/>
          </a:bodyPr>
          <a:lstStyle/>
          <a:p>
            <a:pPr marL="0" indent="0">
              <a:buNone/>
            </a:pPr>
            <a:endParaRPr lang="fr-TG" sz="2000" dirty="0">
              <a:effectLst/>
            </a:endParaRPr>
          </a:p>
          <a:p>
            <a:pPr lvl="1">
              <a:lnSpc>
                <a:spcPct val="115000"/>
              </a:lnSpc>
              <a:spcAft>
                <a:spcPts val="800"/>
              </a:spcAft>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concentrations les plus élevées (&gt;2,5 </a:t>
            </a:r>
            <a:r>
              <a:rPr lang="fr-TG" sz="20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/m³) sont localisées au large des côtes du Sénégal et de la Mauritanie, en lien avec l</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es </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upwelling</a:t>
            </a: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 côtiers</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lvl="1">
              <a:lnSpc>
                <a:spcPct val="115000"/>
              </a:lnSpc>
              <a:spcAft>
                <a:spcPts val="800"/>
              </a:spcAft>
              <a:tabLst>
                <a:tab pos="914400" algn="l"/>
              </a:tabLst>
            </a:pP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Les faibles concentrations (&lt;0,5 </a:t>
            </a:r>
            <a:r>
              <a:rPr lang="fr-TG" sz="2000" kern="100" dirty="0" err="1">
                <a:effectLst/>
                <a:latin typeface="Times New Roman" panose="02020603050405020304" pitchFamily="18" charset="0"/>
                <a:ea typeface="Aptos" panose="020B0004020202020204" pitchFamily="34" charset="0"/>
                <a:cs typeface="Times New Roman" panose="02020603050405020304" pitchFamily="18" charset="0"/>
              </a:rPr>
              <a:t>mmol</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/m³) dominent dans le golfe de Guinée, en raison de la stratification thermique.</a:t>
            </a:r>
          </a:p>
          <a:p>
            <a:pPr lvl="1">
              <a:lnSpc>
                <a:spcPct val="115000"/>
              </a:lnSpc>
              <a:spcAft>
                <a:spcPts val="800"/>
              </a:spcAft>
              <a:tabLst>
                <a:tab pos="914400" algn="l"/>
              </a:tabLst>
            </a:pPr>
            <a:r>
              <a:rPr lang="fr-FR" sz="2000" kern="100" dirty="0">
                <a:effectLst/>
                <a:latin typeface="Times New Roman" panose="02020603050405020304" pitchFamily="18" charset="0"/>
                <a:ea typeface="Aptos" panose="020B0004020202020204" pitchFamily="34" charset="0"/>
                <a:cs typeface="Times New Roman" panose="02020603050405020304" pitchFamily="18" charset="0"/>
              </a:rPr>
              <a:t>Il y a une </a:t>
            </a:r>
            <a:r>
              <a:rPr lang="fr-FR" sz="2000" kern="100" dirty="0">
                <a:latin typeface="Times New Roman" panose="02020603050405020304" pitchFamily="18" charset="0"/>
                <a:ea typeface="Aptos" panose="020B0004020202020204" pitchFamily="34" charset="0"/>
                <a:cs typeface="Times New Roman" panose="02020603050405020304" pitchFamily="18" charset="0"/>
              </a:rPr>
              <a:t>t</a:t>
            </a:r>
            <a:r>
              <a:rPr lang="fr-TG" sz="2000" kern="100" dirty="0">
                <a:effectLst/>
                <a:latin typeface="Times New Roman" panose="02020603050405020304" pitchFamily="18" charset="0"/>
                <a:ea typeface="Aptos" panose="020B0004020202020204" pitchFamily="34" charset="0"/>
                <a:cs typeface="Times New Roman" panose="02020603050405020304" pitchFamily="18" charset="0"/>
              </a:rPr>
              <a:t>transition marquée entre les zones côtières riches en nutriments et les zones océaniques pauvres.</a:t>
            </a:r>
          </a:p>
          <a:p>
            <a:pPr marL="0" indent="0">
              <a:buNone/>
            </a:pPr>
            <a:endParaRPr lang="fr-TG" sz="2000" dirty="0"/>
          </a:p>
        </p:txBody>
      </p:sp>
      <p:sp>
        <p:nvSpPr>
          <p:cNvPr id="4" name="Rectangle 2">
            <a:extLst>
              <a:ext uri="{FF2B5EF4-FFF2-40B4-BE49-F238E27FC236}">
                <a16:creationId xmlns:a16="http://schemas.microsoft.com/office/drawing/2014/main" id="{3E497C46-05FF-8BEB-0CA9-C07C376E5CD6}"/>
              </a:ext>
            </a:extLst>
          </p:cNvPr>
          <p:cNvSpPr>
            <a:spLocks noChangeArrowheads="1"/>
          </p:cNvSpPr>
          <p:nvPr/>
        </p:nvSpPr>
        <p:spPr bwMode="auto">
          <a:xfrm>
            <a:off x="1259174" y="1049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TG"/>
          </a:p>
        </p:txBody>
      </p:sp>
      <p:sp>
        <p:nvSpPr>
          <p:cNvPr id="5" name="Rectangle 3">
            <a:extLst>
              <a:ext uri="{FF2B5EF4-FFF2-40B4-BE49-F238E27FC236}">
                <a16:creationId xmlns:a16="http://schemas.microsoft.com/office/drawing/2014/main" id="{B2E81D4A-E41F-9A85-D99C-6906F0649D97}"/>
              </a:ext>
            </a:extLst>
          </p:cNvPr>
          <p:cNvSpPr>
            <a:spLocks noChangeArrowheads="1"/>
          </p:cNvSpPr>
          <p:nvPr/>
        </p:nvSpPr>
        <p:spPr bwMode="auto">
          <a:xfrm>
            <a:off x="1487774" y="4562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TG"/>
          </a:p>
        </p:txBody>
      </p:sp>
    </p:spTree>
    <p:extLst>
      <p:ext uri="{BB962C8B-B14F-4D97-AF65-F5344CB8AC3E}">
        <p14:creationId xmlns:p14="http://schemas.microsoft.com/office/powerpoint/2010/main" val="998834252"/>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mbre extrêm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64544-Ocean Google Slides Theme</Template>
  <TotalTime>1808</TotalTime>
  <Words>2208</Words>
  <Application>Microsoft Office PowerPoint</Application>
  <PresentationFormat>Grand écran</PresentationFormat>
  <Paragraphs>164</Paragraphs>
  <Slides>21</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Aptos</vt:lpstr>
      <vt:lpstr>Aptos Display</vt:lpstr>
      <vt:lpstr>Arial</vt:lpstr>
      <vt:lpstr>Courier New</vt:lpstr>
      <vt:lpstr>Symbol</vt:lpstr>
      <vt:lpstr>Times New Roman</vt:lpstr>
      <vt:lpstr>Wingdings</vt:lpstr>
      <vt:lpstr>Office Theme</vt:lpstr>
      <vt:lpstr>Présentation PowerPoint</vt:lpstr>
      <vt:lpstr>PLAN DE TRAVAIL</vt:lpstr>
      <vt:lpstr>INTRODUCTION</vt:lpstr>
      <vt:lpstr>II.    PRÉSENTATION DE LA ZONE D’ÉTUDE</vt:lpstr>
      <vt:lpstr>III.    PRÉSENTATION DES VARIABLES</vt:lpstr>
      <vt:lpstr>III.    PRÉSENTATION DES VARIABLES</vt:lpstr>
      <vt:lpstr>IV.    CARTES MOYENNES ANNUELLES</vt:lpstr>
      <vt:lpstr>Carte moyenne annuelle de l’épaisseur de la couche de mélange</vt:lpstr>
      <vt:lpstr>Carte moyenne annuelle de la concentration molaire en nitrate</vt:lpstr>
      <vt:lpstr>Carte moyenne annuelle de la production primaire nette </vt:lpstr>
      <vt:lpstr>V.   CARTES SAISONNIÈRES</vt:lpstr>
      <vt:lpstr>Carte saisonnière de l’épaisseur de la couche de mélange</vt:lpstr>
      <vt:lpstr>Carte saisonnière de la concentration molaire en nitrate</vt:lpstr>
      <vt:lpstr>Carte saisonnière de la production primaire nette</vt:lpstr>
      <vt:lpstr>VI.   ANALYSE DU CYCLE SAISONNIER DES DIFFÉRENTES VARIABLES</vt:lpstr>
      <vt:lpstr>VI.   ANALYSE DU CYCLE SAISONNIER DES DIFFÉRENTES VARIABLES</vt:lpstr>
      <vt:lpstr>VII.   RÉGRESSION LINÉAIRE</vt:lpstr>
      <vt:lpstr>Conditions d’application du modele de régression linéaire</vt:lpstr>
      <vt:lpstr>Conclusion sur les conditions d’application du modèle </vt:lpstr>
      <vt:lpstr>VIII.   TABLEAU DE CORRELATION ENTRE LES DIFFERNENTES VARIABLES</vt:lpstr>
      <vt:lpstr>IX.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AKOUNDA ditoma</dc:creator>
  <cp:lastModifiedBy>AKOUNDA ditoma</cp:lastModifiedBy>
  <cp:revision>12</cp:revision>
  <dcterms:created xsi:type="dcterms:W3CDTF">2025-01-19T09:04:20Z</dcterms:created>
  <dcterms:modified xsi:type="dcterms:W3CDTF">2025-01-23T13:34:08Z</dcterms:modified>
</cp:coreProperties>
</file>