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308" r:id="rId3"/>
    <p:sldId id="258" r:id="rId4"/>
    <p:sldId id="260" r:id="rId5"/>
    <p:sldId id="313" r:id="rId6"/>
    <p:sldId id="309" r:id="rId7"/>
    <p:sldId id="310" r:id="rId8"/>
    <p:sldId id="311" r:id="rId9"/>
    <p:sldId id="312" r:id="rId10"/>
    <p:sldId id="314" r:id="rId11"/>
    <p:sldId id="316" r:id="rId12"/>
    <p:sldId id="319" r:id="rId13"/>
    <p:sldId id="315" r:id="rId14"/>
    <p:sldId id="318" r:id="rId15"/>
    <p:sldId id="320" r:id="rId16"/>
    <p:sldId id="321" r:id="rId17"/>
    <p:sldId id="322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A4B32-9DA3-8744-9210-2272793987A6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8E7A4-1D65-E740-BA92-C9F7775757C8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Iso</a:t>
          </a:r>
          <a:r>
            <a:rPr lang="en-US" dirty="0" smtClean="0"/>
            <a:t> message</a:t>
          </a:r>
          <a:endParaRPr lang="en-US" dirty="0"/>
        </a:p>
      </dgm:t>
    </dgm:pt>
    <dgm:pt modelId="{D6A1236B-4BB9-3B43-847C-EA869120F7C7}" type="parTrans" cxnId="{126F0C1C-D058-4645-A370-909750470699}">
      <dgm:prSet/>
      <dgm:spPr/>
      <dgm:t>
        <a:bodyPr/>
        <a:lstStyle/>
        <a:p>
          <a:endParaRPr lang="en-US"/>
        </a:p>
      </dgm:t>
    </dgm:pt>
    <dgm:pt modelId="{68C3FFC0-8603-9C4F-BE07-86D3E0174783}" type="sibTrans" cxnId="{126F0C1C-D058-4645-A370-909750470699}">
      <dgm:prSet/>
      <dgm:spPr/>
      <dgm:t>
        <a:bodyPr/>
        <a:lstStyle/>
        <a:p>
          <a:endParaRPr lang="en-US"/>
        </a:p>
      </dgm:t>
    </dgm:pt>
    <dgm:pt modelId="{51139E4B-F585-1949-9E10-74783C7A4C48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Receive by </a:t>
          </a:r>
          <a:r>
            <a:rPr lang="en-US" dirty="0" err="1" smtClean="0"/>
            <a:t>Qserver</a:t>
          </a:r>
          <a:r>
            <a:rPr lang="en-US" dirty="0" smtClean="0"/>
            <a:t>, </a:t>
          </a:r>
          <a:r>
            <a:rPr lang="en-US" dirty="0" err="1" smtClean="0"/>
            <a:t>ASCIIChannel</a:t>
          </a:r>
          <a:r>
            <a:rPr lang="en-US" dirty="0" smtClean="0"/>
            <a:t>, ISO87APackager</a:t>
          </a:r>
          <a:endParaRPr lang="en-US" dirty="0"/>
        </a:p>
      </dgm:t>
    </dgm:pt>
    <dgm:pt modelId="{CF37B1F7-6C61-A84A-8E2E-31D5137CAED0}" type="parTrans" cxnId="{B40BA64C-96D6-A440-B9E4-AE2A1958AE76}">
      <dgm:prSet/>
      <dgm:spPr/>
      <dgm:t>
        <a:bodyPr/>
        <a:lstStyle/>
        <a:p>
          <a:endParaRPr lang="en-US"/>
        </a:p>
      </dgm:t>
    </dgm:pt>
    <dgm:pt modelId="{17F1CDC6-50D6-9548-AAB9-76C90579689B}" type="sibTrans" cxnId="{B40BA64C-96D6-A440-B9E4-AE2A1958AE76}">
      <dgm:prSet/>
      <dgm:spPr/>
      <dgm:t>
        <a:bodyPr/>
        <a:lstStyle/>
        <a:p>
          <a:endParaRPr lang="en-US"/>
        </a:p>
      </dgm:t>
    </dgm:pt>
    <dgm:pt modelId="{5D8D38DB-1B6D-6146-91D0-5860935E8D8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 request-listener, save the </a:t>
          </a:r>
          <a:r>
            <a:rPr lang="en-US" dirty="0" err="1" smtClean="0"/>
            <a:t>msg</a:t>
          </a:r>
          <a:r>
            <a:rPr lang="en-US" dirty="0" smtClean="0"/>
            <a:t> to space</a:t>
          </a:r>
          <a:endParaRPr lang="en-US" dirty="0"/>
        </a:p>
      </dgm:t>
    </dgm:pt>
    <dgm:pt modelId="{F7D825FC-02D7-3B49-800B-270D06E5378B}" type="parTrans" cxnId="{DF36D61B-B996-5247-BCD2-BE4BB1B61DD1}">
      <dgm:prSet/>
      <dgm:spPr/>
      <dgm:t>
        <a:bodyPr/>
        <a:lstStyle/>
        <a:p>
          <a:endParaRPr lang="en-US"/>
        </a:p>
      </dgm:t>
    </dgm:pt>
    <dgm:pt modelId="{48DF7E7C-F886-B747-8844-37A2D68938D8}" type="sibTrans" cxnId="{DF36D61B-B996-5247-BCD2-BE4BB1B61DD1}">
      <dgm:prSet/>
      <dgm:spPr/>
      <dgm:t>
        <a:bodyPr/>
        <a:lstStyle/>
        <a:p>
          <a:endParaRPr lang="en-US"/>
        </a:p>
      </dgm:t>
    </dgm:pt>
    <dgm:pt modelId="{43C0720F-6203-8A42-9351-4D7C82AAEE5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 </a:t>
          </a:r>
          <a:r>
            <a:rPr lang="en-US" dirty="0" err="1" smtClean="0"/>
            <a:t>TransactionManager</a:t>
          </a:r>
          <a:r>
            <a:rPr lang="en-US" dirty="0" smtClean="0"/>
            <a:t> route with selector</a:t>
          </a:r>
          <a:endParaRPr lang="en-US" dirty="0"/>
        </a:p>
      </dgm:t>
    </dgm:pt>
    <dgm:pt modelId="{72CD7A83-95AC-AC4B-BDB2-C22E2FCF6666}" type="parTrans" cxnId="{124C6813-A10A-6144-A4C9-632222BA37F0}">
      <dgm:prSet/>
      <dgm:spPr/>
      <dgm:t>
        <a:bodyPr/>
        <a:lstStyle/>
        <a:p>
          <a:endParaRPr lang="en-US"/>
        </a:p>
      </dgm:t>
    </dgm:pt>
    <dgm:pt modelId="{67E6EFEB-3443-5242-B3AF-A288E52C5F47}" type="sibTrans" cxnId="{124C6813-A10A-6144-A4C9-632222BA37F0}">
      <dgm:prSet/>
      <dgm:spPr/>
      <dgm:t>
        <a:bodyPr/>
        <a:lstStyle/>
        <a:p>
          <a:endParaRPr lang="en-US"/>
        </a:p>
      </dgm:t>
    </dgm:pt>
    <dgm:pt modelId="{76125476-0A80-934F-886F-74501AA0166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From selector return a group name in a </a:t>
          </a:r>
          <a:r>
            <a:rPr lang="en-US" dirty="0" err="1" smtClean="0"/>
            <a:t>TransactionManager</a:t>
          </a:r>
          <a:endParaRPr lang="en-US" dirty="0"/>
        </a:p>
      </dgm:t>
    </dgm:pt>
    <dgm:pt modelId="{0957A496-B1D9-EE4F-B1E3-F6E82CF000AC}" type="parTrans" cxnId="{D8DD5471-F248-7E44-B5AC-A65DAF4FE20C}">
      <dgm:prSet/>
      <dgm:spPr/>
      <dgm:t>
        <a:bodyPr/>
        <a:lstStyle/>
        <a:p>
          <a:endParaRPr lang="en-US"/>
        </a:p>
      </dgm:t>
    </dgm:pt>
    <dgm:pt modelId="{FC393646-C65C-4B4C-A208-9B36C70077BC}" type="sibTrans" cxnId="{D8DD5471-F248-7E44-B5AC-A65DAF4FE20C}">
      <dgm:prSet/>
      <dgm:spPr/>
      <dgm:t>
        <a:bodyPr/>
        <a:lstStyle/>
        <a:p>
          <a:endParaRPr lang="en-US"/>
        </a:p>
      </dgm:t>
    </dgm:pt>
    <dgm:pt modelId="{409FB89C-DEC1-4B48-AF2C-164D17E51E6F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Run Process Class</a:t>
          </a:r>
          <a:endParaRPr lang="en-US" dirty="0"/>
        </a:p>
      </dgm:t>
    </dgm:pt>
    <dgm:pt modelId="{C7230560-74A7-9D41-9F2E-DA6117740D11}" type="parTrans" cxnId="{0461D0B9-2BC3-124F-880A-22E5A679F0A0}">
      <dgm:prSet/>
      <dgm:spPr/>
      <dgm:t>
        <a:bodyPr/>
        <a:lstStyle/>
        <a:p>
          <a:endParaRPr lang="en-US"/>
        </a:p>
      </dgm:t>
    </dgm:pt>
    <dgm:pt modelId="{02E9C57E-6FB6-D045-8A95-995A19E4D283}" type="sibTrans" cxnId="{0461D0B9-2BC3-124F-880A-22E5A679F0A0}">
      <dgm:prSet/>
      <dgm:spPr/>
      <dgm:t>
        <a:bodyPr/>
        <a:lstStyle/>
        <a:p>
          <a:endParaRPr lang="en-US"/>
        </a:p>
      </dgm:t>
    </dgm:pt>
    <dgm:pt modelId="{BC42A1B8-C2A4-EA46-8B38-594D3CDEAC73}" type="pres">
      <dgm:prSet presAssocID="{42AA4B32-9DA3-8744-9210-2272793987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CE616-10AF-514D-B94A-F9512FB620DE}" type="pres">
      <dgm:prSet presAssocID="{409FB89C-DEC1-4B48-AF2C-164D17E51E6F}" presName="boxAndChildren" presStyleCnt="0"/>
      <dgm:spPr/>
      <dgm:t>
        <a:bodyPr/>
        <a:lstStyle/>
        <a:p>
          <a:endParaRPr lang="en-US"/>
        </a:p>
      </dgm:t>
    </dgm:pt>
    <dgm:pt modelId="{6BCD2DD0-0A31-0D4E-A783-FE6BE6A7C82B}" type="pres">
      <dgm:prSet presAssocID="{409FB89C-DEC1-4B48-AF2C-164D17E51E6F}" presName="parentTextBox" presStyleLbl="node1" presStyleIdx="0" presStyleCnt="6"/>
      <dgm:spPr/>
      <dgm:t>
        <a:bodyPr/>
        <a:lstStyle/>
        <a:p>
          <a:endParaRPr lang="en-US"/>
        </a:p>
      </dgm:t>
    </dgm:pt>
    <dgm:pt modelId="{28BFC380-6EC5-144D-A2DD-EDE1DBC45E5D}" type="pres">
      <dgm:prSet presAssocID="{FC393646-C65C-4B4C-A208-9B36C70077BC}" presName="sp" presStyleCnt="0"/>
      <dgm:spPr/>
      <dgm:t>
        <a:bodyPr/>
        <a:lstStyle/>
        <a:p>
          <a:endParaRPr lang="en-US"/>
        </a:p>
      </dgm:t>
    </dgm:pt>
    <dgm:pt modelId="{4FA58C2A-A0A4-C146-86DC-7DED69DF5F51}" type="pres">
      <dgm:prSet presAssocID="{76125476-0A80-934F-886F-74501AA01665}" presName="arrowAndChildren" presStyleCnt="0"/>
      <dgm:spPr/>
      <dgm:t>
        <a:bodyPr/>
        <a:lstStyle/>
        <a:p>
          <a:endParaRPr lang="en-US"/>
        </a:p>
      </dgm:t>
    </dgm:pt>
    <dgm:pt modelId="{1C4AF24A-42BE-B343-9CAE-0844ED004F0A}" type="pres">
      <dgm:prSet presAssocID="{76125476-0A80-934F-886F-74501AA01665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752ED9A2-51EA-F242-928E-F90F965E278A}" type="pres">
      <dgm:prSet presAssocID="{67E6EFEB-3443-5242-B3AF-A288E52C5F47}" presName="sp" presStyleCnt="0"/>
      <dgm:spPr/>
      <dgm:t>
        <a:bodyPr/>
        <a:lstStyle/>
        <a:p>
          <a:endParaRPr lang="en-US"/>
        </a:p>
      </dgm:t>
    </dgm:pt>
    <dgm:pt modelId="{3FAB80F6-C08D-2F42-8FAD-60A4F12B1019}" type="pres">
      <dgm:prSet presAssocID="{43C0720F-6203-8A42-9351-4D7C82AAEE5E}" presName="arrowAndChildren" presStyleCnt="0"/>
      <dgm:spPr/>
      <dgm:t>
        <a:bodyPr/>
        <a:lstStyle/>
        <a:p>
          <a:endParaRPr lang="en-US"/>
        </a:p>
      </dgm:t>
    </dgm:pt>
    <dgm:pt modelId="{35925902-4407-8E46-8333-CB8E14E0371B}" type="pres">
      <dgm:prSet presAssocID="{43C0720F-6203-8A42-9351-4D7C82AAEE5E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0E2B10C-8434-814C-8310-452C1DB68881}" type="pres">
      <dgm:prSet presAssocID="{48DF7E7C-F886-B747-8844-37A2D68938D8}" presName="sp" presStyleCnt="0"/>
      <dgm:spPr/>
      <dgm:t>
        <a:bodyPr/>
        <a:lstStyle/>
        <a:p>
          <a:endParaRPr lang="en-US"/>
        </a:p>
      </dgm:t>
    </dgm:pt>
    <dgm:pt modelId="{554DCED0-37DA-2D49-90F5-77BBFBFD2A9D}" type="pres">
      <dgm:prSet presAssocID="{5D8D38DB-1B6D-6146-91D0-5860935E8D87}" presName="arrowAndChildren" presStyleCnt="0"/>
      <dgm:spPr/>
      <dgm:t>
        <a:bodyPr/>
        <a:lstStyle/>
        <a:p>
          <a:endParaRPr lang="en-US"/>
        </a:p>
      </dgm:t>
    </dgm:pt>
    <dgm:pt modelId="{EA9B3415-D4C2-3047-B0B2-DF65CB8B1E25}" type="pres">
      <dgm:prSet presAssocID="{5D8D38DB-1B6D-6146-91D0-5860935E8D87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30FBAC30-0DE1-B84C-98C9-B99D09B21FC6}" type="pres">
      <dgm:prSet presAssocID="{17F1CDC6-50D6-9548-AAB9-76C90579689B}" presName="sp" presStyleCnt="0"/>
      <dgm:spPr/>
      <dgm:t>
        <a:bodyPr/>
        <a:lstStyle/>
        <a:p>
          <a:endParaRPr lang="en-US"/>
        </a:p>
      </dgm:t>
    </dgm:pt>
    <dgm:pt modelId="{CA2224FB-13B7-ED46-A5A7-A6CA98BCA3AE}" type="pres">
      <dgm:prSet presAssocID="{51139E4B-F585-1949-9E10-74783C7A4C48}" presName="arrowAndChildren" presStyleCnt="0"/>
      <dgm:spPr/>
      <dgm:t>
        <a:bodyPr/>
        <a:lstStyle/>
        <a:p>
          <a:endParaRPr lang="en-US"/>
        </a:p>
      </dgm:t>
    </dgm:pt>
    <dgm:pt modelId="{B65CE067-800D-DE45-A163-BFC03533A45C}" type="pres">
      <dgm:prSet presAssocID="{51139E4B-F585-1949-9E10-74783C7A4C48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AC64921-9FB0-CE45-A0D8-3873319ACE0D}" type="pres">
      <dgm:prSet presAssocID="{68C3FFC0-8603-9C4F-BE07-86D3E0174783}" presName="sp" presStyleCnt="0"/>
      <dgm:spPr/>
      <dgm:t>
        <a:bodyPr/>
        <a:lstStyle/>
        <a:p>
          <a:endParaRPr lang="en-US"/>
        </a:p>
      </dgm:t>
    </dgm:pt>
    <dgm:pt modelId="{86D30428-4112-0B4F-B3AB-768E36C867B0}" type="pres">
      <dgm:prSet presAssocID="{0468E7A4-1D65-E740-BA92-C9F7775757C8}" presName="arrowAndChildren" presStyleCnt="0"/>
      <dgm:spPr/>
      <dgm:t>
        <a:bodyPr/>
        <a:lstStyle/>
        <a:p>
          <a:endParaRPr lang="en-US"/>
        </a:p>
      </dgm:t>
    </dgm:pt>
    <dgm:pt modelId="{C61D6B38-184B-084D-9B36-C0E141130D8C}" type="pres">
      <dgm:prSet presAssocID="{0468E7A4-1D65-E740-BA92-C9F7775757C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6CB2F6E2-DAEE-3D44-8F28-76E1A05D00ED}" type="presOf" srcId="{76125476-0A80-934F-886F-74501AA01665}" destId="{1C4AF24A-42BE-B343-9CAE-0844ED004F0A}" srcOrd="0" destOrd="0" presId="urn:microsoft.com/office/officeart/2005/8/layout/process4"/>
    <dgm:cxn modelId="{F2D7933D-8D43-A64A-AC54-5F9F58FE3DB5}" type="presOf" srcId="{0468E7A4-1D65-E740-BA92-C9F7775757C8}" destId="{C61D6B38-184B-084D-9B36-C0E141130D8C}" srcOrd="0" destOrd="0" presId="urn:microsoft.com/office/officeart/2005/8/layout/process4"/>
    <dgm:cxn modelId="{B40BA64C-96D6-A440-B9E4-AE2A1958AE76}" srcId="{42AA4B32-9DA3-8744-9210-2272793987A6}" destId="{51139E4B-F585-1949-9E10-74783C7A4C48}" srcOrd="1" destOrd="0" parTransId="{CF37B1F7-6C61-A84A-8E2E-31D5137CAED0}" sibTransId="{17F1CDC6-50D6-9548-AAB9-76C90579689B}"/>
    <dgm:cxn modelId="{124C6813-A10A-6144-A4C9-632222BA37F0}" srcId="{42AA4B32-9DA3-8744-9210-2272793987A6}" destId="{43C0720F-6203-8A42-9351-4D7C82AAEE5E}" srcOrd="3" destOrd="0" parTransId="{72CD7A83-95AC-AC4B-BDB2-C22E2FCF6666}" sibTransId="{67E6EFEB-3443-5242-B3AF-A288E52C5F47}"/>
    <dgm:cxn modelId="{3A6B7C88-CCCB-514F-8ED7-DD699ACAE283}" type="presOf" srcId="{42AA4B32-9DA3-8744-9210-2272793987A6}" destId="{BC42A1B8-C2A4-EA46-8B38-594D3CDEAC73}" srcOrd="0" destOrd="0" presId="urn:microsoft.com/office/officeart/2005/8/layout/process4"/>
    <dgm:cxn modelId="{746BA1C5-5132-154C-A607-9A8938A2B22B}" type="presOf" srcId="{51139E4B-F585-1949-9E10-74783C7A4C48}" destId="{B65CE067-800D-DE45-A163-BFC03533A45C}" srcOrd="0" destOrd="0" presId="urn:microsoft.com/office/officeart/2005/8/layout/process4"/>
    <dgm:cxn modelId="{DF36D61B-B996-5247-BCD2-BE4BB1B61DD1}" srcId="{42AA4B32-9DA3-8744-9210-2272793987A6}" destId="{5D8D38DB-1B6D-6146-91D0-5860935E8D87}" srcOrd="2" destOrd="0" parTransId="{F7D825FC-02D7-3B49-800B-270D06E5378B}" sibTransId="{48DF7E7C-F886-B747-8844-37A2D68938D8}"/>
    <dgm:cxn modelId="{0461D0B9-2BC3-124F-880A-22E5A679F0A0}" srcId="{42AA4B32-9DA3-8744-9210-2272793987A6}" destId="{409FB89C-DEC1-4B48-AF2C-164D17E51E6F}" srcOrd="5" destOrd="0" parTransId="{C7230560-74A7-9D41-9F2E-DA6117740D11}" sibTransId="{02E9C57E-6FB6-D045-8A95-995A19E4D283}"/>
    <dgm:cxn modelId="{ADBAACD4-6E4A-E14E-B630-7ED4D634ACC3}" type="presOf" srcId="{43C0720F-6203-8A42-9351-4D7C82AAEE5E}" destId="{35925902-4407-8E46-8333-CB8E14E0371B}" srcOrd="0" destOrd="0" presId="urn:microsoft.com/office/officeart/2005/8/layout/process4"/>
    <dgm:cxn modelId="{126F0C1C-D058-4645-A370-909750470699}" srcId="{42AA4B32-9DA3-8744-9210-2272793987A6}" destId="{0468E7A4-1D65-E740-BA92-C9F7775757C8}" srcOrd="0" destOrd="0" parTransId="{D6A1236B-4BB9-3B43-847C-EA869120F7C7}" sibTransId="{68C3FFC0-8603-9C4F-BE07-86D3E0174783}"/>
    <dgm:cxn modelId="{2334D2A8-DE1A-F24D-82F6-FAF51F3BF8D0}" type="presOf" srcId="{409FB89C-DEC1-4B48-AF2C-164D17E51E6F}" destId="{6BCD2DD0-0A31-0D4E-A783-FE6BE6A7C82B}" srcOrd="0" destOrd="0" presId="urn:microsoft.com/office/officeart/2005/8/layout/process4"/>
    <dgm:cxn modelId="{D8DD5471-F248-7E44-B5AC-A65DAF4FE20C}" srcId="{42AA4B32-9DA3-8744-9210-2272793987A6}" destId="{76125476-0A80-934F-886F-74501AA01665}" srcOrd="4" destOrd="0" parTransId="{0957A496-B1D9-EE4F-B1E3-F6E82CF000AC}" sibTransId="{FC393646-C65C-4B4C-A208-9B36C70077BC}"/>
    <dgm:cxn modelId="{FACEEE0C-FE9B-684B-8642-0C08CE327534}" type="presOf" srcId="{5D8D38DB-1B6D-6146-91D0-5860935E8D87}" destId="{EA9B3415-D4C2-3047-B0B2-DF65CB8B1E25}" srcOrd="0" destOrd="0" presId="urn:microsoft.com/office/officeart/2005/8/layout/process4"/>
    <dgm:cxn modelId="{9EFC5B6D-FCD8-624E-8324-88E1184AF8ED}" type="presParOf" srcId="{BC42A1B8-C2A4-EA46-8B38-594D3CDEAC73}" destId="{763CE616-10AF-514D-B94A-F9512FB620DE}" srcOrd="0" destOrd="0" presId="urn:microsoft.com/office/officeart/2005/8/layout/process4"/>
    <dgm:cxn modelId="{E4A453FE-071A-2F43-B29D-729A6944A4C2}" type="presParOf" srcId="{763CE616-10AF-514D-B94A-F9512FB620DE}" destId="{6BCD2DD0-0A31-0D4E-A783-FE6BE6A7C82B}" srcOrd="0" destOrd="0" presId="urn:microsoft.com/office/officeart/2005/8/layout/process4"/>
    <dgm:cxn modelId="{B3DA864A-9DAC-B849-B1DA-B7554242EC60}" type="presParOf" srcId="{BC42A1B8-C2A4-EA46-8B38-594D3CDEAC73}" destId="{28BFC380-6EC5-144D-A2DD-EDE1DBC45E5D}" srcOrd="1" destOrd="0" presId="urn:microsoft.com/office/officeart/2005/8/layout/process4"/>
    <dgm:cxn modelId="{D19A4F89-5031-A947-9490-EB80FD1AB41C}" type="presParOf" srcId="{BC42A1B8-C2A4-EA46-8B38-594D3CDEAC73}" destId="{4FA58C2A-A0A4-C146-86DC-7DED69DF5F51}" srcOrd="2" destOrd="0" presId="urn:microsoft.com/office/officeart/2005/8/layout/process4"/>
    <dgm:cxn modelId="{16541B60-B535-3943-938D-D407B11D2ED5}" type="presParOf" srcId="{4FA58C2A-A0A4-C146-86DC-7DED69DF5F51}" destId="{1C4AF24A-42BE-B343-9CAE-0844ED004F0A}" srcOrd="0" destOrd="0" presId="urn:microsoft.com/office/officeart/2005/8/layout/process4"/>
    <dgm:cxn modelId="{4DC50E57-09E6-C14D-BC77-0F9531DE79AD}" type="presParOf" srcId="{BC42A1B8-C2A4-EA46-8B38-594D3CDEAC73}" destId="{752ED9A2-51EA-F242-928E-F90F965E278A}" srcOrd="3" destOrd="0" presId="urn:microsoft.com/office/officeart/2005/8/layout/process4"/>
    <dgm:cxn modelId="{4B823FE2-196B-7B4F-B058-F7BAE0CDD9E1}" type="presParOf" srcId="{BC42A1B8-C2A4-EA46-8B38-594D3CDEAC73}" destId="{3FAB80F6-C08D-2F42-8FAD-60A4F12B1019}" srcOrd="4" destOrd="0" presId="urn:microsoft.com/office/officeart/2005/8/layout/process4"/>
    <dgm:cxn modelId="{DA02E2F6-E5D6-B641-AB1A-D971E8B17ADC}" type="presParOf" srcId="{3FAB80F6-C08D-2F42-8FAD-60A4F12B1019}" destId="{35925902-4407-8E46-8333-CB8E14E0371B}" srcOrd="0" destOrd="0" presId="urn:microsoft.com/office/officeart/2005/8/layout/process4"/>
    <dgm:cxn modelId="{3EE14FB8-D547-5F4A-B421-94A1F13E5327}" type="presParOf" srcId="{BC42A1B8-C2A4-EA46-8B38-594D3CDEAC73}" destId="{D0E2B10C-8434-814C-8310-452C1DB68881}" srcOrd="5" destOrd="0" presId="urn:microsoft.com/office/officeart/2005/8/layout/process4"/>
    <dgm:cxn modelId="{CB7740B5-225D-4346-A991-F8E24D374428}" type="presParOf" srcId="{BC42A1B8-C2A4-EA46-8B38-594D3CDEAC73}" destId="{554DCED0-37DA-2D49-90F5-77BBFBFD2A9D}" srcOrd="6" destOrd="0" presId="urn:microsoft.com/office/officeart/2005/8/layout/process4"/>
    <dgm:cxn modelId="{2A9764BD-2641-A744-AC82-378B76788554}" type="presParOf" srcId="{554DCED0-37DA-2D49-90F5-77BBFBFD2A9D}" destId="{EA9B3415-D4C2-3047-B0B2-DF65CB8B1E25}" srcOrd="0" destOrd="0" presId="urn:microsoft.com/office/officeart/2005/8/layout/process4"/>
    <dgm:cxn modelId="{89D108F4-C9E7-C347-A6FF-2496F08D80E0}" type="presParOf" srcId="{BC42A1B8-C2A4-EA46-8B38-594D3CDEAC73}" destId="{30FBAC30-0DE1-B84C-98C9-B99D09B21FC6}" srcOrd="7" destOrd="0" presId="urn:microsoft.com/office/officeart/2005/8/layout/process4"/>
    <dgm:cxn modelId="{5F6686EB-F3B3-B54D-A86C-E77C34F4AF86}" type="presParOf" srcId="{BC42A1B8-C2A4-EA46-8B38-594D3CDEAC73}" destId="{CA2224FB-13B7-ED46-A5A7-A6CA98BCA3AE}" srcOrd="8" destOrd="0" presId="urn:microsoft.com/office/officeart/2005/8/layout/process4"/>
    <dgm:cxn modelId="{88480AC5-5630-DE49-92F5-4023888BA56C}" type="presParOf" srcId="{CA2224FB-13B7-ED46-A5A7-A6CA98BCA3AE}" destId="{B65CE067-800D-DE45-A163-BFC03533A45C}" srcOrd="0" destOrd="0" presId="urn:microsoft.com/office/officeart/2005/8/layout/process4"/>
    <dgm:cxn modelId="{33DE0B41-4591-974A-A004-AA76588446DA}" type="presParOf" srcId="{BC42A1B8-C2A4-EA46-8B38-594D3CDEAC73}" destId="{CAC64921-9FB0-CE45-A0D8-3873319ACE0D}" srcOrd="9" destOrd="0" presId="urn:microsoft.com/office/officeart/2005/8/layout/process4"/>
    <dgm:cxn modelId="{C9F5387A-868F-CF43-9091-33A377305FEB}" type="presParOf" srcId="{BC42A1B8-C2A4-EA46-8B38-594D3CDEAC73}" destId="{86D30428-4112-0B4F-B3AB-768E36C867B0}" srcOrd="10" destOrd="0" presId="urn:microsoft.com/office/officeart/2005/8/layout/process4"/>
    <dgm:cxn modelId="{4C341694-1E38-074F-BC27-2B7A45E40040}" type="presParOf" srcId="{86D30428-4112-0B4F-B3AB-768E36C867B0}" destId="{C61D6B38-184B-084D-9B36-C0E141130D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D2DD0-0A31-0D4E-A783-FE6BE6A7C82B}">
      <dsp:nvSpPr>
        <dsp:cNvPr id="0" name=""/>
        <dsp:cNvSpPr/>
      </dsp:nvSpPr>
      <dsp:spPr>
        <a:xfrm>
          <a:off x="0" y="4174311"/>
          <a:ext cx="8151707" cy="547876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Process Class</a:t>
          </a:r>
          <a:endParaRPr lang="en-US" sz="1900" kern="1200" dirty="0"/>
        </a:p>
      </dsp:txBody>
      <dsp:txXfrm>
        <a:off x="0" y="4174311"/>
        <a:ext cx="8151707" cy="547876"/>
      </dsp:txXfrm>
    </dsp:sp>
    <dsp:sp modelId="{1C4AF24A-42BE-B343-9CAE-0844ED004F0A}">
      <dsp:nvSpPr>
        <dsp:cNvPr id="0" name=""/>
        <dsp:cNvSpPr/>
      </dsp:nvSpPr>
      <dsp:spPr>
        <a:xfrm rot="10800000">
          <a:off x="0" y="3339895"/>
          <a:ext cx="8151707" cy="8426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From selector return a group name in a </a:t>
          </a:r>
          <a:r>
            <a:rPr lang="en-US" sz="1900" kern="1200" dirty="0" err="1" smtClean="0"/>
            <a:t>TransactionManager</a:t>
          </a:r>
          <a:endParaRPr lang="en-US" sz="1900" kern="1200" dirty="0"/>
        </a:p>
      </dsp:txBody>
      <dsp:txXfrm rot="10800000">
        <a:off x="0" y="3339895"/>
        <a:ext cx="8151707" cy="547518"/>
      </dsp:txXfrm>
    </dsp:sp>
    <dsp:sp modelId="{35925902-4407-8E46-8333-CB8E14E0371B}">
      <dsp:nvSpPr>
        <dsp:cNvPr id="0" name=""/>
        <dsp:cNvSpPr/>
      </dsp:nvSpPr>
      <dsp:spPr>
        <a:xfrm rot="10800000">
          <a:off x="0" y="2505480"/>
          <a:ext cx="8151707" cy="8426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</a:t>
          </a:r>
          <a:r>
            <a:rPr lang="en-US" sz="1900" kern="1200" dirty="0" err="1" smtClean="0"/>
            <a:t>TransactionManager</a:t>
          </a:r>
          <a:r>
            <a:rPr lang="en-US" sz="1900" kern="1200" dirty="0" smtClean="0"/>
            <a:t> route with selector</a:t>
          </a:r>
          <a:endParaRPr lang="en-US" sz="1900" kern="1200" dirty="0"/>
        </a:p>
      </dsp:txBody>
      <dsp:txXfrm rot="10800000">
        <a:off x="0" y="2505480"/>
        <a:ext cx="8151707" cy="547518"/>
      </dsp:txXfrm>
    </dsp:sp>
    <dsp:sp modelId="{EA9B3415-D4C2-3047-B0B2-DF65CB8B1E25}">
      <dsp:nvSpPr>
        <dsp:cNvPr id="0" name=""/>
        <dsp:cNvSpPr/>
      </dsp:nvSpPr>
      <dsp:spPr>
        <a:xfrm rot="10800000">
          <a:off x="0" y="1671065"/>
          <a:ext cx="8151707" cy="8426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request-listener, save the </a:t>
          </a:r>
          <a:r>
            <a:rPr lang="en-US" sz="1900" kern="1200" dirty="0" err="1" smtClean="0"/>
            <a:t>msg</a:t>
          </a:r>
          <a:r>
            <a:rPr lang="en-US" sz="1900" kern="1200" dirty="0" smtClean="0"/>
            <a:t> to space</a:t>
          </a:r>
          <a:endParaRPr lang="en-US" sz="1900" kern="1200" dirty="0"/>
        </a:p>
      </dsp:txBody>
      <dsp:txXfrm rot="10800000">
        <a:off x="0" y="1671065"/>
        <a:ext cx="8151707" cy="547518"/>
      </dsp:txXfrm>
    </dsp:sp>
    <dsp:sp modelId="{B65CE067-800D-DE45-A163-BFC03533A45C}">
      <dsp:nvSpPr>
        <dsp:cNvPr id="0" name=""/>
        <dsp:cNvSpPr/>
      </dsp:nvSpPr>
      <dsp:spPr>
        <a:xfrm rot="10800000">
          <a:off x="0" y="836650"/>
          <a:ext cx="8151707" cy="8426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Receive by </a:t>
          </a:r>
          <a:r>
            <a:rPr lang="en-US" sz="1900" kern="1200" dirty="0" err="1" smtClean="0"/>
            <a:t>Qserver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ASCIIChannel</a:t>
          </a:r>
          <a:r>
            <a:rPr lang="en-US" sz="1900" kern="1200" dirty="0" smtClean="0"/>
            <a:t>, ISO87APackager</a:t>
          </a:r>
          <a:endParaRPr lang="en-US" sz="1900" kern="1200" dirty="0"/>
        </a:p>
      </dsp:txBody>
      <dsp:txXfrm rot="10800000">
        <a:off x="0" y="836650"/>
        <a:ext cx="8151707" cy="547518"/>
      </dsp:txXfrm>
    </dsp:sp>
    <dsp:sp modelId="{C61D6B38-184B-084D-9B36-C0E141130D8C}">
      <dsp:nvSpPr>
        <dsp:cNvPr id="0" name=""/>
        <dsp:cNvSpPr/>
      </dsp:nvSpPr>
      <dsp:spPr>
        <a:xfrm rot="10800000">
          <a:off x="0" y="2234"/>
          <a:ext cx="8151707" cy="8426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Iso</a:t>
          </a:r>
          <a:r>
            <a:rPr lang="en-US" sz="1900" kern="1200" dirty="0" smtClean="0"/>
            <a:t> message</a:t>
          </a:r>
          <a:endParaRPr lang="en-US" sz="1900" kern="1200" dirty="0"/>
        </a:p>
      </dsp:txBody>
      <dsp:txXfrm rot="10800000">
        <a:off x="0" y="2234"/>
        <a:ext cx="8151707" cy="547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133191-4E13-F544-9174-FE69F7EAE3E7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98DE1F2-2407-464F-BA7D-9D0BCCE3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s" TargetMode="External"/><Relationship Id="rId4" Type="http://schemas.openxmlformats.org/officeDocument/2006/relationships/hyperlink" Target="https://groups.google.com/forum/%23!forum/jpos-users" TargetMode="External"/><Relationship Id="rId5" Type="http://schemas.openxmlformats.org/officeDocument/2006/relationships/hyperlink" Target="http://andyorrock.typepa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pos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pos/jPOS-template.git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pos.org/maven/org/jpos/e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pos/jPOS-template.git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alih.lasahido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SO_858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SO_8583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Jpos</a:t>
            </a:r>
            <a:r>
              <a:rPr lang="en-US" dirty="0" smtClean="0"/>
              <a:t> and Spring framework integration for financial transaction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Java User Group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Indonesia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– October 2014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845" y="5356626"/>
            <a:ext cx="34492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Galih Lasahido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7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main course, we’ll have a </a:t>
            </a:r>
            <a:r>
              <a:rPr lang="en-US" dirty="0" err="1" smtClean="0"/>
              <a:t>jpos</a:t>
            </a:r>
            <a:r>
              <a:rPr lang="en-US" dirty="0" smtClean="0"/>
              <a:t>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b="0" dirty="0">
                <a:hlinkClick r:id="rId2"/>
              </a:rPr>
              <a:t>What is jPOS?</a:t>
            </a:r>
          </a:p>
          <a:p>
            <a:pPr>
              <a:buFont typeface="Arial"/>
              <a:buChar char="•"/>
            </a:pPr>
            <a:endParaRPr lang="en-US" b="0" dirty="0">
              <a:hlinkClick r:id="rId2"/>
            </a:endParaRPr>
          </a:p>
          <a:p>
            <a:pPr>
              <a:buFont typeface="Arial"/>
              <a:buChar char="•"/>
            </a:pPr>
            <a:r>
              <a:rPr lang="en-US" b="0" dirty="0">
                <a:hlinkClick r:id="rId2"/>
              </a:rPr>
              <a:t>jPOS is an open-source, mission-critical enterprise software, based on International Organization for Standardization transaction card originated messages standard (ISO-8583)</a:t>
            </a:r>
            <a:r>
              <a:rPr lang="en-US" dirty="0">
                <a:hlinkClick r:id="rId2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hlinkClick r:id="rId2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://jpos.org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Guide http://</a:t>
            </a:r>
            <a:r>
              <a:rPr lang="en-US" dirty="0" err="1"/>
              <a:t>jpos.org</a:t>
            </a:r>
            <a:r>
              <a:rPr lang="en-US" dirty="0"/>
              <a:t>/doc/</a:t>
            </a:r>
            <a:r>
              <a:rPr lang="en-US" dirty="0" err="1"/>
              <a:t>proguide-draft.pdf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jPos</a:t>
            </a:r>
            <a:r>
              <a:rPr lang="en-US" dirty="0" smtClean="0"/>
              <a:t> is not </a:t>
            </a:r>
            <a:r>
              <a:rPr lang="en-US" dirty="0" err="1" smtClean="0"/>
              <a:t>JavaPOS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hlinkClick r:id="rId3"/>
              </a:rPr>
              <a:t>https://github.com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jpos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>
                <a:hlinkClick r:id="rId4"/>
              </a:rPr>
              <a:t>https://groups.google.com/forum/#!forum/jpos-</a:t>
            </a:r>
            <a:r>
              <a:rPr lang="en-US" dirty="0" smtClean="0">
                <a:hlinkClick r:id="rId4"/>
              </a:rPr>
              <a:t>users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>
                <a:hlinkClick r:id="rId5"/>
              </a:rPr>
              <a:t>http://andyorrock.typepad.com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jpos.org</a:t>
            </a:r>
            <a:r>
              <a:rPr lang="en-US" dirty="0"/>
              <a:t>/maven/org/</a:t>
            </a:r>
            <a:r>
              <a:rPr lang="en-US" dirty="0" err="1"/>
              <a:t>jpos</a:t>
            </a:r>
            <a:r>
              <a:rPr lang="en-US" dirty="0"/>
              <a:t>/</a:t>
            </a:r>
            <a:r>
              <a:rPr lang="en-US" dirty="0" err="1"/>
              <a:t>ee</a:t>
            </a:r>
            <a:r>
              <a:rPr lang="en-US" dirty="0" smtClean="0"/>
              <a:t>/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server simulator for a client </a:t>
            </a:r>
            <a:endParaRPr lang="en-US" dirty="0"/>
          </a:p>
        </p:txBody>
      </p:sp>
      <p:pic>
        <p:nvPicPr>
          <p:cNvPr id="4" name="Picture 3" descr="computer_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700" y="1524000"/>
            <a:ext cx="1625600" cy="1625600"/>
          </a:xfrm>
          <a:prstGeom prst="rect">
            <a:avLst/>
          </a:prstGeom>
        </p:spPr>
      </p:pic>
      <p:pic>
        <p:nvPicPr>
          <p:cNvPr id="5" name="Picture 4" descr="j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879600"/>
            <a:ext cx="1488966" cy="10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triped Right Arrow 5"/>
          <p:cNvSpPr/>
          <p:nvPr/>
        </p:nvSpPr>
        <p:spPr>
          <a:xfrm flipH="1">
            <a:off x="3746500" y="1930400"/>
            <a:ext cx="2095500" cy="965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j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1879600"/>
            <a:ext cx="1488966" cy="10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254500" y="2222500"/>
            <a:ext cx="14048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iso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400" y="3162300"/>
            <a:ext cx="10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9600" y="133933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16825" y="13393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5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course on what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ISOChannel</a:t>
            </a:r>
            <a:r>
              <a:rPr lang="en-US" dirty="0" smtClean="0"/>
              <a:t> : </a:t>
            </a:r>
            <a:r>
              <a:rPr lang="en-US" dirty="0" err="1"/>
              <a:t>ISOChannel</a:t>
            </a:r>
            <a:r>
              <a:rPr lang="en-US" dirty="0"/>
              <a:t> is used to send and receive </a:t>
            </a:r>
            <a:r>
              <a:rPr lang="en-US" dirty="0" err="1"/>
              <a:t>ISOMsg</a:t>
            </a:r>
            <a:r>
              <a:rPr lang="en-US" dirty="0"/>
              <a:t> </a:t>
            </a:r>
            <a:r>
              <a:rPr lang="en-US" dirty="0" smtClean="0"/>
              <a:t>objects.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Packager : Packager is used to define data element mapping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ISORequestListener</a:t>
            </a:r>
            <a:r>
              <a:rPr lang="en-US" dirty="0"/>
              <a:t> : Once a new connection is accepted and an </a:t>
            </a:r>
            <a:r>
              <a:rPr lang="en-US" dirty="0" err="1"/>
              <a:t>ISOChannel</a:t>
            </a:r>
            <a:r>
              <a:rPr lang="en-US" dirty="0"/>
              <a:t> is created, a </a:t>
            </a:r>
            <a:r>
              <a:rPr lang="en-US" dirty="0" err="1"/>
              <a:t>ThreadPool</a:t>
            </a:r>
            <a:r>
              <a:rPr lang="en-US" dirty="0"/>
              <a:t>-controlled Thread takes care of receiving messages from it. Those messages are passed to an </a:t>
            </a:r>
            <a:r>
              <a:rPr lang="en-US" dirty="0" err="1"/>
              <a:t>ISORequestListener</a:t>
            </a:r>
            <a:r>
              <a:rPr lang="en-US" dirty="0"/>
              <a:t> implementation 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TransactionManager</a:t>
            </a:r>
            <a:r>
              <a:rPr lang="en-US" dirty="0" smtClean="0"/>
              <a:t> : handling </a:t>
            </a:r>
            <a:r>
              <a:rPr lang="en-US" dirty="0"/>
              <a:t>simultaneous </a:t>
            </a:r>
            <a:r>
              <a:rPr lang="en-US" dirty="0" smtClean="0"/>
              <a:t>transactions, receive request from </a:t>
            </a:r>
            <a:r>
              <a:rPr lang="en-US" dirty="0" err="1" smtClean="0"/>
              <a:t>ISORequestListener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i="1" dirty="0" smtClean="0"/>
              <a:t>Participants </a:t>
            </a:r>
            <a:r>
              <a:rPr lang="en-US" dirty="0" smtClean="0"/>
              <a:t>:  </a:t>
            </a:r>
            <a:r>
              <a:rPr lang="en-US" dirty="0" err="1" smtClean="0"/>
              <a:t>handel</a:t>
            </a:r>
            <a:r>
              <a:rPr lang="en-US" dirty="0" smtClean="0"/>
              <a:t> routing transaction for group in </a:t>
            </a:r>
            <a:r>
              <a:rPr lang="en-US" dirty="0" err="1" smtClean="0"/>
              <a:t>TransactionManager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ISOMsg</a:t>
            </a:r>
            <a:r>
              <a:rPr lang="en-US" dirty="0" smtClean="0"/>
              <a:t> : handle the content of </a:t>
            </a:r>
            <a:r>
              <a:rPr lang="en-US" dirty="0" err="1" smtClean="0"/>
              <a:t>iso</a:t>
            </a:r>
            <a:r>
              <a:rPr lang="en-US" dirty="0" smtClean="0"/>
              <a:t>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quicky</a:t>
            </a:r>
            <a:r>
              <a:rPr lang="en-US" dirty="0" smtClean="0"/>
              <a:t> way for server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60" y="1100628"/>
            <a:ext cx="7520940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clone the </a:t>
            </a:r>
            <a:r>
              <a:rPr lang="en-US" dirty="0" err="1" smtClean="0"/>
              <a:t>jPos</a:t>
            </a:r>
            <a:r>
              <a:rPr lang="en-US" dirty="0" smtClean="0"/>
              <a:t>-template</a:t>
            </a:r>
          </a:p>
          <a:p>
            <a:pPr>
              <a:buFont typeface="Arial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https://github.com/jpos/jPOS-</a:t>
            </a:r>
            <a:r>
              <a:rPr lang="en-US" dirty="0" smtClean="0">
                <a:hlinkClick r:id="rId2"/>
              </a:rPr>
              <a:t>template.git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$ mv </a:t>
            </a:r>
            <a:r>
              <a:rPr lang="en-US" dirty="0" err="1" smtClean="0"/>
              <a:t>jPOS</a:t>
            </a:r>
            <a:r>
              <a:rPr lang="en-US" dirty="0" smtClean="0"/>
              <a:t>-template server</a:t>
            </a:r>
          </a:p>
          <a:p>
            <a:pPr>
              <a:buFont typeface="Arial"/>
              <a:buChar char="•"/>
            </a:pPr>
            <a:r>
              <a:rPr lang="en-US" dirty="0" smtClean="0"/>
              <a:t>$ cd server</a:t>
            </a:r>
          </a:p>
          <a:p>
            <a:pPr>
              <a:buFont typeface="Arial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gradle</a:t>
            </a:r>
            <a:r>
              <a:rPr lang="en-US" dirty="0" smtClean="0"/>
              <a:t> idea</a:t>
            </a:r>
          </a:p>
          <a:p>
            <a:pPr>
              <a:buFont typeface="Arial"/>
              <a:buChar char="•"/>
            </a:pPr>
            <a:r>
              <a:rPr lang="en-US" dirty="0" smtClean="0"/>
              <a:t>edit file </a:t>
            </a:r>
            <a:r>
              <a:rPr lang="en-US" dirty="0" err="1" smtClean="0"/>
              <a:t>build.gradle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installResources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$ </a:t>
            </a:r>
            <a:r>
              <a:rPr lang="en-US" dirty="0" err="1"/>
              <a:t>gradle</a:t>
            </a:r>
            <a:r>
              <a:rPr lang="en-US" dirty="0"/>
              <a:t> clean </a:t>
            </a:r>
            <a:r>
              <a:rPr lang="en-US" dirty="0" smtClean="0"/>
              <a:t>run</a:t>
            </a:r>
          </a:p>
          <a:p>
            <a:pPr>
              <a:buFont typeface="Arial"/>
              <a:buChar char="•"/>
            </a:pPr>
            <a:r>
              <a:rPr lang="en-US" dirty="0" smtClean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 smtClean="0"/>
              <a:t>dist</a:t>
            </a:r>
            <a:r>
              <a:rPr lang="en-US" dirty="0" smtClean="0"/>
              <a:t> (distribution for production)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4-09-11 at 8.50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t="13704" r="75556" b="54593"/>
          <a:stretch/>
        </p:blipFill>
        <p:spPr>
          <a:xfrm>
            <a:off x="6114630" y="2275944"/>
            <a:ext cx="1794934" cy="1811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643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dependency IN BUILD.GRADLE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 compile ('org.jpos.ee:jposee-db-postgresql:2.0.6-SNAPSHOT') {</a:t>
            </a:r>
          </a:p>
          <a:p>
            <a:r>
              <a:rPr lang="en-US" dirty="0"/>
              <a:t>        exclude(module: '</a:t>
            </a:r>
            <a:r>
              <a:rPr lang="en-US" dirty="0" err="1"/>
              <a:t>postgresql</a:t>
            </a:r>
            <a:r>
              <a:rPr lang="en-US" dirty="0"/>
              <a:t>')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compile 'org.jpos.ee:jposee-dbsupport:2.0.6-SNAPSHOT'</a:t>
            </a:r>
          </a:p>
          <a:p>
            <a:r>
              <a:rPr lang="en-US" dirty="0"/>
              <a:t>    compile 'org.jpos.ee:jposee-syslog:2.0.6-SNAPSHOT'</a:t>
            </a:r>
          </a:p>
          <a:p>
            <a:r>
              <a:rPr lang="en-US" dirty="0"/>
              <a:t>    compile 'org.jpos.ee:jposee-logback:2.0.6-SNAPSHOT'</a:t>
            </a:r>
          </a:p>
          <a:p>
            <a:r>
              <a:rPr lang="en-US" dirty="0"/>
              <a:t>    compile 'org.jpos.ee:jposee-server-simulator:2.0.6-SNAPSHOT'</a:t>
            </a:r>
          </a:p>
          <a:p>
            <a:r>
              <a:rPr lang="en-US" dirty="0" smtClean="0">
                <a:hlinkClick r:id="rId2"/>
              </a:rPr>
              <a:t>// see http</a:t>
            </a:r>
            <a:r>
              <a:rPr lang="en-US" dirty="0">
                <a:hlinkClick r:id="rId2"/>
              </a:rPr>
              <a:t>://jpos.org/maven/org/jpos/ee/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compile 'org.springframework:spring-context:4.0.3.RELEASE'</a:t>
            </a:r>
          </a:p>
          <a:p>
            <a:r>
              <a:rPr lang="en-US" dirty="0"/>
              <a:t>    compile 'org.springframework:spring-context-support:4.0.3.RELEASE'</a:t>
            </a:r>
          </a:p>
          <a:p>
            <a:r>
              <a:rPr lang="en-US" dirty="0"/>
              <a:t>    compile 'org.springframework:spring-webmvc:4.0.3.RELEASE'</a:t>
            </a:r>
          </a:p>
          <a:p>
            <a:r>
              <a:rPr lang="en-US" dirty="0"/>
              <a:t>    compile 'org.springframework:spring-orm:4.0.3.RELEASE'</a:t>
            </a:r>
          </a:p>
          <a:p>
            <a:r>
              <a:rPr lang="en-US" dirty="0">
                <a:hlinkClick r:id="rId2"/>
              </a:rPr>
              <a:t>// see http:/</a:t>
            </a:r>
            <a:r>
              <a:rPr lang="en-US" dirty="0" smtClean="0">
                <a:hlinkClick r:id="rId2"/>
              </a:rPr>
              <a:t>/spring.io/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compile 'org.postgresql:postgresql:9.3-1102-jdbc41'</a:t>
            </a:r>
          </a:p>
          <a:p>
            <a:endParaRPr lang="en-US" dirty="0"/>
          </a:p>
          <a:p>
            <a:r>
              <a:rPr lang="en-US" dirty="0"/>
              <a:t>    compile 'cglib:cglib:2.2.2'</a:t>
            </a:r>
          </a:p>
          <a:p>
            <a:r>
              <a:rPr lang="en-US" dirty="0"/>
              <a:t>    compile 'org.freemarker:freemarker:2.3.20'</a:t>
            </a:r>
          </a:p>
          <a:p>
            <a:r>
              <a:rPr lang="en-US" dirty="0"/>
              <a:t>    compile 'org.liquibase:liquibase-core:3.2.2'</a:t>
            </a:r>
          </a:p>
        </p:txBody>
      </p:sp>
    </p:spTree>
    <p:extLst>
      <p:ext uri="{BB962C8B-B14F-4D97-AF65-F5344CB8AC3E}">
        <p14:creationId xmlns:p14="http://schemas.microsoft.com/office/powerpoint/2010/main" val="6657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056231"/>
              </p:ext>
            </p:extLst>
          </p:nvPr>
        </p:nvGraphicFramePr>
        <p:xfrm>
          <a:off x="822959" y="253978"/>
          <a:ext cx="8151707" cy="472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45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&lt;server class="org.jpos.q2.iso.QServer" logger="Q2" name="simulator_10000"&gt;</a:t>
            </a:r>
          </a:p>
          <a:p>
            <a:r>
              <a:rPr lang="en-US" dirty="0"/>
              <a:t>    &lt;</a:t>
            </a:r>
            <a:r>
              <a:rPr lang="en-US" dirty="0" err="1"/>
              <a:t>attr</a:t>
            </a:r>
            <a:r>
              <a:rPr lang="en-US" dirty="0"/>
              <a:t> name="port" type="</a:t>
            </a:r>
            <a:r>
              <a:rPr lang="en-US" dirty="0" err="1"/>
              <a:t>java.lang.Integer</a:t>
            </a:r>
            <a:r>
              <a:rPr lang="en-US" dirty="0"/>
              <a:t>"&gt;10000&lt;/</a:t>
            </a:r>
            <a:r>
              <a:rPr lang="en-US" dirty="0" err="1"/>
              <a:t>attr</a:t>
            </a:r>
            <a:r>
              <a:rPr lang="en-US" dirty="0"/>
              <a:t>&gt;</a:t>
            </a:r>
          </a:p>
          <a:p>
            <a:r>
              <a:rPr lang="en-US" dirty="0"/>
              <a:t>    &lt;channel class="</a:t>
            </a:r>
            <a:r>
              <a:rPr lang="en-US" dirty="0" err="1"/>
              <a:t>org.jpos.iso.channel.ASCIIChannel</a:t>
            </a:r>
            <a:r>
              <a:rPr lang="en-US" dirty="0"/>
              <a:t>" logger="Q2" packager="org.jpos.iso.packager.ISO87APackager"/&gt;</a:t>
            </a:r>
          </a:p>
          <a:p>
            <a:r>
              <a:rPr lang="en-US" dirty="0"/>
              <a:t>    &lt;request-listener class="</a:t>
            </a:r>
            <a:r>
              <a:rPr lang="en-US" dirty="0" err="1"/>
              <a:t>com.smartbee.jamu.jpos.server.jpos.ISORequest</a:t>
            </a:r>
            <a:r>
              <a:rPr lang="en-US" dirty="0"/>
              <a:t>" logger="Q2"/&gt;</a:t>
            </a:r>
          </a:p>
          <a:p>
            <a:r>
              <a:rPr lang="en-US" dirty="0"/>
              <a:t>&lt;/server&gt;</a:t>
            </a:r>
          </a:p>
        </p:txBody>
      </p:sp>
    </p:spTree>
    <p:extLst>
      <p:ext uri="{BB962C8B-B14F-4D97-AF65-F5344CB8AC3E}">
        <p14:creationId xmlns:p14="http://schemas.microsoft.com/office/powerpoint/2010/main" val="288407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txnmgr</a:t>
            </a:r>
            <a:r>
              <a:rPr lang="en-US" dirty="0"/>
              <a:t> name="</a:t>
            </a:r>
            <a:r>
              <a:rPr lang="en-US" dirty="0" err="1"/>
              <a:t>MyTxn</a:t>
            </a:r>
            <a:r>
              <a:rPr lang="en-US" dirty="0"/>
              <a:t>" logger="Q2" class="</a:t>
            </a:r>
            <a:r>
              <a:rPr lang="en-US" dirty="0" err="1"/>
              <a:t>org.jpos.transaction.TransactionManager</a:t>
            </a:r>
            <a:r>
              <a:rPr lang="en-US" dirty="0"/>
              <a:t>"&gt;</a:t>
            </a:r>
          </a:p>
          <a:p>
            <a:r>
              <a:rPr lang="en-US" dirty="0"/>
              <a:t>    &lt;property name="space"              value="</a:t>
            </a:r>
            <a:r>
              <a:rPr lang="en-US" dirty="0" err="1"/>
              <a:t>tspace:default</a:t>
            </a:r>
            <a:r>
              <a:rPr lang="en-US" dirty="0"/>
              <a:t>" /&gt;</a:t>
            </a:r>
          </a:p>
          <a:p>
            <a:r>
              <a:rPr lang="en-US" dirty="0"/>
              <a:t>    &lt;property name="queue"              value="</a:t>
            </a:r>
            <a:r>
              <a:rPr lang="en-US" dirty="0" err="1"/>
              <a:t>MyTxnQueuePG</a:t>
            </a:r>
            <a:r>
              <a:rPr lang="en-US" dirty="0"/>
              <a:t>" /&gt;</a:t>
            </a:r>
          </a:p>
          <a:p>
            <a:r>
              <a:rPr lang="en-US" dirty="0"/>
              <a:t>    &lt;property name="session"            value="100" /&gt;</a:t>
            </a:r>
          </a:p>
          <a:p>
            <a:r>
              <a:rPr lang="en-US" dirty="0"/>
              <a:t>    &lt;property name="debug" value="true" /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&lt;participant class="</a:t>
            </a:r>
            <a:r>
              <a:rPr lang="en-US" dirty="0" err="1"/>
              <a:t>com.smartbee.jamu.jpos.server.jpos.Selector</a:t>
            </a:r>
            <a:r>
              <a:rPr lang="en-US" dirty="0"/>
              <a:t>" logger="Q2"&gt;</a:t>
            </a:r>
          </a:p>
          <a:p>
            <a:r>
              <a:rPr lang="en-US" dirty="0"/>
              <a:t>        &lt;property name="0200001" value="Inquiry" /&gt;</a:t>
            </a:r>
          </a:p>
          <a:p>
            <a:r>
              <a:rPr lang="en-US" dirty="0"/>
              <a:t>    &lt;/participant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&lt;group name="Inquiry"&gt;</a:t>
            </a:r>
          </a:p>
          <a:p>
            <a:r>
              <a:rPr lang="en-US" dirty="0"/>
              <a:t>        &lt;participant class="</a:t>
            </a:r>
            <a:r>
              <a:rPr lang="en-US" dirty="0" err="1"/>
              <a:t>com.smartbee.jamu.jpos.server.jpos.Inquiry</a:t>
            </a:r>
            <a:r>
              <a:rPr lang="en-US" dirty="0"/>
              <a:t>" logger="Q2"/&gt;</a:t>
            </a:r>
          </a:p>
          <a:p>
            <a:r>
              <a:rPr lang="en-US" dirty="0"/>
              <a:t>    &lt;/group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txnmgr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22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File </a:t>
            </a:r>
            <a:r>
              <a:rPr lang="en-US" dirty="0" err="1"/>
              <a:t>SDatabase.java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File </a:t>
            </a:r>
            <a:r>
              <a:rPr lang="en-US" dirty="0" err="1" smtClean="0"/>
              <a:t>Database.java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Selector.java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MessageWebApplicationInitializer.java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File </a:t>
            </a:r>
            <a:r>
              <a:rPr lang="en-US" dirty="0" err="1" smtClean="0"/>
              <a:t>ISORequest.java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Inquiry.java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File </a:t>
            </a:r>
            <a:r>
              <a:rPr lang="en-US" dirty="0" err="1" smtClean="0"/>
              <a:t>DBCore.java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File in repository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quicky</a:t>
            </a:r>
            <a:r>
              <a:rPr lang="en-US" dirty="0" smtClean="0"/>
              <a:t> too : client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60" y="1100628"/>
            <a:ext cx="7520940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clone the </a:t>
            </a:r>
            <a:r>
              <a:rPr lang="en-US" dirty="0" err="1" smtClean="0"/>
              <a:t>jPos</a:t>
            </a:r>
            <a:r>
              <a:rPr lang="en-US" dirty="0" smtClean="0"/>
              <a:t>-template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https://github.com/jpos/jPOS-</a:t>
            </a:r>
            <a:r>
              <a:rPr lang="en-US" dirty="0" smtClean="0">
                <a:hlinkClick r:id="rId2"/>
              </a:rPr>
              <a:t>template.git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mv </a:t>
            </a:r>
            <a:r>
              <a:rPr lang="en-US" dirty="0" err="1" smtClean="0"/>
              <a:t>jPOS</a:t>
            </a:r>
            <a:r>
              <a:rPr lang="en-US" dirty="0" smtClean="0"/>
              <a:t>-template client</a:t>
            </a:r>
          </a:p>
          <a:p>
            <a:pPr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client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gradle</a:t>
            </a:r>
            <a:r>
              <a:rPr lang="en-US" dirty="0" smtClean="0"/>
              <a:t> idea</a:t>
            </a:r>
          </a:p>
          <a:p>
            <a:pPr>
              <a:buFont typeface="Arial"/>
              <a:buChar char="•"/>
            </a:pP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 smtClean="0"/>
              <a:t>installResources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gradle</a:t>
            </a:r>
            <a:r>
              <a:rPr lang="en-US" dirty="0" smtClean="0"/>
              <a:t> clean run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dist</a:t>
            </a:r>
            <a:r>
              <a:rPr lang="en-US" dirty="0" smtClean="0"/>
              <a:t> (distribution for production)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 descr="Screen Shot 2014-09-11 at 8.57.2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6370" r="75186" b="49556"/>
          <a:stretch/>
        </p:blipFill>
        <p:spPr>
          <a:xfrm>
            <a:off x="5520267" y="2167467"/>
            <a:ext cx="2116667" cy="19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Galih </a:t>
            </a:r>
            <a:r>
              <a:rPr lang="en-US" dirty="0" err="1" smtClean="0"/>
              <a:t>lasahido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0855"/>
          </a:xfrm>
        </p:spPr>
        <p:txBody>
          <a:bodyPr/>
          <a:lstStyle/>
          <a:p>
            <a:pPr marL="0" indent="0"/>
            <a:r>
              <a:rPr lang="en-US" b="0" dirty="0" smtClean="0">
                <a:latin typeface="Calibri"/>
                <a:cs typeface="Calibri"/>
              </a:rPr>
              <a:t>@ : </a:t>
            </a:r>
            <a:r>
              <a:rPr lang="en-US" b="0" dirty="0" smtClean="0">
                <a:latin typeface="Calibri"/>
                <a:cs typeface="Calibri"/>
                <a:hlinkClick r:id="rId2"/>
              </a:rPr>
              <a:t>galih.lasahido@gmail.com</a:t>
            </a:r>
            <a:endParaRPr lang="en-US" b="0" dirty="0" smtClean="0">
              <a:latin typeface="Calibri"/>
              <a:cs typeface="Calibri"/>
            </a:endParaRPr>
          </a:p>
          <a:p>
            <a:pPr marL="0" indent="0"/>
            <a:endParaRPr lang="en-US" b="0" dirty="0" smtClean="0">
              <a:latin typeface="Calibri"/>
              <a:cs typeface="Calibri"/>
            </a:endParaRPr>
          </a:p>
          <a:p>
            <a:pPr marL="0" indent="0"/>
            <a:r>
              <a:rPr lang="en-US" b="0" dirty="0" smtClean="0">
                <a:latin typeface="Calibri"/>
                <a:cs typeface="Calibri"/>
              </a:rPr>
              <a:t>Working Experience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latin typeface="Calibri"/>
                <a:cs typeface="Calibri"/>
              </a:rPr>
              <a:t>Bank DKI</a:t>
            </a:r>
          </a:p>
          <a:p>
            <a:pPr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Asuransi</a:t>
            </a:r>
            <a:r>
              <a:rPr lang="en-US" b="0" dirty="0" smtClean="0">
                <a:latin typeface="Calibri"/>
                <a:cs typeface="Calibri"/>
              </a:rPr>
              <a:t> </a:t>
            </a:r>
            <a:r>
              <a:rPr lang="en-US" b="0" dirty="0" err="1" smtClean="0">
                <a:latin typeface="Calibri"/>
                <a:cs typeface="Calibri"/>
              </a:rPr>
              <a:t>Jasindo</a:t>
            </a:r>
            <a:endParaRPr lang="en-US" b="0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0" dirty="0" smtClean="0">
                <a:latin typeface="Calibri"/>
                <a:cs typeface="Calibri"/>
              </a:rPr>
              <a:t>Freelance </a:t>
            </a:r>
            <a:r>
              <a:rPr lang="en-US" b="0" dirty="0" err="1" smtClean="0">
                <a:latin typeface="Calibri"/>
                <a:cs typeface="Calibri"/>
              </a:rPr>
              <a:t>Programer</a:t>
            </a:r>
            <a:endParaRPr lang="en-US" b="0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Gunadarma</a:t>
            </a:r>
            <a:r>
              <a:rPr lang="en-US" b="0" dirty="0" smtClean="0">
                <a:latin typeface="Calibri"/>
                <a:cs typeface="Calibri"/>
              </a:rPr>
              <a:t> University Computing Center</a:t>
            </a:r>
            <a:endParaRPr lang="en-US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99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8534"/>
            <a:ext cx="8140700" cy="4561944"/>
          </a:xfrm>
        </p:spPr>
        <p:txBody>
          <a:bodyPr numCol="2">
            <a:noAutofit/>
          </a:bodyPr>
          <a:lstStyle/>
          <a:p>
            <a:r>
              <a:rPr lang="en-US" sz="1200" dirty="0"/>
              <a:t>dependencies {</a:t>
            </a:r>
          </a:p>
          <a:p>
            <a:r>
              <a:rPr lang="en-US" sz="1200" dirty="0"/>
              <a:t>    compile ('org.jpos:jpos:1.9.8') {</a:t>
            </a:r>
          </a:p>
          <a:p>
            <a:r>
              <a:rPr lang="en-US" sz="1200" dirty="0"/>
              <a:t>        exclude(module: '</a:t>
            </a:r>
            <a:r>
              <a:rPr lang="en-US" sz="1200" dirty="0" err="1"/>
              <a:t>junit</a:t>
            </a:r>
            <a:r>
              <a:rPr lang="en-US" sz="1200" dirty="0"/>
              <a:t>')</a:t>
            </a:r>
          </a:p>
          <a:p>
            <a:r>
              <a:rPr lang="en-US" sz="1200" dirty="0"/>
              <a:t>        exclude(module: '</a:t>
            </a:r>
            <a:r>
              <a:rPr lang="en-US" sz="1200" dirty="0" err="1"/>
              <a:t>hamcrest</a:t>
            </a:r>
            <a:r>
              <a:rPr lang="en-US" sz="1200" dirty="0"/>
              <a:t>-core')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compile ('org.jpos.ee:jposee-db-postgresql:2.0.6-SNAPSHOT') {</a:t>
            </a:r>
          </a:p>
          <a:p>
            <a:r>
              <a:rPr lang="en-US" sz="1200" dirty="0"/>
              <a:t>        exclude(module: '</a:t>
            </a:r>
            <a:r>
              <a:rPr lang="en-US" sz="1200" dirty="0" err="1"/>
              <a:t>postgresql</a:t>
            </a:r>
            <a:r>
              <a:rPr lang="en-US" sz="1200" dirty="0"/>
              <a:t>')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compile 'org.jpos.ee:jposee-jetty:2.0.6-SNAPSHOT'</a:t>
            </a:r>
          </a:p>
          <a:p>
            <a:r>
              <a:rPr lang="en-US" sz="1200" dirty="0"/>
              <a:t>    compile 'org.jpos.ee:jposee-client-simulator:2.0.6-SNAPSHOT'</a:t>
            </a:r>
          </a:p>
          <a:p>
            <a:endParaRPr lang="en-US" sz="1200" dirty="0"/>
          </a:p>
          <a:p>
            <a:r>
              <a:rPr lang="en-US" sz="1200" dirty="0"/>
              <a:t>    compile 'org.springframework:spring-context:4.0.3.RELEASE'</a:t>
            </a:r>
          </a:p>
          <a:p>
            <a:r>
              <a:rPr lang="en-US" sz="1200" dirty="0"/>
              <a:t>    compile 'org.springframework:spring-context-support:4.0.3.RELEASE'</a:t>
            </a:r>
          </a:p>
          <a:p>
            <a:r>
              <a:rPr lang="en-US" sz="1200" dirty="0"/>
              <a:t>    compile 'org.springframework:spring-webmvc:4.0.3.RELEASE'</a:t>
            </a:r>
          </a:p>
          <a:p>
            <a:endParaRPr lang="en-US" sz="1200" dirty="0"/>
          </a:p>
          <a:p>
            <a:r>
              <a:rPr lang="en-US" sz="1200" dirty="0"/>
              <a:t>    compile 'cglib:cglib:2.2.2'</a:t>
            </a:r>
          </a:p>
          <a:p>
            <a:r>
              <a:rPr lang="en-US" sz="1200" dirty="0"/>
              <a:t>    compile 'org.freemarker:freemarker:2.3.20'</a:t>
            </a:r>
          </a:p>
          <a:p>
            <a:endParaRPr lang="en-US" sz="1200" dirty="0"/>
          </a:p>
          <a:p>
            <a:r>
              <a:rPr lang="en-US" sz="1200" dirty="0"/>
              <a:t>    compile 'javax:javaee-api:7.0'</a:t>
            </a:r>
          </a:p>
          <a:p>
            <a:endParaRPr lang="en-US" sz="1200" dirty="0"/>
          </a:p>
          <a:p>
            <a:r>
              <a:rPr lang="en-US" sz="1200" dirty="0"/>
              <a:t>    compile'org.eclipse.jetty:jetty-server:9.2.2.v20140723'</a:t>
            </a:r>
          </a:p>
          <a:p>
            <a:r>
              <a:rPr lang="en-US" sz="1200" dirty="0"/>
              <a:t>    compile 'org.eclipse.jetty:jetty-jsp:9.2.2.v20140723'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testCompile</a:t>
            </a:r>
            <a:r>
              <a:rPr lang="en-US" sz="1200" dirty="0"/>
              <a:t> 'junit:junit:4.8.2'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4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10_clientsimulator_channel.xml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8151707" cy="35798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/>
              <a:t>channel-adaptor name='</a:t>
            </a:r>
            <a:r>
              <a:rPr lang="en-US" dirty="0" err="1"/>
              <a:t>clientsimulator</a:t>
            </a:r>
            <a:r>
              <a:rPr lang="en-US" dirty="0"/>
              <a:t>-adaptor' class="org.jpos.q2.iso.ChannelAdaptor" logger="Q2"&gt;</a:t>
            </a:r>
          </a:p>
          <a:p>
            <a:r>
              <a:rPr lang="en-US" dirty="0"/>
              <a:t>    &lt;channel class="</a:t>
            </a:r>
            <a:r>
              <a:rPr lang="en-US" dirty="0" err="1"/>
              <a:t>org.jpos.iso.channel.ASCIIChannel</a:t>
            </a:r>
            <a:r>
              <a:rPr lang="en-US" dirty="0"/>
              <a:t>" logger="Q2" packager="org.jpos.iso.packager.ISO87APackager"&gt;</a:t>
            </a:r>
          </a:p>
          <a:p>
            <a:r>
              <a:rPr lang="en-US" dirty="0"/>
              <a:t>      &lt;property name="host" value="127.0.0.1" /&gt;</a:t>
            </a:r>
          </a:p>
          <a:p>
            <a:r>
              <a:rPr lang="en-US" dirty="0"/>
              <a:t>      &lt;property name="port" value="10000" /&gt;</a:t>
            </a:r>
          </a:p>
          <a:p>
            <a:r>
              <a:rPr lang="en-US" dirty="0"/>
              <a:t>    &lt;/channel&gt;</a:t>
            </a:r>
          </a:p>
          <a:p>
            <a:r>
              <a:rPr lang="en-US" dirty="0"/>
              <a:t>    &lt;in&gt;</a:t>
            </a:r>
            <a:r>
              <a:rPr lang="en-US" dirty="0" err="1"/>
              <a:t>clientsimulator</a:t>
            </a:r>
            <a:r>
              <a:rPr lang="en-US" dirty="0"/>
              <a:t>-send&lt;/in&gt;</a:t>
            </a:r>
          </a:p>
          <a:p>
            <a:r>
              <a:rPr lang="en-US" dirty="0"/>
              <a:t>    &lt;out&gt;</a:t>
            </a:r>
            <a:r>
              <a:rPr lang="en-US" dirty="0" err="1"/>
              <a:t>clientsimulator</a:t>
            </a:r>
            <a:r>
              <a:rPr lang="en-US" dirty="0"/>
              <a:t>-receive&lt;/out&gt;</a:t>
            </a:r>
          </a:p>
          <a:p>
            <a:r>
              <a:rPr lang="en-US" dirty="0"/>
              <a:t>    &lt;reconnect-delay&gt;10000&lt;/reconnect-delay&gt;</a:t>
            </a:r>
          </a:p>
          <a:p>
            <a:r>
              <a:rPr lang="en-US" dirty="0"/>
              <a:t>&lt;/channel-adaptor&gt;</a:t>
            </a:r>
          </a:p>
        </p:txBody>
      </p:sp>
    </p:spTree>
    <p:extLst>
      <p:ext uri="{BB962C8B-B14F-4D97-AF65-F5344CB8AC3E}">
        <p14:creationId xmlns:p14="http://schemas.microsoft.com/office/powerpoint/2010/main" val="34541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20_clientsimulator_mux.xml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&lt;mux class="org.jpos.q2.iso.QMUX" logger="Q2" name="</a:t>
            </a:r>
            <a:r>
              <a:rPr lang="en-US" sz="2000" dirty="0" err="1"/>
              <a:t>clientsimulator</a:t>
            </a:r>
            <a:r>
              <a:rPr lang="en-US" sz="2000" dirty="0"/>
              <a:t>-mux"&gt;</a:t>
            </a:r>
          </a:p>
          <a:p>
            <a:r>
              <a:rPr lang="en-US" sz="2000" dirty="0"/>
              <a:t> &lt;in&gt;</a:t>
            </a:r>
            <a:r>
              <a:rPr lang="en-US" sz="2000" dirty="0" err="1"/>
              <a:t>clientsimulator</a:t>
            </a:r>
            <a:r>
              <a:rPr lang="en-US" sz="2000" dirty="0"/>
              <a:t>-receive&lt;/in&gt;</a:t>
            </a:r>
          </a:p>
          <a:p>
            <a:r>
              <a:rPr lang="en-US" sz="2000" dirty="0"/>
              <a:t> &lt;out&gt;</a:t>
            </a:r>
            <a:r>
              <a:rPr lang="en-US" sz="2000" dirty="0" err="1"/>
              <a:t>clientsimulator</a:t>
            </a:r>
            <a:r>
              <a:rPr lang="en-US" sz="2000" dirty="0"/>
              <a:t>-send&lt;/out&gt;</a:t>
            </a:r>
          </a:p>
          <a:p>
            <a:r>
              <a:rPr lang="en-US" sz="2000" dirty="0"/>
              <a:t> &lt;unhandled&gt;</a:t>
            </a:r>
            <a:r>
              <a:rPr lang="en-US" sz="2000" dirty="0" err="1"/>
              <a:t>clientsimulator</a:t>
            </a:r>
            <a:r>
              <a:rPr lang="en-US" sz="2000" dirty="0"/>
              <a:t>-unhandled&lt;/unhandled&gt;</a:t>
            </a:r>
          </a:p>
          <a:p>
            <a:r>
              <a:rPr lang="en-US" sz="2000" dirty="0"/>
              <a:t>&lt;/mux&gt;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13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 for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4" name="Content Placeholder 3" descr="Screen Shot 2014-09-11 at 11.29.1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9" r="73342" b="56376"/>
          <a:stretch/>
        </p:blipFill>
        <p:spPr>
          <a:xfrm>
            <a:off x="822959" y="1133358"/>
            <a:ext cx="5967307" cy="3729570"/>
          </a:xfrm>
        </p:spPr>
      </p:pic>
    </p:spTree>
    <p:extLst>
      <p:ext uri="{BB962C8B-B14F-4D97-AF65-F5344CB8AC3E}">
        <p14:creationId xmlns:p14="http://schemas.microsoft.com/office/powerpoint/2010/main" val="107517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34" y="117692"/>
            <a:ext cx="8128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</a:t>
            </a:r>
            <a:r>
              <a:rPr lang="en-US" sz="1400" dirty="0"/>
              <a:t>&lt;display-name&gt;Archetype Created Web Application&lt;/display-name&gt;</a:t>
            </a:r>
          </a:p>
          <a:p>
            <a:r>
              <a:rPr lang="en-US" sz="1400" dirty="0"/>
              <a:t>    &lt;servlet&gt;</a:t>
            </a:r>
          </a:p>
          <a:p>
            <a:r>
              <a:rPr lang="en-US" sz="1400" dirty="0"/>
              <a:t>        &lt;servlet-name&gt;spring&lt;/servlet-name&gt;</a:t>
            </a:r>
          </a:p>
          <a:p>
            <a:r>
              <a:rPr lang="en-US" sz="1400" dirty="0"/>
              <a:t>        &lt;servlet-class&gt;</a:t>
            </a:r>
            <a:r>
              <a:rPr lang="en-US" sz="1400" dirty="0" err="1"/>
              <a:t>org.springframework.web.servlet.DispatcherServlet</a:t>
            </a:r>
            <a:r>
              <a:rPr lang="en-US" sz="1400" dirty="0"/>
              <a:t>&lt;/servlet-class&gt;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  <a:r>
              <a:rPr lang="en-US" sz="1400" dirty="0" err="1"/>
              <a:t>contextClass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</a:p>
          <a:p>
            <a:r>
              <a:rPr lang="en-US" sz="1400" dirty="0"/>
              <a:t>                org.springframework.web.context.support.AnnotationConfigWebApplicationContext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  <a:r>
              <a:rPr lang="en-US" sz="1400" dirty="0" err="1"/>
              <a:t>contextConfigLocation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com.smartbee.jamu.jpos.client.config.WebConfig</a:t>
            </a:r>
            <a:endParaRPr lang="en-US" sz="1400" dirty="0"/>
          </a:p>
          <a:p>
            <a:r>
              <a:rPr lang="en-US" sz="1400" dirty="0"/>
              <a:t>            &lt;/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&lt;/servlet&gt;</a:t>
            </a:r>
          </a:p>
          <a:p>
            <a:endParaRPr lang="en-US" sz="1400" dirty="0"/>
          </a:p>
          <a:p>
            <a:r>
              <a:rPr lang="en-US" sz="1400" dirty="0"/>
              <a:t>    &lt;servlet-mapping&gt;</a:t>
            </a:r>
          </a:p>
          <a:p>
            <a:r>
              <a:rPr lang="en-US" sz="1400" dirty="0"/>
              <a:t>        &lt;servlet-name&gt;spring&lt;/servlet-name&gt;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url</a:t>
            </a:r>
            <a:r>
              <a:rPr lang="en-US" sz="1400" dirty="0"/>
              <a:t>-pattern&gt;/&lt;/</a:t>
            </a:r>
            <a:r>
              <a:rPr lang="en-US" sz="1400" dirty="0" err="1"/>
              <a:t>url</a:t>
            </a:r>
            <a:r>
              <a:rPr lang="en-US" sz="1400" dirty="0"/>
              <a:t>-pattern&gt;</a:t>
            </a:r>
          </a:p>
          <a:p>
            <a:r>
              <a:rPr lang="en-US" sz="1400" dirty="0"/>
              <a:t>    &lt;/servlet-mapping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169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WebConfig.java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File </a:t>
            </a:r>
            <a:r>
              <a:rPr lang="en-US" dirty="0" err="1" smtClean="0"/>
              <a:t>AtmSimulation.java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52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8930" y="1815868"/>
            <a:ext cx="1826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80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883" y="2967335"/>
            <a:ext cx="3888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Terima-kasih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88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ISO 8583 Introduction</a:t>
            </a:r>
          </a:p>
          <a:p>
            <a:pPr>
              <a:buFont typeface="Arial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Pos</a:t>
            </a:r>
            <a:r>
              <a:rPr lang="en-US" dirty="0" smtClean="0"/>
              <a:t>  and </a:t>
            </a:r>
            <a:r>
              <a:rPr lang="en-US" dirty="0" err="1" smtClean="0"/>
              <a:t>jPos</a:t>
            </a:r>
            <a:r>
              <a:rPr lang="en-US" dirty="0" smtClean="0"/>
              <a:t> EE</a:t>
            </a:r>
          </a:p>
          <a:p>
            <a:pPr>
              <a:buFont typeface="Arial"/>
              <a:buChar char="•"/>
            </a:pPr>
            <a:r>
              <a:rPr lang="en-US" dirty="0" smtClean="0"/>
              <a:t>Spring Framework for web base interface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jPos</a:t>
            </a:r>
            <a:r>
              <a:rPr lang="en-US" dirty="0" smtClean="0"/>
              <a:t> Server Simulator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jPos</a:t>
            </a:r>
            <a:r>
              <a:rPr lang="en-US" dirty="0" smtClean="0"/>
              <a:t> Client </a:t>
            </a:r>
            <a:r>
              <a:rPr lang="en-US" dirty="0"/>
              <a:t>Simulator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Q &amp; A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8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0" dirty="0" err="1" smtClean="0"/>
              <a:t>JPos</a:t>
            </a:r>
            <a:endParaRPr lang="en-US" b="0" dirty="0" smtClean="0"/>
          </a:p>
          <a:p>
            <a:pPr>
              <a:buFont typeface="Arial"/>
              <a:buChar char="•"/>
            </a:pPr>
            <a:r>
              <a:rPr lang="en-US" b="0" dirty="0" err="1" smtClean="0"/>
              <a:t>JPos</a:t>
            </a:r>
            <a:r>
              <a:rPr lang="en-US" b="0" dirty="0" smtClean="0"/>
              <a:t>  EE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Spring Framework</a:t>
            </a:r>
          </a:p>
          <a:p>
            <a:pPr>
              <a:buFont typeface="Arial"/>
              <a:buChar char="•"/>
            </a:pPr>
            <a:r>
              <a:rPr lang="en-US" b="0" dirty="0" err="1" smtClean="0"/>
              <a:t>Gradle</a:t>
            </a:r>
            <a:endParaRPr lang="en-US" b="0" dirty="0" smtClean="0"/>
          </a:p>
          <a:p>
            <a:pPr>
              <a:buFont typeface="Arial"/>
              <a:buChar char="•"/>
            </a:pPr>
            <a:r>
              <a:rPr lang="en-US" b="0" dirty="0" err="1" smtClean="0"/>
              <a:t>Postgre</a:t>
            </a:r>
            <a:r>
              <a:rPr lang="en-US" b="0" dirty="0" smtClean="0"/>
              <a:t> SQL 9.2</a:t>
            </a:r>
          </a:p>
          <a:p>
            <a:pPr>
              <a:buFont typeface="Arial"/>
              <a:buChar char="•"/>
            </a:pPr>
            <a:r>
              <a:rPr lang="en-US" b="0" dirty="0" err="1" smtClean="0"/>
              <a:t>Intellij</a:t>
            </a:r>
            <a:r>
              <a:rPr lang="en-US" b="0" dirty="0" smtClean="0"/>
              <a:t> Idea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Bootstrap Twitter</a:t>
            </a:r>
          </a:p>
          <a:p>
            <a:pPr>
              <a:buFont typeface="Arial"/>
              <a:buChar char="•"/>
            </a:pPr>
            <a:r>
              <a:rPr lang="en-US" b="0" dirty="0" err="1" smtClean="0"/>
              <a:t>Freemarker</a:t>
            </a:r>
            <a:endParaRPr lang="en-US" b="0" dirty="0" smtClean="0"/>
          </a:p>
          <a:p>
            <a:pPr>
              <a:buFont typeface="Arial"/>
              <a:buChar char="•"/>
            </a:pPr>
            <a:r>
              <a:rPr lang="en-US" b="0" dirty="0" smtClean="0"/>
              <a:t>Jetty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Hibernate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Spring Data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98197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m_bank_dki_ilustras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295400"/>
            <a:ext cx="5689600" cy="4267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8583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ISO_8583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ISO 8583 defines a message format and a communication flow so that different systems can exchange these transaction requests and responses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3 Part Of ISO 8583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MTI </a:t>
            </a:r>
            <a:r>
              <a:rPr lang="en-US" dirty="0"/>
              <a:t>(Message Type Identifier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Bitmaps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Data </a:t>
            </a:r>
            <a:r>
              <a:rPr lang="en-US" dirty="0"/>
              <a:t>Elements</a:t>
            </a:r>
          </a:p>
          <a:p>
            <a:pPr marL="0" lvl="1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8583: MTI</a:t>
            </a:r>
            <a:endParaRPr lang="en-US" dirty="0"/>
          </a:p>
        </p:txBody>
      </p:sp>
      <p:pic>
        <p:nvPicPr>
          <p:cNvPr id="5" name="Content Placeholder 4" descr="Screen Shot 2014-09-10 at 10.27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4" t="15528" r="15365" b="8297"/>
          <a:stretch/>
        </p:blipFill>
        <p:spPr>
          <a:xfrm>
            <a:off x="1625600" y="953851"/>
            <a:ext cx="5892800" cy="4033015"/>
          </a:xfrm>
        </p:spPr>
      </p:pic>
    </p:spTree>
    <p:extLst>
      <p:ext uri="{BB962C8B-B14F-4D97-AF65-F5344CB8AC3E}">
        <p14:creationId xmlns:p14="http://schemas.microsoft.com/office/powerpoint/2010/main" val="41415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8583 : Bitmap</a:t>
            </a:r>
            <a:endParaRPr lang="en-US" dirty="0"/>
          </a:p>
        </p:txBody>
      </p:sp>
      <p:pic>
        <p:nvPicPr>
          <p:cNvPr id="4" name="Content Placeholder 3" descr="Screen Shot 2014-09-10 at 10.30.0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15888" r="1295" b="16754"/>
          <a:stretch/>
        </p:blipFill>
        <p:spPr>
          <a:xfrm>
            <a:off x="1009277" y="1054100"/>
            <a:ext cx="7125447" cy="3539067"/>
          </a:xfrm>
        </p:spPr>
      </p:pic>
    </p:spTree>
    <p:extLst>
      <p:ext uri="{BB962C8B-B14F-4D97-AF65-F5344CB8AC3E}">
        <p14:creationId xmlns:p14="http://schemas.microsoft.com/office/powerpoint/2010/main" val="6426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8583 : Data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ISO_8583</a:t>
            </a:r>
            <a:r>
              <a:rPr lang="en-US" dirty="0" smtClean="0"/>
              <a:t> </a:t>
            </a:r>
            <a:r>
              <a:rPr lang="en-US" dirty="0"/>
              <a:t>or any other resources </a:t>
            </a:r>
            <a:r>
              <a:rPr lang="en-US" dirty="0" smtClean="0"/>
              <a:t>for more detail :P</a:t>
            </a:r>
            <a:endParaRPr lang="en-US" dirty="0"/>
          </a:p>
        </p:txBody>
      </p:sp>
      <p:pic>
        <p:nvPicPr>
          <p:cNvPr id="4" name="Picture 3" descr="Screen Shot 2014-09-10 at 10.35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5445" r="31944" b="5778"/>
          <a:stretch/>
        </p:blipFill>
        <p:spPr>
          <a:xfrm>
            <a:off x="2095500" y="1517650"/>
            <a:ext cx="4953000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1316</TotalTime>
  <Words>1499</Words>
  <Application>Microsoft Macintosh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Jpos and Spring framework integration for financial transaction</vt:lpstr>
      <vt:lpstr>Galih lasahido</vt:lpstr>
      <vt:lpstr>Agenda</vt:lpstr>
      <vt:lpstr>Stack technology</vt:lpstr>
      <vt:lpstr>How does it work</vt:lpstr>
      <vt:lpstr>ISO 8583</vt:lpstr>
      <vt:lpstr>ISO 8583: MTI</vt:lpstr>
      <vt:lpstr>ISO 8583 : Bitmap</vt:lpstr>
      <vt:lpstr>ISO 8583 : Data element</vt:lpstr>
      <vt:lpstr>For the main course, we’ll have a jpos please</vt:lpstr>
      <vt:lpstr>Cooking server simulator for a client </vt:lpstr>
      <vt:lpstr>Quick course on what to use</vt:lpstr>
      <vt:lpstr>A quicky way for server simulator</vt:lpstr>
      <vt:lpstr>Gradle dependency IN BUILD.GRADLE</vt:lpstr>
      <vt:lpstr>PowerPoint Presentation</vt:lpstr>
      <vt:lpstr>Server xml</vt:lpstr>
      <vt:lpstr>Transaction manager xml</vt:lpstr>
      <vt:lpstr>Classes</vt:lpstr>
      <vt:lpstr>A quicky too : client simulator</vt:lpstr>
      <vt:lpstr>PowerPoint Presentation</vt:lpstr>
      <vt:lpstr>10_clientsimulator_channel.xml</vt:lpstr>
      <vt:lpstr>20_clientsimulator_mux.xml</vt:lpstr>
      <vt:lpstr>Jetty for gui</vt:lpstr>
      <vt:lpstr>PowerPoint Presentation</vt:lpstr>
      <vt:lpstr>Classes</vt:lpstr>
      <vt:lpstr>PowerPoint Presentation</vt:lpstr>
      <vt:lpstr>PowerPoint Presentation</vt:lpstr>
    </vt:vector>
  </TitlesOfParts>
  <Company>Menteri Pertahanan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Galih Lasahido</dc:creator>
  <cp:lastModifiedBy>Galih Lasahido</cp:lastModifiedBy>
  <cp:revision>219</cp:revision>
  <dcterms:created xsi:type="dcterms:W3CDTF">2014-05-13T01:48:20Z</dcterms:created>
  <dcterms:modified xsi:type="dcterms:W3CDTF">2014-10-17T09:46:43Z</dcterms:modified>
</cp:coreProperties>
</file>