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1" autoAdjust="0"/>
    <p:restoredTop sz="94660"/>
  </p:normalViewPr>
  <p:slideViewPr>
    <p:cSldViewPr snapToGrid="0">
      <p:cViewPr>
        <p:scale>
          <a:sx n="135" d="100"/>
          <a:sy n="135" d="100"/>
        </p:scale>
        <p:origin x="56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1" y="2595800"/>
            <a:ext cx="10681254" cy="2506136"/>
          </a:xfrm>
        </p:spPr>
        <p:txBody>
          <a:bodyPr>
            <a:noAutofit/>
          </a:bodyPr>
          <a:lstStyle/>
          <a:p>
            <a:pPr algn="ctr"/>
            <a:r>
              <a:rPr lang="en-IN" sz="1800" dirty="0"/>
              <a:t>Shri Vile </a:t>
            </a:r>
            <a:r>
              <a:rPr lang="en-IN" sz="1800" dirty="0" err="1"/>
              <a:t>Parle</a:t>
            </a:r>
            <a:r>
              <a:rPr lang="en-IN" sz="1800" dirty="0"/>
              <a:t> </a:t>
            </a:r>
            <a:r>
              <a:rPr lang="en-IN" sz="1800" dirty="0" err="1"/>
              <a:t>Kelavani</a:t>
            </a:r>
            <a:r>
              <a:rPr lang="en-IN" sz="1800" dirty="0"/>
              <a:t> </a:t>
            </a:r>
            <a:r>
              <a:rPr lang="en-IN" sz="1800" dirty="0" err="1"/>
              <a:t>Mandal’s</a:t>
            </a:r>
            <a:br>
              <a:rPr lang="en-IN" sz="1800" dirty="0"/>
            </a:br>
            <a:r>
              <a:rPr lang="en-IN" sz="1800" dirty="0"/>
              <a:t> </a:t>
            </a:r>
            <a:r>
              <a:rPr lang="en-IN" sz="1800" b="1" dirty="0" err="1"/>
              <a:t>Dwarkadas</a:t>
            </a:r>
            <a:r>
              <a:rPr lang="en-IN" sz="1800" b="1" dirty="0"/>
              <a:t> J. Sanghvi College of Engineering</a:t>
            </a:r>
            <a:br>
              <a:rPr lang="en-IN" sz="1800" dirty="0"/>
            </a:br>
            <a:r>
              <a:rPr lang="en-IN" sz="1800" dirty="0"/>
              <a:t> Plot no. U-15, JVPD Scheme, </a:t>
            </a:r>
            <a:r>
              <a:rPr lang="en-IN" sz="1800" dirty="0" err="1"/>
              <a:t>Bhaktivedanta</a:t>
            </a:r>
            <a:r>
              <a:rPr lang="en-IN" sz="1800" dirty="0"/>
              <a:t> Swami Marg,</a:t>
            </a:r>
            <a:br>
              <a:rPr lang="en-IN" sz="1800" dirty="0"/>
            </a:br>
            <a:r>
              <a:rPr lang="en-IN" sz="1800" dirty="0"/>
              <a:t> Vile </a:t>
            </a:r>
            <a:r>
              <a:rPr lang="en-IN" sz="1800" dirty="0" err="1"/>
              <a:t>Parle</a:t>
            </a:r>
            <a:r>
              <a:rPr lang="en-IN" sz="1800" dirty="0"/>
              <a:t> (W), Mumbai-400056.</a:t>
            </a: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br>
              <a:rPr lang="en-IN" sz="2000" b="1" dirty="0"/>
            </a:br>
            <a:r>
              <a:rPr lang="en-IN" sz="2000" b="1" dirty="0"/>
              <a:t>DEPARTMENT OF ELECTRONICS AND TELECOMMUNICATION ENGINEERING </a:t>
            </a:r>
            <a:br>
              <a:rPr lang="en-IN" sz="1800" dirty="0"/>
            </a:br>
            <a:r>
              <a:rPr lang="en-IN" sz="1800" dirty="0"/>
              <a:t>Academic Year: 2017-2018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32" y="194779"/>
            <a:ext cx="2299039" cy="2299039"/>
          </a:xfrm>
        </p:spPr>
      </p:pic>
    </p:spTree>
    <p:extLst>
      <p:ext uri="{BB962C8B-B14F-4D97-AF65-F5344CB8AC3E}">
        <p14:creationId xmlns:p14="http://schemas.microsoft.com/office/powerpoint/2010/main" val="3271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56" y="395111"/>
            <a:ext cx="10392656" cy="1004711"/>
          </a:xfrm>
        </p:spPr>
        <p:txBody>
          <a:bodyPr>
            <a:normAutofit/>
          </a:bodyPr>
          <a:lstStyle/>
          <a:p>
            <a:r>
              <a:rPr lang="en-IN" dirty="0"/>
              <a:t> stages of implementation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56" y="1399821"/>
            <a:ext cx="10792177" cy="4990587"/>
          </a:xfrm>
        </p:spPr>
        <p:txBody>
          <a:bodyPr>
            <a:normAutofit fontScale="92500"/>
          </a:bodyPr>
          <a:lstStyle/>
          <a:p>
            <a:r>
              <a:rPr lang="en-IN" dirty="0">
                <a:solidFill>
                  <a:schemeClr val="tx1"/>
                </a:solidFill>
              </a:rPr>
              <a:t>Webcam surveillance</a:t>
            </a:r>
          </a:p>
          <a:p>
            <a:r>
              <a:rPr lang="en-IN" dirty="0">
                <a:solidFill>
                  <a:schemeClr val="tx1"/>
                </a:solidFill>
              </a:rPr>
              <a:t>Webcam interfacing with artificial neural network</a:t>
            </a:r>
          </a:p>
          <a:p>
            <a:r>
              <a:rPr lang="en-IN" dirty="0">
                <a:solidFill>
                  <a:schemeClr val="tx1"/>
                </a:solidFill>
              </a:rPr>
              <a:t>Artificial neural network for generic object detection, set up and trained using train_net.py and test_net.py  </a:t>
            </a:r>
          </a:p>
          <a:p>
            <a:r>
              <a:rPr lang="en-IN" dirty="0">
                <a:solidFill>
                  <a:schemeClr val="tx1"/>
                </a:solidFill>
              </a:rPr>
              <a:t> Implementation of trained and tested models on a random dataset and modification as per the performance reports obtained using solver.prototxt and train.prototxt tools</a:t>
            </a:r>
          </a:p>
          <a:p>
            <a:r>
              <a:rPr lang="en-IN" dirty="0">
                <a:solidFill>
                  <a:schemeClr val="tx1"/>
                </a:solidFill>
              </a:rPr>
              <a:t>Successful detection of humans in a frame achieved through re-configuration of object detection model</a:t>
            </a:r>
          </a:p>
          <a:p>
            <a:r>
              <a:rPr lang="en-IN" dirty="0">
                <a:solidFill>
                  <a:schemeClr val="tx1"/>
                </a:solidFill>
              </a:rPr>
              <a:t>Integration of software alarm on human detection into the model</a:t>
            </a:r>
          </a:p>
          <a:p>
            <a:r>
              <a:rPr lang="en-IN" dirty="0">
                <a:solidFill>
                  <a:schemeClr val="tx1"/>
                </a:solidFill>
              </a:rPr>
              <a:t>Human detection followed by running of face detection algorithm on detected human. </a:t>
            </a:r>
          </a:p>
          <a:p>
            <a:r>
              <a:rPr lang="en-IN" dirty="0">
                <a:solidFill>
                  <a:schemeClr val="tx1"/>
                </a:solidFill>
              </a:rPr>
              <a:t>If face matches with registered face, alarm stops.</a:t>
            </a:r>
          </a:p>
          <a:p>
            <a:r>
              <a:rPr lang="en-IN" dirty="0">
                <a:solidFill>
                  <a:schemeClr val="tx1"/>
                </a:solidFill>
              </a:rPr>
              <a:t>If face is unrecognized, then security breach is confirmed.     </a:t>
            </a:r>
          </a:p>
        </p:txBody>
      </p:sp>
    </p:spTree>
    <p:extLst>
      <p:ext uri="{BB962C8B-B14F-4D97-AF65-F5344CB8AC3E}">
        <p14:creationId xmlns:p14="http://schemas.microsoft.com/office/powerpoint/2010/main" val="42952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66" y="2029200"/>
            <a:ext cx="2180587" cy="1507067"/>
          </a:xfrm>
        </p:spPr>
        <p:txBody>
          <a:bodyPr/>
          <a:lstStyle/>
          <a:p>
            <a:r>
              <a:rPr lang="en-IN" dirty="0"/>
              <a:t>  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060" y="550998"/>
            <a:ext cx="3816323" cy="2956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0531" y="770592"/>
            <a:ext cx="197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Output figure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253" y="3740984"/>
            <a:ext cx="6315075" cy="275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8612" y="3730850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figure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56" y="549253"/>
            <a:ext cx="3432188" cy="29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6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711" y="1087085"/>
            <a:ext cx="5103399" cy="40042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4711" y="108708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figure 3</a:t>
            </a:r>
          </a:p>
        </p:txBody>
      </p:sp>
    </p:spTree>
    <p:extLst>
      <p:ext uri="{BB962C8B-B14F-4D97-AF65-F5344CB8AC3E}">
        <p14:creationId xmlns:p14="http://schemas.microsoft.com/office/powerpoint/2010/main" val="297306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13" y="366888"/>
            <a:ext cx="8534400" cy="1507067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13" y="1975682"/>
            <a:ext cx="8534400" cy="361526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Integration of wireless and night vision cameras instead of wired camera used in the prototype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Development of model for simultaneous face recognition of multiple faces in a frame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Training output of neural network to drive a relay gun to start automatic firing on intrusion confirmation.</a:t>
            </a:r>
          </a:p>
        </p:txBody>
      </p:sp>
    </p:spTree>
    <p:extLst>
      <p:ext uri="{BB962C8B-B14F-4D97-AF65-F5344CB8AC3E}">
        <p14:creationId xmlns:p14="http://schemas.microsoft.com/office/powerpoint/2010/main" val="23379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21" y="2192867"/>
            <a:ext cx="10859911" cy="4207933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Ross Girshick Microsoft Research by rbg@microsoft.com (Girshick, Ross. "Fast R-CNN" 2015) </a:t>
            </a:r>
          </a:p>
          <a:p>
            <a:r>
              <a:rPr lang="en-IN" dirty="0" err="1">
                <a:solidFill>
                  <a:schemeClr val="tx1"/>
                </a:solidFill>
              </a:rPr>
              <a:t>Sentdex</a:t>
            </a:r>
            <a:r>
              <a:rPr lang="en-IN" dirty="0">
                <a:solidFill>
                  <a:schemeClr val="tx1"/>
                </a:solidFill>
              </a:rPr>
              <a:t> video tutorials for artificial intelligence (</a:t>
            </a:r>
            <a:r>
              <a:rPr lang="en-IN" dirty="0" err="1">
                <a:solidFill>
                  <a:schemeClr val="tx1"/>
                </a:solidFill>
              </a:rPr>
              <a:t>Youtube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</a:rPr>
              <a:t>Automatic security system for recognizing unexpected motions through video surveillance</a:t>
            </a:r>
          </a:p>
          <a:p>
            <a:r>
              <a:rPr lang="en-IN" dirty="0">
                <a:solidFill>
                  <a:schemeClr val="tx1"/>
                </a:solidFill>
              </a:rPr>
              <a:t>doi.org </a:t>
            </a:r>
          </a:p>
          <a:p>
            <a:r>
              <a:rPr lang="en-IN" dirty="0" err="1">
                <a:solidFill>
                  <a:schemeClr val="tx1"/>
                </a:solidFill>
              </a:rPr>
              <a:t>Pantech</a:t>
            </a:r>
            <a:r>
              <a:rPr lang="en-IN" dirty="0">
                <a:solidFill>
                  <a:schemeClr val="tx1"/>
                </a:solidFill>
              </a:rPr>
              <a:t> smart surveillance solutions </a:t>
            </a:r>
          </a:p>
          <a:p>
            <a:r>
              <a:rPr lang="en-IN" dirty="0">
                <a:solidFill>
                  <a:schemeClr val="tx1"/>
                </a:solidFill>
              </a:rPr>
              <a:t>Survey paper on Smart surveillance system (</a:t>
            </a:r>
            <a:r>
              <a:rPr lang="en-IN" dirty="0" err="1">
                <a:solidFill>
                  <a:schemeClr val="tx1"/>
                </a:solidFill>
              </a:rPr>
              <a:t>github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</a:rPr>
              <a:t>Report on “human detection” by </a:t>
            </a:r>
            <a:r>
              <a:rPr lang="en-IN" dirty="0" err="1">
                <a:solidFill>
                  <a:schemeClr val="tx1"/>
                </a:solidFill>
              </a:rPr>
              <a:t>Jignesh</a:t>
            </a:r>
            <a:r>
              <a:rPr lang="en-IN" dirty="0">
                <a:solidFill>
                  <a:schemeClr val="tx1"/>
                </a:solidFill>
              </a:rPr>
              <a:t> S. Bhatt (IIT Vadodara)</a:t>
            </a:r>
          </a:p>
          <a:p>
            <a:r>
              <a:rPr lang="en-IN" dirty="0">
                <a:solidFill>
                  <a:schemeClr val="tx1"/>
                </a:solidFill>
              </a:rPr>
              <a:t>Smarter-control-border-patrol by Engineering Arizona </a:t>
            </a:r>
          </a:p>
          <a:p>
            <a:r>
              <a:rPr lang="en-IN" dirty="0">
                <a:solidFill>
                  <a:schemeClr val="tx1"/>
                </a:solidFill>
              </a:rPr>
              <a:t>Detection of enemy intervention in border and battle fields using smart dusttechnology.pdf </a:t>
            </a:r>
          </a:p>
          <a:p>
            <a:r>
              <a:rPr lang="en-IN" dirty="0">
                <a:solidFill>
                  <a:schemeClr val="tx1"/>
                </a:solidFill>
              </a:rPr>
              <a:t>Explanation of classification and feature extraction for human detector. Pdf </a:t>
            </a:r>
          </a:p>
          <a:p>
            <a:r>
              <a:rPr lang="en-IN" dirty="0">
                <a:solidFill>
                  <a:schemeClr val="tx1"/>
                </a:solidFill>
              </a:rPr>
              <a:t>Human detection and recognition using open source computer vision library.pdf</a:t>
            </a:r>
          </a:p>
        </p:txBody>
      </p:sp>
    </p:spTree>
    <p:extLst>
      <p:ext uri="{BB962C8B-B14F-4D97-AF65-F5344CB8AC3E}">
        <p14:creationId xmlns:p14="http://schemas.microsoft.com/office/powerpoint/2010/main" val="44641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258" y="280554"/>
            <a:ext cx="10839306" cy="1828800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2700" dirty="0"/>
            </a:br>
            <a:r>
              <a:rPr lang="en-IN" sz="2700" dirty="0"/>
              <a:t>PROJECT PRESENTATION</a:t>
            </a:r>
            <a:br>
              <a:rPr lang="en-IN" sz="3600" dirty="0"/>
            </a:br>
            <a:r>
              <a:rPr lang="en-IN" sz="2000" i="1" dirty="0"/>
              <a:t>On</a:t>
            </a:r>
            <a:br>
              <a:rPr lang="en-IN" sz="3600" dirty="0"/>
            </a:br>
            <a:r>
              <a:rPr lang="en-IN" sz="3600" dirty="0"/>
              <a:t>Smart Surveillance using artificial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4890" y="2410691"/>
            <a:ext cx="8905009" cy="390698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Under the guidance of</a:t>
            </a:r>
          </a:p>
          <a:p>
            <a:pPr algn="ctr"/>
            <a:r>
              <a:rPr lang="en-IN" dirty="0" err="1">
                <a:solidFill>
                  <a:schemeClr val="tx1"/>
                </a:solidFill>
              </a:rPr>
              <a:t>Prof.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Tanaji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Biradar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D.J.S.C.O.E.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                                                SAP</a:t>
            </a:r>
          </a:p>
          <a:p>
            <a:pPr algn="ctr"/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SAMRUDDHI BHAID                       60002140008</a:t>
            </a:r>
          </a:p>
          <a:p>
            <a:pPr algn="ctr"/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DINESH TRIPATHI                            60002140111</a:t>
            </a:r>
          </a:p>
          <a:p>
            <a:pPr algn="ctr"/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SWAPNEL DESAI                            60002158004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12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45" y="28221"/>
            <a:ext cx="8534400" cy="1507067"/>
          </a:xfrm>
        </p:spPr>
        <p:txBody>
          <a:bodyPr/>
          <a:lstStyle/>
          <a:p>
            <a:r>
              <a:rPr lang="en-IN" dirty="0"/>
              <a:t>Introduction to concept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972733"/>
            <a:ext cx="8906597" cy="361526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Smart surveillance is needed on international borders for 24x7 patrolling in remote areas without human intervention.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This issue caught attention due to sudden increase in trans-border infiltrations in the recent past.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The system is based on 2 artificial neural networks.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1) Human detection model   2) Face recognition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42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434622"/>
            <a:ext cx="9419344" cy="1405468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840090"/>
            <a:ext cx="9419344" cy="406682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Both models have been developed on Tensorflow using python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</a:rPr>
              <a:t>We have used a pre-trained model (MobileNet-SSD_COCOv2) that can identify up to 90 different objects. Further, we have configured and re-trained the model for detection of and alerting on human intervention.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Simultaneously, another model built in Spyder environment uses Haar Cascade algorithm for face detection. </a:t>
            </a:r>
          </a:p>
        </p:txBody>
      </p:sp>
    </p:spTree>
    <p:extLst>
      <p:ext uri="{BB962C8B-B14F-4D97-AF65-F5344CB8AC3E}">
        <p14:creationId xmlns:p14="http://schemas.microsoft.com/office/powerpoint/2010/main" val="255574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01" y="197554"/>
            <a:ext cx="9893476" cy="1507067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00" y="1704621"/>
            <a:ext cx="10848145" cy="407811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The basic motivation behind developing this model was to replace the existing CCTV systems by real-time surveillance and automatic response systems.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Additionally, the face recognition model aims at replacing the RFID system making the military bases much more secure to infiltration.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These two models combine to form a robust system that can be used in various scenarios as discussed in the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75359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9" y="103833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Project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972" y="1610900"/>
            <a:ext cx="7884055" cy="47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2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937" y="374072"/>
            <a:ext cx="4557572" cy="595746"/>
          </a:xfrm>
        </p:spPr>
        <p:txBody>
          <a:bodyPr>
            <a:noAutofit/>
          </a:bodyPr>
          <a:lstStyle/>
          <a:p>
            <a:r>
              <a:rPr lang="en-IN" sz="4000" dirty="0"/>
              <a:t>HAAR CASCADE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37" y="2064328"/>
            <a:ext cx="3889090" cy="27570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85" y="969818"/>
            <a:ext cx="7229470" cy="55037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</a:rPr>
              <a:t>OpenCV's</a:t>
            </a:r>
            <a:r>
              <a:rPr lang="en-IN" dirty="0">
                <a:solidFill>
                  <a:schemeClr val="tx1"/>
                </a:solidFill>
              </a:rPr>
              <a:t> algorithm is currently using the following </a:t>
            </a:r>
            <a:r>
              <a:rPr lang="en-IN" dirty="0" err="1">
                <a:solidFill>
                  <a:schemeClr val="tx1"/>
                </a:solidFill>
              </a:rPr>
              <a:t>Haar</a:t>
            </a:r>
            <a:r>
              <a:rPr lang="en-IN" dirty="0">
                <a:solidFill>
                  <a:schemeClr val="tx1"/>
                </a:solidFill>
              </a:rPr>
              <a:t>-like features which are the input to the basic classifiers: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</a:rPr>
              <a:t>Haar</a:t>
            </a:r>
            <a:r>
              <a:rPr lang="en-IN" dirty="0">
                <a:solidFill>
                  <a:schemeClr val="tx1"/>
                </a:solidFill>
              </a:rPr>
              <a:t> features are just like our convolutional kernel. Each feature is a single value obtained by subtracting sum of pixels under the white rectangle from sum of pixels under the black rectangle.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It is a machine learning based approach where a cascade function is trained from a lot of positive and negative images. It is then used to detect objects in other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</a:rPr>
              <a:t>OpenCV</a:t>
            </a:r>
            <a:r>
              <a:rPr lang="en-IN" dirty="0">
                <a:solidFill>
                  <a:schemeClr val="tx1"/>
                </a:solidFill>
              </a:rPr>
              <a:t> already contains many pre-trained classifiers for face, eyes, smile etc. Those XML files are stored in </a:t>
            </a:r>
            <a:r>
              <a:rPr lang="en-IN" dirty="0" err="1">
                <a:solidFill>
                  <a:schemeClr val="tx1"/>
                </a:solidFill>
              </a:rPr>
              <a:t>opencv</a:t>
            </a:r>
            <a:r>
              <a:rPr lang="en-IN" dirty="0">
                <a:solidFill>
                  <a:schemeClr val="tx1"/>
                </a:solidFill>
              </a:rPr>
              <a:t>/data/</a:t>
            </a:r>
            <a:r>
              <a:rPr lang="en-IN" dirty="0" err="1">
                <a:solidFill>
                  <a:schemeClr val="tx1"/>
                </a:solidFill>
              </a:rPr>
              <a:t>haarcascades</a:t>
            </a:r>
            <a:r>
              <a:rPr lang="en-IN" dirty="0">
                <a:solidFill>
                  <a:schemeClr val="tx1"/>
                </a:solidFill>
              </a:rPr>
              <a:t>/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521" y="1816419"/>
            <a:ext cx="5148093" cy="2968232"/>
          </a:xfrm>
        </p:spPr>
        <p:txBody>
          <a:bodyPr/>
          <a:lstStyle/>
          <a:p>
            <a:pPr algn="ctr"/>
            <a:r>
              <a:rPr lang="en-IN" dirty="0"/>
              <a:t>Human </a:t>
            </a:r>
            <a:br>
              <a:rPr lang="en-IN" dirty="0"/>
            </a:br>
            <a:r>
              <a:rPr lang="en-IN" dirty="0"/>
              <a:t>detection</a:t>
            </a:r>
            <a:br>
              <a:rPr lang="en-IN" dirty="0"/>
            </a:br>
            <a:r>
              <a:rPr lang="en-IN" dirty="0"/>
              <a:t>  algorithm 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974" y="268569"/>
            <a:ext cx="3580361" cy="640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8270" y="1839434"/>
            <a:ext cx="4769346" cy="21420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3200" dirty="0"/>
              <a:t>Face     </a:t>
            </a:r>
            <a:br>
              <a:rPr lang="en-IN" sz="3200" dirty="0"/>
            </a:br>
            <a:r>
              <a:rPr lang="en-IN" sz="3200" dirty="0"/>
              <a:t>recognition </a:t>
            </a:r>
            <a:br>
              <a:rPr lang="en-IN" sz="3200" dirty="0"/>
            </a:br>
            <a:r>
              <a:rPr lang="en-IN" sz="3200" dirty="0"/>
              <a:t>algorithm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85" b="385"/>
          <a:stretch>
            <a:fillRect/>
          </a:stretch>
        </p:blipFill>
        <p:spPr>
          <a:xfrm>
            <a:off x="2109355" y="265354"/>
            <a:ext cx="4354978" cy="64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676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1108</TotalTime>
  <Words>708</Words>
  <Application>Microsoft Macintosh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Slice</vt:lpstr>
      <vt:lpstr>Shri Vile Parle Kelavani Mandal’s  Dwarkadas J. Sanghvi College of Engineering  Plot no. U-15, JVPD Scheme, Bhaktivedanta Swami Marg,  Vile Parle (W), Mumbai-400056.    DEPARTMENT OF ELECTRONICS AND TELECOMMUNICATION ENGINEERING  Academic Year: 2017-2018 </vt:lpstr>
      <vt:lpstr> PROJECT PRESENTATION On Smart Surveillance using artificial neural networks</vt:lpstr>
      <vt:lpstr>Introduction to concept </vt:lpstr>
      <vt:lpstr>Introduction</vt:lpstr>
      <vt:lpstr>Objective</vt:lpstr>
      <vt:lpstr>Project Flow</vt:lpstr>
      <vt:lpstr>HAAR CASCADE</vt:lpstr>
      <vt:lpstr>Human  detection   algorithm  </vt:lpstr>
      <vt:lpstr>Face      recognition  algorithm</vt:lpstr>
      <vt:lpstr> stages of implementation </vt:lpstr>
      <vt:lpstr>   output</vt:lpstr>
      <vt:lpstr>PowerPoint Presentation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Surveillance using artificial neural networks</dc:title>
  <dc:creator>Samruddhi</dc:creator>
  <cp:lastModifiedBy>Dinesh Tripathi</cp:lastModifiedBy>
  <cp:revision>45</cp:revision>
  <dcterms:created xsi:type="dcterms:W3CDTF">2018-04-21T13:42:15Z</dcterms:created>
  <dcterms:modified xsi:type="dcterms:W3CDTF">2022-10-27T07:22:28Z</dcterms:modified>
</cp:coreProperties>
</file>