
<file path=[Content_Types].xml><?xml version="1.0" encoding="utf-8"?>
<Types xmlns="http://schemas.openxmlformats.org/package/2006/content-types">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Default Extension="gif" ContentType="image/gif"/>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280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34" autoAdjust="0"/>
    <p:restoredTop sz="83513" autoAdjust="0"/>
  </p:normalViewPr>
  <p:slideViewPr>
    <p:cSldViewPr snapToGrid="0">
      <p:cViewPr>
        <p:scale>
          <a:sx n="30" d="100"/>
          <a:sy n="30" d="100"/>
        </p:scale>
        <p:origin x="54" y="1050"/>
      </p:cViewPr>
      <p:guideLst>
        <p:guide orient="horz" pos="10368"/>
        <p:guide pos="13824"/>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pPr/>
              <a:t>4/28/2015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pPr/>
              <a:t>‹#›</a:t>
            </a:fld>
            <a:endParaRPr lang="en-US"/>
          </a:p>
        </p:txBody>
      </p:sp>
    </p:spTree>
    <p:extLst>
      <p:ext uri="{BB962C8B-B14F-4D97-AF65-F5344CB8AC3E}">
        <p14:creationId xmlns:p14="http://schemas.microsoft.com/office/powerpoint/2010/main" xmlns=""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pPr/>
              <a:t>4/28/2015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pPr/>
              <a:t>‹#›</a:t>
            </a:fld>
            <a:endParaRPr lang="en-US"/>
          </a:p>
        </p:txBody>
      </p:sp>
    </p:spTree>
    <p:extLst>
      <p:ext uri="{BB962C8B-B14F-4D97-AF65-F5344CB8AC3E}">
        <p14:creationId xmlns:p14="http://schemas.microsoft.com/office/powerpoint/2010/main" xmlns=""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200"/>
              </a:spcBef>
            </a:pPr>
            <a:endParaRPr lang="en-US" sz="1200" dirty="0">
              <a:solidFill>
                <a:prstClr val="white">
                  <a:lumMod val="50000"/>
                </a:prstClr>
              </a:solidFill>
              <a:cs typeface="Calibri" panose="020F0502020204030204" pitchFamily="34" charset="0"/>
            </a:endParaRPr>
          </a:p>
        </p:txBody>
      </p:sp>
      <p:sp>
        <p:nvSpPr>
          <p:cNvPr id="4" name="Slide Number Placeholder 3"/>
          <p:cNvSpPr>
            <a:spLocks noGrp="1"/>
          </p:cNvSpPr>
          <p:nvPr>
            <p:ph type="sldNum" sz="quarter" idx="10"/>
          </p:nvPr>
        </p:nvSpPr>
        <p:spPr/>
        <p:txBody>
          <a:bodyPr/>
          <a:lstStyle/>
          <a:p>
            <a:fld id="{37C7F044-5458-4B2E-BFA0-52AAA1C529D4}" type="slidenum">
              <a:rPr lang="en-US" smtClean="0"/>
              <a:pPr/>
              <a:t>1</a:t>
            </a:fld>
            <a:endParaRPr lang="en-US"/>
          </a:p>
        </p:txBody>
      </p:sp>
    </p:spTree>
    <p:extLst>
      <p:ext uri="{BB962C8B-B14F-4D97-AF65-F5344CB8AC3E}">
        <p14:creationId xmlns:p14="http://schemas.microsoft.com/office/powerpoint/2010/main" xmlns="" val="1953554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pPr/>
              <a:t>4/28/2015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pPr/>
              <a:t>‹#›</a:t>
            </a:fld>
            <a:endParaRPr lang="en-US"/>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Tree>
    <p:extLst>
      <p:ext uri="{BB962C8B-B14F-4D97-AF65-F5344CB8AC3E}">
        <p14:creationId xmlns:p14="http://schemas.microsoft.com/office/powerpoint/2010/main" xmlns="" val="145907722"/>
      </p:ext>
    </p:extLst>
  </p:cSld>
  <p:clrMapOvr>
    <a:masterClrMapping/>
  </p:clrMapOvr>
  <p:extLst mod="1">
    <p:ext uri="{DCECCB84-F9BA-43D5-87BE-67443E8EF086}">
      <p15:sldGuideLst xmlns:p15="http://schemas.microsoft.com/office/powerpoint/2012/main" xmlns="">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4/28/2015</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xmlns=""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gi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 name="Rectangle 43"/>
          <p:cNvSpPr/>
          <p:nvPr/>
        </p:nvSpPr>
        <p:spPr>
          <a:xfrm>
            <a:off x="0" y="0"/>
            <a:ext cx="43891200" cy="5245768"/>
          </a:xfrm>
          <a:prstGeom prst="rect">
            <a:avLst/>
          </a:prstGeom>
          <a:solidFill>
            <a:srgbClr val="7528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pic>
        <p:nvPicPr>
          <p:cNvPr id="35" name="Picture 34" descr="Logo"/>
          <p:cNvPicPr>
            <a:picLocks noChangeAspect="1"/>
          </p:cNvPicPr>
          <p:nvPr/>
        </p:nvPicPr>
        <p:blipFill>
          <a:blip r:embed="rId3" cstate="print"/>
          <a:stretch>
            <a:fillRect/>
          </a:stretch>
        </p:blipFill>
        <p:spPr>
          <a:xfrm>
            <a:off x="1097280" y="1713644"/>
            <a:ext cx="3365284" cy="1699638"/>
          </a:xfrm>
          <a:prstGeom prst="rect">
            <a:avLst/>
          </a:prstGeom>
        </p:spPr>
      </p:pic>
      <p:sp>
        <p:nvSpPr>
          <p:cNvPr id="4" name="Title 3"/>
          <p:cNvSpPr>
            <a:spLocks noGrp="1"/>
          </p:cNvSpPr>
          <p:nvPr>
            <p:ph type="title"/>
          </p:nvPr>
        </p:nvSpPr>
        <p:spPr/>
        <p:txBody>
          <a:bodyPr/>
          <a:lstStyle/>
          <a:p>
            <a:r>
              <a:rPr lang="en-US" dirty="0" smtClean="0">
                <a:solidFill>
                  <a:srgbClr val="FFFF00"/>
                </a:solidFill>
              </a:rPr>
              <a:t>Restricted Partitions as a Number Theory Problem and an NP-Complete Problem</a:t>
            </a:r>
            <a:endParaRPr lang="en-US" dirty="0">
              <a:solidFill>
                <a:srgbClr val="FFFF00"/>
              </a:solidFill>
            </a:endParaRPr>
          </a:p>
        </p:txBody>
      </p:sp>
      <p:sp>
        <p:nvSpPr>
          <p:cNvPr id="23" name="Text Placeholder 22"/>
          <p:cNvSpPr>
            <a:spLocks noGrp="1"/>
          </p:cNvSpPr>
          <p:nvPr>
            <p:ph type="body" sz="quarter" idx="36"/>
          </p:nvPr>
        </p:nvSpPr>
        <p:spPr>
          <a:xfrm>
            <a:off x="6400800" y="3588603"/>
            <a:ext cx="31089600" cy="1326297"/>
          </a:xfrm>
        </p:spPr>
        <p:txBody>
          <a:bodyPr/>
          <a:lstStyle/>
          <a:p>
            <a:r>
              <a:rPr lang="en-US" sz="3200" dirty="0" smtClean="0">
                <a:solidFill>
                  <a:srgbClr val="FFFF00"/>
                </a:solidFill>
              </a:rPr>
              <a:t>Abdul </a:t>
            </a:r>
            <a:r>
              <a:rPr lang="en-US" sz="3200" dirty="0" err="1" smtClean="0">
                <a:solidFill>
                  <a:srgbClr val="FFFF00"/>
                </a:solidFill>
              </a:rPr>
              <a:t>Hassen</a:t>
            </a:r>
            <a:r>
              <a:rPr lang="en-US" sz="3200" dirty="0" smtClean="0">
                <a:solidFill>
                  <a:srgbClr val="FFFF00"/>
                </a:solidFill>
              </a:rPr>
              <a:t>, Ph.D.1; Kevin </a:t>
            </a:r>
            <a:r>
              <a:rPr lang="en-US" sz="3200" dirty="0" err="1" smtClean="0">
                <a:solidFill>
                  <a:srgbClr val="FFFF00"/>
                </a:solidFill>
              </a:rPr>
              <a:t>Dittmar</a:t>
            </a:r>
            <a:r>
              <a:rPr lang="en-US" sz="3200" dirty="0" smtClean="0">
                <a:solidFill>
                  <a:srgbClr val="FFFF00"/>
                </a:solidFill>
              </a:rPr>
              <a:t> 2</a:t>
            </a:r>
            <a:r>
              <a:rPr lang="en-US" sz="3200" dirty="0">
                <a:solidFill>
                  <a:srgbClr val="FFFF00"/>
                </a:solidFill>
              </a:rPr>
              <a:t/>
            </a:r>
            <a:br>
              <a:rPr lang="en-US" sz="3200" dirty="0">
                <a:solidFill>
                  <a:srgbClr val="FFFF00"/>
                </a:solidFill>
              </a:rPr>
            </a:br>
            <a:r>
              <a:rPr lang="en-US" sz="3200" dirty="0" smtClean="0">
                <a:solidFill>
                  <a:srgbClr val="FFFF00"/>
                </a:solidFill>
              </a:rPr>
              <a:t>1[Department of Mathematics], 2[Department of Computer Science]</a:t>
            </a:r>
            <a:endParaRPr lang="en-US" dirty="0">
              <a:solidFill>
                <a:srgbClr val="FFFF00"/>
              </a:solidFill>
            </a:endParaRPr>
          </a:p>
        </p:txBody>
      </p:sp>
      <p:pic>
        <p:nvPicPr>
          <p:cNvPr id="36" name="Picture 35" descr="Logo"/>
          <p:cNvPicPr>
            <a:picLocks noChangeAspect="1"/>
          </p:cNvPicPr>
          <p:nvPr/>
        </p:nvPicPr>
        <p:blipFill>
          <a:blip r:embed="rId3" cstate="print"/>
          <a:stretch>
            <a:fillRect/>
          </a:stretch>
        </p:blipFill>
        <p:spPr>
          <a:xfrm>
            <a:off x="39428636" y="1713644"/>
            <a:ext cx="3365284" cy="1699638"/>
          </a:xfrm>
          <a:prstGeom prst="rect">
            <a:avLst/>
          </a:prstGeom>
        </p:spPr>
      </p:pic>
      <p:sp>
        <p:nvSpPr>
          <p:cNvPr id="5" name="Text Placeholder 4"/>
          <p:cNvSpPr>
            <a:spLocks noGrp="1"/>
          </p:cNvSpPr>
          <p:nvPr>
            <p:ph type="body" sz="quarter" idx="13"/>
          </p:nvPr>
        </p:nvSpPr>
        <p:spPr>
          <a:solidFill>
            <a:srgbClr val="752805"/>
          </a:solidFill>
        </p:spPr>
        <p:txBody>
          <a:bodyPr/>
          <a:lstStyle/>
          <a:p>
            <a:r>
              <a:rPr lang="en-US" dirty="0" smtClean="0">
                <a:solidFill>
                  <a:srgbClr val="FFFF00"/>
                </a:solidFill>
              </a:rPr>
              <a:t>abstract</a:t>
            </a:r>
            <a:endParaRPr lang="en-US" dirty="0">
              <a:solidFill>
                <a:srgbClr val="FFFF00"/>
              </a:solidFill>
            </a:endParaRPr>
          </a:p>
        </p:txBody>
      </p:sp>
      <p:sp>
        <p:nvSpPr>
          <p:cNvPr id="11" name="Content Placeholder 10"/>
          <p:cNvSpPr>
            <a:spLocks noGrp="1"/>
          </p:cNvSpPr>
          <p:nvPr>
            <p:ph sz="quarter" idx="24"/>
          </p:nvPr>
        </p:nvSpPr>
        <p:spPr>
          <a:xfrm>
            <a:off x="1143000" y="7014209"/>
            <a:ext cx="12801600" cy="8873491"/>
          </a:xfrm>
        </p:spPr>
        <p:txBody>
          <a:bodyPr>
            <a:noAutofit/>
          </a:bodyPr>
          <a:lstStyle/>
          <a:p>
            <a:pPr marL="91440" indent="0">
              <a:buNone/>
            </a:pPr>
            <a:r>
              <a:rPr lang="en-US" dirty="0" smtClean="0"/>
              <a:t>          </a:t>
            </a:r>
            <a:r>
              <a:rPr lang="en-US" sz="3200" dirty="0" smtClean="0">
                <a:latin typeface="Times New Roman" pitchFamily="18" charset="0"/>
                <a:cs typeface="Times New Roman" pitchFamily="18" charset="0"/>
              </a:rPr>
              <a:t>The goal of this research is to study restricted partitions through the use of computers and programming.  In particular, this paper focuses on counting the number of partitions for a number </a:t>
            </a:r>
            <a:r>
              <a:rPr lang="en-US" sz="3200" i="1" dirty="0" smtClean="0">
                <a:latin typeface="Times New Roman" pitchFamily="18" charset="0"/>
                <a:cs typeface="Times New Roman" pitchFamily="18" charset="0"/>
              </a:rPr>
              <a:t>n</a:t>
            </a:r>
            <a:r>
              <a:rPr lang="en-US" sz="3200" dirty="0" smtClean="0">
                <a:latin typeface="Times New Roman" pitchFamily="18" charset="0"/>
                <a:cs typeface="Times New Roman" pitchFamily="18" charset="0"/>
              </a:rPr>
              <a:t> where the smallest part of the partition is some number </a:t>
            </a:r>
            <a:r>
              <a:rPr lang="en-US" sz="3200" i="1" dirty="0" smtClean="0">
                <a:latin typeface="Times New Roman" pitchFamily="18" charset="0"/>
                <a:cs typeface="Times New Roman" pitchFamily="18" charset="0"/>
              </a:rPr>
              <a:t>m</a:t>
            </a:r>
            <a:r>
              <a:rPr lang="en-US" sz="3200" dirty="0" smtClean="0">
                <a:latin typeface="Times New Roman" pitchFamily="18" charset="0"/>
                <a:cs typeface="Times New Roman" pitchFamily="18" charset="0"/>
              </a:rPr>
              <a:t>.  This partition counting problem is a member of the set of NP-Complete problems whose solutions are easy to verify but hard to generate. Software written using the C programming language was used to analyze patterns that could be used to simplify calculating the number of unique restricted partitions for a given number.  Calculating the number of restricted partitions can be simplified by using a recurrence relation to represent the count of restricted partitions as a sum of the counts of unrestricted partitions that can be calculated from pentagonal numbers.  This eliminates one of the two levels of recursion needed to calculate the number of restricted partitions, thus making the calculation more efficient.  The methods discussed in this paper make it possible to calculate the number of unique partitions for a number </a:t>
            </a:r>
            <a:r>
              <a:rPr lang="en-US" sz="3200" i="1" dirty="0" smtClean="0">
                <a:latin typeface="Times New Roman" pitchFamily="18" charset="0"/>
                <a:cs typeface="Times New Roman" pitchFamily="18" charset="0"/>
              </a:rPr>
              <a:t>n</a:t>
            </a:r>
            <a:r>
              <a:rPr lang="en-US" sz="3200" dirty="0" smtClean="0">
                <a:latin typeface="Times New Roman" pitchFamily="18" charset="0"/>
                <a:cs typeface="Times New Roman" pitchFamily="18" charset="0"/>
              </a:rPr>
              <a:t> with a least part of exactly </a:t>
            </a:r>
            <a:r>
              <a:rPr lang="en-US" sz="3200" i="1" dirty="0" smtClean="0">
                <a:latin typeface="Times New Roman" pitchFamily="18" charset="0"/>
                <a:cs typeface="Times New Roman" pitchFamily="18" charset="0"/>
              </a:rPr>
              <a:t>m</a:t>
            </a:r>
            <a:r>
              <a:rPr lang="en-US" sz="3200" dirty="0" smtClean="0">
                <a:latin typeface="Times New Roman" pitchFamily="18" charset="0"/>
                <a:cs typeface="Times New Roman" pitchFamily="18" charset="0"/>
              </a:rPr>
              <a:t> as long as </a:t>
            </a:r>
            <a:r>
              <a:rPr lang="en-US" sz="3200" i="1" dirty="0" smtClean="0">
                <a:latin typeface="Times New Roman" pitchFamily="18" charset="0"/>
                <a:cs typeface="Times New Roman" pitchFamily="18" charset="0"/>
              </a:rPr>
              <a:t>m</a:t>
            </a:r>
            <a:r>
              <a:rPr lang="en-US" sz="3200" dirty="0" smtClean="0">
                <a:latin typeface="Times New Roman" pitchFamily="18" charset="0"/>
                <a:cs typeface="Times New Roman" pitchFamily="18" charset="0"/>
              </a:rPr>
              <a:t> is sufficiently small.</a:t>
            </a:r>
          </a:p>
          <a:p>
            <a:pPr>
              <a:buNone/>
            </a:pPr>
            <a:r>
              <a:rPr lang="en-US" dirty="0" smtClean="0"/>
              <a:t> </a:t>
            </a:r>
            <a:endParaRPr lang="en-US" dirty="0"/>
          </a:p>
        </p:txBody>
      </p:sp>
      <p:sp>
        <p:nvSpPr>
          <p:cNvPr id="7" name="Text Placeholder 6"/>
          <p:cNvSpPr>
            <a:spLocks noGrp="1"/>
          </p:cNvSpPr>
          <p:nvPr>
            <p:ph type="body" sz="quarter" idx="17"/>
          </p:nvPr>
        </p:nvSpPr>
        <p:spPr>
          <a:solidFill>
            <a:srgbClr val="752805"/>
          </a:solidFill>
        </p:spPr>
        <p:txBody>
          <a:bodyPr/>
          <a:lstStyle/>
          <a:p>
            <a:r>
              <a:rPr lang="en-US" dirty="0" smtClean="0">
                <a:solidFill>
                  <a:srgbClr val="FFFF00"/>
                </a:solidFill>
              </a:rPr>
              <a:t>background</a:t>
            </a:r>
            <a:endParaRPr lang="en-US" dirty="0">
              <a:solidFill>
                <a:srgbClr val="FFFF00"/>
              </a:solidFill>
            </a:endParaRPr>
          </a:p>
        </p:txBody>
      </p:sp>
      <p:sp>
        <p:nvSpPr>
          <p:cNvPr id="12" name="Content Placeholder 11"/>
          <p:cNvSpPr>
            <a:spLocks noGrp="1"/>
          </p:cNvSpPr>
          <p:nvPr>
            <p:ph sz="quarter" idx="25"/>
          </p:nvPr>
        </p:nvSpPr>
        <p:spPr>
          <a:xfrm>
            <a:off x="1143000" y="16023336"/>
            <a:ext cx="12801600" cy="10837164"/>
          </a:xfrm>
        </p:spPr>
        <p:txBody>
          <a:bodyPr>
            <a:normAutofit/>
          </a:bodyPr>
          <a:lstStyle/>
          <a:p>
            <a:pPr marL="0" indent="0">
              <a:buNone/>
            </a:pPr>
            <a:r>
              <a:rPr lang="en-US" sz="3200" b="1" dirty="0" smtClean="0">
                <a:latin typeface="Times New Roman" pitchFamily="18" charset="0"/>
                <a:cs typeface="Times New Roman" pitchFamily="18" charset="0"/>
              </a:rPr>
              <a:t>What are Partitions?</a:t>
            </a:r>
          </a:p>
          <a:p>
            <a:pPr marL="731520" lvl="1"/>
            <a:r>
              <a:rPr lang="en-US" sz="3200" dirty="0" smtClean="0">
                <a:latin typeface="Times New Roman" pitchFamily="18" charset="0"/>
                <a:cs typeface="Times New Roman" pitchFamily="18" charset="0"/>
              </a:rPr>
              <a:t>A partition of some number is a sum of positive numbers called parts with the same value as the original number (Example 1 + 4 + 9 is a partition of 14).</a:t>
            </a:r>
          </a:p>
          <a:p>
            <a:pPr marL="731520" lvl="1"/>
            <a:r>
              <a:rPr lang="en-US" sz="3200" dirty="0" smtClean="0">
                <a:latin typeface="Times New Roman" pitchFamily="18" charset="0"/>
                <a:cs typeface="Times New Roman" pitchFamily="18" charset="0"/>
              </a:rPr>
              <a:t>It is common to be interested in restricted partitions.  Some restrictions include all parts must be distinct, all parts must be odd, and no part can exceed some number  </a:t>
            </a:r>
            <a:r>
              <a:rPr lang="en-US" sz="3200" i="1" dirty="0" smtClean="0">
                <a:latin typeface="Times New Roman" pitchFamily="18" charset="0"/>
                <a:cs typeface="Times New Roman" pitchFamily="18" charset="0"/>
              </a:rPr>
              <a:t>m</a:t>
            </a:r>
            <a:r>
              <a:rPr lang="en-US" sz="3200" dirty="0" smtClean="0">
                <a:latin typeface="Times New Roman" pitchFamily="18" charset="0"/>
                <a:cs typeface="Times New Roman" pitchFamily="18" charset="0"/>
              </a:rPr>
              <a:t>.</a:t>
            </a:r>
          </a:p>
          <a:p>
            <a:pPr marL="731520" lvl="1"/>
            <a:r>
              <a:rPr lang="en-US" sz="3200" dirty="0" smtClean="0">
                <a:latin typeface="Times New Roman" pitchFamily="18" charset="0"/>
                <a:cs typeface="Times New Roman" pitchFamily="18" charset="0"/>
              </a:rPr>
              <a:t>Recurrence relations can be used to simplify the process of counting partitions for a given number with or without restrictions.</a:t>
            </a:r>
          </a:p>
          <a:p>
            <a:pPr marL="731520" lvl="1"/>
            <a:r>
              <a:rPr lang="en-US" sz="3200" dirty="0" smtClean="0">
                <a:latin typeface="Times New Roman" pitchFamily="18" charset="0"/>
                <a:cs typeface="Times New Roman" pitchFamily="18" charset="0"/>
              </a:rPr>
              <a:t>The partition counting function studied was </a:t>
            </a:r>
            <a:r>
              <a:rPr lang="en-US" sz="3200" i="1" dirty="0" smtClean="0">
                <a:latin typeface="Times New Roman" pitchFamily="18" charset="0"/>
                <a:cs typeface="Times New Roman" pitchFamily="18" charset="0"/>
              </a:rPr>
              <a:t>h(</a:t>
            </a:r>
            <a:r>
              <a:rPr lang="en-US" sz="3200" i="1" dirty="0" err="1" smtClean="0">
                <a:latin typeface="Times New Roman" pitchFamily="18" charset="0"/>
                <a:cs typeface="Times New Roman" pitchFamily="18" charset="0"/>
              </a:rPr>
              <a:t>m,n</a:t>
            </a:r>
            <a:r>
              <a:rPr lang="en-US" sz="3200" i="1" dirty="0" smtClean="0">
                <a:latin typeface="Times New Roman" pitchFamily="18" charset="0"/>
                <a:cs typeface="Times New Roman" pitchFamily="18" charset="0"/>
              </a:rPr>
              <a:t>)</a:t>
            </a:r>
            <a:r>
              <a:rPr lang="en-US" sz="3200" dirty="0" smtClean="0">
                <a:latin typeface="Times New Roman" pitchFamily="18" charset="0"/>
                <a:cs typeface="Times New Roman" pitchFamily="18" charset="0"/>
              </a:rPr>
              <a:t>, whose value is the number of partitions for a number </a:t>
            </a:r>
            <a:r>
              <a:rPr lang="en-US" sz="3200" i="1" dirty="0" smtClean="0">
                <a:latin typeface="Times New Roman" pitchFamily="18" charset="0"/>
                <a:cs typeface="Times New Roman" pitchFamily="18" charset="0"/>
              </a:rPr>
              <a:t>n</a:t>
            </a:r>
            <a:r>
              <a:rPr lang="en-US" sz="3200" dirty="0" smtClean="0">
                <a:latin typeface="Times New Roman" pitchFamily="18" charset="0"/>
                <a:cs typeface="Times New Roman" pitchFamily="18" charset="0"/>
              </a:rPr>
              <a:t> given that the smallest part is exactly </a:t>
            </a:r>
            <a:r>
              <a:rPr lang="en-US" sz="3200" i="1" dirty="0" smtClean="0">
                <a:latin typeface="Times New Roman" pitchFamily="18" charset="0"/>
                <a:cs typeface="Times New Roman" pitchFamily="18" charset="0"/>
              </a:rPr>
              <a:t>m</a:t>
            </a:r>
            <a:r>
              <a:rPr lang="en-US" sz="3200" dirty="0" smtClean="0">
                <a:latin typeface="Times New Roman" pitchFamily="18" charset="0"/>
                <a:cs typeface="Times New Roman" pitchFamily="18" charset="0"/>
              </a:rPr>
              <a:t>.</a:t>
            </a:r>
          </a:p>
          <a:p>
            <a:pPr>
              <a:buNone/>
            </a:pPr>
            <a:r>
              <a:rPr lang="en-US" sz="3200" b="1" dirty="0" smtClean="0">
                <a:latin typeface="Times New Roman" pitchFamily="18" charset="0"/>
                <a:cs typeface="Times New Roman" pitchFamily="18" charset="0"/>
              </a:rPr>
              <a:t>Why is it Hard to Count Partitions With a Computer?</a:t>
            </a:r>
          </a:p>
          <a:p>
            <a:pPr marL="731520" lvl="1"/>
            <a:r>
              <a:rPr lang="en-US" sz="3200" dirty="0" smtClean="0">
                <a:latin typeface="Times New Roman" pitchFamily="18" charset="0"/>
                <a:cs typeface="Times New Roman" pitchFamily="18" charset="0"/>
              </a:rPr>
              <a:t>Using a computer to count partitions is difficult because it is an NP-Complete problem.</a:t>
            </a:r>
          </a:p>
          <a:p>
            <a:pPr marL="731520" lvl="1"/>
            <a:r>
              <a:rPr lang="en-US" sz="3200" dirty="0" smtClean="0">
                <a:latin typeface="Times New Roman" pitchFamily="18" charset="0"/>
                <a:cs typeface="Times New Roman" pitchFamily="18" charset="0"/>
              </a:rPr>
              <a:t>NP-Complete problems have solutions that are easy to verify, but take an exponential amount of time to generate; even medium-sized problems can take years to solve.</a:t>
            </a:r>
          </a:p>
          <a:p>
            <a:endParaRPr lang="en-US" dirty="0"/>
          </a:p>
        </p:txBody>
      </p:sp>
      <p:sp>
        <p:nvSpPr>
          <p:cNvPr id="8" name="Text Placeholder 7"/>
          <p:cNvSpPr>
            <a:spLocks noGrp="1"/>
          </p:cNvSpPr>
          <p:nvPr>
            <p:ph type="body" sz="quarter" idx="19"/>
          </p:nvPr>
        </p:nvSpPr>
        <p:spPr>
          <a:xfrm>
            <a:off x="1143000" y="26060400"/>
            <a:ext cx="12801600" cy="1219200"/>
          </a:xfrm>
          <a:solidFill>
            <a:srgbClr val="752805"/>
          </a:solidFill>
        </p:spPr>
        <p:txBody>
          <a:bodyPr/>
          <a:lstStyle/>
          <a:p>
            <a:r>
              <a:rPr lang="en-US" dirty="0" smtClean="0">
                <a:solidFill>
                  <a:srgbClr val="FFFF00"/>
                </a:solidFill>
              </a:rPr>
              <a:t>objectives</a:t>
            </a:r>
            <a:endParaRPr lang="en-US" dirty="0">
              <a:solidFill>
                <a:srgbClr val="FFFF00"/>
              </a:solidFill>
            </a:endParaRPr>
          </a:p>
        </p:txBody>
      </p:sp>
      <p:sp>
        <p:nvSpPr>
          <p:cNvPr id="13" name="Content Placeholder 12"/>
          <p:cNvSpPr>
            <a:spLocks noGrp="1"/>
          </p:cNvSpPr>
          <p:nvPr>
            <p:ph sz="quarter" idx="26"/>
          </p:nvPr>
        </p:nvSpPr>
        <p:spPr>
          <a:xfrm>
            <a:off x="1143000" y="27285696"/>
            <a:ext cx="12801600" cy="4572000"/>
          </a:xfrm>
        </p:spPr>
        <p:txBody>
          <a:bodyPr>
            <a:normAutofit/>
          </a:bodyPr>
          <a:lstStyle/>
          <a:p>
            <a:r>
              <a:rPr lang="en-US" sz="3200" dirty="0" smtClean="0">
                <a:latin typeface="Times New Roman" pitchFamily="18" charset="0"/>
                <a:cs typeface="Times New Roman" pitchFamily="18" charset="0"/>
              </a:rPr>
              <a:t>Develop an algorithm for accurately counting the number of partitions </a:t>
            </a:r>
            <a:r>
              <a:rPr lang="en-US" sz="3200" i="1" dirty="0" smtClean="0">
                <a:latin typeface="+mj-lt"/>
                <a:cs typeface="Times New Roman" pitchFamily="18" charset="0"/>
              </a:rPr>
              <a:t>h(</a:t>
            </a:r>
            <a:r>
              <a:rPr lang="en-US" sz="3200" i="1" dirty="0" err="1" smtClean="0">
                <a:latin typeface="+mj-lt"/>
                <a:cs typeface="Times New Roman" pitchFamily="18" charset="0"/>
              </a:rPr>
              <a:t>m,n</a:t>
            </a:r>
            <a:r>
              <a:rPr lang="en-US" sz="3200" i="1" dirty="0" smtClean="0">
                <a:latin typeface="+mj-lt"/>
                <a:cs typeface="Times New Roman" pitchFamily="18" charset="0"/>
              </a:rPr>
              <a:t>)</a:t>
            </a:r>
            <a:r>
              <a:rPr lang="en-US" sz="3200" i="1" dirty="0" smtClean="0">
                <a:latin typeface="Times New Roman" pitchFamily="18" charset="0"/>
                <a:cs typeface="Times New Roman" pitchFamily="18" charset="0"/>
              </a:rPr>
              <a:t>.</a:t>
            </a:r>
            <a:endParaRPr lang="en-US" sz="3200" dirty="0" smtClean="0">
              <a:latin typeface="Times New Roman" pitchFamily="18" charset="0"/>
              <a:cs typeface="Times New Roman" pitchFamily="18" charset="0"/>
            </a:endParaRPr>
          </a:p>
          <a:p>
            <a:r>
              <a:rPr lang="en-US" sz="3200" dirty="0" smtClean="0">
                <a:latin typeface="Times New Roman" pitchFamily="18" charset="0"/>
                <a:cs typeface="Times New Roman" pitchFamily="18" charset="0"/>
              </a:rPr>
              <a:t>Develop software that implements the algorithm efficiently enough to be used for non-trivial instances of counting partitions.</a:t>
            </a:r>
          </a:p>
          <a:p>
            <a:r>
              <a:rPr lang="en-US" sz="3200" dirty="0" smtClean="0">
                <a:latin typeface="Times New Roman" pitchFamily="18" charset="0"/>
                <a:cs typeface="Times New Roman" pitchFamily="18" charset="0"/>
              </a:rPr>
              <a:t>Extend the findings from the research of </a:t>
            </a:r>
            <a:r>
              <a:rPr lang="en-US" sz="3200" i="1" dirty="0" smtClean="0">
                <a:latin typeface="+mj-lt"/>
                <a:cs typeface="Times New Roman" pitchFamily="18" charset="0"/>
              </a:rPr>
              <a:t>h(</a:t>
            </a:r>
            <a:r>
              <a:rPr lang="en-US" sz="3200" i="1" dirty="0" err="1" smtClean="0">
                <a:latin typeface="+mj-lt"/>
                <a:cs typeface="Times New Roman" pitchFamily="18" charset="0"/>
              </a:rPr>
              <a:t>m,n</a:t>
            </a:r>
            <a:r>
              <a:rPr lang="en-US" sz="3200" i="1" dirty="0" smtClean="0">
                <a:latin typeface="+mj-lt"/>
                <a:cs typeface="Times New Roman" pitchFamily="18" charset="0"/>
              </a:rPr>
              <a:t>)</a:t>
            </a:r>
            <a:r>
              <a:rPr lang="en-US" sz="3200" dirty="0" smtClean="0">
                <a:latin typeface="Times New Roman" pitchFamily="18" charset="0"/>
                <a:cs typeface="Times New Roman" pitchFamily="18" charset="0"/>
              </a:rPr>
              <a:t> to other functions that count restricted partitions with similar recurrence relations.</a:t>
            </a:r>
          </a:p>
        </p:txBody>
      </p:sp>
      <p:sp>
        <p:nvSpPr>
          <p:cNvPr id="9" name="Text Placeholder 8"/>
          <p:cNvSpPr>
            <a:spLocks noGrp="1"/>
          </p:cNvSpPr>
          <p:nvPr>
            <p:ph type="body" sz="quarter" idx="21"/>
          </p:nvPr>
        </p:nvSpPr>
        <p:spPr>
          <a:solidFill>
            <a:srgbClr val="752805"/>
          </a:solidFill>
        </p:spPr>
        <p:txBody>
          <a:bodyPr/>
          <a:lstStyle/>
          <a:p>
            <a:r>
              <a:rPr lang="en-US" dirty="0" smtClean="0">
                <a:solidFill>
                  <a:srgbClr val="FFFF00"/>
                </a:solidFill>
              </a:rPr>
              <a:t>methods</a:t>
            </a:r>
            <a:endParaRPr lang="en-US" dirty="0">
              <a:solidFill>
                <a:srgbClr val="FFFF00"/>
              </a:solidFill>
            </a:endParaRPr>
          </a:p>
        </p:txBody>
      </p:sp>
      <p:sp>
        <p:nvSpPr>
          <p:cNvPr id="14" name="Content Placeholder 13"/>
          <p:cNvSpPr>
            <a:spLocks noGrp="1"/>
          </p:cNvSpPr>
          <p:nvPr>
            <p:ph sz="quarter" idx="27"/>
          </p:nvPr>
        </p:nvSpPr>
        <p:spPr>
          <a:xfrm>
            <a:off x="15487649" y="6842759"/>
            <a:ext cx="12944475" cy="6816091"/>
          </a:xfrm>
        </p:spPr>
        <p:txBody>
          <a:bodyPr>
            <a:noAutofit/>
          </a:bodyPr>
          <a:lstStyle/>
          <a:p>
            <a:r>
              <a:rPr lang="en-US" sz="3200" dirty="0" smtClean="0">
                <a:latin typeface="Times New Roman" pitchFamily="18" charset="0"/>
                <a:cs typeface="Times New Roman" pitchFamily="18" charset="0"/>
              </a:rPr>
              <a:t>We use a binary tree data structure to expand the restricted partition’s recurrence relation and reduce the complexity of counting partitions.  Each element in a binary tree can have at most two children. The leaves, or elements at the lowest level of the binary tree represent simple functions whose sum is the number of partitions.</a:t>
            </a:r>
          </a:p>
          <a:p>
            <a:r>
              <a:rPr lang="en-US" sz="3200" dirty="0" smtClean="0">
                <a:latin typeface="Times New Roman" pitchFamily="18" charset="0"/>
                <a:cs typeface="Times New Roman" pitchFamily="18" charset="0"/>
              </a:rPr>
              <a:t>We developed the software using the C programming language due to its efficiency.</a:t>
            </a:r>
          </a:p>
          <a:p>
            <a:r>
              <a:rPr lang="en-US" sz="3200" dirty="0" smtClean="0">
                <a:latin typeface="Times New Roman" pitchFamily="18" charset="0"/>
                <a:cs typeface="Times New Roman" pitchFamily="18" charset="0"/>
              </a:rPr>
              <a:t>We generate caches that contain counts for unrestricted partitions, which were derived from pentagonal numbers.  We also generate and cache a list of signs of the function calls at the leaves of the tree.  Together, these caches allow us to use an iterative approach that bypasses expensive recursion.</a:t>
            </a:r>
          </a:p>
        </p:txBody>
      </p:sp>
      <p:sp>
        <p:nvSpPr>
          <p:cNvPr id="15" name="Content Placeholder 14"/>
          <p:cNvSpPr>
            <a:spLocks noGrp="1"/>
          </p:cNvSpPr>
          <p:nvPr>
            <p:ph sz="quarter" idx="28"/>
          </p:nvPr>
        </p:nvSpPr>
        <p:spPr>
          <a:xfrm>
            <a:off x="15430500" y="17983200"/>
            <a:ext cx="12801600" cy="1247775"/>
          </a:xfrm>
        </p:spPr>
        <p:txBody>
          <a:bodyPr>
            <a:normAutofit/>
          </a:bodyPr>
          <a:lstStyle/>
          <a:p>
            <a:pPr indent="0">
              <a:buNone/>
            </a:pPr>
            <a:r>
              <a:rPr lang="en-US" dirty="0" smtClean="0">
                <a:latin typeface="Times New Roman" pitchFamily="18" charset="0"/>
                <a:cs typeface="Times New Roman" pitchFamily="18" charset="0"/>
              </a:rPr>
              <a:t>Example binary tree showing the decomposition of </a:t>
            </a:r>
            <a:r>
              <a:rPr lang="en-US" i="1" dirty="0" smtClean="0">
                <a:latin typeface="+mj-lt"/>
                <a:cs typeface="Times New Roman" pitchFamily="18" charset="0"/>
              </a:rPr>
              <a:t>h(4,17)</a:t>
            </a:r>
            <a:r>
              <a:rPr lang="en-US" dirty="0" smtClean="0">
                <a:latin typeface="Times New Roman" pitchFamily="18" charset="0"/>
                <a:cs typeface="Times New Roman" pitchFamily="18" charset="0"/>
              </a:rPr>
              <a:t> through the use of its recurrence relation</a:t>
            </a:r>
            <a:r>
              <a:rPr lang="en-US" dirty="0" smtClean="0"/>
              <a:t> </a:t>
            </a:r>
            <a:r>
              <a:rPr lang="en-US" i="1" dirty="0" smtClean="0">
                <a:latin typeface="+mj-lt"/>
              </a:rPr>
              <a:t>h(</a:t>
            </a:r>
            <a:r>
              <a:rPr lang="en-US" i="1" dirty="0" err="1" smtClean="0">
                <a:latin typeface="+mj-lt"/>
              </a:rPr>
              <a:t>m,n</a:t>
            </a:r>
            <a:r>
              <a:rPr lang="en-US" i="1" dirty="0" smtClean="0">
                <a:latin typeface="+mj-lt"/>
              </a:rPr>
              <a:t>) = h(m-1,n-1)-h(m-1,n-m)</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18" name="Text Placeholder 17"/>
          <p:cNvSpPr>
            <a:spLocks noGrp="1"/>
          </p:cNvSpPr>
          <p:nvPr>
            <p:ph type="body" sz="quarter" idx="31"/>
          </p:nvPr>
        </p:nvSpPr>
        <p:spPr>
          <a:xfrm>
            <a:off x="29900880" y="5880735"/>
            <a:ext cx="12801600" cy="1219200"/>
          </a:xfrm>
          <a:solidFill>
            <a:srgbClr val="752805"/>
          </a:solidFill>
        </p:spPr>
        <p:txBody>
          <a:bodyPr/>
          <a:lstStyle/>
          <a:p>
            <a:r>
              <a:rPr lang="en-US" dirty="0" smtClean="0">
                <a:solidFill>
                  <a:srgbClr val="FFFF00"/>
                </a:solidFill>
              </a:rPr>
              <a:t>results</a:t>
            </a:r>
            <a:endParaRPr lang="en-US" dirty="0">
              <a:solidFill>
                <a:srgbClr val="FFFF00"/>
              </a:solidFill>
            </a:endParaRPr>
          </a:p>
        </p:txBody>
      </p:sp>
      <p:sp>
        <p:nvSpPr>
          <p:cNvPr id="21" name="Text Placeholder 20"/>
          <p:cNvSpPr>
            <a:spLocks noGrp="1"/>
          </p:cNvSpPr>
          <p:nvPr>
            <p:ph type="body" sz="quarter" idx="34"/>
          </p:nvPr>
        </p:nvSpPr>
        <p:spPr>
          <a:solidFill>
            <a:srgbClr val="752805"/>
          </a:solidFill>
        </p:spPr>
        <p:txBody>
          <a:bodyPr/>
          <a:lstStyle/>
          <a:p>
            <a:r>
              <a:rPr lang="en-US" dirty="0" smtClean="0">
                <a:solidFill>
                  <a:srgbClr val="FFFF00"/>
                </a:solidFill>
              </a:rPr>
              <a:t>conclusions</a:t>
            </a:r>
            <a:endParaRPr lang="en-US" dirty="0">
              <a:solidFill>
                <a:srgbClr val="FFFF00"/>
              </a:solidFill>
            </a:endParaRPr>
          </a:p>
        </p:txBody>
      </p:sp>
      <p:sp>
        <p:nvSpPr>
          <p:cNvPr id="22" name="Content Placeholder 21"/>
          <p:cNvSpPr>
            <a:spLocks noGrp="1"/>
          </p:cNvSpPr>
          <p:nvPr>
            <p:ph sz="quarter" idx="35"/>
          </p:nvPr>
        </p:nvSpPr>
        <p:spPr>
          <a:xfrm>
            <a:off x="29900880" y="27057096"/>
            <a:ext cx="12801600" cy="5404104"/>
          </a:xfrm>
        </p:spPr>
        <p:txBody>
          <a:bodyPr>
            <a:normAutofit/>
          </a:bodyPr>
          <a:lstStyle/>
          <a:p>
            <a:r>
              <a:rPr lang="en-US" sz="3200" dirty="0" smtClean="0">
                <a:latin typeface="Times New Roman" pitchFamily="18" charset="0"/>
                <a:cs typeface="Times New Roman" pitchFamily="18" charset="0"/>
              </a:rPr>
              <a:t>The number of partitions for </a:t>
            </a:r>
            <a:r>
              <a:rPr lang="en-US" sz="3200" i="1" dirty="0" smtClean="0">
                <a:latin typeface="+mj-lt"/>
                <a:cs typeface="Times New Roman" pitchFamily="18" charset="0"/>
              </a:rPr>
              <a:t>h(</a:t>
            </a:r>
            <a:r>
              <a:rPr lang="en-US" sz="3200" i="1" dirty="0" err="1" smtClean="0">
                <a:latin typeface="+mj-lt"/>
                <a:cs typeface="Times New Roman" pitchFamily="18" charset="0"/>
              </a:rPr>
              <a:t>m,n</a:t>
            </a:r>
            <a:r>
              <a:rPr lang="en-US" sz="3200" i="1" dirty="0" smtClean="0">
                <a:latin typeface="+mj-lt"/>
                <a:cs typeface="Times New Roman" pitchFamily="18" charset="0"/>
              </a:rPr>
              <a:t>)</a:t>
            </a:r>
            <a:r>
              <a:rPr lang="en-US" sz="3200" i="1"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where </a:t>
            </a:r>
            <a:r>
              <a:rPr lang="en-US" sz="3200" i="1" dirty="0" smtClean="0">
                <a:latin typeface="Times New Roman" pitchFamily="18" charset="0"/>
                <a:cs typeface="Times New Roman" pitchFamily="18" charset="0"/>
              </a:rPr>
              <a:t>m</a:t>
            </a:r>
            <a:r>
              <a:rPr lang="en-US" sz="3200" dirty="0" smtClean="0">
                <a:latin typeface="Times New Roman" pitchFamily="18" charset="0"/>
                <a:cs typeface="Times New Roman" pitchFamily="18" charset="0"/>
              </a:rPr>
              <a:t> is the smallest part and </a:t>
            </a:r>
            <a:r>
              <a:rPr lang="en-US" sz="3200" i="1" dirty="0" smtClean="0">
                <a:latin typeface="Times New Roman" pitchFamily="18" charset="0"/>
                <a:cs typeface="Times New Roman" pitchFamily="18" charset="0"/>
              </a:rPr>
              <a:t>n</a:t>
            </a:r>
            <a:r>
              <a:rPr lang="en-US" sz="3200" dirty="0" smtClean="0">
                <a:latin typeface="Times New Roman" pitchFamily="18" charset="0"/>
                <a:cs typeface="Times New Roman" pitchFamily="18" charset="0"/>
              </a:rPr>
              <a:t> is the number to partition can be calculated for any </a:t>
            </a:r>
            <a:r>
              <a:rPr lang="en-US" sz="3200" i="1" dirty="0" smtClean="0">
                <a:latin typeface="+mj-lt"/>
                <a:cs typeface="Times New Roman" pitchFamily="18" charset="0"/>
              </a:rPr>
              <a:t>n</a:t>
            </a:r>
            <a:r>
              <a:rPr lang="en-US" sz="3200" dirty="0" smtClean="0">
                <a:latin typeface="Times New Roman" pitchFamily="18" charset="0"/>
                <a:cs typeface="Times New Roman" pitchFamily="18" charset="0"/>
              </a:rPr>
              <a:t> if </a:t>
            </a:r>
            <a:r>
              <a:rPr lang="en-US" sz="3200" i="1" dirty="0" smtClean="0">
                <a:latin typeface="+mj-lt"/>
                <a:cs typeface="Times New Roman" pitchFamily="18" charset="0"/>
              </a:rPr>
              <a:t>m</a:t>
            </a:r>
            <a:r>
              <a:rPr lang="en-US" sz="3200" dirty="0" smtClean="0">
                <a:latin typeface="Times New Roman" pitchFamily="18" charset="0"/>
                <a:cs typeface="Times New Roman" pitchFamily="18" charset="0"/>
              </a:rPr>
              <a:t> is small.</a:t>
            </a:r>
          </a:p>
          <a:p>
            <a:r>
              <a:rPr lang="en-US" sz="3200" dirty="0" smtClean="0">
                <a:latin typeface="Times New Roman" pitchFamily="18" charset="0"/>
                <a:cs typeface="Times New Roman" pitchFamily="18" charset="0"/>
              </a:rPr>
              <a:t>A decrement function can be developed that allows the count of a set of restricted partitions to be calculated iteratively rather than recursively, which improves efficiency.</a:t>
            </a:r>
          </a:p>
          <a:p>
            <a:r>
              <a:rPr lang="en-US" sz="3200" dirty="0" smtClean="0">
                <a:latin typeface="Times New Roman" pitchFamily="18" charset="0"/>
                <a:cs typeface="Times New Roman" pitchFamily="18" charset="0"/>
              </a:rPr>
              <a:t>The methods used to calculate </a:t>
            </a:r>
            <a:r>
              <a:rPr lang="en-US" sz="3200" i="1" dirty="0" smtClean="0">
                <a:latin typeface="+mj-lt"/>
                <a:cs typeface="Times New Roman" pitchFamily="18" charset="0"/>
              </a:rPr>
              <a:t>h(</a:t>
            </a:r>
            <a:r>
              <a:rPr lang="en-US" sz="3200" i="1" dirty="0" err="1" smtClean="0">
                <a:latin typeface="+mj-lt"/>
                <a:cs typeface="Times New Roman" pitchFamily="18" charset="0"/>
              </a:rPr>
              <a:t>m,n</a:t>
            </a:r>
            <a:r>
              <a:rPr lang="en-US" sz="3200" i="1" dirty="0" smtClean="0">
                <a:latin typeface="+mj-lt"/>
                <a:cs typeface="Times New Roman" pitchFamily="18" charset="0"/>
              </a:rPr>
              <a:t>)</a:t>
            </a:r>
            <a:r>
              <a:rPr lang="en-US" sz="3200" dirty="0" smtClean="0">
                <a:latin typeface="Times New Roman" pitchFamily="18" charset="0"/>
                <a:cs typeface="Times New Roman" pitchFamily="18" charset="0"/>
              </a:rPr>
              <a:t> can also be used to count a set of restricted partitions as long as the set can be represented with a recurrence relation in a form similar in structure to the form</a:t>
            </a:r>
          </a:p>
          <a:p>
            <a:pPr>
              <a:buNone/>
            </a:pPr>
            <a:r>
              <a:rPr lang="en-US" sz="3200" i="1" smtClean="0">
                <a:latin typeface="Times New Roman" pitchFamily="18" charset="0"/>
                <a:cs typeface="Times New Roman" pitchFamily="18" charset="0"/>
              </a:rPr>
              <a:t>	</a:t>
            </a:r>
            <a:r>
              <a:rPr lang="en-US" sz="3200" i="1" smtClean="0">
                <a:latin typeface="+mj-lt"/>
                <a:cs typeface="Times New Roman" pitchFamily="18" charset="0"/>
              </a:rPr>
              <a:t>h(</a:t>
            </a:r>
            <a:r>
              <a:rPr lang="en-US" sz="3200" i="1" dirty="0" err="1" smtClean="0">
                <a:latin typeface="+mj-lt"/>
                <a:cs typeface="Times New Roman" pitchFamily="18" charset="0"/>
              </a:rPr>
              <a:t>m,n</a:t>
            </a:r>
            <a:r>
              <a:rPr lang="en-US" sz="3200" i="1" dirty="0" smtClean="0">
                <a:latin typeface="+mj-lt"/>
                <a:cs typeface="Times New Roman" pitchFamily="18" charset="0"/>
              </a:rPr>
              <a:t>) = h(m-1, n-1) – h(m-1, n-m)</a:t>
            </a:r>
            <a:r>
              <a:rPr lang="en-US" sz="3200" i="1" dirty="0" smtClean="0">
                <a:latin typeface="Times New Roman" pitchFamily="18" charset="0"/>
                <a:cs typeface="Times New Roman" pitchFamily="18" charset="0"/>
              </a:rPr>
              <a:t>.</a:t>
            </a:r>
            <a:endParaRPr lang="en-US" sz="3200" dirty="0">
              <a:latin typeface="+mj-lt"/>
              <a:cs typeface="Times New Roman" pitchFamily="18" charset="0"/>
            </a:endParaRPr>
          </a:p>
        </p:txBody>
      </p:sp>
      <p:graphicFrame>
        <p:nvGraphicFramePr>
          <p:cNvPr id="31" name="Table 30"/>
          <p:cNvGraphicFramePr>
            <a:graphicFrameLocks noGrp="1"/>
          </p:cNvGraphicFramePr>
          <p:nvPr/>
        </p:nvGraphicFramePr>
        <p:xfrm>
          <a:off x="15916274" y="20059650"/>
          <a:ext cx="11725276" cy="3200400"/>
        </p:xfrm>
        <a:graphic>
          <a:graphicData uri="http://schemas.openxmlformats.org/drawingml/2006/table">
            <a:tbl>
              <a:tblPr firstRow="1" bandRow="1">
                <a:tableStyleId>{5C22544A-7EE6-4342-B048-85BDC9FD1C3A}</a:tableStyleId>
              </a:tblPr>
              <a:tblGrid>
                <a:gridCol w="2931319"/>
                <a:gridCol w="2931319"/>
                <a:gridCol w="2931319"/>
                <a:gridCol w="2931319"/>
              </a:tblGrid>
              <a:tr h="3200400">
                <a:tc>
                  <a:txBody>
                    <a:bodyPr/>
                    <a:lstStyle/>
                    <a:p>
                      <a:pPr algn="ctr"/>
                      <a:r>
                        <a:rPr lang="en-US" sz="4000" dirty="0" smtClean="0">
                          <a:solidFill>
                            <a:schemeClr val="tx1"/>
                          </a:solidFill>
                        </a:rPr>
                        <a:t>+--+</a:t>
                      </a:r>
                    </a:p>
                    <a:p>
                      <a:pPr algn="ctr"/>
                      <a:r>
                        <a:rPr lang="en-US" sz="4000" dirty="0" smtClean="0">
                          <a:solidFill>
                            <a:schemeClr val="tx1"/>
                          </a:solidFill>
                        </a:rPr>
                        <a:t>-++-</a:t>
                      </a:r>
                    </a:p>
                    <a:p>
                      <a:pPr algn="ctr"/>
                      <a:r>
                        <a:rPr lang="en-US" sz="4000" dirty="0" smtClean="0">
                          <a:solidFill>
                            <a:schemeClr val="tx1"/>
                          </a:solidFill>
                        </a:rPr>
                        <a:t>-++-</a:t>
                      </a:r>
                    </a:p>
                    <a:p>
                      <a:pPr algn="ctr"/>
                      <a:r>
                        <a:rPr lang="en-US" sz="4000" dirty="0" smtClean="0">
                          <a:solidFill>
                            <a:schemeClr val="tx1"/>
                          </a:solidFill>
                        </a:rPr>
                        <a:t>+--+</a:t>
                      </a:r>
                    </a:p>
                  </a:txBody>
                  <a:tcPr>
                    <a:noFill/>
                  </a:tcPr>
                </a:tc>
                <a:tc>
                  <a:txBody>
                    <a:bodyPr/>
                    <a:lstStyle/>
                    <a:p>
                      <a:pPr algn="ctr"/>
                      <a:r>
                        <a:rPr lang="en-US" sz="4000" dirty="0" smtClean="0">
                          <a:solidFill>
                            <a:schemeClr val="tx1"/>
                          </a:solidFill>
                        </a:rPr>
                        <a:t>-++-</a:t>
                      </a:r>
                    </a:p>
                    <a:p>
                      <a:pPr algn="ctr"/>
                      <a:r>
                        <a:rPr lang="en-US" sz="4000" dirty="0" smtClean="0">
                          <a:solidFill>
                            <a:schemeClr val="tx1"/>
                          </a:solidFill>
                        </a:rPr>
                        <a:t>+--+</a:t>
                      </a:r>
                    </a:p>
                    <a:p>
                      <a:pPr algn="ctr"/>
                      <a:r>
                        <a:rPr lang="en-US" sz="4000" dirty="0" smtClean="0">
                          <a:solidFill>
                            <a:schemeClr val="tx1"/>
                          </a:solidFill>
                        </a:rPr>
                        <a:t>+--+</a:t>
                      </a:r>
                    </a:p>
                    <a:p>
                      <a:pPr algn="ctr"/>
                      <a:r>
                        <a:rPr lang="en-US" sz="4000" dirty="0" smtClean="0">
                          <a:solidFill>
                            <a:schemeClr val="tx1"/>
                          </a:solidFill>
                        </a:rPr>
                        <a:t>-++-</a:t>
                      </a:r>
                      <a:endParaRPr lang="en-US" sz="4000" dirty="0">
                        <a:solidFill>
                          <a:schemeClr val="tx1"/>
                        </a:solidFill>
                      </a:endParaRPr>
                    </a:p>
                  </a:txBody>
                  <a:tcPr>
                    <a:noFill/>
                  </a:tcPr>
                </a:tc>
                <a:tc>
                  <a:txBody>
                    <a:bodyPr/>
                    <a:lstStyle/>
                    <a:p>
                      <a:pPr algn="ctr"/>
                      <a:r>
                        <a:rPr lang="en-US" sz="4000" dirty="0" smtClean="0">
                          <a:solidFill>
                            <a:schemeClr val="tx1"/>
                          </a:solidFill>
                        </a:rPr>
                        <a:t>-++-</a:t>
                      </a:r>
                    </a:p>
                    <a:p>
                      <a:pPr algn="ctr"/>
                      <a:r>
                        <a:rPr lang="en-US" sz="4000" dirty="0" smtClean="0">
                          <a:solidFill>
                            <a:schemeClr val="tx1"/>
                          </a:solidFill>
                        </a:rPr>
                        <a:t>+--+</a:t>
                      </a:r>
                    </a:p>
                    <a:p>
                      <a:pPr algn="ctr"/>
                      <a:r>
                        <a:rPr lang="en-US" sz="4000" dirty="0" smtClean="0">
                          <a:solidFill>
                            <a:schemeClr val="tx1"/>
                          </a:solidFill>
                        </a:rPr>
                        <a:t>+--+</a:t>
                      </a:r>
                    </a:p>
                    <a:p>
                      <a:pPr algn="ctr"/>
                      <a:r>
                        <a:rPr lang="en-US" sz="4000" dirty="0" smtClean="0">
                          <a:solidFill>
                            <a:schemeClr val="tx1"/>
                          </a:solidFill>
                        </a:rPr>
                        <a:t>-++-</a:t>
                      </a:r>
                      <a:endParaRPr lang="en-US" sz="4000" dirty="0">
                        <a:solidFill>
                          <a:schemeClr val="tx1"/>
                        </a:solidFill>
                      </a:endParaRPr>
                    </a:p>
                  </a:txBody>
                  <a:tcPr>
                    <a:noFill/>
                  </a:tcPr>
                </a:tc>
                <a:tc>
                  <a:txBody>
                    <a:bodyPr/>
                    <a:lstStyle/>
                    <a:p>
                      <a:pPr algn="ctr"/>
                      <a:r>
                        <a:rPr lang="en-US" sz="4000" dirty="0" smtClean="0">
                          <a:solidFill>
                            <a:schemeClr val="tx1"/>
                          </a:solidFill>
                        </a:rPr>
                        <a:t>+--+</a:t>
                      </a:r>
                    </a:p>
                    <a:p>
                      <a:pPr algn="ctr"/>
                      <a:r>
                        <a:rPr lang="en-US" sz="4000" dirty="0" smtClean="0">
                          <a:solidFill>
                            <a:schemeClr val="tx1"/>
                          </a:solidFill>
                        </a:rPr>
                        <a:t>-++-</a:t>
                      </a:r>
                    </a:p>
                    <a:p>
                      <a:pPr algn="ctr"/>
                      <a:r>
                        <a:rPr lang="en-US" sz="4000" dirty="0" smtClean="0">
                          <a:solidFill>
                            <a:schemeClr val="tx1"/>
                          </a:solidFill>
                        </a:rPr>
                        <a:t>-++-</a:t>
                      </a:r>
                    </a:p>
                    <a:p>
                      <a:pPr algn="ctr"/>
                      <a:r>
                        <a:rPr lang="en-US" sz="4000" dirty="0" smtClean="0">
                          <a:solidFill>
                            <a:schemeClr val="tx1"/>
                          </a:solidFill>
                        </a:rPr>
                        <a:t>+--+</a:t>
                      </a:r>
                      <a:endParaRPr lang="en-US" sz="4000" dirty="0">
                        <a:solidFill>
                          <a:schemeClr val="tx1"/>
                        </a:solidFill>
                      </a:endParaRPr>
                    </a:p>
                  </a:txBody>
                  <a:tcPr>
                    <a:noFill/>
                  </a:tcPr>
                </a:tc>
              </a:tr>
            </a:tbl>
          </a:graphicData>
        </a:graphic>
      </p:graphicFrame>
      <p:sp>
        <p:nvSpPr>
          <p:cNvPr id="33" name="Rectangle 32"/>
          <p:cNvSpPr/>
          <p:nvPr/>
        </p:nvSpPr>
        <p:spPr>
          <a:xfrm>
            <a:off x="15601950" y="22517101"/>
            <a:ext cx="12801600" cy="1815882"/>
          </a:xfrm>
          <a:prstGeom prst="rect">
            <a:avLst/>
          </a:prstGeom>
        </p:spPr>
        <p:txBody>
          <a:bodyPr wrap="square">
            <a:spAutoFit/>
          </a:bodyPr>
          <a:lstStyle/>
          <a:p>
            <a:r>
              <a:rPr lang="en-US" sz="2800" dirty="0" smtClean="0">
                <a:latin typeface="Times New Roman" pitchFamily="18" charset="0"/>
                <a:cs typeface="Times New Roman" pitchFamily="18" charset="0"/>
              </a:rPr>
              <a:t>The signs of the first 64 function calls in a decomposition are shown above from left to right in blocks of 16.  + denotes a positive value, and – denotes a negative value.  All sign patterns with a length of at least 4 follow the pattern              , where the signs of      are the inverse of the signs of    .</a:t>
            </a:r>
            <a:endParaRPr lang="en-US" sz="2800" dirty="0">
              <a:latin typeface="Times New Roman" pitchFamily="18" charset="0"/>
              <a:cs typeface="Times New Roman" pitchFamily="18" charset="0"/>
            </a:endParaRPr>
          </a:p>
        </p:txBody>
      </p:sp>
      <p:pic>
        <p:nvPicPr>
          <p:cNvPr id="34" name="Picture 1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7211675" y="19640549"/>
            <a:ext cx="381000" cy="761999"/>
          </a:xfrm>
          <a:prstGeom prst="rect">
            <a:avLst/>
          </a:prstGeom>
          <a:noFill/>
        </p:spPr>
      </p:pic>
      <p:pic>
        <p:nvPicPr>
          <p:cNvPr id="37" name="Picture 1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0135851" y="19618871"/>
            <a:ext cx="381000" cy="840827"/>
          </a:xfrm>
          <a:prstGeom prst="rect">
            <a:avLst/>
          </a:prstGeom>
          <a:noFill/>
        </p:spPr>
      </p:pic>
      <p:pic>
        <p:nvPicPr>
          <p:cNvPr id="38" name="Picture 1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5974675" y="19716749"/>
            <a:ext cx="381000" cy="761999"/>
          </a:xfrm>
          <a:prstGeom prst="rect">
            <a:avLst/>
          </a:prstGeom>
          <a:noFill/>
        </p:spPr>
      </p:pic>
      <p:pic>
        <p:nvPicPr>
          <p:cNvPr id="39" name="Picture 1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3021926" y="19618871"/>
            <a:ext cx="381000" cy="840827"/>
          </a:xfrm>
          <a:prstGeom prst="rect">
            <a:avLst/>
          </a:prstGeom>
          <a:noFill/>
        </p:spPr>
      </p:pic>
      <p:pic>
        <p:nvPicPr>
          <p:cNvPr id="40" name="Picture 1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3993470" y="23465517"/>
            <a:ext cx="230414" cy="460827"/>
          </a:xfrm>
          <a:prstGeom prst="rect">
            <a:avLst/>
          </a:prstGeom>
          <a:noFill/>
        </p:spPr>
      </p:pic>
      <p:pic>
        <p:nvPicPr>
          <p:cNvPr id="41" name="Picture 1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4213911" y="23417846"/>
            <a:ext cx="230414" cy="508499"/>
          </a:xfrm>
          <a:prstGeom prst="rect">
            <a:avLst/>
          </a:prstGeom>
          <a:noFill/>
        </p:spPr>
      </p:pic>
      <p:pic>
        <p:nvPicPr>
          <p:cNvPr id="42" name="Picture 1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4774079" y="23470053"/>
            <a:ext cx="230414" cy="460827"/>
          </a:xfrm>
          <a:prstGeom prst="rect">
            <a:avLst/>
          </a:prstGeom>
          <a:noFill/>
        </p:spPr>
      </p:pic>
      <p:pic>
        <p:nvPicPr>
          <p:cNvPr id="43" name="Picture 1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4510098" y="23417846"/>
            <a:ext cx="230414" cy="508499"/>
          </a:xfrm>
          <a:prstGeom prst="rect">
            <a:avLst/>
          </a:prstGeom>
          <a:noFill/>
        </p:spPr>
      </p:pic>
      <p:sp>
        <p:nvSpPr>
          <p:cNvPr id="47" name="Content Placeholder 46"/>
          <p:cNvSpPr>
            <a:spLocks noGrp="1"/>
          </p:cNvSpPr>
          <p:nvPr>
            <p:ph sz="quarter" idx="32"/>
          </p:nvPr>
        </p:nvSpPr>
        <p:spPr>
          <a:xfrm>
            <a:off x="29852753" y="7029449"/>
            <a:ext cx="12955605" cy="12269203"/>
          </a:xfrm>
        </p:spPr>
        <p:txBody>
          <a:bodyPr>
            <a:normAutofit/>
          </a:bodyPr>
          <a:lstStyle/>
          <a:p>
            <a:r>
              <a:rPr lang="en-US" sz="3200" dirty="0" smtClean="0">
                <a:latin typeface="Times New Roman" pitchFamily="18" charset="0"/>
                <a:cs typeface="Times New Roman" pitchFamily="18" charset="0"/>
              </a:rPr>
              <a:t>A function exists that can be used to find the difference between the </a:t>
            </a:r>
            <a:r>
              <a:rPr lang="en-US" sz="3200" i="1" dirty="0" smtClean="0">
                <a:latin typeface="Times New Roman" pitchFamily="18" charset="0"/>
                <a:cs typeface="Times New Roman" pitchFamily="18" charset="0"/>
              </a:rPr>
              <a:t>n</a:t>
            </a:r>
            <a:r>
              <a:rPr lang="en-US" sz="3200" dirty="0" smtClean="0">
                <a:latin typeface="Times New Roman" pitchFamily="18" charset="0"/>
                <a:cs typeface="Times New Roman" pitchFamily="18" charset="0"/>
              </a:rPr>
              <a:t> argument of the first leaf in the decomposition binary tree and the </a:t>
            </a:r>
            <a:r>
              <a:rPr lang="en-US" sz="3200" i="1" dirty="0" smtClean="0">
                <a:latin typeface="Times New Roman" pitchFamily="18" charset="0"/>
                <a:cs typeface="Times New Roman" pitchFamily="18" charset="0"/>
              </a:rPr>
              <a:t>n</a:t>
            </a:r>
            <a:r>
              <a:rPr lang="en-US" sz="3200" dirty="0" smtClean="0">
                <a:latin typeface="Times New Roman" pitchFamily="18" charset="0"/>
                <a:cs typeface="Times New Roman" pitchFamily="18" charset="0"/>
              </a:rPr>
              <a:t> argument in any other leaf in the decomposition binary tree.  This makes it possible for us to avoid using recursion to calculate the </a:t>
            </a:r>
            <a:r>
              <a:rPr lang="en-US" sz="3200" i="1" dirty="0" smtClean="0">
                <a:latin typeface="+mj-lt"/>
                <a:cs typeface="Times New Roman" pitchFamily="18" charset="0"/>
              </a:rPr>
              <a:t>h(1,n)</a:t>
            </a:r>
            <a:r>
              <a:rPr lang="en-US" sz="3200" dirty="0" smtClean="0">
                <a:latin typeface="Times New Roman" pitchFamily="18" charset="0"/>
                <a:cs typeface="Times New Roman" pitchFamily="18" charset="0"/>
              </a:rPr>
              <a:t> terms that make up the leaves of the tree and makes it easier to eliminate terms of identical magnitude with opposite signs.</a:t>
            </a:r>
          </a:p>
          <a:p>
            <a:r>
              <a:rPr lang="en-US" sz="3200" dirty="0" smtClean="0">
                <a:latin typeface="Times New Roman" pitchFamily="18" charset="0"/>
                <a:cs typeface="Times New Roman" pitchFamily="18" charset="0"/>
              </a:rPr>
              <a:t>This decomposition function, the cached sign pattern, and the cached values for unrestricted partitions can be used to iteratively calculate </a:t>
            </a:r>
            <a:r>
              <a:rPr lang="en-US" sz="3200" i="1" dirty="0" smtClean="0">
                <a:latin typeface="+mj-lt"/>
                <a:cs typeface="Times New Roman" pitchFamily="18" charset="0"/>
              </a:rPr>
              <a:t>h(</a:t>
            </a:r>
            <a:r>
              <a:rPr lang="en-US" sz="3200" i="1" dirty="0" err="1" smtClean="0">
                <a:latin typeface="+mj-lt"/>
                <a:cs typeface="Times New Roman" pitchFamily="18" charset="0"/>
              </a:rPr>
              <a:t>m,n</a:t>
            </a:r>
            <a:r>
              <a:rPr lang="en-US" sz="3200" i="1" dirty="0" smtClean="0">
                <a:latin typeface="+mj-lt"/>
                <a:cs typeface="Times New Roman" pitchFamily="18" charset="0"/>
              </a:rPr>
              <a:t>)</a:t>
            </a:r>
            <a:r>
              <a:rPr lang="en-US" sz="3200" dirty="0" smtClean="0">
                <a:latin typeface="Times New Roman" pitchFamily="18" charset="0"/>
                <a:cs typeface="Times New Roman" pitchFamily="18" charset="0"/>
              </a:rPr>
              <a:t>, the number of restricted partitions for</a:t>
            </a:r>
            <a:r>
              <a:rPr lang="en-US" sz="3200" dirty="0" smtClean="0">
                <a:latin typeface="+mj-lt"/>
                <a:cs typeface="Times New Roman" pitchFamily="18" charset="0"/>
              </a:rPr>
              <a:t> </a:t>
            </a:r>
            <a:r>
              <a:rPr lang="en-US" sz="3200" i="1" dirty="0" smtClean="0">
                <a:latin typeface="+mj-lt"/>
                <a:cs typeface="Times New Roman" pitchFamily="18" charset="0"/>
              </a:rPr>
              <a:t>n</a:t>
            </a:r>
            <a:r>
              <a:rPr lang="en-US" sz="3200" dirty="0" smtClean="0">
                <a:latin typeface="+mj-lt"/>
                <a:cs typeface="Times New Roman" pitchFamily="18" charset="0"/>
              </a:rPr>
              <a:t> </a:t>
            </a:r>
            <a:r>
              <a:rPr lang="en-US" sz="3200" dirty="0" smtClean="0">
                <a:latin typeface="Times New Roman" pitchFamily="18" charset="0"/>
                <a:cs typeface="Times New Roman" pitchFamily="18" charset="0"/>
              </a:rPr>
              <a:t>where </a:t>
            </a:r>
            <a:r>
              <a:rPr lang="en-US" sz="3200" i="1" dirty="0" smtClean="0">
                <a:latin typeface="+mj-lt"/>
                <a:cs typeface="Times New Roman" pitchFamily="18" charset="0"/>
              </a:rPr>
              <a:t>m</a:t>
            </a:r>
            <a:r>
              <a:rPr lang="en-US" sz="3200" dirty="0" smtClean="0">
                <a:latin typeface="+mj-lt"/>
                <a:cs typeface="Times New Roman" pitchFamily="18" charset="0"/>
              </a:rPr>
              <a:t> </a:t>
            </a:r>
            <a:r>
              <a:rPr lang="en-US" sz="3200" dirty="0" smtClean="0">
                <a:latin typeface="Times New Roman" pitchFamily="18" charset="0"/>
                <a:cs typeface="Times New Roman" pitchFamily="18" charset="0"/>
              </a:rPr>
              <a:t>is the smallest part</a:t>
            </a:r>
            <a:r>
              <a:rPr lang="en-US" sz="3200" dirty="0" smtClean="0">
                <a:latin typeface="+mj-lt"/>
                <a:cs typeface="Times New Roman" pitchFamily="18" charset="0"/>
              </a:rPr>
              <a:t>.</a:t>
            </a:r>
            <a:r>
              <a:rPr lang="en-US" sz="3200" dirty="0" smtClean="0">
                <a:latin typeface="Times New Roman" pitchFamily="18" charset="0"/>
                <a:cs typeface="Times New Roman" pitchFamily="18" charset="0"/>
              </a:rPr>
              <a:t>  Using an iterative method allows us to remove terms that cancel from the calculation, which optimizes the process.</a:t>
            </a:r>
          </a:p>
          <a:p>
            <a:r>
              <a:rPr lang="en-US" sz="3200" dirty="0" smtClean="0">
                <a:latin typeface="Times New Roman" pitchFamily="18" charset="0"/>
                <a:cs typeface="Times New Roman" pitchFamily="18" charset="0"/>
              </a:rPr>
              <a:t>The methods used to research </a:t>
            </a:r>
            <a:r>
              <a:rPr lang="en-US" sz="3200" i="1" dirty="0" smtClean="0">
                <a:latin typeface="+mj-lt"/>
                <a:cs typeface="Times New Roman" pitchFamily="18" charset="0"/>
              </a:rPr>
              <a:t>h(</a:t>
            </a:r>
            <a:r>
              <a:rPr lang="en-US" sz="3200" i="1" dirty="0" err="1" smtClean="0">
                <a:latin typeface="+mj-lt"/>
                <a:cs typeface="Times New Roman" pitchFamily="18" charset="0"/>
              </a:rPr>
              <a:t>m,n</a:t>
            </a:r>
            <a:r>
              <a:rPr lang="en-US" sz="3200" i="1" dirty="0" smtClean="0">
                <a:latin typeface="+mj-lt"/>
                <a:cs typeface="Times New Roman" pitchFamily="18" charset="0"/>
              </a:rPr>
              <a:t>)</a:t>
            </a:r>
            <a:r>
              <a:rPr lang="en-US" sz="3200" dirty="0" smtClean="0">
                <a:latin typeface="Times New Roman" pitchFamily="18" charset="0"/>
                <a:cs typeface="Times New Roman" pitchFamily="18" charset="0"/>
              </a:rPr>
              <a:t> and calculate the size of a set of partitions for a given </a:t>
            </a:r>
            <a:r>
              <a:rPr lang="en-US" sz="3200" i="1" dirty="0" smtClean="0">
                <a:latin typeface="+mj-lt"/>
                <a:cs typeface="Times New Roman" pitchFamily="18" charset="0"/>
              </a:rPr>
              <a:t>h(</a:t>
            </a:r>
            <a:r>
              <a:rPr lang="en-US" sz="3200" i="1" dirty="0" err="1" smtClean="0">
                <a:latin typeface="+mj-lt"/>
                <a:cs typeface="Times New Roman" pitchFamily="18" charset="0"/>
              </a:rPr>
              <a:t>m,n</a:t>
            </a:r>
            <a:r>
              <a:rPr lang="en-US" sz="3200" i="1" dirty="0" smtClean="0">
                <a:latin typeface="+mj-lt"/>
                <a:cs typeface="Times New Roman" pitchFamily="18" charset="0"/>
              </a:rPr>
              <a:t>)</a:t>
            </a:r>
            <a:r>
              <a:rPr lang="en-US" sz="3200" dirty="0" smtClean="0">
                <a:latin typeface="Times New Roman" pitchFamily="18" charset="0"/>
                <a:cs typeface="Times New Roman" pitchFamily="18" charset="0"/>
              </a:rPr>
              <a:t> can also be applied to some other restricted partitions as long as they can be represented with a recurrence relation.  For example if </a:t>
            </a:r>
            <a:r>
              <a:rPr lang="en-US" sz="3200" i="1" dirty="0" smtClean="0">
                <a:latin typeface="+mj-lt"/>
                <a:cs typeface="Times New Roman" pitchFamily="18" charset="0"/>
              </a:rPr>
              <a:t>f(</a:t>
            </a:r>
            <a:r>
              <a:rPr lang="en-US" sz="3200" i="1" dirty="0" err="1" smtClean="0">
                <a:latin typeface="+mj-lt"/>
                <a:cs typeface="Times New Roman" pitchFamily="18" charset="0"/>
              </a:rPr>
              <a:t>m,n</a:t>
            </a:r>
            <a:r>
              <a:rPr lang="en-US" sz="3200" i="1" dirty="0" smtClean="0">
                <a:latin typeface="+mj-lt"/>
                <a:cs typeface="Times New Roman" pitchFamily="18" charset="0"/>
              </a:rPr>
              <a:t>)</a:t>
            </a:r>
            <a:r>
              <a:rPr lang="en-US" sz="3200" dirty="0" smtClean="0">
                <a:latin typeface="Times New Roman" pitchFamily="18" charset="0"/>
                <a:cs typeface="Times New Roman" pitchFamily="18" charset="0"/>
              </a:rPr>
              <a:t> denotes the partition of n in which the restriction is in terms of m satisfies</a:t>
            </a:r>
          </a:p>
          <a:p>
            <a:pPr algn="ctr">
              <a:buNone/>
            </a:pPr>
            <a:r>
              <a:rPr lang="en-US" sz="3200" i="1" dirty="0" smtClean="0">
                <a:latin typeface="+mj-lt"/>
                <a:cs typeface="Times New Roman" pitchFamily="18" charset="0"/>
              </a:rPr>
              <a:t>f(</a:t>
            </a:r>
            <a:r>
              <a:rPr lang="en-US" sz="3200" i="1" dirty="0" err="1" smtClean="0">
                <a:latin typeface="+mj-lt"/>
                <a:cs typeface="Times New Roman" pitchFamily="18" charset="0"/>
              </a:rPr>
              <a:t>m,n</a:t>
            </a:r>
            <a:r>
              <a:rPr lang="en-US" sz="3200" i="1" dirty="0" smtClean="0">
                <a:latin typeface="+mj-lt"/>
                <a:cs typeface="Times New Roman" pitchFamily="18" charset="0"/>
              </a:rPr>
              <a:t>) = f(m-a, n-b) + f(m-c, n-d)</a:t>
            </a:r>
            <a:endParaRPr lang="en-US" sz="3200" dirty="0" smtClean="0">
              <a:latin typeface="+mj-lt"/>
              <a:cs typeface="Times New Roman" pitchFamily="18" charset="0"/>
            </a:endParaRPr>
          </a:p>
          <a:p>
            <a:pPr>
              <a:buNone/>
            </a:pPr>
            <a:r>
              <a:rPr lang="en-US" sz="3200" i="1"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where </a:t>
            </a:r>
            <a:r>
              <a:rPr lang="en-US" sz="3200" i="1" dirty="0" smtClean="0">
                <a:latin typeface="+mj-lt"/>
                <a:cs typeface="Times New Roman" pitchFamily="18" charset="0"/>
              </a:rPr>
              <a:t>a</a:t>
            </a:r>
            <a:r>
              <a:rPr lang="en-US" sz="3200" i="1" dirty="0" smtClean="0">
                <a:latin typeface="Times New Roman" pitchFamily="18" charset="0"/>
                <a:cs typeface="Times New Roman" pitchFamily="18" charset="0"/>
              </a:rPr>
              <a:t>, </a:t>
            </a:r>
            <a:r>
              <a:rPr lang="en-US" sz="3200" i="1" dirty="0" smtClean="0">
                <a:latin typeface="+mj-lt"/>
                <a:cs typeface="Times New Roman" pitchFamily="18" charset="0"/>
              </a:rPr>
              <a:t>b</a:t>
            </a:r>
            <a:r>
              <a:rPr lang="en-US" sz="3200" i="1" dirty="0" smtClean="0">
                <a:latin typeface="Times New Roman" pitchFamily="18" charset="0"/>
                <a:cs typeface="Times New Roman" pitchFamily="18" charset="0"/>
              </a:rPr>
              <a:t>, </a:t>
            </a:r>
            <a:r>
              <a:rPr lang="en-US" sz="3200" i="1" dirty="0" smtClean="0">
                <a:latin typeface="+mj-lt"/>
                <a:cs typeface="Times New Roman" pitchFamily="18" charset="0"/>
              </a:rPr>
              <a:t>c</a:t>
            </a:r>
            <a:r>
              <a:rPr lang="en-US" sz="3200" i="1" dirty="0" smtClean="0">
                <a:latin typeface="Times New Roman" pitchFamily="18" charset="0"/>
                <a:cs typeface="Times New Roman" pitchFamily="18" charset="0"/>
              </a:rPr>
              <a:t>,</a:t>
            </a:r>
            <a:r>
              <a:rPr lang="en-US" sz="3200" dirty="0" smtClean="0">
                <a:latin typeface="Times New Roman" pitchFamily="18" charset="0"/>
                <a:cs typeface="Times New Roman" pitchFamily="18" charset="0"/>
              </a:rPr>
              <a:t> and </a:t>
            </a:r>
            <a:r>
              <a:rPr lang="en-US" sz="3200" i="1" dirty="0" smtClean="0">
                <a:latin typeface="+mj-lt"/>
                <a:cs typeface="Times New Roman" pitchFamily="18" charset="0"/>
              </a:rPr>
              <a:t>d</a:t>
            </a:r>
            <a:r>
              <a:rPr lang="en-US" sz="3200" dirty="0" smtClean="0">
                <a:latin typeface="Times New Roman" pitchFamily="18" charset="0"/>
                <a:cs typeface="Times New Roman" pitchFamily="18" charset="0"/>
              </a:rPr>
              <a:t> are integers, either </a:t>
            </a:r>
            <a:r>
              <a:rPr lang="en-US" sz="3200" i="1" dirty="0" smtClean="0">
                <a:latin typeface="+mj-lt"/>
                <a:cs typeface="Times New Roman" pitchFamily="18" charset="0"/>
              </a:rPr>
              <a:t>a</a:t>
            </a:r>
            <a:r>
              <a:rPr lang="en-US" sz="3200" dirty="0" smtClean="0">
                <a:latin typeface="Times New Roman" pitchFamily="18" charset="0"/>
                <a:cs typeface="Times New Roman" pitchFamily="18" charset="0"/>
              </a:rPr>
              <a:t> or </a:t>
            </a:r>
            <a:r>
              <a:rPr lang="en-US" sz="3200" i="1" dirty="0" smtClean="0">
                <a:latin typeface="+mj-lt"/>
                <a:cs typeface="Times New Roman" pitchFamily="18" charset="0"/>
              </a:rPr>
              <a:t>b</a:t>
            </a:r>
            <a:r>
              <a:rPr lang="en-US" sz="3200" dirty="0" smtClean="0">
                <a:latin typeface="Times New Roman" pitchFamily="18" charset="0"/>
                <a:cs typeface="Times New Roman" pitchFamily="18" charset="0"/>
              </a:rPr>
              <a:t> is positive, and either </a:t>
            </a:r>
            <a:r>
              <a:rPr lang="en-US" sz="3200" i="1" dirty="0" smtClean="0">
                <a:latin typeface="+mj-lt"/>
                <a:cs typeface="Times New Roman" pitchFamily="18" charset="0"/>
              </a:rPr>
              <a:t>c</a:t>
            </a:r>
            <a:r>
              <a:rPr lang="en-US" sz="3200" dirty="0" smtClean="0">
                <a:latin typeface="Times New Roman" pitchFamily="18" charset="0"/>
                <a:cs typeface="Times New Roman" pitchFamily="18" charset="0"/>
              </a:rPr>
              <a:t> or </a:t>
            </a:r>
            <a:r>
              <a:rPr lang="en-US" sz="3200" i="1" dirty="0" smtClean="0">
                <a:latin typeface="+mj-lt"/>
                <a:cs typeface="Times New Roman" pitchFamily="18" charset="0"/>
              </a:rPr>
              <a:t>d</a:t>
            </a:r>
            <a:r>
              <a:rPr lang="en-US" sz="3200" i="1"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is positive, then our method applies to computer </a:t>
            </a:r>
            <a:r>
              <a:rPr lang="en-US" sz="3200" i="1" dirty="0" smtClean="0">
                <a:latin typeface="+mj-lt"/>
                <a:cs typeface="Times New Roman" pitchFamily="18" charset="0"/>
              </a:rPr>
              <a:t>f(</a:t>
            </a:r>
            <a:r>
              <a:rPr lang="en-US" sz="3200" i="1" dirty="0" err="1" smtClean="0">
                <a:latin typeface="+mj-lt"/>
                <a:cs typeface="Times New Roman" pitchFamily="18" charset="0"/>
              </a:rPr>
              <a:t>m,n</a:t>
            </a:r>
            <a:r>
              <a:rPr lang="en-US" sz="3200" i="1" dirty="0" smtClean="0">
                <a:latin typeface="+mj-lt"/>
                <a:cs typeface="Times New Roman" pitchFamily="18" charset="0"/>
              </a:rPr>
              <a:t>)</a:t>
            </a:r>
            <a:r>
              <a:rPr lang="en-US" sz="3200" dirty="0" smtClean="0">
                <a:latin typeface="Times New Roman" pitchFamily="18" charset="0"/>
                <a:cs typeface="Times New Roman" pitchFamily="18" charset="0"/>
              </a:rPr>
              <a:t>.  This is necessary for the recursion to terminate.</a:t>
            </a:r>
          </a:p>
        </p:txBody>
      </p:sp>
      <p:pic>
        <p:nvPicPr>
          <p:cNvPr id="49" name="Picture 1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0052841" y="23879174"/>
            <a:ext cx="230414" cy="460827"/>
          </a:xfrm>
          <a:prstGeom prst="rect">
            <a:avLst/>
          </a:prstGeom>
          <a:noFill/>
        </p:spPr>
      </p:pic>
      <p:pic>
        <p:nvPicPr>
          <p:cNvPr id="50" name="Picture 1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7913634" y="23396078"/>
            <a:ext cx="230414" cy="508499"/>
          </a:xfrm>
          <a:prstGeom prst="rect">
            <a:avLst/>
          </a:prstGeom>
          <a:noFill/>
        </p:spPr>
      </p:pic>
      <p:pic>
        <p:nvPicPr>
          <p:cNvPr id="1026" name="Picture 2"/>
          <p:cNvPicPr>
            <a:picLocks noChangeAspect="1" noChangeArrowheads="1"/>
          </p:cNvPicPr>
          <p:nvPr/>
        </p:nvPicPr>
        <p:blipFill>
          <a:blip r:embed="rId6" cstate="print"/>
          <a:srcRect/>
          <a:stretch>
            <a:fillRect/>
          </a:stretch>
        </p:blipFill>
        <p:spPr bwMode="auto">
          <a:xfrm>
            <a:off x="14525624" y="24860250"/>
            <a:ext cx="15091131" cy="5419725"/>
          </a:xfrm>
          <a:prstGeom prst="rect">
            <a:avLst/>
          </a:prstGeom>
          <a:noFill/>
          <a:ln w="9525">
            <a:noFill/>
            <a:miter lim="800000"/>
            <a:headEnd/>
            <a:tailEnd/>
          </a:ln>
        </p:spPr>
      </p:pic>
      <p:sp>
        <p:nvSpPr>
          <p:cNvPr id="51" name="Content Placeholder 14"/>
          <p:cNvSpPr>
            <a:spLocks noGrp="1"/>
          </p:cNvSpPr>
          <p:nvPr>
            <p:ph sz="quarter" idx="28"/>
          </p:nvPr>
        </p:nvSpPr>
        <p:spPr>
          <a:xfrm>
            <a:off x="15525750" y="30051375"/>
            <a:ext cx="12801600" cy="2638425"/>
          </a:xfrm>
        </p:spPr>
        <p:txBody>
          <a:bodyPr>
            <a:normAutofit/>
          </a:bodyPr>
          <a:lstStyle/>
          <a:p>
            <a:pPr indent="0">
              <a:buNone/>
            </a:pPr>
            <a:r>
              <a:rPr lang="en-US" dirty="0" smtClean="0">
                <a:latin typeface="Times New Roman" pitchFamily="18" charset="0"/>
                <a:cs typeface="Times New Roman" pitchFamily="18" charset="0"/>
              </a:rPr>
              <a:t>Table of unrestricted partitions whose counts can be generated through the use of pentagonal numbers compared with restricted partitions whose least part is 1.  As shown in the table, </a:t>
            </a:r>
            <a:r>
              <a:rPr lang="en-US" i="1" dirty="0" smtClean="0">
                <a:latin typeface="+mj-lt"/>
                <a:cs typeface="Times New Roman" pitchFamily="18" charset="0"/>
              </a:rPr>
              <a:t>p(n) = h(1,n+1)</a:t>
            </a:r>
            <a:r>
              <a:rPr lang="en-US" dirty="0" smtClean="0">
                <a:latin typeface="Times New Roman" pitchFamily="18" charset="0"/>
                <a:cs typeface="Times New Roman" pitchFamily="18" charset="0"/>
              </a:rPr>
              <a:t>.  This equation allows us to avoid recursively counting partitions, thus improving the efficiency of the calculation.</a:t>
            </a:r>
            <a:endParaRPr lang="en-US" dirty="0">
              <a:latin typeface="Times New Roman" pitchFamily="18" charset="0"/>
              <a:cs typeface="Times New Roman" pitchFamily="18" charset="0"/>
            </a:endParaRPr>
          </a:p>
        </p:txBody>
      </p:sp>
      <p:pic>
        <p:nvPicPr>
          <p:cNvPr id="1029" name="Picture 5"/>
          <p:cNvPicPr>
            <a:picLocks noChangeAspect="1" noChangeArrowheads="1"/>
          </p:cNvPicPr>
          <p:nvPr/>
        </p:nvPicPr>
        <p:blipFill>
          <a:blip r:embed="rId7" cstate="print"/>
          <a:srcRect/>
          <a:stretch>
            <a:fillRect/>
          </a:stretch>
        </p:blipFill>
        <p:spPr bwMode="auto">
          <a:xfrm>
            <a:off x="31474614" y="17650064"/>
            <a:ext cx="9629774" cy="5000385"/>
          </a:xfrm>
          <a:prstGeom prst="rect">
            <a:avLst/>
          </a:prstGeom>
          <a:noFill/>
          <a:ln w="9525">
            <a:noFill/>
            <a:miter lim="800000"/>
            <a:headEnd/>
            <a:tailEnd/>
          </a:ln>
        </p:spPr>
      </p:pic>
      <p:sp>
        <p:nvSpPr>
          <p:cNvPr id="53" name="Content Placeholder 14"/>
          <p:cNvSpPr>
            <a:spLocks noGrp="1"/>
          </p:cNvSpPr>
          <p:nvPr>
            <p:ph sz="quarter" idx="28"/>
          </p:nvPr>
        </p:nvSpPr>
        <p:spPr>
          <a:xfrm>
            <a:off x="29898975" y="22259925"/>
            <a:ext cx="12792075" cy="4000499"/>
          </a:xfrm>
        </p:spPr>
        <p:txBody>
          <a:bodyPr>
            <a:normAutofit/>
          </a:bodyPr>
          <a:lstStyle/>
          <a:p>
            <a:pPr indent="0">
              <a:spcBef>
                <a:spcPts val="0"/>
              </a:spcBef>
              <a:buNone/>
            </a:pPr>
            <a:r>
              <a:rPr lang="en-US" dirty="0" smtClean="0">
                <a:latin typeface="Times New Roman" pitchFamily="18" charset="0"/>
                <a:cs typeface="Times New Roman" pitchFamily="18" charset="0"/>
              </a:rPr>
              <a:t>An example of the restricted partition function </a:t>
            </a:r>
            <a:r>
              <a:rPr lang="en-US" i="1" dirty="0" smtClean="0">
                <a:latin typeface="Times New Roman" pitchFamily="18" charset="0"/>
                <a:cs typeface="Times New Roman" pitchFamily="18" charset="0"/>
              </a:rPr>
              <a:t>p(</a:t>
            </a:r>
            <a:r>
              <a:rPr lang="en-US" i="1" dirty="0" err="1" smtClean="0">
                <a:latin typeface="Times New Roman" pitchFamily="18" charset="0"/>
                <a:cs typeface="Times New Roman" pitchFamily="18" charset="0"/>
              </a:rPr>
              <a:t>m,n</a:t>
            </a:r>
            <a:r>
              <a:rPr lang="en-US" i="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where </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is the number to partition and </a:t>
            </a:r>
            <a:r>
              <a:rPr lang="en-US" i="1"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 is the largest part in the partition.  Its recurrence relation is</a:t>
            </a:r>
          </a:p>
          <a:p>
            <a:pPr indent="0" algn="ctr">
              <a:spcBef>
                <a:spcPts val="0"/>
              </a:spcBef>
              <a:buNone/>
            </a:pPr>
            <a:r>
              <a:rPr lang="en-US" i="1" dirty="0" smtClean="0">
                <a:latin typeface="Times New Roman" pitchFamily="18" charset="0"/>
                <a:cs typeface="Times New Roman" pitchFamily="18" charset="0"/>
              </a:rPr>
              <a:t>p(</a:t>
            </a:r>
            <a:r>
              <a:rPr lang="en-US" i="1" dirty="0" err="1" smtClean="0">
                <a:latin typeface="Times New Roman" pitchFamily="18" charset="0"/>
                <a:cs typeface="Times New Roman" pitchFamily="18" charset="0"/>
              </a:rPr>
              <a:t>m,n</a:t>
            </a:r>
            <a:r>
              <a:rPr lang="en-US" i="1" dirty="0" smtClean="0">
                <a:latin typeface="Times New Roman" pitchFamily="18" charset="0"/>
                <a:cs typeface="Times New Roman" pitchFamily="18" charset="0"/>
              </a:rPr>
              <a:t>) = p(m-1,n-1) + p(m, n-m)</a:t>
            </a:r>
            <a:r>
              <a:rPr lang="en-US" dirty="0" smtClean="0">
                <a:latin typeface="Times New Roman" pitchFamily="18" charset="0"/>
                <a:cs typeface="Times New Roman" pitchFamily="18" charset="0"/>
              </a:rPr>
              <a:t>.</a:t>
            </a:r>
          </a:p>
          <a:p>
            <a:pPr indent="0">
              <a:spcBef>
                <a:spcPts val="0"/>
              </a:spcBef>
              <a:buNone/>
            </a:pPr>
            <a:r>
              <a:rPr lang="en-US" dirty="0" smtClean="0">
                <a:latin typeface="Times New Roman" pitchFamily="18" charset="0"/>
                <a:cs typeface="Times New Roman" pitchFamily="18" charset="0"/>
              </a:rPr>
              <a:t>All yellow leaves add 1 to the partition count, and all red leaves add nothing to the partition count.  </a:t>
            </a:r>
            <a:r>
              <a:rPr lang="en-US" i="1" dirty="0" smtClean="0">
                <a:latin typeface="Times New Roman" pitchFamily="18" charset="0"/>
                <a:cs typeface="Times New Roman" pitchFamily="18" charset="0"/>
              </a:rPr>
              <a:t>p(3,9) </a:t>
            </a:r>
            <a:r>
              <a:rPr lang="en-US" dirty="0" smtClean="0">
                <a:latin typeface="Times New Roman" pitchFamily="18" charset="0"/>
                <a:cs typeface="Times New Roman" pitchFamily="18" charset="0"/>
              </a:rPr>
              <a:t> includes</a:t>
            </a:r>
          </a:p>
          <a:p>
            <a:pPr indent="0">
              <a:spcBef>
                <a:spcPts val="0"/>
              </a:spcBef>
              <a:buNone/>
            </a:pPr>
            <a:r>
              <a:rPr lang="en-US" dirty="0" smtClean="0">
                <a:latin typeface="Times New Roman" pitchFamily="18" charset="0"/>
                <a:cs typeface="Times New Roman" pitchFamily="18" charset="0"/>
              </a:rPr>
              <a:t>3+3+3	3+3+2+1	3+3+1+1+1</a:t>
            </a:r>
          </a:p>
          <a:p>
            <a:pPr indent="0">
              <a:spcBef>
                <a:spcPts val="0"/>
              </a:spcBef>
              <a:buNone/>
            </a:pPr>
            <a:r>
              <a:rPr lang="en-US" dirty="0" smtClean="0">
                <a:latin typeface="Times New Roman" pitchFamily="18" charset="0"/>
                <a:cs typeface="Times New Roman" pitchFamily="18" charset="0"/>
              </a:rPr>
              <a:t>3+2+2+2	3+2+2+1+1	3+2+1+1+1+1</a:t>
            </a:r>
          </a:p>
          <a:p>
            <a:pPr indent="0">
              <a:spcBef>
                <a:spcPts val="0"/>
              </a:spcBef>
              <a:buNone/>
            </a:pPr>
            <a:r>
              <a:rPr lang="en-US" dirty="0" smtClean="0">
                <a:latin typeface="Times New Roman" pitchFamily="18" charset="0"/>
                <a:cs typeface="Times New Roman" pitchFamily="18" charset="0"/>
              </a:rPr>
              <a:t>3+1+1+1+1+1+1</a:t>
            </a:r>
            <a:endParaRPr lang="en-US" dirty="0">
              <a:latin typeface="Times New Roman" pitchFamily="18" charset="0"/>
              <a:cs typeface="Times New Roman" pitchFamily="18" charset="0"/>
            </a:endParaRPr>
          </a:p>
        </p:txBody>
      </p:sp>
      <p:pic>
        <p:nvPicPr>
          <p:cNvPr id="46" name="Picture 45" descr="h_4_17_decomposition_example.jpg"/>
          <p:cNvPicPr>
            <a:picLocks noChangeAspect="1"/>
          </p:cNvPicPr>
          <p:nvPr/>
        </p:nvPicPr>
        <p:blipFill>
          <a:blip r:embed="rId8" cstate="print"/>
          <a:stretch>
            <a:fillRect/>
          </a:stretch>
        </p:blipFill>
        <p:spPr>
          <a:xfrm>
            <a:off x="14894416" y="13116910"/>
            <a:ext cx="14082272" cy="4956449"/>
          </a:xfrm>
          <a:prstGeom prst="rect">
            <a:avLst/>
          </a:prstGeom>
        </p:spPr>
      </p:pic>
    </p:spTree>
    <p:extLst>
      <p:ext uri="{BB962C8B-B14F-4D97-AF65-F5344CB8AC3E}">
        <p14:creationId xmlns:p14="http://schemas.microsoft.com/office/powerpoint/2010/main" xmlns=""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xmlns=""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351</TotalTime>
  <Words>1105</Words>
  <Application>Microsoft Office PowerPoint</Application>
  <PresentationFormat>Custom</PresentationFormat>
  <Paragraphs>59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Medical Poster</vt:lpstr>
      <vt:lpstr>Restricted Partitions as a Number Theory Problem and an NP-Complete Problem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Restricted Partitions as a Number Theory Problem and an NP-Complete Problem</dc:title>
  <dc:subject>Mathematics/Computer Science</dc:subject>
  <dc:creator>Kevin Dittmar, Abdul Hassen</dc:creator>
  <cp:keywords>STEM, Mathematics, Computer Science</cp:keywords>
  <cp:lastModifiedBy>Kevin</cp:lastModifiedBy>
  <cp:revision>35</cp:revision>
  <dcterms:created xsi:type="dcterms:W3CDTF">2013-12-03T00:45:10Z</dcterms:created>
  <dcterms:modified xsi:type="dcterms:W3CDTF">2015-04-28T19:18:23Z</dcterms:modified>
</cp:coreProperties>
</file>