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57" r:id="rId12"/>
    <p:sldId id="264" r:id="rId13"/>
    <p:sldId id="258" r:id="rId14"/>
    <p:sldId id="259" r:id="rId15"/>
    <p:sldId id="265" r:id="rId16"/>
    <p:sldId id="266" r:id="rId17"/>
    <p:sldId id="267" r:id="rId18"/>
    <p:sldId id="261" r:id="rId19"/>
    <p:sldId id="268" r:id="rId20"/>
    <p:sldId id="276" r:id="rId21"/>
    <p:sldId id="277" r:id="rId22"/>
    <p:sldId id="278" r:id="rId23"/>
    <p:sldId id="279" r:id="rId24"/>
    <p:sldId id="260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  <a:ea typeface="Cambria Math" pitchFamily="18" charset="0"/>
              </a:defRPr>
            </a:lvl1pPr>
            <a:lvl2pPr>
              <a:defRPr>
                <a:latin typeface="Cambria" pitchFamily="18" charset="0"/>
                <a:ea typeface="Cambria Math" pitchFamily="18" charset="0"/>
              </a:defRPr>
            </a:lvl2pPr>
            <a:lvl3pPr>
              <a:defRPr>
                <a:latin typeface="Cambria" pitchFamily="18" charset="0"/>
                <a:ea typeface="Cambria Math" pitchFamily="18" charset="0"/>
              </a:defRPr>
            </a:lvl3pPr>
            <a:lvl4pPr>
              <a:defRPr>
                <a:latin typeface="Cambria" pitchFamily="18" charset="0"/>
                <a:ea typeface="Cambria Math" pitchFamily="18" charset="0"/>
              </a:defRPr>
            </a:lvl4pPr>
            <a:lvl5pPr>
              <a:defRPr>
                <a:latin typeface="Cambria" pitchFamily="18" charset="0"/>
                <a:ea typeface="Cambria Math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5D06-F5C0-4CD6-AF7B-32168C9227C7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A8AC-228E-4344-B915-1B10DAD9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Restricted Partitions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smtClean="0"/>
              <a:t>NP-Complete and Number </a:t>
            </a:r>
            <a:r>
              <a:rPr lang="en-US" dirty="0" smtClean="0"/>
              <a:t>Theory Problem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NP-Complete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We successfully transformed the Subset Sum problem into a Partition problem where all parts are distinct.</a:t>
            </a:r>
          </a:p>
          <a:p>
            <a:r>
              <a:rPr lang="en-US" dirty="0" smtClean="0"/>
              <a:t>To model the Subset Sum problem as an Partition problem with different or no restrictions, we can vary restrictions on Subset Sum set elements.</a:t>
            </a:r>
          </a:p>
          <a:p>
            <a:r>
              <a:rPr lang="en-US" dirty="0" smtClean="0"/>
              <a:t>Unrestricted – allow multiple uses of elements</a:t>
            </a:r>
          </a:p>
          <a:p>
            <a:r>
              <a:rPr lang="en-US" dirty="0" smtClean="0"/>
              <a:t>Evens only – only even elements</a:t>
            </a:r>
          </a:p>
          <a:p>
            <a:r>
              <a:rPr lang="en-US" dirty="0" smtClean="0"/>
              <a:t>All variations of the Subset Sum problem have been proven to be NP-Complete.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5486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Restricted Partition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restricted partition studied was </a:t>
            </a:r>
          </a:p>
          <a:p>
            <a:r>
              <a:rPr lang="en-US" dirty="0" smtClean="0">
                <a:ea typeface="Cambria Math" pitchFamily="18" charset="0"/>
              </a:rPr>
              <a:t>                represents the total number of partitions of the number     where the smallest part is exactly      .</a:t>
            </a:r>
          </a:p>
          <a:p>
            <a:r>
              <a:rPr lang="en-US" dirty="0" smtClean="0">
                <a:ea typeface="Cambria Math" pitchFamily="18" charset="0"/>
              </a:rPr>
              <a:t>                can be expanded into the difference of two simpler function calls through the use of a recurrence relation.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21003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609600"/>
            <a:ext cx="1371600" cy="572610"/>
          </a:xfrm>
          <a:prstGeom prst="rect">
            <a:avLst/>
          </a:prstGeom>
          <a:noFill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1637190"/>
            <a:ext cx="1371600" cy="57261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7300" y="2667000"/>
            <a:ext cx="266700" cy="619125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209800"/>
            <a:ext cx="1371600" cy="572610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190875"/>
            <a:ext cx="390525" cy="619125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770790"/>
            <a:ext cx="1371600" cy="572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5486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Restricted Partition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ambria Math" pitchFamily="18" charset="0"/>
              </a:rPr>
              <a:t>The recurrence relation</a:t>
            </a: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	can be used to decompose the function                 into a sum of functions with smaller       and     values.</a:t>
            </a:r>
          </a:p>
          <a:p>
            <a:r>
              <a:rPr lang="en-US" dirty="0" smtClean="0">
                <a:ea typeface="Cambria Math" pitchFamily="18" charset="0"/>
              </a:rPr>
              <a:t>This is done until the original                 function is represented as a sum of functions in the form                .</a:t>
            </a:r>
          </a:p>
          <a:p>
            <a:r>
              <a:rPr lang="en-US" dirty="0" smtClean="0">
                <a:ea typeface="Cambria Math" pitchFamily="18" charset="0"/>
              </a:rPr>
              <a:t>This will simplify counting the partitions.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21003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609600"/>
            <a:ext cx="1371600" cy="57261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343400"/>
            <a:ext cx="1371600" cy="57261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0225" y="5334000"/>
            <a:ext cx="1323975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8011411" cy="561975"/>
          </a:xfrm>
          <a:prstGeom prst="rect">
            <a:avLst/>
          </a:prstGeom>
          <a:noFill/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2819400"/>
            <a:ext cx="1371600" cy="572610"/>
          </a:xfrm>
          <a:prstGeom prst="rect">
            <a:avLst/>
          </a:prstGeom>
          <a:noFill/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6300" y="3267075"/>
            <a:ext cx="266700" cy="619125"/>
          </a:xfrm>
          <a:prstGeom prst="rect">
            <a:avLst/>
          </a:prstGeom>
          <a:noFill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29475" y="3267075"/>
            <a:ext cx="390525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953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function                  being decomposed into a sum of the simplest functions possible shown in a binary tree format.</a:t>
            </a:r>
            <a:endParaRPr lang="en-US" sz="3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4943475"/>
            <a:ext cx="1495425" cy="619125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Content Placeholder 41" descr="h_4_17_decomposition_exampl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21024" y="1524000"/>
            <a:ext cx="9165024" cy="3421426"/>
          </a:xfrm>
        </p:spPr>
      </p:pic>
      <p:sp>
        <p:nvSpPr>
          <p:cNvPr id="10" name="Rectangle 9"/>
          <p:cNvSpPr/>
          <p:nvPr/>
        </p:nvSpPr>
        <p:spPr>
          <a:xfrm>
            <a:off x="0" y="2362200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209800"/>
          </a:xfrm>
        </p:spPr>
        <p:txBody>
          <a:bodyPr/>
          <a:lstStyle/>
          <a:p>
            <a:r>
              <a:rPr lang="en-US" dirty="0" smtClean="0"/>
              <a:t>The simplified function calls exhibit a pattern that can be used to generalize the calculations.</a:t>
            </a:r>
          </a:p>
          <a:p>
            <a:r>
              <a:rPr lang="en-US" dirty="0" smtClean="0"/>
              <a:t>The signs of the first 64 function calls are shown below from left to right in blocks of 16:</a:t>
            </a:r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3886200"/>
          <a:ext cx="8001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6456" y="6019800"/>
            <a:ext cx="7439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represents positive; – represents negative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The sign for the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th</a:t>
            </a:r>
            <a:r>
              <a:rPr lang="en-US" i="1" baseline="30000" dirty="0" smtClean="0"/>
              <a:t> </a:t>
            </a:r>
            <a:r>
              <a:rPr lang="en-US" dirty="0" smtClean="0"/>
              <a:t>function call is represented by</a:t>
            </a:r>
          </a:p>
          <a:p>
            <a:endParaRPr lang="en-US" dirty="0" smtClean="0"/>
          </a:p>
          <a:p>
            <a:r>
              <a:rPr lang="en-US" dirty="0" smtClean="0"/>
              <a:t>This function is defined by nested recursive applications of the sign pattern to a group of function calls whose size is a power of 4.</a:t>
            </a:r>
          </a:p>
          <a:p>
            <a:r>
              <a:rPr lang="en-US" dirty="0" smtClean="0"/>
              <a:t>The pattern is               where     represents a pattern of signs for 4</a:t>
            </a:r>
            <a:r>
              <a:rPr lang="en-US" i="1" baseline="30000" dirty="0" smtClean="0"/>
              <a:t>k </a:t>
            </a:r>
            <a:r>
              <a:rPr lang="en-US" dirty="0" smtClean="0"/>
              <a:t>function calls where </a:t>
            </a:r>
            <a:r>
              <a:rPr lang="en-US" i="1" dirty="0" smtClean="0"/>
              <a:t>k </a:t>
            </a:r>
            <a:r>
              <a:rPr lang="en-US" dirty="0" smtClean="0"/>
              <a:t>is a non-negative integer.      represents a pattern of signs for 4</a:t>
            </a:r>
            <a:r>
              <a:rPr lang="en-US" i="1" baseline="30000" dirty="0" smtClean="0"/>
              <a:t>k </a:t>
            </a:r>
            <a:r>
              <a:rPr lang="en-US" dirty="0" smtClean="0"/>
              <a:t>function calls where all positive signs in     are negative and vice-versa.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543800" cy="814079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0900" y="4343400"/>
            <a:ext cx="1181100" cy="6096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9775" y="4419600"/>
            <a:ext cx="276225" cy="552450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5334000"/>
            <a:ext cx="276225" cy="609600"/>
          </a:xfrm>
          <a:prstGeom prst="rect">
            <a:avLst/>
          </a:prstGeom>
          <a:noFill/>
        </p:spPr>
      </p:pic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4575" y="6381750"/>
            <a:ext cx="2762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Pattern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= 0:</a:t>
            </a:r>
          </a:p>
          <a:p>
            <a:pPr lvl="1"/>
            <a:r>
              <a:rPr lang="en-US" dirty="0" smtClean="0"/>
              <a:t>    = +</a:t>
            </a:r>
          </a:p>
          <a:p>
            <a:pPr lvl="1"/>
            <a:r>
              <a:rPr lang="en-US" dirty="0" smtClean="0"/>
              <a:t>    = -</a:t>
            </a:r>
          </a:p>
          <a:p>
            <a:pPr lvl="1"/>
            <a:r>
              <a:rPr lang="en-US" dirty="0" smtClean="0"/>
              <a:t>               = +--+</a:t>
            </a:r>
          </a:p>
          <a:p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    = +--+</a:t>
            </a:r>
          </a:p>
          <a:p>
            <a:pPr lvl="1"/>
            <a:r>
              <a:rPr lang="en-US" dirty="0" smtClean="0"/>
              <a:t>    = -++-</a:t>
            </a:r>
          </a:p>
          <a:p>
            <a:pPr lvl="1"/>
            <a:r>
              <a:rPr lang="en-US" dirty="0" smtClean="0"/>
              <a:t>               =+--+-++--++-+--+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209800"/>
            <a:ext cx="276225" cy="552450"/>
          </a:xfrm>
          <a:prstGeom prst="rect">
            <a:avLst/>
          </a:prstGeom>
          <a:noFill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667000"/>
            <a:ext cx="276225" cy="609600"/>
          </a:xfrm>
          <a:prstGeom prst="rect">
            <a:avLst/>
          </a:prstGeom>
          <a:noFill/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7300" y="3200400"/>
            <a:ext cx="1181100" cy="609600"/>
          </a:xfrm>
          <a:prstGeom prst="rect">
            <a:avLst/>
          </a:prstGeom>
          <a:noFill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5334000"/>
            <a:ext cx="1181100" cy="609600"/>
          </a:xfrm>
          <a:prstGeom prst="rect">
            <a:avLst/>
          </a:prstGeom>
          <a:noFill/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800600"/>
            <a:ext cx="276225" cy="609600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324350"/>
            <a:ext cx="2762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Pattern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= 2: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that, when grouped in blocks of 16, the pattern for </a:t>
            </a:r>
            <a:r>
              <a:rPr lang="en-US" i="1" dirty="0" smtClean="0"/>
              <a:t>k</a:t>
            </a:r>
            <a:r>
              <a:rPr lang="en-US" dirty="0" smtClean="0"/>
              <a:t> = 2 is the same as the pattern for k = 0 where the “X” pattern of plusses replaces “+” and the “O” pattern of plusses replaces “-”.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453640"/>
          <a:ext cx="8001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-++-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+--+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133600"/>
            <a:ext cx="276225" cy="552450"/>
          </a:xfrm>
          <a:prstGeom prst="rect">
            <a:avLst/>
          </a:prstGeom>
          <a:noFill/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2133600"/>
            <a:ext cx="276225" cy="60960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09800"/>
            <a:ext cx="276225" cy="552450"/>
          </a:xfrm>
          <a:prstGeom prst="rect">
            <a:avLst/>
          </a:prstGeom>
          <a:noFill/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1175" y="2133600"/>
            <a:ext cx="2762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Argument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9154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The second argument of decomposed function calls in the form                 also follow a pattern.</a:t>
            </a:r>
          </a:p>
          <a:p>
            <a:r>
              <a:rPr lang="en-US" dirty="0" smtClean="0"/>
              <a:t>When arranged in blocks of 16 as shown, the terms in the positions of the bold numbers cancel (Example shown for                     .)</a:t>
            </a:r>
          </a:p>
          <a:p>
            <a:r>
              <a:rPr lang="en-US" dirty="0" smtClean="0"/>
              <a:t>8 of every 16 terms cancel, halving computation time.</a:t>
            </a:r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5225" y="1743075"/>
            <a:ext cx="1323975" cy="619125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3352800"/>
            <a:ext cx="1781175" cy="552450"/>
          </a:xfrm>
          <a:prstGeom prst="rect">
            <a:avLst/>
          </a:prstGeom>
          <a:noFill/>
        </p:spPr>
      </p:pic>
      <p:grpSp>
        <p:nvGrpSpPr>
          <p:cNvPr id="31" name="Group 30"/>
          <p:cNvGrpSpPr/>
          <p:nvPr/>
        </p:nvGrpSpPr>
        <p:grpSpPr>
          <a:xfrm>
            <a:off x="838200" y="4876800"/>
            <a:ext cx="7565708" cy="1981200"/>
            <a:chOff x="0" y="457200"/>
            <a:chExt cx="5819775" cy="15240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591175" cy="381000"/>
            </a:xfrm>
            <a:prstGeom prst="rect">
              <a:avLst/>
            </a:prstGeom>
            <a:noFill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838200"/>
              <a:ext cx="5819775" cy="381000"/>
            </a:xfrm>
            <a:prstGeom prst="rect">
              <a:avLst/>
            </a:prstGeom>
            <a:noFill/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219200"/>
              <a:ext cx="5819775" cy="381000"/>
            </a:xfrm>
            <a:prstGeom prst="rect">
              <a:avLst/>
            </a:prstGeom>
            <a:noFill/>
          </p:spPr>
        </p:pic>
        <p:pic>
          <p:nvPicPr>
            <p:cNvPr id="7169" name="Picture 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600200"/>
              <a:ext cx="5591175" cy="381000"/>
            </a:xfrm>
            <a:prstGeom prst="rect">
              <a:avLst/>
            </a:prstGeom>
            <a:noFill/>
          </p:spPr>
        </p:pic>
      </p:grp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Decrement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It is possible to generate the second argument for the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th</a:t>
            </a:r>
            <a:r>
              <a:rPr lang="en-US" i="1" baseline="30000" dirty="0" smtClean="0"/>
              <a:t>    </a:t>
            </a:r>
            <a:r>
              <a:rPr lang="en-US" i="1" dirty="0" smtClean="0"/>
              <a:t>               </a:t>
            </a:r>
            <a:r>
              <a:rPr lang="en-US" dirty="0" smtClean="0"/>
              <a:t>term using only the least part      , the number to partition    , and </a:t>
            </a:r>
            <a:r>
              <a:rPr lang="en-US" i="1" dirty="0" smtClean="0"/>
              <a:t>k</a:t>
            </a:r>
            <a:r>
              <a:rPr lang="en-US" dirty="0" smtClean="0"/>
              <a:t>, the index of the term.</a:t>
            </a:r>
          </a:p>
          <a:p>
            <a:r>
              <a:rPr lang="en-US" dirty="0" smtClean="0"/>
              <a:t>The function </a:t>
            </a:r>
            <a:r>
              <a:rPr lang="en-US" i="1" dirty="0" smtClean="0"/>
              <a:t>d(k)</a:t>
            </a:r>
            <a:r>
              <a:rPr lang="en-US" dirty="0" smtClean="0"/>
              <a:t> returns the total decrement from the original term </a:t>
            </a:r>
            <a:r>
              <a:rPr lang="en-US" i="1" dirty="0" smtClean="0"/>
              <a:t>x(0)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</a:t>
            </a:r>
          </a:p>
          <a:p>
            <a:pPr algn="ctr">
              <a:buNone/>
            </a:pPr>
            <a:r>
              <a:rPr lang="en-US" i="1" dirty="0" smtClean="0"/>
              <a:t>x(k) = x(0) – d(k)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d(k)</a:t>
            </a:r>
            <a:r>
              <a:rPr lang="en-US" dirty="0" smtClean="0"/>
              <a:t>, we can find the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th</a:t>
            </a:r>
            <a:r>
              <a:rPr lang="en-US" dirty="0" smtClean="0"/>
              <a:t>                  term without using recursion.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24075"/>
            <a:ext cx="1323975" cy="619125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5100" y="2581275"/>
            <a:ext cx="266700" cy="619125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581275"/>
            <a:ext cx="390525" cy="619125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25" y="5934075"/>
            <a:ext cx="1323975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partition of some number is a sum of positive numbers called parts with the same value as the original number.</a:t>
            </a:r>
          </a:p>
          <a:p>
            <a:r>
              <a:rPr lang="en-US" dirty="0" smtClean="0"/>
              <a:t>Unrestricted partitions include all combinations.</a:t>
            </a:r>
          </a:p>
          <a:p>
            <a:r>
              <a:rPr lang="en-US" dirty="0" smtClean="0"/>
              <a:t>Example:  The partitions of 5 are</a:t>
            </a:r>
          </a:p>
          <a:p>
            <a:pPr lvl="1">
              <a:buNone/>
            </a:pPr>
            <a:r>
              <a:rPr lang="en-US" dirty="0" smtClean="0"/>
              <a:t>5				2+2+1	</a:t>
            </a:r>
          </a:p>
          <a:p>
            <a:pPr lvl="1">
              <a:buNone/>
            </a:pPr>
            <a:r>
              <a:rPr lang="en-US" dirty="0" smtClean="0"/>
              <a:t>4+1		2+1+1+1</a:t>
            </a:r>
          </a:p>
          <a:p>
            <a:pPr lvl="1">
              <a:buNone/>
            </a:pPr>
            <a:r>
              <a:rPr lang="en-US" dirty="0" smtClean="0"/>
              <a:t>3+2		1+1+1+1+1</a:t>
            </a:r>
          </a:p>
          <a:p>
            <a:pPr lvl="1">
              <a:buNone/>
            </a:pPr>
            <a:r>
              <a:rPr lang="en-US" dirty="0" smtClean="0"/>
              <a:t>3+1+1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i="1" dirty="0" smtClean="0"/>
              <a:t>k</a:t>
            </a:r>
            <a:r>
              <a:rPr lang="en-US" dirty="0" smtClean="0"/>
              <a:t> as a linear combination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[</a:t>
            </a:r>
            <a:r>
              <a:rPr lang="en-US" i="1" dirty="0" smtClean="0"/>
              <a:t>x</a:t>
            </a:r>
            <a:r>
              <a:rPr lang="en-US" dirty="0" smtClean="0"/>
              <a:t>] is defined as the largest integer that is at most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summand in the linear combination will be used to find part of the entire </a:t>
            </a:r>
            <a:r>
              <a:rPr lang="en-US" i="1" dirty="0" smtClean="0"/>
              <a:t>d(k)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209800"/>
            <a:ext cx="7416800" cy="6096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r>
              <a:rPr lang="en-US" i="1" dirty="0" smtClean="0"/>
              <a:t>d(k)</a:t>
            </a:r>
            <a:r>
              <a:rPr lang="en-US" dirty="0" smtClean="0"/>
              <a:t> uses recursion to generate a sum of partial decrements starting from the largest power of 4.</a:t>
            </a:r>
          </a:p>
          <a:p>
            <a:r>
              <a:rPr lang="en-US" dirty="0" smtClean="0"/>
              <a:t>We define </a:t>
            </a:r>
            <a:r>
              <a:rPr lang="en-US" i="1" dirty="0" smtClean="0"/>
              <a:t>g(c</a:t>
            </a:r>
            <a:r>
              <a:rPr lang="en-US" i="1" baseline="-25000" dirty="0" smtClean="0"/>
              <a:t>p </a:t>
            </a:r>
            <a:r>
              <a:rPr lang="en-US" i="1" dirty="0" smtClean="0"/>
              <a:t>,p)</a:t>
            </a:r>
            <a:r>
              <a:rPr lang="en-US" dirty="0" smtClean="0"/>
              <a:t>, a function that generates partial decrements,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leading coefficient for </a:t>
            </a:r>
            <a:r>
              <a:rPr lang="en-US" i="1" dirty="0" smtClean="0"/>
              <a:t>k </a:t>
            </a:r>
            <a:r>
              <a:rPr lang="en-US" dirty="0" smtClean="0"/>
              <a:t>in base 4, and </a:t>
            </a:r>
            <a:r>
              <a:rPr lang="en-US" i="1" dirty="0" smtClean="0"/>
              <a:t>p</a:t>
            </a:r>
            <a:r>
              <a:rPr lang="en-US" dirty="0" smtClean="0"/>
              <a:t> is the power.</a:t>
            </a:r>
            <a:endParaRPr lang="en-US" baseline="-25000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8325" y="4191000"/>
            <a:ext cx="4867276" cy="1344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Using the definitions for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g(c</a:t>
            </a:r>
            <a:r>
              <a:rPr lang="en-US" i="1" baseline="-25000" dirty="0" smtClean="0"/>
              <a:t>p </a:t>
            </a:r>
            <a:r>
              <a:rPr lang="en-US" i="1" dirty="0" smtClean="0"/>
              <a:t>,p)</a:t>
            </a:r>
            <a:r>
              <a:rPr lang="en-US" dirty="0" smtClean="0"/>
              <a:t>, we define </a:t>
            </a:r>
            <a:r>
              <a:rPr lang="en-US" i="1" dirty="0" smtClean="0"/>
              <a:t>d(k)</a:t>
            </a:r>
            <a:r>
              <a:rPr lang="en-US" dirty="0" smtClean="0"/>
              <a:t> recursively as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example of </a:t>
            </a:r>
            <a:r>
              <a:rPr lang="en-US" i="1" dirty="0" smtClean="0"/>
              <a:t>d(14) </a:t>
            </a:r>
            <a:r>
              <a:rPr lang="en-US" dirty="0" smtClean="0"/>
              <a:t>is provided in the next slide.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52500" y="2590800"/>
            <a:ext cx="6286500" cy="1962150"/>
            <a:chOff x="0" y="457200"/>
            <a:chExt cx="4762500" cy="15049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1371600" cy="476250"/>
            </a:xfrm>
            <a:prstGeom prst="rect">
              <a:avLst/>
            </a:prstGeom>
            <a:noFill/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933450"/>
              <a:ext cx="1371600" cy="476250"/>
            </a:xfrm>
            <a:prstGeom prst="rect">
              <a:avLst/>
            </a:prstGeom>
            <a:noFill/>
          </p:spPr>
        </p:pic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409700"/>
              <a:ext cx="4762500" cy="552450"/>
            </a:xfrm>
            <a:prstGeom prst="rect">
              <a:avLst/>
            </a:prstGeom>
            <a:noFill/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Function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66800" y="1219200"/>
            <a:ext cx="7010400" cy="5742259"/>
            <a:chOff x="1447800" y="1905000"/>
            <a:chExt cx="4686300" cy="3838575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1905000"/>
              <a:ext cx="4419600" cy="476250"/>
            </a:xfrm>
            <a:prstGeom prst="rect">
              <a:avLst/>
            </a:prstGeom>
            <a:noFill/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2381250"/>
              <a:ext cx="3419475" cy="419100"/>
            </a:xfrm>
            <a:prstGeom prst="rect">
              <a:avLst/>
            </a:prstGeom>
            <a:noFill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2800350"/>
              <a:ext cx="3362325" cy="409575"/>
            </a:xfrm>
            <a:prstGeom prst="rect">
              <a:avLst/>
            </a:prstGeom>
            <a:noFill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3209925"/>
              <a:ext cx="1447800" cy="409575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3619500"/>
              <a:ext cx="3848100" cy="476250"/>
            </a:xfrm>
            <a:prstGeom prst="rect">
              <a:avLst/>
            </a:prstGeom>
            <a:noFill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4095750"/>
              <a:ext cx="3781425" cy="419100"/>
            </a:xfrm>
            <a:prstGeom prst="rect">
              <a:avLst/>
            </a:prstGeom>
            <a:noFill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4514850"/>
              <a:ext cx="3724275" cy="409575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4924425"/>
              <a:ext cx="1543050" cy="409575"/>
            </a:xfrm>
            <a:prstGeom prst="rect">
              <a:avLst/>
            </a:prstGeom>
            <a:noFill/>
          </p:spPr>
        </p:pic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5334000"/>
              <a:ext cx="485775" cy="409575"/>
            </a:xfrm>
            <a:prstGeom prst="rect">
              <a:avLst/>
            </a:prstGeom>
            <a:noFill/>
          </p:spPr>
        </p:pic>
      </p:grp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4295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Unrestricted Partitions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h(1,n)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2209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As shown below, each partition of </a:t>
            </a:r>
            <a:r>
              <a:rPr lang="en-US" sz="3200" i="1" dirty="0" smtClean="0"/>
              <a:t>n</a:t>
            </a:r>
            <a:r>
              <a:rPr lang="en-US" sz="3200" dirty="0" smtClean="0"/>
              <a:t> with least part of 1 is equivalent to an unrestricted partition of </a:t>
            </a:r>
            <a:r>
              <a:rPr lang="en-US" sz="3200" i="1" dirty="0" smtClean="0"/>
              <a:t>n</a:t>
            </a:r>
            <a:r>
              <a:rPr lang="en-US" sz="3200" dirty="0" smtClean="0"/>
              <a:t>-1 with a 1 </a:t>
            </a:r>
            <a:r>
              <a:rPr lang="en-US" sz="3200" dirty="0" err="1" smtClean="0"/>
              <a:t>prepended</a:t>
            </a:r>
            <a:r>
              <a:rPr lang="en-US" sz="3200" dirty="0" smtClean="0"/>
              <a:t> to the sum.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676400"/>
            <a:ext cx="3228975" cy="552450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 l="26161" t="27083" r="26793" b="43630"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Using this Method for Other Restrictions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With some slight variations, a binary tree can be used to reduce the complexity of counting sets of other restricted partitions.</a:t>
            </a:r>
          </a:p>
          <a:p>
            <a:r>
              <a:rPr lang="en-US" dirty="0" smtClean="0"/>
              <a:t>The general method involves repeatedly using a recurrence relation with a form similar to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to simplify the expression to a sum of easily calculated functions.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695825"/>
            <a:ext cx="8011411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is defined as the number of partitions of </a:t>
            </a:r>
            <a:r>
              <a:rPr lang="en-US" i="1" dirty="0" smtClean="0"/>
              <a:t>n</a:t>
            </a:r>
            <a:r>
              <a:rPr lang="en-US" dirty="0" smtClean="0"/>
              <a:t> where </a:t>
            </a:r>
            <a:r>
              <a:rPr lang="en-US" i="1" dirty="0" smtClean="0"/>
              <a:t>m </a:t>
            </a:r>
            <a:r>
              <a:rPr lang="en-US" dirty="0" smtClean="0"/>
              <a:t>is the largest part.</a:t>
            </a:r>
          </a:p>
          <a:p>
            <a:r>
              <a:rPr lang="en-US" dirty="0" smtClean="0"/>
              <a:t>To simplify </a:t>
            </a:r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, we can use the recurrence relation</a:t>
            </a:r>
          </a:p>
          <a:p>
            <a:pPr algn="ctr">
              <a:buNone/>
            </a:pPr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 = p(m-1, n-1) + p(m, n-m)</a:t>
            </a:r>
          </a:p>
          <a:p>
            <a:pPr>
              <a:buNone/>
            </a:pPr>
            <a:r>
              <a:rPr lang="en-US" dirty="0" smtClean="0"/>
              <a:t>	to convert </a:t>
            </a:r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into a sum of terms that are in the form </a:t>
            </a:r>
            <a:r>
              <a:rPr lang="en-US" i="1" dirty="0" smtClean="0"/>
              <a:t>p(1,k)</a:t>
            </a:r>
            <a:r>
              <a:rPr lang="en-US" dirty="0" smtClean="0"/>
              <a:t>, </a:t>
            </a:r>
            <a:r>
              <a:rPr lang="en-US" i="1" dirty="0" smtClean="0"/>
              <a:t>p(</a:t>
            </a:r>
            <a:r>
              <a:rPr lang="en-US" i="1" dirty="0" err="1" smtClean="0"/>
              <a:t>k,k</a:t>
            </a:r>
            <a:r>
              <a:rPr lang="en-US" i="1" dirty="0" smtClean="0"/>
              <a:t>), </a:t>
            </a:r>
            <a:r>
              <a:rPr lang="en-US" dirty="0" smtClean="0"/>
              <a:t>or</a:t>
            </a:r>
            <a:r>
              <a:rPr lang="en-US" i="1" dirty="0" smtClean="0"/>
              <a:t> p(</a:t>
            </a:r>
            <a:r>
              <a:rPr lang="en-US" i="1" dirty="0" err="1" smtClean="0"/>
              <a:t>x,k</a:t>
            </a:r>
            <a:r>
              <a:rPr lang="en-US" i="1" dirty="0" smtClean="0"/>
              <a:t>)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are integers and </a:t>
            </a:r>
            <a:r>
              <a:rPr lang="en-US" i="1" dirty="0" smtClean="0"/>
              <a:t>x &gt; 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9050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p(1,k) = 1</a:t>
            </a:r>
          </a:p>
          <a:p>
            <a:pPr>
              <a:buNone/>
            </a:pPr>
            <a:r>
              <a:rPr lang="en-US" i="1" dirty="0" smtClean="0"/>
              <a:t>p(</a:t>
            </a:r>
            <a:r>
              <a:rPr lang="en-US" i="1" dirty="0" err="1" smtClean="0"/>
              <a:t>k,k</a:t>
            </a:r>
            <a:r>
              <a:rPr lang="en-US" i="1" dirty="0" smtClean="0"/>
              <a:t>) = 1</a:t>
            </a:r>
          </a:p>
          <a:p>
            <a:pPr>
              <a:buNone/>
            </a:pPr>
            <a:r>
              <a:rPr lang="en-US" i="1" dirty="0" smtClean="0"/>
              <a:t>p(</a:t>
            </a:r>
            <a:r>
              <a:rPr lang="en-US" i="1" dirty="0" err="1" smtClean="0"/>
              <a:t>x,k</a:t>
            </a:r>
            <a:r>
              <a:rPr lang="en-US" i="1" dirty="0" smtClean="0"/>
              <a:t>) = 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6919685" cy="360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4876800"/>
            <a:ext cx="914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itchFamily="18" charset="0"/>
              </a:rPr>
              <a:t>By using the equations above for each of the colored leaves in the binary tree, the count of partitions </a:t>
            </a:r>
            <a:r>
              <a:rPr lang="en-US" sz="3200" i="1" dirty="0" smtClean="0">
                <a:latin typeface="Cambria" pitchFamily="18" charset="0"/>
              </a:rPr>
              <a:t>p(</a:t>
            </a:r>
            <a:r>
              <a:rPr lang="en-US" sz="3200" i="1" dirty="0" err="1" smtClean="0">
                <a:latin typeface="Cambria" pitchFamily="18" charset="0"/>
              </a:rPr>
              <a:t>m,n</a:t>
            </a:r>
            <a:r>
              <a:rPr lang="en-US" sz="3200" i="1" dirty="0" smtClean="0">
                <a:latin typeface="Cambria" pitchFamily="18" charset="0"/>
              </a:rPr>
              <a:t>)</a:t>
            </a:r>
            <a:r>
              <a:rPr lang="en-US" sz="3200" dirty="0" smtClean="0">
                <a:latin typeface="Cambria" pitchFamily="18" charset="0"/>
              </a:rPr>
              <a:t> can be found, as it is for the example </a:t>
            </a:r>
            <a:r>
              <a:rPr lang="en-US" sz="3200" i="1" dirty="0" smtClean="0">
                <a:latin typeface="Cambria" pitchFamily="18" charset="0"/>
              </a:rPr>
              <a:t>p(3,9)</a:t>
            </a:r>
            <a:r>
              <a:rPr lang="en-US" sz="3200" dirty="0" smtClean="0">
                <a:latin typeface="Cambria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p’(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>
            <a:normAutofit/>
          </a:bodyPr>
          <a:lstStyle/>
          <a:p>
            <a:r>
              <a:rPr lang="en-US" i="1" dirty="0" smtClean="0"/>
              <a:t>p’(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is defined as the number of partitions of </a:t>
            </a:r>
            <a:r>
              <a:rPr lang="en-US" i="1" dirty="0" smtClean="0"/>
              <a:t>n</a:t>
            </a:r>
            <a:r>
              <a:rPr lang="en-US" dirty="0" smtClean="0"/>
              <a:t> where the largest part is no greater than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simplify </a:t>
            </a:r>
            <a:r>
              <a:rPr lang="en-US" i="1" dirty="0" smtClean="0"/>
              <a:t>p’(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, we can use the recurrence relation</a:t>
            </a:r>
          </a:p>
          <a:p>
            <a:pPr algn="ctr">
              <a:buNone/>
            </a:pPr>
            <a:r>
              <a:rPr lang="en-US" i="1" dirty="0" smtClean="0"/>
              <a:t>p’(</a:t>
            </a:r>
            <a:r>
              <a:rPr lang="en-US" i="1" dirty="0" err="1" smtClean="0"/>
              <a:t>m,n</a:t>
            </a:r>
            <a:r>
              <a:rPr lang="en-US" i="1" dirty="0" smtClean="0"/>
              <a:t>) = p’(m-1, n) + p(m, n)</a:t>
            </a:r>
          </a:p>
          <a:p>
            <a:pPr>
              <a:buNone/>
            </a:pPr>
            <a:r>
              <a:rPr lang="en-US" dirty="0" smtClean="0"/>
              <a:t>	and the recurrence relation for </a:t>
            </a:r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to convert </a:t>
            </a:r>
            <a:r>
              <a:rPr lang="en-US" i="1" dirty="0" smtClean="0"/>
              <a:t>p(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into a sum of terms that are in the form </a:t>
            </a:r>
            <a:r>
              <a:rPr lang="en-US" i="1" dirty="0" smtClean="0"/>
              <a:t>p(1,k)</a:t>
            </a:r>
            <a:r>
              <a:rPr lang="en-US" dirty="0" smtClean="0"/>
              <a:t>, </a:t>
            </a:r>
            <a:r>
              <a:rPr lang="en-US" i="1" dirty="0" smtClean="0"/>
              <a:t>p(</a:t>
            </a:r>
            <a:r>
              <a:rPr lang="en-US" i="1" dirty="0" err="1" smtClean="0"/>
              <a:t>k,k</a:t>
            </a:r>
            <a:r>
              <a:rPr lang="en-US" i="1" dirty="0" smtClean="0"/>
              <a:t>), p(</a:t>
            </a:r>
            <a:r>
              <a:rPr lang="en-US" i="1" dirty="0" err="1" smtClean="0"/>
              <a:t>x,k</a:t>
            </a:r>
            <a:r>
              <a:rPr lang="en-US" i="1" dirty="0" smtClean="0"/>
              <a:t>)</a:t>
            </a:r>
            <a:r>
              <a:rPr lang="en-US" dirty="0" smtClean="0"/>
              <a:t>, or </a:t>
            </a:r>
            <a:r>
              <a:rPr lang="en-US" i="1" dirty="0" smtClean="0"/>
              <a:t>p’(0,k)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are integers and </a:t>
            </a:r>
            <a:r>
              <a:rPr lang="en-US" i="1" dirty="0" smtClean="0"/>
              <a:t>x &gt; 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p’(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739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p(1,k) = 1; p(</a:t>
            </a:r>
            <a:r>
              <a:rPr lang="en-US" i="1" dirty="0" err="1" smtClean="0"/>
              <a:t>k,k</a:t>
            </a:r>
            <a:r>
              <a:rPr lang="en-US" i="1" dirty="0" smtClean="0"/>
              <a:t>) = 1; p(</a:t>
            </a:r>
            <a:r>
              <a:rPr lang="en-US" i="1" dirty="0" err="1" smtClean="0"/>
              <a:t>x,k</a:t>
            </a:r>
            <a:r>
              <a:rPr lang="en-US" i="1" dirty="0" smtClean="0"/>
              <a:t>) = 0; p’(0,k)=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00600"/>
            <a:ext cx="914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itchFamily="18" charset="0"/>
              </a:rPr>
              <a:t>By using the equations above for each of the colored leaves in the binary tree, the count of partitions </a:t>
            </a:r>
            <a:r>
              <a:rPr lang="en-US" sz="3200" i="1" dirty="0" smtClean="0">
                <a:latin typeface="Cambria" pitchFamily="18" charset="0"/>
              </a:rPr>
              <a:t>p’(</a:t>
            </a:r>
            <a:r>
              <a:rPr lang="en-US" sz="3200" i="1" dirty="0" err="1" smtClean="0">
                <a:latin typeface="Cambria" pitchFamily="18" charset="0"/>
              </a:rPr>
              <a:t>m,n</a:t>
            </a:r>
            <a:r>
              <a:rPr lang="en-US" sz="3200" i="1" dirty="0" smtClean="0">
                <a:latin typeface="Cambria" pitchFamily="18" charset="0"/>
              </a:rPr>
              <a:t>)</a:t>
            </a:r>
            <a:r>
              <a:rPr lang="en-US" sz="3200" dirty="0" smtClean="0">
                <a:latin typeface="Cambria" pitchFamily="18" charset="0"/>
              </a:rPr>
              <a:t> can be found, as it is for the example </a:t>
            </a:r>
            <a:r>
              <a:rPr lang="en-US" sz="3200" i="1" dirty="0" smtClean="0">
                <a:latin typeface="Cambria" pitchFamily="18" charset="0"/>
              </a:rPr>
              <a:t>p’(3,9)</a:t>
            </a:r>
            <a:r>
              <a:rPr lang="en-US" sz="3200" dirty="0" smtClean="0">
                <a:latin typeface="Cambria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1143000"/>
            <a:ext cx="9143995" cy="30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Restricted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Restricted partitions require that valid partitions of a number follow certain rules.</a:t>
            </a:r>
          </a:p>
          <a:p>
            <a:r>
              <a:rPr lang="en-US" dirty="0" smtClean="0"/>
              <a:t>These rules could be something like all parts must be odd or all parts must be distinct.</a:t>
            </a:r>
          </a:p>
          <a:p>
            <a:r>
              <a:rPr lang="en-US" dirty="0" smtClean="0"/>
              <a:t>Multiple restrictions can be used.</a:t>
            </a:r>
          </a:p>
          <a:p>
            <a:r>
              <a:rPr lang="en-US" dirty="0" smtClean="0"/>
              <a:t>Example:  The partitions of 5 with odd parts are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3+1+1</a:t>
            </a:r>
          </a:p>
          <a:p>
            <a:pPr lvl="1"/>
            <a:r>
              <a:rPr lang="en-US" dirty="0" smtClean="0"/>
              <a:t>1+1+1+1+1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is defined as the number of partitions of </a:t>
            </a:r>
            <a:r>
              <a:rPr lang="en-US" i="1" dirty="0" smtClean="0"/>
              <a:t>n</a:t>
            </a:r>
            <a:r>
              <a:rPr lang="en-US" dirty="0" smtClean="0"/>
              <a:t> made up of </a:t>
            </a:r>
            <a:r>
              <a:rPr lang="en-US" i="1" dirty="0" smtClean="0"/>
              <a:t>m </a:t>
            </a:r>
            <a:r>
              <a:rPr lang="en-US" dirty="0" smtClean="0"/>
              <a:t>distinct parts.</a:t>
            </a:r>
          </a:p>
          <a:p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can be simplified using the recurrence relation</a:t>
            </a:r>
          </a:p>
          <a:p>
            <a:pPr algn="ctr">
              <a:buNone/>
            </a:pP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)=</a:t>
            </a:r>
            <a:r>
              <a:rPr lang="el-GR" i="1" dirty="0" smtClean="0"/>
              <a:t> 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-m)+</a:t>
            </a:r>
            <a:r>
              <a:rPr lang="el-GR" i="1" dirty="0" smtClean="0"/>
              <a:t> </a:t>
            </a:r>
            <a:r>
              <a:rPr lang="el-GR" i="1" dirty="0" smtClean="0"/>
              <a:t>θ</a:t>
            </a:r>
            <a:r>
              <a:rPr lang="en-US" i="1" dirty="0" smtClean="0"/>
              <a:t>(m-1,n-m)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to convert </a:t>
            </a: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into a sum of terms in the form </a:t>
            </a:r>
            <a:r>
              <a:rPr lang="el-GR" i="1" dirty="0" smtClean="0"/>
              <a:t>θ</a:t>
            </a:r>
            <a:r>
              <a:rPr lang="en-US" i="1" dirty="0" smtClean="0"/>
              <a:t>(1,k) </a:t>
            </a:r>
            <a:r>
              <a:rPr lang="en-US" dirty="0" smtClean="0"/>
              <a:t>or </a:t>
            </a: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x,k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k </a:t>
            </a:r>
            <a:r>
              <a:rPr lang="en-US" dirty="0" smtClean="0"/>
              <a:t>and </a:t>
            </a:r>
            <a:r>
              <a:rPr lang="en-US" i="1" dirty="0" smtClean="0"/>
              <a:t>x</a:t>
            </a:r>
            <a:r>
              <a:rPr lang="en-US" dirty="0" smtClean="0"/>
              <a:t> are positive integers and </a:t>
            </a:r>
            <a:r>
              <a:rPr lang="en-US" i="1" dirty="0" smtClean="0"/>
              <a:t>x ≥ 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/>
          <a:lstStyle/>
          <a:p>
            <a:pPr algn="ctr">
              <a:buNone/>
            </a:pPr>
            <a:r>
              <a:rPr lang="el-GR" i="1" dirty="0" smtClean="0"/>
              <a:t>θ</a:t>
            </a:r>
            <a:r>
              <a:rPr lang="en-US" i="1" dirty="0" smtClean="0"/>
              <a:t>(1,k</a:t>
            </a:r>
            <a:r>
              <a:rPr lang="en-US" i="1" dirty="0" smtClean="0"/>
              <a:t>) = 1;</a:t>
            </a:r>
            <a:r>
              <a:rPr lang="en-US" dirty="0" smtClean="0"/>
              <a:t> </a:t>
            </a: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x,k</a:t>
            </a:r>
            <a:r>
              <a:rPr lang="en-US" i="1" dirty="0" smtClean="0"/>
              <a:t>) = 0</a:t>
            </a:r>
          </a:p>
          <a:p>
            <a:r>
              <a:rPr lang="en-US" dirty="0" smtClean="0"/>
              <a:t>By using the equations above, the yellow leaves in the tree equal 1, and the red leaves equal 0.</a:t>
            </a:r>
          </a:p>
          <a:p>
            <a:r>
              <a:rPr lang="en-US" dirty="0" smtClean="0"/>
              <a:t>The sum of these numbers is </a:t>
            </a: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, and, in this example, is </a:t>
            </a:r>
            <a:r>
              <a:rPr lang="el-GR" i="1" dirty="0" smtClean="0"/>
              <a:t>θ</a:t>
            </a:r>
            <a:r>
              <a:rPr lang="en-US" i="1" dirty="0" smtClean="0"/>
              <a:t>(3,9)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781800" cy="27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10200"/>
          </a:xfrm>
        </p:spPr>
        <p:txBody>
          <a:bodyPr>
            <a:normAutofit/>
          </a:bodyPr>
          <a:lstStyle/>
          <a:p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is defined as the difference in the number of partitions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with largest part </a:t>
            </a:r>
            <a:r>
              <a:rPr lang="en-US" i="1" dirty="0" smtClean="0"/>
              <a:t>m</a:t>
            </a:r>
            <a:r>
              <a:rPr lang="en-US" dirty="0" smtClean="0"/>
              <a:t> and an odd number of parts and the number of partitions of </a:t>
            </a:r>
            <a:r>
              <a:rPr lang="en-US" i="1" dirty="0" smtClean="0"/>
              <a:t>n</a:t>
            </a:r>
            <a:r>
              <a:rPr lang="en-US" dirty="0" smtClean="0"/>
              <a:t> with largest part </a:t>
            </a:r>
            <a:r>
              <a:rPr lang="en-US" i="1" dirty="0" smtClean="0"/>
              <a:t>m</a:t>
            </a:r>
            <a:r>
              <a:rPr lang="en-US" dirty="0" smtClean="0"/>
              <a:t> and an even number of parts.</a:t>
            </a:r>
          </a:p>
          <a:p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can be simplified using the recurrence relation</a:t>
            </a:r>
          </a:p>
          <a:p>
            <a:pPr algn="ctr">
              <a:buNone/>
            </a:pPr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)=</a:t>
            </a:r>
            <a:r>
              <a:rPr lang="el-GR" i="1" dirty="0" smtClean="0"/>
              <a:t> </a:t>
            </a:r>
            <a:r>
              <a:rPr lang="en-US" i="1" dirty="0" smtClean="0"/>
              <a:t>C(m-1,n-1)+</a:t>
            </a:r>
            <a:r>
              <a:rPr lang="el-GR" i="1" dirty="0" smtClean="0"/>
              <a:t> </a:t>
            </a:r>
            <a:r>
              <a:rPr lang="en-US" i="1" dirty="0" smtClean="0"/>
              <a:t>C(m-1,n-m)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to convert </a:t>
            </a:r>
            <a:r>
              <a:rPr lang="el-GR" i="1" dirty="0" smtClean="0"/>
              <a:t>θ</a:t>
            </a:r>
            <a:r>
              <a:rPr lang="en-US" i="1" dirty="0" smtClean="0"/>
              <a:t>(</a:t>
            </a:r>
            <a:r>
              <a:rPr lang="en-US" i="1" dirty="0" err="1" smtClean="0"/>
              <a:t>m,n</a:t>
            </a:r>
            <a:r>
              <a:rPr lang="en-US" i="1" dirty="0" smtClean="0"/>
              <a:t>) </a:t>
            </a:r>
            <a:r>
              <a:rPr lang="en-US" dirty="0" smtClean="0"/>
              <a:t>into a sum of terms in the form </a:t>
            </a:r>
            <a:r>
              <a:rPr lang="en-US" i="1" dirty="0" smtClean="0"/>
              <a:t>C(1,odd) </a:t>
            </a:r>
            <a:r>
              <a:rPr lang="en-US" dirty="0" smtClean="0"/>
              <a:t>or </a:t>
            </a:r>
            <a:r>
              <a:rPr lang="el-GR" i="1" dirty="0" smtClean="0"/>
              <a:t>θ</a:t>
            </a:r>
            <a:r>
              <a:rPr lang="en-US" i="1" dirty="0" smtClean="0"/>
              <a:t>(1,even)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9144000" cy="4038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/>
              <a:t>C(1,odd) = 1;</a:t>
            </a:r>
            <a:r>
              <a:rPr lang="en-US" dirty="0" smtClean="0"/>
              <a:t> </a:t>
            </a:r>
            <a:r>
              <a:rPr lang="en-US" i="1" dirty="0" smtClean="0"/>
              <a:t>C(1,even) = -1</a:t>
            </a:r>
          </a:p>
          <a:p>
            <a:r>
              <a:rPr lang="en-US" dirty="0" smtClean="0"/>
              <a:t>By using the equations above, the yellow leaves in the tree equal 1, and the red leaves equal -1.</a:t>
            </a:r>
          </a:p>
          <a:p>
            <a:r>
              <a:rPr lang="en-US" dirty="0" smtClean="0"/>
              <a:t>The sum of these numbers is </a:t>
            </a:r>
            <a:r>
              <a:rPr lang="en-US" i="1" dirty="0" smtClean="0"/>
              <a:t>C(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i="1" dirty="0" smtClean="0"/>
              <a:t>C(3,9) = 0</a:t>
            </a:r>
            <a:r>
              <a:rPr lang="en-US" dirty="0" smtClean="0"/>
              <a:t> because the number of even-part partitions is the same as the number of odd-part partitions.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10051"/>
          <a:stretch>
            <a:fillRect/>
          </a:stretch>
        </p:blipFill>
        <p:spPr bwMode="auto">
          <a:xfrm>
            <a:off x="990600" y="1143001"/>
            <a:ext cx="74676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Problem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Counting the number of partitions is difficult because it is an NP-Complete problem.</a:t>
            </a:r>
          </a:p>
          <a:p>
            <a:r>
              <a:rPr lang="en-US" dirty="0" smtClean="0"/>
              <a:t>“NP” stands for non-deterministic polynomial time (as a general rule, much longer than you want to wait, like many days or years).</a:t>
            </a:r>
          </a:p>
          <a:p>
            <a:r>
              <a:rPr lang="en-US" dirty="0" smtClean="0"/>
              <a:t>An NP problem can be easily verified, but it takes a lot of effort to generate solutions.</a:t>
            </a:r>
          </a:p>
          <a:p>
            <a:r>
              <a:rPr lang="en-US" dirty="0" smtClean="0"/>
              <a:t>“A lot of effort” means that even small problems can take many years of straight computer time to solve.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It is easy to make a problem seem harder than it actually is and to make a problem NP-Complete when it really isn’t.</a:t>
            </a:r>
          </a:p>
          <a:p>
            <a:r>
              <a:rPr lang="en-US" dirty="0" smtClean="0"/>
              <a:t>There are two parts to an NP-Complete proof:</a:t>
            </a:r>
          </a:p>
          <a:p>
            <a:pPr lvl="1"/>
            <a:r>
              <a:rPr lang="en-US" dirty="0" smtClean="0"/>
              <a:t>Prove that the problem is in the set NP, which means that its solution can be verified in polynomial time (a reasonable amount of time that doesn’t increase exponentially).</a:t>
            </a:r>
          </a:p>
          <a:p>
            <a:pPr lvl="1"/>
            <a:r>
              <a:rPr lang="en-US" dirty="0" smtClean="0"/>
              <a:t>The problem can be reduced to another NP-Complete problem.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NP-Complete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First, is a solution verifiable in polynomial time?</a:t>
            </a:r>
          </a:p>
          <a:p>
            <a:r>
              <a:rPr lang="en-US" dirty="0" smtClean="0"/>
              <a:t>Is 1+2+7+12 a partition of 22?</a:t>
            </a:r>
          </a:p>
          <a:p>
            <a:r>
              <a:rPr lang="en-US" dirty="0" smtClean="0"/>
              <a:t>To solve this, we add up all elements in our solution set {1,2,7,12} to get 22.</a:t>
            </a:r>
          </a:p>
          <a:p>
            <a:r>
              <a:rPr lang="en-US" dirty="0" smtClean="0"/>
              <a:t>This can be done in linear time because it is directly related to the number of elements in the set.</a:t>
            </a:r>
          </a:p>
          <a:p>
            <a:r>
              <a:rPr lang="en-US" dirty="0" smtClean="0"/>
              <a:t>Linear time is polynomial time, so the problem is a member of the set NP.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NP-Complete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Can we reduce a problem from the known NP-Complete catalog to the Partition problem?</a:t>
            </a:r>
          </a:p>
          <a:p>
            <a:r>
              <a:rPr lang="en-US" dirty="0" smtClean="0"/>
              <a:t>One problem is the Subset Sum problem, which is a relationship that is true if a subset of a given set of numbers adds up to a given </a:t>
            </a:r>
            <a:r>
              <a:rPr lang="en-US" i="1" dirty="0" smtClean="0"/>
              <a:t>n</a:t>
            </a:r>
            <a:r>
              <a:rPr lang="en-US" dirty="0" smtClean="0"/>
              <a:t>, but is false otherwise.</a:t>
            </a:r>
          </a:p>
          <a:p>
            <a:pPr algn="ctr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-4</a:t>
            </a:r>
            <a:r>
              <a:rPr lang="en-US" dirty="0" smtClean="0"/>
              <a:t>, 0, 3,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15, 18};		</a:t>
            </a:r>
            <a:r>
              <a:rPr lang="en-US" i="1" dirty="0" smtClean="0"/>
              <a:t>n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{-4,9} is the only subset whose sum is 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NP-Complete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Let us define the set </a:t>
            </a:r>
            <a:r>
              <a:rPr lang="en-US" i="1" dirty="0" smtClean="0"/>
              <a:t>A</a:t>
            </a:r>
            <a:r>
              <a:rPr lang="en-US" dirty="0" smtClean="0"/>
              <a:t> as available numbers as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modify this problem without changing its solution set by adding (-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+ 1) to every term in </a:t>
            </a:r>
            <a:r>
              <a:rPr lang="en-US" i="1" dirty="0" smtClean="0"/>
              <a:t>A</a:t>
            </a:r>
            <a:r>
              <a:rPr lang="en-US" dirty="0" smtClean="0"/>
              <a:t> and adding (-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+ 1)</a:t>
            </a:r>
            <a:r>
              <a:rPr lang="en-US" i="1" dirty="0" smtClean="0"/>
              <a:t>x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where </a:t>
            </a:r>
            <a:r>
              <a:rPr lang="en-US" i="1" dirty="0" smtClean="0"/>
              <a:t>x</a:t>
            </a:r>
            <a:r>
              <a:rPr lang="en-US" dirty="0" smtClean="0"/>
              <a:t> is the number of elements used to construct a subset sum.</a:t>
            </a:r>
          </a:p>
          <a:p>
            <a:pPr algn="ctr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-4+5</a:t>
            </a:r>
            <a:r>
              <a:rPr lang="en-US" dirty="0" smtClean="0"/>
              <a:t>, 0+5, 3+5, </a:t>
            </a:r>
            <a:r>
              <a:rPr lang="en-US" dirty="0" smtClean="0">
                <a:solidFill>
                  <a:srgbClr val="FF0000"/>
                </a:solidFill>
              </a:rPr>
              <a:t>9+5</a:t>
            </a:r>
            <a:r>
              <a:rPr lang="en-US" dirty="0" smtClean="0"/>
              <a:t>, 15+5, 18+5};	</a:t>
            </a:r>
            <a:r>
              <a:rPr lang="en-US" i="1" dirty="0" smtClean="0"/>
              <a:t>n</a:t>
            </a:r>
            <a:r>
              <a:rPr lang="en-US" dirty="0" smtClean="0"/>
              <a:t> = 5+5</a:t>
            </a:r>
            <a:r>
              <a:rPr lang="en-US" i="1" dirty="0" smtClean="0"/>
              <a:t>x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5, 8, </a:t>
            </a:r>
            <a:r>
              <a:rPr lang="en-US" dirty="0" smtClean="0">
                <a:solidFill>
                  <a:srgbClr val="FF0000"/>
                </a:solidFill>
              </a:rPr>
              <a:t>14</a:t>
            </a:r>
            <a:r>
              <a:rPr lang="en-US" dirty="0" smtClean="0"/>
              <a:t>, 20, 23};	</a:t>
            </a:r>
            <a:r>
              <a:rPr lang="en-US" i="1" dirty="0" smtClean="0"/>
              <a:t>n</a:t>
            </a:r>
            <a:r>
              <a:rPr lang="en-US" dirty="0" smtClean="0"/>
              <a:t> = 5+5</a:t>
            </a:r>
            <a:r>
              <a:rPr lang="en-US" i="1" dirty="0" smtClean="0"/>
              <a:t>x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0408" y="2247900"/>
            <a:ext cx="7002992" cy="4953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NP-Complete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839200" cy="609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5, 8, </a:t>
            </a:r>
            <a:r>
              <a:rPr lang="en-US" dirty="0" smtClean="0">
                <a:solidFill>
                  <a:srgbClr val="FF0000"/>
                </a:solidFill>
              </a:rPr>
              <a:t>14</a:t>
            </a:r>
            <a:r>
              <a:rPr lang="en-US" dirty="0" smtClean="0"/>
              <a:t>, 20, 23};	n = 5+5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As shown, there are no longer any non-positive numbers in the set.</a:t>
            </a:r>
          </a:p>
          <a:p>
            <a:r>
              <a:rPr lang="en-US" dirty="0" smtClean="0"/>
              <a:t>If we still use the newly modified elements that yielded solution before, </a:t>
            </a:r>
            <a:r>
              <a:rPr lang="en-US" i="1" dirty="0" smtClean="0"/>
              <a:t>x</a:t>
            </a:r>
            <a:r>
              <a:rPr lang="en-US" dirty="0" smtClean="0"/>
              <a:t>=2, and, therefore, </a:t>
            </a:r>
            <a:r>
              <a:rPr lang="en-US" i="1" dirty="0" smtClean="0"/>
              <a:t>n</a:t>
            </a:r>
            <a:r>
              <a:rPr lang="en-US" dirty="0" smtClean="0"/>
              <a:t>=15.</a:t>
            </a:r>
          </a:p>
          <a:p>
            <a:r>
              <a:rPr lang="en-US" dirty="0" smtClean="0"/>
              <a:t>Since 1+14=15, the elements we were interested in yield a solution before and after the transformation.</a:t>
            </a:r>
          </a:p>
          <a:p>
            <a:r>
              <a:rPr lang="en-US" dirty="0" smtClean="0"/>
              <a:t>This transformation can be done in linear time, so it fits all of our criteria.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1593</Words>
  <Application>Microsoft Office PowerPoint</Application>
  <PresentationFormat>On-screen Show (4:3)</PresentationFormat>
  <Paragraphs>215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Restricted Partitions</vt:lpstr>
      <vt:lpstr>What Are Partitions?</vt:lpstr>
      <vt:lpstr>What Are Restricted Partitions?</vt:lpstr>
      <vt:lpstr>Why Is This Problem Hard?</vt:lpstr>
      <vt:lpstr>Proving NP-Completeness</vt:lpstr>
      <vt:lpstr>Basis of NP-Complete Proof</vt:lpstr>
      <vt:lpstr>Basis of NP-Complete Proof</vt:lpstr>
      <vt:lpstr>Basis of NP-Complete Proof</vt:lpstr>
      <vt:lpstr>Basis of NP-Complete Proof</vt:lpstr>
      <vt:lpstr>Basis of NP-Complete Proof</vt:lpstr>
      <vt:lpstr>Restricted Partition             </vt:lpstr>
      <vt:lpstr>Restricted Partition             </vt:lpstr>
      <vt:lpstr>Decomposition Example</vt:lpstr>
      <vt:lpstr>Sign Patterns</vt:lpstr>
      <vt:lpstr>Sign Patterns</vt:lpstr>
      <vt:lpstr>Sign Pattern Examples</vt:lpstr>
      <vt:lpstr>Sign Pattern Examples</vt:lpstr>
      <vt:lpstr>Second Argument Patterns</vt:lpstr>
      <vt:lpstr>Decrement Function</vt:lpstr>
      <vt:lpstr>Decrement Function</vt:lpstr>
      <vt:lpstr>Decrement Function</vt:lpstr>
      <vt:lpstr>Decrement Function</vt:lpstr>
      <vt:lpstr>Decrement Function</vt:lpstr>
      <vt:lpstr>Unrestricted Partitions vs h(1,n)</vt:lpstr>
      <vt:lpstr>Using this Method for Other Restrictions</vt:lpstr>
      <vt:lpstr>p(m,n)</vt:lpstr>
      <vt:lpstr>p(m,n)</vt:lpstr>
      <vt:lpstr>p’(m,n)</vt:lpstr>
      <vt:lpstr>p’(m,n)</vt:lpstr>
      <vt:lpstr>θ(m,n)</vt:lpstr>
      <vt:lpstr>θ(m,n)</vt:lpstr>
      <vt:lpstr>C(m,n)</vt:lpstr>
      <vt:lpstr>C(m,n)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Partitions</dc:title>
  <dc:creator>Kevin</dc:creator>
  <cp:lastModifiedBy>Kevin</cp:lastModifiedBy>
  <cp:revision>130</cp:revision>
  <dcterms:created xsi:type="dcterms:W3CDTF">2015-03-12T17:49:38Z</dcterms:created>
  <dcterms:modified xsi:type="dcterms:W3CDTF">2015-04-06T07:22:34Z</dcterms:modified>
</cp:coreProperties>
</file>