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19" r:id="rId14"/>
  </p:sldMasterIdLst>
  <p:notesMasterIdLst>
    <p:notesMasterId r:id="rId16"/>
  </p:notesMasterIdLst>
  <p:sldIdLst>
    <p:sldId id="271" r:id="rId18"/>
    <p:sldId id="263" r:id="rId20"/>
    <p:sldId id="269" r:id="rId22"/>
    <p:sldId id="26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pos="383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7C3D17"/>
    <a:srgbClr val="2B3C6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579"/>
    <p:restoredTop sz="90302" autoAdjust="0"/>
  </p:normalViewPr>
  <p:slideViewPr>
    <p:cSldViewPr snapToGrid="0" snapToObjects="1">
      <p:cViewPr varScale="1">
        <p:scale>
          <a:sx n="77" d="100"/>
          <a:sy n="77" d="100"/>
        </p:scale>
        <p:origin x="274" y="67"/>
      </p:cViewPr>
      <p:guideLst>
        <p:guide orient="horz" pos="2157"/>
        <p:guide pos="3838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10" cy="7201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6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4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0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ko-KR" altLang="en-US" sz="1600" b="1" dirty="0">
                <a:latin typeface="한컴산뜻돋움"/>
                <a:ea typeface="한컴산뜻돋움"/>
              </a:rPr>
              <a:t>논리</a:t>
            </a:r>
            <a:r>
              <a:rPr lang="en-US" altLang="ko-KR" sz="1600" b="1" dirty="0">
                <a:latin typeface="한컴산뜻돋움"/>
                <a:ea typeface="한컴산뜻돋움"/>
              </a:rPr>
              <a:t>/</a:t>
            </a:r>
            <a:r>
              <a:rPr lang="ko-KR" altLang="en-US" sz="1600" b="1" dirty="0">
                <a:latin typeface="한컴산뜻돋움"/>
                <a:ea typeface="한컴산뜻돋움"/>
              </a:rPr>
              <a:t>개념적 시스템 구성도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191" y="2621539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0498" y="2621539"/>
            <a:ext cx="4895135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11531" y="2638402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51501" y="2621540"/>
            <a:ext cx="1691744" cy="2316741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0498" y="1740634"/>
            <a:ext cx="6655171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265025" y="3905990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74825" y="5077227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10000792" y="3552907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57812" y="3337356"/>
            <a:ext cx="4549063" cy="2594067"/>
            <a:chOff x="2588616" y="3050806"/>
            <a:chExt cx="4783862" cy="2735182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588616" y="3050806"/>
              <a:ext cx="4783862" cy="2735182"/>
              <a:chOff x="2587722" y="3050807"/>
              <a:chExt cx="4816508" cy="2735182"/>
            </a:xfrm>
            <a:grpFill/>
          </p:grpSpPr>
          <p:sp>
            <p:nvSpPr>
              <p:cNvPr id="19" name="순서도: 처리 18"/>
              <p:cNvSpPr/>
              <p:nvPr/>
            </p:nvSpPr>
            <p:spPr>
              <a:xfrm>
                <a:off x="2587722" y="3050807"/>
                <a:ext cx="4790933" cy="385730"/>
              </a:xfrm>
              <a:prstGeom prst="flowChartProcess">
                <a:avLst/>
              </a:prstGeom>
              <a:no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613297" y="3664351"/>
                <a:ext cx="4790933" cy="2121637"/>
              </a:xfrm>
              <a:prstGeom prst="flowChartProcess">
                <a:avLst/>
              </a:prstGeom>
              <a:grp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2897591" y="3993416"/>
              <a:ext cx="1293693" cy="1652828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5903827" y="3980760"/>
              <a:ext cx="1293693" cy="1665484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384258" y="3980760"/>
              <a:ext cx="1293693" cy="1665485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69815" y="3374887"/>
            <a:ext cx="11456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/>
              <a:t>이미지 </a:t>
            </a:r>
            <a:r>
              <a:rPr lang="ko-KR" altLang="en-US" sz="1200" b="1" dirty="0" err="1"/>
              <a:t>전처리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91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객체탐지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95819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객체추적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4896" y="4419434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이상탐지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FDEF9C-62FA-4A72-857B-550CDBA213AA}"/>
              </a:ext>
            </a:extLst>
          </p:cNvPr>
          <p:cNvSpPr txBox="1"/>
          <p:nvPr/>
        </p:nvSpPr>
        <p:spPr>
          <a:xfrm>
            <a:off x="2872591" y="4887521"/>
            <a:ext cx="123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+mj-ea"/>
                <a:ea typeface="+mj-ea"/>
              </a:rPr>
              <a:t>X,Y</a:t>
            </a:r>
            <a:r>
              <a:rPr lang="ko-KR" altLang="en-US" sz="1600" b="1" dirty="0">
                <a:latin typeface="+mj-ea"/>
                <a:ea typeface="+mj-ea"/>
              </a:rPr>
              <a:t>값 도출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33426E-BE77-4ED8-B4C3-113D7917EE0D}"/>
              </a:ext>
            </a:extLst>
          </p:cNvPr>
          <p:cNvSpPr txBox="1"/>
          <p:nvPr/>
        </p:nvSpPr>
        <p:spPr>
          <a:xfrm>
            <a:off x="4277629" y="4871527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/>
              <a:t>다중검출</a:t>
            </a:r>
            <a:endParaRPr lang="ko-KR" alt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64CF41-832A-4DD9-B814-5F7328201237}"/>
              </a:ext>
            </a:extLst>
          </p:cNvPr>
          <p:cNvSpPr txBox="1"/>
          <p:nvPr/>
        </p:nvSpPr>
        <p:spPr>
          <a:xfrm>
            <a:off x="5708971" y="4890926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알고리즘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C644B3-5EDE-4FB6-BD63-1C4B0B86ABC8}"/>
              </a:ext>
            </a:extLst>
          </p:cNvPr>
          <p:cNvSpPr txBox="1"/>
          <p:nvPr/>
        </p:nvSpPr>
        <p:spPr>
          <a:xfrm>
            <a:off x="7878498" y="6044798"/>
            <a:ext cx="123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atin typeface="+mn-ea"/>
              </a:rPr>
              <a:t>이미지 </a:t>
            </a:r>
            <a:endParaRPr lang="en-US" altLang="ko-KR" sz="1200" b="1" dirty="0">
              <a:latin typeface="+mn-ea"/>
            </a:endParaRPr>
          </a:p>
          <a:p>
            <a:pPr algn="ctr">
              <a:defRPr/>
            </a:pPr>
            <a:r>
              <a:rPr lang="ko-KR" altLang="en-US" sz="1200" b="1" dirty="0">
                <a:latin typeface="+mn-ea"/>
              </a:rPr>
              <a:t>저장소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0062" y="5208420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262626"/>
                </a:solidFill>
              </a:rPr>
              <a:t>CCTV</a:t>
            </a:r>
            <a:r>
              <a:rPr lang="ko-KR" altLang="en-US" b="1" dirty="0">
                <a:solidFill>
                  <a:srgbClr val="262626"/>
                </a:solidFill>
              </a:rPr>
              <a:t> </a:t>
            </a:r>
            <a:r>
              <a:rPr lang="en-US" altLang="ko-KR" b="1" dirty="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262" y="4046321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CCTV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2490" y="3720614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1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0025" y="2804985"/>
            <a:ext cx="1291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+mn-ea"/>
              </a:rPr>
              <a:t>분산 저장 </a:t>
            </a:r>
            <a:r>
              <a:rPr lang="en-US" altLang="ko-KR" sz="1600" b="1" dirty="0">
                <a:latin typeface="+mn-ea"/>
              </a:rPr>
              <a:t>Cluster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192" y="2720038"/>
            <a:ext cx="1379082" cy="785415"/>
          </a:xfrm>
          <a:prstGeom prst="rect">
            <a:avLst/>
          </a:prstGeom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dk1"/>
                </a:solidFill>
              </a:rPr>
              <a:t>CCTV </a:t>
            </a:r>
          </a:p>
          <a:p>
            <a:pPr algn="ctr"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영상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80050" y="2700187"/>
            <a:ext cx="1072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탐지기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0049" y="919258"/>
            <a:ext cx="18682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웹 대시보드</a:t>
            </a:r>
          </a:p>
        </p:txBody>
      </p:sp>
      <p:cxnSp>
        <p:nvCxnSpPr>
          <p:cNvPr id="50" name="직선 화살표 연결선 49"/>
          <p:cNvCxnSpPr>
            <a:cxnSpLocks/>
          </p:cNvCxnSpPr>
          <p:nvPr/>
        </p:nvCxnSpPr>
        <p:spPr>
          <a:xfrm>
            <a:off x="2928775" y="1450246"/>
            <a:ext cx="0" cy="4665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3392766" y="1150382"/>
            <a:ext cx="0" cy="5796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6457478" y="1150380"/>
            <a:ext cx="3309" cy="590254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blurRad="635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/>
          <p:nvPr/>
        </p:nvCxnSpPr>
        <p:spPr>
          <a:xfrm rot="10800000">
            <a:off x="8985976" y="2001948"/>
            <a:ext cx="1893841" cy="664146"/>
          </a:xfrm>
          <a:prstGeom prst="bentConnector3">
            <a:avLst>
              <a:gd name="adj1" fmla="val -171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/>
          <p:cNvCxnSpPr/>
          <p:nvPr/>
        </p:nvCxnSpPr>
        <p:spPr>
          <a:xfrm rot="5400000" flipV="1">
            <a:off x="8728893" y="3795388"/>
            <a:ext cx="168575" cy="4175577"/>
          </a:xfrm>
          <a:prstGeom prst="bentConnector3">
            <a:avLst>
              <a:gd name="adj1" fmla="val 48824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  <a:endCxn id="19" idx="1"/>
          </p:cNvCxnSpPr>
          <p:nvPr/>
        </p:nvCxnSpPr>
        <p:spPr>
          <a:xfrm>
            <a:off x="1501093" y="3513116"/>
            <a:ext cx="1056719" cy="7155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 flipH="1">
            <a:off x="7337781" y="3552907"/>
            <a:ext cx="3698" cy="259689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/>
          <p:cNvCxnSpPr>
            <a:cxnSpLocks/>
            <a:endCxn id="22" idx="0"/>
          </p:cNvCxnSpPr>
          <p:nvPr/>
        </p:nvCxnSpPr>
        <p:spPr>
          <a:xfrm rot="10800000" flipV="1">
            <a:off x="3466721" y="3818679"/>
            <a:ext cx="3865560" cy="412654"/>
          </a:xfrm>
          <a:prstGeom prst="bentConnector2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43095" y="3045259"/>
            <a:ext cx="1754341" cy="2908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Frame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데이터</a:t>
            </a:r>
            <a:endParaRPr lang="ko-KR" altLang="en-US" sz="1400" b="1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950061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92833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922437" y="5759980"/>
            <a:ext cx="1180702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/>
          <p:nvPr/>
        </p:nvCxnSpPr>
        <p:spPr>
          <a:xfrm>
            <a:off x="2910140" y="2377244"/>
            <a:ext cx="5192999" cy="541523"/>
          </a:xfrm>
          <a:prstGeom prst="bentConnector3">
            <a:avLst>
              <a:gd name="adj1" fmla="val 99918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16200000" flipH="1">
            <a:off x="2807347" y="2307890"/>
            <a:ext cx="205586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6200000">
            <a:off x="8109007" y="2513768"/>
            <a:ext cx="790790" cy="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593137" y="1439087"/>
            <a:ext cx="1552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사용자접속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7502" y="1426112"/>
            <a:ext cx="2294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8.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 출력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4370" y="2361612"/>
            <a:ext cx="2360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6.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  사용자 등록 정보 조회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19108" y="2918767"/>
            <a:ext cx="77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0.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영상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송출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9735" y="3025322"/>
            <a:ext cx="1868378" cy="31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2. Frame/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좌표 투입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39135" y="4660037"/>
            <a:ext cx="779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3-1.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38165" y="5009109"/>
            <a:ext cx="954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3-2.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스트리밍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363917" y="1625851"/>
            <a:ext cx="23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9.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Byte(JPG)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스트리밍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9FB773-239F-4877-AFAB-B47E5546891F}"/>
              </a:ext>
            </a:extLst>
          </p:cNvPr>
          <p:cNvSpPr txBox="1"/>
          <p:nvPr/>
        </p:nvSpPr>
        <p:spPr>
          <a:xfrm>
            <a:off x="9882490" y="4609246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2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50757F-F6CF-43AA-AC3D-8BBE5BA53FB3}"/>
              </a:ext>
            </a:extLst>
          </p:cNvPr>
          <p:cNvSpPr txBox="1"/>
          <p:nvPr/>
        </p:nvSpPr>
        <p:spPr>
          <a:xfrm>
            <a:off x="9882490" y="5482505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3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52825-361D-4CB6-BE7F-F13A79C17CC8}"/>
              </a:ext>
            </a:extLst>
          </p:cNvPr>
          <p:cNvSpPr/>
          <p:nvPr/>
        </p:nvSpPr>
        <p:spPr>
          <a:xfrm>
            <a:off x="10000792" y="44459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6AF53C5-6CBF-4C17-ADAB-948469E054D4}"/>
              </a:ext>
            </a:extLst>
          </p:cNvPr>
          <p:cNvSpPr/>
          <p:nvPr/>
        </p:nvSpPr>
        <p:spPr>
          <a:xfrm>
            <a:off x="10000792" y="53653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361DF6EC-C4DC-4E17-9EEA-0C5B76CEC720}"/>
              </a:ext>
            </a:extLst>
          </p:cNvPr>
          <p:cNvSpPr/>
          <p:nvPr/>
        </p:nvSpPr>
        <p:spPr>
          <a:xfrm>
            <a:off x="7988909" y="2924225"/>
            <a:ext cx="1369765" cy="301322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6D8F47-0234-494A-9A42-0EE58FBADFF5}"/>
              </a:ext>
            </a:extLst>
          </p:cNvPr>
          <p:cNvSpPr txBox="1"/>
          <p:nvPr/>
        </p:nvSpPr>
        <p:spPr>
          <a:xfrm>
            <a:off x="7933865" y="2941908"/>
            <a:ext cx="1488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계정 정보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372ED67A-1B79-4F57-8CC1-88C32CAD2726}"/>
              </a:ext>
            </a:extLst>
          </p:cNvPr>
          <p:cNvSpPr/>
          <p:nvPr/>
        </p:nvSpPr>
        <p:spPr>
          <a:xfrm>
            <a:off x="8009547" y="5265104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7D22CA-9F4D-4D73-89CF-62E48F4C05C5}"/>
              </a:ext>
            </a:extLst>
          </p:cNvPr>
          <p:cNvSpPr txBox="1"/>
          <p:nvPr/>
        </p:nvSpPr>
        <p:spPr>
          <a:xfrm>
            <a:off x="7895311" y="5257980"/>
            <a:ext cx="1184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행동탐지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처리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이미지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7F8FC2E-7B9E-48B5-A8F3-EF0CC45906B3}"/>
              </a:ext>
            </a:extLst>
          </p:cNvPr>
          <p:cNvCxnSpPr>
            <a:cxnSpLocks/>
          </p:cNvCxnSpPr>
          <p:nvPr/>
        </p:nvCxnSpPr>
        <p:spPr>
          <a:xfrm flipH="1" flipV="1">
            <a:off x="7344765" y="3818679"/>
            <a:ext cx="490088" cy="407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6AB2F9C-D5A1-45D1-9865-75DB1A3FFAA6}"/>
              </a:ext>
            </a:extLst>
          </p:cNvPr>
          <p:cNvCxnSpPr>
            <a:cxnSpLocks/>
          </p:cNvCxnSpPr>
          <p:nvPr/>
        </p:nvCxnSpPr>
        <p:spPr>
          <a:xfrm>
            <a:off x="7844180" y="3817052"/>
            <a:ext cx="144729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588823-82BB-42E4-B507-B4E26340710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082720" y="3520271"/>
            <a:ext cx="286731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9019D0A-0F26-4AE0-BC53-B048B76E75F2}"/>
              </a:ext>
            </a:extLst>
          </p:cNvPr>
          <p:cNvSpPr/>
          <p:nvPr/>
        </p:nvSpPr>
        <p:spPr>
          <a:xfrm>
            <a:off x="7863997" y="5138861"/>
            <a:ext cx="1284197" cy="1395787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16CA23-BE64-4661-8A76-4ADDDC6BAB20}"/>
              </a:ext>
            </a:extLst>
          </p:cNvPr>
          <p:cNvSpPr/>
          <p:nvPr/>
        </p:nvSpPr>
        <p:spPr>
          <a:xfrm>
            <a:off x="2422616" y="832162"/>
            <a:ext cx="5899673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B127B8-F657-4428-8909-92952F723E22}"/>
              </a:ext>
            </a:extLst>
          </p:cNvPr>
          <p:cNvSpPr/>
          <p:nvPr/>
        </p:nvSpPr>
        <p:spPr>
          <a:xfrm>
            <a:off x="1602623" y="386019"/>
            <a:ext cx="10347062" cy="63825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6D9471-CFD2-4AB3-ABA3-8CE28C4ACCC8}"/>
              </a:ext>
            </a:extLst>
          </p:cNvPr>
          <p:cNvSpPr/>
          <p:nvPr/>
        </p:nvSpPr>
        <p:spPr>
          <a:xfrm>
            <a:off x="9363917" y="545268"/>
            <a:ext cx="1907057" cy="780069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서버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OS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8D78918-80CF-4538-9B5C-E0DCEA5BD398}"/>
              </a:ext>
            </a:extLst>
          </p:cNvPr>
          <p:cNvSpPr/>
          <p:nvPr/>
        </p:nvSpPr>
        <p:spPr>
          <a:xfrm>
            <a:off x="2966617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B67F7E-DD12-4F21-9834-70FD574EB94D}"/>
              </a:ext>
            </a:extLst>
          </p:cNvPr>
          <p:cNvSpPr/>
          <p:nvPr/>
        </p:nvSpPr>
        <p:spPr>
          <a:xfrm>
            <a:off x="43959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6BF5A6F-904C-4331-BC9E-FB149E441D66}"/>
              </a:ext>
            </a:extLst>
          </p:cNvPr>
          <p:cNvSpPr/>
          <p:nvPr/>
        </p:nvSpPr>
        <p:spPr>
          <a:xfrm>
            <a:off x="57948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5B56F74-710C-4145-8F6F-553327F69ADE}"/>
              </a:ext>
            </a:extLst>
          </p:cNvPr>
          <p:cNvSpPr/>
          <p:nvPr/>
        </p:nvSpPr>
        <p:spPr>
          <a:xfrm>
            <a:off x="7958548" y="6049621"/>
            <a:ext cx="1027428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4EF3678-C341-47F5-8F7D-2B311CF92FD3}"/>
              </a:ext>
            </a:extLst>
          </p:cNvPr>
          <p:cNvSpPr/>
          <p:nvPr/>
        </p:nvSpPr>
        <p:spPr>
          <a:xfrm>
            <a:off x="9987268" y="2728471"/>
            <a:ext cx="1027428" cy="7556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EF57688-9470-407C-97A5-4C22E653C0A9}"/>
              </a:ext>
            </a:extLst>
          </p:cNvPr>
          <p:cNvSpPr/>
          <p:nvPr/>
        </p:nvSpPr>
        <p:spPr>
          <a:xfrm>
            <a:off x="4491323" y="1815765"/>
            <a:ext cx="1340582" cy="4545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웹 서버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7763FAA-B62A-47AE-9627-9A21095C25BA}"/>
              </a:ext>
            </a:extLst>
          </p:cNvPr>
          <p:cNvSpPr/>
          <p:nvPr/>
        </p:nvSpPr>
        <p:spPr>
          <a:xfrm>
            <a:off x="4213519" y="3362019"/>
            <a:ext cx="1058242" cy="30779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F19F101-2143-43FF-9E43-CC858C33FD3C}"/>
              </a:ext>
            </a:extLst>
          </p:cNvPr>
          <p:cNvSpPr/>
          <p:nvPr/>
        </p:nvSpPr>
        <p:spPr>
          <a:xfrm>
            <a:off x="4893970" y="265173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750D6-7B95-46A5-838A-3C661C036E25}"/>
              </a:ext>
            </a:extLst>
          </p:cNvPr>
          <p:cNvSpPr txBox="1"/>
          <p:nvPr/>
        </p:nvSpPr>
        <p:spPr>
          <a:xfrm>
            <a:off x="5304652" y="3382342"/>
            <a:ext cx="178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카메라</a:t>
            </a:r>
            <a:r>
              <a:rPr lang="en-US" altLang="ko-KR" sz="1400" b="1" dirty="0">
                <a:latin typeface="+mj-ea"/>
                <a:ea typeface="+mj-ea"/>
              </a:rPr>
              <a:t>ID, </a:t>
            </a:r>
            <a:r>
              <a:rPr lang="ko-KR" altLang="en-US" sz="1400" b="1" dirty="0">
                <a:latin typeface="+mj-ea"/>
                <a:ea typeface="+mj-ea"/>
              </a:rPr>
              <a:t>좌표 설정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D6CE9E-5770-4507-B78F-10FDABE9EDC1}"/>
              </a:ext>
            </a:extLst>
          </p:cNvPr>
          <p:cNvSpPr txBox="1"/>
          <p:nvPr/>
        </p:nvSpPr>
        <p:spPr>
          <a:xfrm>
            <a:off x="2882130" y="5374587"/>
            <a:ext cx="123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>
                <a:latin typeface="+mn-ea"/>
              </a:rPr>
              <a:t>Bbox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검출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CCEE043-1CB8-4EAA-9120-12E17964239F}"/>
              </a:ext>
            </a:extLst>
          </p:cNvPr>
          <p:cNvSpPr/>
          <p:nvPr/>
        </p:nvSpPr>
        <p:spPr>
          <a:xfrm>
            <a:off x="2976156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8962F21-3712-498D-877D-80FAF59D6BAA}"/>
              </a:ext>
            </a:extLst>
          </p:cNvPr>
          <p:cNvSpPr txBox="1"/>
          <p:nvPr/>
        </p:nvSpPr>
        <p:spPr>
          <a:xfrm>
            <a:off x="4293049" y="5333057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거리측정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13169BD-6B2C-47E7-B2B7-A569C88C6A12}"/>
              </a:ext>
            </a:extLst>
          </p:cNvPr>
          <p:cNvSpPr/>
          <p:nvPr/>
        </p:nvSpPr>
        <p:spPr>
          <a:xfrm>
            <a:off x="4387075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9A51D9D-EF1A-4E54-A5CC-7C91AB2BD9DE}"/>
              </a:ext>
            </a:extLst>
          </p:cNvPr>
          <p:cNvSpPr txBox="1"/>
          <p:nvPr/>
        </p:nvSpPr>
        <p:spPr>
          <a:xfrm>
            <a:off x="5705724" y="5352638"/>
            <a:ext cx="123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/>
              <a:t>X1,y1,x2,y2</a:t>
            </a:r>
            <a:endParaRPr lang="ko-KR" altLang="en-US" sz="2000" b="1" dirty="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DE92D9-BE34-4F77-A7CB-14DDD22ED27A}"/>
              </a:ext>
            </a:extLst>
          </p:cNvPr>
          <p:cNvSpPr/>
          <p:nvPr/>
        </p:nvSpPr>
        <p:spPr>
          <a:xfrm>
            <a:off x="5799750" y="535368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5FB5128-6E4A-4143-A3FB-76F5AC471719}"/>
              </a:ext>
            </a:extLst>
          </p:cNvPr>
          <p:cNvCxnSpPr>
            <a:cxnSpLocks/>
          </p:cNvCxnSpPr>
          <p:nvPr/>
        </p:nvCxnSpPr>
        <p:spPr>
          <a:xfrm flipH="1" flipV="1">
            <a:off x="9363917" y="5009109"/>
            <a:ext cx="9759" cy="158057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07FC21-DFC2-42D1-B494-0D474CF82098}"/>
              </a:ext>
            </a:extLst>
          </p:cNvPr>
          <p:cNvSpPr txBox="1"/>
          <p:nvPr/>
        </p:nvSpPr>
        <p:spPr>
          <a:xfrm>
            <a:off x="9358674" y="5420128"/>
            <a:ext cx="954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Meta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데이터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DAE1638-5AE6-4BAE-B65A-30A3DB90B53D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5694134" y="6517686"/>
            <a:ext cx="1057100" cy="1722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B738954-96D7-4452-ABA7-35A48AC369E3}"/>
              </a:ext>
            </a:extLst>
          </p:cNvPr>
          <p:cNvSpPr/>
          <p:nvPr/>
        </p:nvSpPr>
        <p:spPr>
          <a:xfrm>
            <a:off x="3378221" y="6305006"/>
            <a:ext cx="2315913" cy="425359"/>
          </a:xfrm>
          <a:prstGeom prst="roundRect">
            <a:avLst/>
          </a:prstGeom>
          <a:noFill/>
          <a:ln w="25400">
            <a:solidFill>
              <a:srgbClr val="2B3C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카카오톡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878725-EFB5-4F80-B691-447A04A862EA}"/>
              </a:ext>
            </a:extLst>
          </p:cNvPr>
          <p:cNvSpPr txBox="1"/>
          <p:nvPr/>
        </p:nvSpPr>
        <p:spPr>
          <a:xfrm>
            <a:off x="3772736" y="2713297"/>
            <a:ext cx="1072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</a:rPr>
              <a:t>전처리기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DE661B6-2C9F-4D6F-A07D-9B8F38150E8F}"/>
              </a:ext>
            </a:extLst>
          </p:cNvPr>
          <p:cNvSpPr/>
          <p:nvPr/>
        </p:nvSpPr>
        <p:spPr>
          <a:xfrm>
            <a:off x="3764223" y="2664990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8AA41A10-7E5B-4DF9-949E-27EC2A967061}"/>
              </a:ext>
            </a:extLst>
          </p:cNvPr>
          <p:cNvSpPr/>
          <p:nvPr/>
        </p:nvSpPr>
        <p:spPr>
          <a:xfrm>
            <a:off x="7990544" y="3284993"/>
            <a:ext cx="1369765" cy="26652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6B64BF-0BC0-4014-BD02-6FAA42FFCA8D}"/>
              </a:ext>
            </a:extLst>
          </p:cNvPr>
          <p:cNvSpPr txBox="1"/>
          <p:nvPr/>
        </p:nvSpPr>
        <p:spPr>
          <a:xfrm>
            <a:off x="7994152" y="3267513"/>
            <a:ext cx="1369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Meta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FC86D7CC-E41C-4A68-B0CE-A916F78DB34C}"/>
              </a:ext>
            </a:extLst>
          </p:cNvPr>
          <p:cNvSpPr/>
          <p:nvPr/>
        </p:nvSpPr>
        <p:spPr>
          <a:xfrm>
            <a:off x="7990544" y="3638098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66112E-F2CD-4269-93E4-F6F8407A0EC3}"/>
              </a:ext>
            </a:extLst>
          </p:cNvPr>
          <p:cNvSpPr txBox="1"/>
          <p:nvPr/>
        </p:nvSpPr>
        <p:spPr>
          <a:xfrm>
            <a:off x="7914511" y="3602253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Log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8ABBA9EC-9389-480B-862F-287CD85893BE}"/>
              </a:ext>
            </a:extLst>
          </p:cNvPr>
          <p:cNvSpPr/>
          <p:nvPr/>
        </p:nvSpPr>
        <p:spPr>
          <a:xfrm>
            <a:off x="7994152" y="3960115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1C28B0-A63F-4514-BB1F-157061E5B476}"/>
              </a:ext>
            </a:extLst>
          </p:cNvPr>
          <p:cNvSpPr txBox="1"/>
          <p:nvPr/>
        </p:nvSpPr>
        <p:spPr>
          <a:xfrm>
            <a:off x="7918119" y="3921054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카메라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ID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110C3EBE-0812-476E-B50A-3147897C0B99}"/>
              </a:ext>
            </a:extLst>
          </p:cNvPr>
          <p:cNvSpPr/>
          <p:nvPr/>
        </p:nvSpPr>
        <p:spPr>
          <a:xfrm>
            <a:off x="7994152" y="4260320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F7C7C0-48C9-4756-86AD-498FB9274F0E}"/>
              </a:ext>
            </a:extLst>
          </p:cNvPr>
          <p:cNvSpPr txBox="1"/>
          <p:nvPr/>
        </p:nvSpPr>
        <p:spPr>
          <a:xfrm>
            <a:off x="7918119" y="4229006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지정구역 좌표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2C06C-3FC9-4376-871C-7688919A73FE}"/>
              </a:ext>
            </a:extLst>
          </p:cNvPr>
          <p:cNvSpPr txBox="1"/>
          <p:nvPr/>
        </p:nvSpPr>
        <p:spPr>
          <a:xfrm>
            <a:off x="7994025" y="4538331"/>
            <a:ext cx="1361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RDBMS</a:t>
            </a:r>
            <a:endParaRPr lang="ko-KR" altLang="en-US" sz="2400" b="1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440E7F8-A65D-42BD-8161-2312865912DB}"/>
              </a:ext>
            </a:extLst>
          </p:cNvPr>
          <p:cNvSpPr/>
          <p:nvPr/>
        </p:nvSpPr>
        <p:spPr>
          <a:xfrm>
            <a:off x="8156959" y="4574827"/>
            <a:ext cx="1027428" cy="3317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B44DED-A378-4180-AE30-6153056DCD50}"/>
              </a:ext>
            </a:extLst>
          </p:cNvPr>
          <p:cNvSpPr txBox="1"/>
          <p:nvPr/>
        </p:nvSpPr>
        <p:spPr>
          <a:xfrm>
            <a:off x="2870800" y="3372722"/>
            <a:ext cx="137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Frame </a:t>
            </a:r>
            <a:r>
              <a:rPr lang="ko-KR" altLang="en-US" b="1" dirty="0"/>
              <a:t>분할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7CE971-FA2A-4E77-85EC-B7ACD8C92210}"/>
              </a:ext>
            </a:extLst>
          </p:cNvPr>
          <p:cNvSpPr txBox="1"/>
          <p:nvPr/>
        </p:nvSpPr>
        <p:spPr>
          <a:xfrm>
            <a:off x="8576131" y="2361612"/>
            <a:ext cx="2354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7.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b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Meta Data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제공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531BB25-DA7F-4915-99D1-AA34F7F6E5C4}"/>
              </a:ext>
            </a:extLst>
          </p:cNvPr>
          <p:cNvSpPr txBox="1"/>
          <p:nvPr/>
        </p:nvSpPr>
        <p:spPr>
          <a:xfrm>
            <a:off x="6626710" y="1446637"/>
            <a:ext cx="2362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10.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MJPEG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방식 영상 송출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/ Meta Data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송출</a:t>
            </a:r>
          </a:p>
        </p:txBody>
      </p:sp>
    </p:spTree>
    <p:extLst>
      <p:ext uri="{BB962C8B-B14F-4D97-AF65-F5344CB8AC3E}">
        <p14:creationId xmlns:p14="http://schemas.microsoft.com/office/powerpoint/2010/main" val="10251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0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ko-KR" altLang="en-US" sz="1600" b="1" dirty="0">
                <a:latin typeface="한컴산뜻돋움"/>
                <a:ea typeface="한컴산뜻돋움"/>
              </a:rPr>
              <a:t>물리적 시스템 구성도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191" y="2621539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0498" y="2621539"/>
            <a:ext cx="4895135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11531" y="2638402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51501" y="2621540"/>
            <a:ext cx="1691744" cy="2316741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0498" y="1740634"/>
            <a:ext cx="6655171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265025" y="3905990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74825" y="5077227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10000792" y="3552907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57812" y="3337356"/>
            <a:ext cx="4549063" cy="2594067"/>
            <a:chOff x="2588616" y="3050806"/>
            <a:chExt cx="4783862" cy="2735182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588616" y="3050806"/>
              <a:ext cx="4783862" cy="2735182"/>
              <a:chOff x="2587722" y="3050807"/>
              <a:chExt cx="4816508" cy="2735182"/>
            </a:xfrm>
            <a:grpFill/>
          </p:grpSpPr>
          <p:sp>
            <p:nvSpPr>
              <p:cNvPr id="19" name="순서도: 처리 18"/>
              <p:cNvSpPr/>
              <p:nvPr/>
            </p:nvSpPr>
            <p:spPr>
              <a:xfrm>
                <a:off x="2587722" y="3050807"/>
                <a:ext cx="4790933" cy="385730"/>
              </a:xfrm>
              <a:prstGeom prst="flowChartProcess">
                <a:avLst/>
              </a:prstGeom>
              <a:no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613297" y="3664351"/>
                <a:ext cx="4790933" cy="2121637"/>
              </a:xfrm>
              <a:prstGeom prst="flowChartProcess">
                <a:avLst/>
              </a:prstGeom>
              <a:grp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2897591" y="3993416"/>
              <a:ext cx="1293693" cy="1652828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5903827" y="3980760"/>
              <a:ext cx="1293693" cy="1665484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384258" y="3980760"/>
              <a:ext cx="1293693" cy="1665485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88850" y="1825230"/>
            <a:ext cx="1218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웹 서버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453" y="3324034"/>
            <a:ext cx="1145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OpenCV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91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객체탐지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95819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객체추적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4896" y="4419434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/>
              <a:t>이상탐지</a:t>
            </a:r>
            <a:endParaRPr lang="ko-KR" altLang="en-US" sz="2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FDEF9C-62FA-4A72-857B-550CDBA213AA}"/>
              </a:ext>
            </a:extLst>
          </p:cNvPr>
          <p:cNvSpPr txBox="1"/>
          <p:nvPr/>
        </p:nvSpPr>
        <p:spPr>
          <a:xfrm>
            <a:off x="2872591" y="4877174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YOLOv5</a:t>
            </a:r>
            <a:endParaRPr lang="ko-KR" alt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33426E-BE77-4ED8-B4C3-113D7917EE0D}"/>
              </a:ext>
            </a:extLst>
          </p:cNvPr>
          <p:cNvSpPr txBox="1"/>
          <p:nvPr/>
        </p:nvSpPr>
        <p:spPr>
          <a:xfrm>
            <a:off x="4277629" y="4871527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/>
              <a:t>Deepsort</a:t>
            </a:r>
            <a:endParaRPr lang="ko-KR" alt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64CF41-832A-4DD9-B814-5F7328201237}"/>
              </a:ext>
            </a:extLst>
          </p:cNvPr>
          <p:cNvSpPr txBox="1"/>
          <p:nvPr/>
        </p:nvSpPr>
        <p:spPr>
          <a:xfrm>
            <a:off x="5708971" y="4890926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OpenCV</a:t>
            </a:r>
            <a:endParaRPr lang="ko-KR" altLang="en-US" sz="2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C644B3-5EDE-4FB6-BD63-1C4B0B86ABC8}"/>
              </a:ext>
            </a:extLst>
          </p:cNvPr>
          <p:cNvSpPr txBox="1"/>
          <p:nvPr/>
        </p:nvSpPr>
        <p:spPr>
          <a:xfrm>
            <a:off x="7878498" y="6044798"/>
            <a:ext cx="123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MongoDB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70062" y="5208420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262626"/>
                </a:solidFill>
              </a:rPr>
              <a:t>CCTV</a:t>
            </a:r>
            <a:r>
              <a:rPr lang="ko-KR" altLang="en-US" b="1" dirty="0">
                <a:solidFill>
                  <a:srgbClr val="262626"/>
                </a:solidFill>
              </a:rPr>
              <a:t> </a:t>
            </a:r>
            <a:r>
              <a:rPr lang="en-US" altLang="ko-KR" b="1" dirty="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262" y="4046321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CCTV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2490" y="3720614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1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4334" y="2859184"/>
            <a:ext cx="1361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/>
              <a:t>Kafka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22192" y="2720038"/>
            <a:ext cx="1379082" cy="785415"/>
          </a:xfrm>
          <a:prstGeom prst="rect">
            <a:avLst/>
          </a:prstGeom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dk1"/>
                </a:solidFill>
              </a:rPr>
              <a:t>CCTV </a:t>
            </a:r>
          </a:p>
          <a:p>
            <a:pPr algn="ctr"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영상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80050" y="2629230"/>
            <a:ext cx="1072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dk1"/>
                </a:solidFill>
              </a:rPr>
              <a:t>SPARK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0049" y="919258"/>
            <a:ext cx="18682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웹 대시보드</a:t>
            </a:r>
          </a:p>
        </p:txBody>
      </p:sp>
      <p:cxnSp>
        <p:nvCxnSpPr>
          <p:cNvPr id="50" name="직선 화살표 연결선 49"/>
          <p:cNvCxnSpPr>
            <a:cxnSpLocks/>
          </p:cNvCxnSpPr>
          <p:nvPr/>
        </p:nvCxnSpPr>
        <p:spPr>
          <a:xfrm>
            <a:off x="2928775" y="1450246"/>
            <a:ext cx="0" cy="4665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3392766" y="1150382"/>
            <a:ext cx="0" cy="5796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6457478" y="1150380"/>
            <a:ext cx="3309" cy="590254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blurRad="635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/>
          <p:nvPr/>
        </p:nvCxnSpPr>
        <p:spPr>
          <a:xfrm rot="10800000">
            <a:off x="8985976" y="2001948"/>
            <a:ext cx="1893841" cy="664146"/>
          </a:xfrm>
          <a:prstGeom prst="bentConnector3">
            <a:avLst>
              <a:gd name="adj1" fmla="val -171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/>
          <p:cNvCxnSpPr/>
          <p:nvPr/>
        </p:nvCxnSpPr>
        <p:spPr>
          <a:xfrm rot="5400000" flipV="1">
            <a:off x="8728893" y="3795388"/>
            <a:ext cx="168575" cy="4175577"/>
          </a:xfrm>
          <a:prstGeom prst="bentConnector3">
            <a:avLst>
              <a:gd name="adj1" fmla="val 48824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  <a:endCxn id="19" idx="1"/>
          </p:cNvCxnSpPr>
          <p:nvPr/>
        </p:nvCxnSpPr>
        <p:spPr>
          <a:xfrm>
            <a:off x="1501093" y="3513116"/>
            <a:ext cx="1056719" cy="7155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 flipH="1">
            <a:off x="7337781" y="3552907"/>
            <a:ext cx="3698" cy="259689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/>
          <p:cNvCxnSpPr>
            <a:cxnSpLocks/>
            <a:endCxn id="22" idx="0"/>
          </p:cNvCxnSpPr>
          <p:nvPr/>
        </p:nvCxnSpPr>
        <p:spPr>
          <a:xfrm rot="10800000" flipV="1">
            <a:off x="3466721" y="3818679"/>
            <a:ext cx="3865560" cy="412654"/>
          </a:xfrm>
          <a:prstGeom prst="bentConnector2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43095" y="3045259"/>
            <a:ext cx="1754341" cy="2908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Frame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데이터</a:t>
            </a:r>
            <a:endParaRPr lang="ko-KR" altLang="en-US" sz="1400" b="1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950061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92833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922437" y="5759980"/>
            <a:ext cx="1180702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/>
          <p:nvPr/>
        </p:nvCxnSpPr>
        <p:spPr>
          <a:xfrm>
            <a:off x="2910140" y="2377244"/>
            <a:ext cx="5192999" cy="541523"/>
          </a:xfrm>
          <a:prstGeom prst="bentConnector3">
            <a:avLst>
              <a:gd name="adj1" fmla="val 99918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16200000" flipH="1">
            <a:off x="2807347" y="2307890"/>
            <a:ext cx="205586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6200000">
            <a:off x="8109007" y="2513768"/>
            <a:ext cx="790790" cy="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593137" y="1439087"/>
            <a:ext cx="1552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사용자접속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7502" y="1426112"/>
            <a:ext cx="2294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8.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 출력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4370" y="2361612"/>
            <a:ext cx="2360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6.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  사용자 등록 정보 조회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76131" y="2361612"/>
            <a:ext cx="2354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7.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b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Meta Data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제공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19108" y="2918767"/>
            <a:ext cx="77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0.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영상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송출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9735" y="3025322"/>
            <a:ext cx="1868378" cy="31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2. Frame/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좌표 투입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39135" y="4660037"/>
            <a:ext cx="779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3-1.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38165" y="5009109"/>
            <a:ext cx="954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3-2.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스트리밍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363917" y="1625851"/>
            <a:ext cx="23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9.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Byte(JPG)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스트리밍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26710" y="1446637"/>
            <a:ext cx="2362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10.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MJPEG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방식 영상 송출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/ Meta Data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송출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9FB773-239F-4877-AFAB-B47E5546891F}"/>
              </a:ext>
            </a:extLst>
          </p:cNvPr>
          <p:cNvSpPr txBox="1"/>
          <p:nvPr/>
        </p:nvSpPr>
        <p:spPr>
          <a:xfrm>
            <a:off x="9882490" y="4609246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2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50757F-F6CF-43AA-AC3D-8BBE5BA53FB3}"/>
              </a:ext>
            </a:extLst>
          </p:cNvPr>
          <p:cNvSpPr txBox="1"/>
          <p:nvPr/>
        </p:nvSpPr>
        <p:spPr>
          <a:xfrm>
            <a:off x="9882490" y="5482505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3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52825-361D-4CB6-BE7F-F13A79C17CC8}"/>
              </a:ext>
            </a:extLst>
          </p:cNvPr>
          <p:cNvSpPr/>
          <p:nvPr/>
        </p:nvSpPr>
        <p:spPr>
          <a:xfrm>
            <a:off x="10000792" y="44459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6AF53C5-6CBF-4C17-ADAB-948469E054D4}"/>
              </a:ext>
            </a:extLst>
          </p:cNvPr>
          <p:cNvSpPr/>
          <p:nvPr/>
        </p:nvSpPr>
        <p:spPr>
          <a:xfrm>
            <a:off x="10000792" y="53653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361DF6EC-C4DC-4E17-9EEA-0C5B76CEC720}"/>
              </a:ext>
            </a:extLst>
          </p:cNvPr>
          <p:cNvSpPr/>
          <p:nvPr/>
        </p:nvSpPr>
        <p:spPr>
          <a:xfrm>
            <a:off x="7988909" y="2924225"/>
            <a:ext cx="1369765" cy="301322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6D8F47-0234-494A-9A42-0EE58FBADFF5}"/>
              </a:ext>
            </a:extLst>
          </p:cNvPr>
          <p:cNvSpPr txBox="1"/>
          <p:nvPr/>
        </p:nvSpPr>
        <p:spPr>
          <a:xfrm>
            <a:off x="7933865" y="2941908"/>
            <a:ext cx="1488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계정 정보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372ED67A-1B79-4F57-8CC1-88C32CAD2726}"/>
              </a:ext>
            </a:extLst>
          </p:cNvPr>
          <p:cNvSpPr/>
          <p:nvPr/>
        </p:nvSpPr>
        <p:spPr>
          <a:xfrm>
            <a:off x="8009547" y="5265104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7D22CA-9F4D-4D73-89CF-62E48F4C05C5}"/>
              </a:ext>
            </a:extLst>
          </p:cNvPr>
          <p:cNvSpPr txBox="1"/>
          <p:nvPr/>
        </p:nvSpPr>
        <p:spPr>
          <a:xfrm>
            <a:off x="7895311" y="5257980"/>
            <a:ext cx="1184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행동탐지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처리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이미지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7F8FC2E-7B9E-48B5-A8F3-EF0CC45906B3}"/>
              </a:ext>
            </a:extLst>
          </p:cNvPr>
          <p:cNvCxnSpPr>
            <a:cxnSpLocks/>
          </p:cNvCxnSpPr>
          <p:nvPr/>
        </p:nvCxnSpPr>
        <p:spPr>
          <a:xfrm flipH="1" flipV="1">
            <a:off x="7344765" y="3818679"/>
            <a:ext cx="490088" cy="407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6AB2F9C-D5A1-45D1-9865-75DB1A3FFAA6}"/>
              </a:ext>
            </a:extLst>
          </p:cNvPr>
          <p:cNvCxnSpPr>
            <a:cxnSpLocks/>
          </p:cNvCxnSpPr>
          <p:nvPr/>
        </p:nvCxnSpPr>
        <p:spPr>
          <a:xfrm>
            <a:off x="7844180" y="3817052"/>
            <a:ext cx="144729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588823-82BB-42E4-B507-B4E26340710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082720" y="3520271"/>
            <a:ext cx="286731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9019D0A-0F26-4AE0-BC53-B048B76E75F2}"/>
              </a:ext>
            </a:extLst>
          </p:cNvPr>
          <p:cNvSpPr/>
          <p:nvPr/>
        </p:nvSpPr>
        <p:spPr>
          <a:xfrm>
            <a:off x="7863997" y="5138861"/>
            <a:ext cx="1284197" cy="1395787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16CA23-BE64-4661-8A76-4ADDDC6BAB20}"/>
              </a:ext>
            </a:extLst>
          </p:cNvPr>
          <p:cNvSpPr/>
          <p:nvPr/>
        </p:nvSpPr>
        <p:spPr>
          <a:xfrm>
            <a:off x="2422616" y="832162"/>
            <a:ext cx="5899673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B127B8-F657-4428-8909-92952F723E22}"/>
              </a:ext>
            </a:extLst>
          </p:cNvPr>
          <p:cNvSpPr/>
          <p:nvPr/>
        </p:nvSpPr>
        <p:spPr>
          <a:xfrm>
            <a:off x="1602623" y="386019"/>
            <a:ext cx="10347062" cy="63825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6D9471-CFD2-4AB3-ABA3-8CE28C4ACCC8}"/>
              </a:ext>
            </a:extLst>
          </p:cNvPr>
          <p:cNvSpPr/>
          <p:nvPr/>
        </p:nvSpPr>
        <p:spPr>
          <a:xfrm>
            <a:off x="9363917" y="545268"/>
            <a:ext cx="1907057" cy="780069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Ubuntu 18.04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8D78918-80CF-4538-9B5C-E0DCEA5BD398}"/>
              </a:ext>
            </a:extLst>
          </p:cNvPr>
          <p:cNvSpPr/>
          <p:nvPr/>
        </p:nvSpPr>
        <p:spPr>
          <a:xfrm>
            <a:off x="2966617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B67F7E-DD12-4F21-9834-70FD574EB94D}"/>
              </a:ext>
            </a:extLst>
          </p:cNvPr>
          <p:cNvSpPr/>
          <p:nvPr/>
        </p:nvSpPr>
        <p:spPr>
          <a:xfrm>
            <a:off x="43959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6BF5A6F-904C-4331-BC9E-FB149E441D66}"/>
              </a:ext>
            </a:extLst>
          </p:cNvPr>
          <p:cNvSpPr/>
          <p:nvPr/>
        </p:nvSpPr>
        <p:spPr>
          <a:xfrm>
            <a:off x="57948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5B56F74-710C-4145-8F6F-553327F69ADE}"/>
              </a:ext>
            </a:extLst>
          </p:cNvPr>
          <p:cNvSpPr/>
          <p:nvPr/>
        </p:nvSpPr>
        <p:spPr>
          <a:xfrm>
            <a:off x="7958548" y="6049621"/>
            <a:ext cx="1027428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4EF3678-C341-47F5-8F7D-2B311CF92FD3}"/>
              </a:ext>
            </a:extLst>
          </p:cNvPr>
          <p:cNvSpPr/>
          <p:nvPr/>
        </p:nvSpPr>
        <p:spPr>
          <a:xfrm>
            <a:off x="9987268" y="2877495"/>
            <a:ext cx="1027428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EF57688-9470-407C-97A5-4C22E653C0A9}"/>
              </a:ext>
            </a:extLst>
          </p:cNvPr>
          <p:cNvSpPr/>
          <p:nvPr/>
        </p:nvSpPr>
        <p:spPr>
          <a:xfrm>
            <a:off x="4491323" y="1815765"/>
            <a:ext cx="1340582" cy="4545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Django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7763FAA-B62A-47AE-9627-9A21095C25BA}"/>
              </a:ext>
            </a:extLst>
          </p:cNvPr>
          <p:cNvSpPr/>
          <p:nvPr/>
        </p:nvSpPr>
        <p:spPr>
          <a:xfrm>
            <a:off x="4264317" y="3372272"/>
            <a:ext cx="1058242" cy="30779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F19F101-2143-43FF-9E43-CC858C33FD3C}"/>
              </a:ext>
            </a:extLst>
          </p:cNvPr>
          <p:cNvSpPr/>
          <p:nvPr/>
        </p:nvSpPr>
        <p:spPr>
          <a:xfrm>
            <a:off x="4893970" y="265173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750D6-7B95-46A5-838A-3C661C036E25}"/>
              </a:ext>
            </a:extLst>
          </p:cNvPr>
          <p:cNvSpPr txBox="1"/>
          <p:nvPr/>
        </p:nvSpPr>
        <p:spPr>
          <a:xfrm>
            <a:off x="5304652" y="3382342"/>
            <a:ext cx="178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카메라</a:t>
            </a:r>
            <a:r>
              <a:rPr lang="en-US" altLang="ko-KR" sz="1400" b="1" dirty="0">
                <a:latin typeface="+mj-ea"/>
                <a:ea typeface="+mj-ea"/>
              </a:rPr>
              <a:t>ID, </a:t>
            </a:r>
            <a:r>
              <a:rPr lang="ko-KR" altLang="en-US" sz="1400" b="1" dirty="0">
                <a:latin typeface="+mj-ea"/>
                <a:ea typeface="+mj-ea"/>
              </a:rPr>
              <a:t>좌표 설정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D6CE9E-5770-4507-B78F-10FDABE9EDC1}"/>
              </a:ext>
            </a:extLst>
          </p:cNvPr>
          <p:cNvSpPr txBox="1"/>
          <p:nvPr/>
        </p:nvSpPr>
        <p:spPr>
          <a:xfrm>
            <a:off x="2882130" y="5333057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/>
              <a:t>pytorch</a:t>
            </a:r>
            <a:endParaRPr lang="ko-KR" altLang="en-US" sz="20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CCEE043-1CB8-4EAA-9120-12E17964239F}"/>
              </a:ext>
            </a:extLst>
          </p:cNvPr>
          <p:cNvSpPr/>
          <p:nvPr/>
        </p:nvSpPr>
        <p:spPr>
          <a:xfrm>
            <a:off x="2976156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8962F21-3712-498D-877D-80FAF59D6BAA}"/>
              </a:ext>
            </a:extLst>
          </p:cNvPr>
          <p:cNvSpPr txBox="1"/>
          <p:nvPr/>
        </p:nvSpPr>
        <p:spPr>
          <a:xfrm>
            <a:off x="4293049" y="5333057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/>
              <a:t>pytorch</a:t>
            </a:r>
            <a:endParaRPr lang="ko-KR" altLang="en-US" sz="2000" b="1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13169BD-6B2C-47E7-B2B7-A569C88C6A12}"/>
              </a:ext>
            </a:extLst>
          </p:cNvPr>
          <p:cNvSpPr/>
          <p:nvPr/>
        </p:nvSpPr>
        <p:spPr>
          <a:xfrm>
            <a:off x="4387075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9A51D9D-EF1A-4E54-A5CC-7C91AB2BD9DE}"/>
              </a:ext>
            </a:extLst>
          </p:cNvPr>
          <p:cNvSpPr txBox="1"/>
          <p:nvPr/>
        </p:nvSpPr>
        <p:spPr>
          <a:xfrm>
            <a:off x="5705724" y="5352638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Pyspark</a:t>
            </a:r>
            <a:endParaRPr lang="ko-KR" altLang="en-US" sz="2000" b="1" dirty="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DE92D9-BE34-4F77-A7CB-14DDD22ED27A}"/>
              </a:ext>
            </a:extLst>
          </p:cNvPr>
          <p:cNvSpPr/>
          <p:nvPr/>
        </p:nvSpPr>
        <p:spPr>
          <a:xfrm>
            <a:off x="5799750" y="535368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5FB5128-6E4A-4143-A3FB-76F5AC471719}"/>
              </a:ext>
            </a:extLst>
          </p:cNvPr>
          <p:cNvCxnSpPr>
            <a:cxnSpLocks/>
          </p:cNvCxnSpPr>
          <p:nvPr/>
        </p:nvCxnSpPr>
        <p:spPr>
          <a:xfrm flipH="1" flipV="1">
            <a:off x="9363917" y="5009109"/>
            <a:ext cx="9759" cy="158057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07FC21-DFC2-42D1-B494-0D474CF82098}"/>
              </a:ext>
            </a:extLst>
          </p:cNvPr>
          <p:cNvSpPr txBox="1"/>
          <p:nvPr/>
        </p:nvSpPr>
        <p:spPr>
          <a:xfrm>
            <a:off x="9358674" y="5420128"/>
            <a:ext cx="954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Meta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데이터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DAE1638-5AE6-4BAE-B65A-30A3DB90B53D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5694134" y="6517686"/>
            <a:ext cx="1057100" cy="1722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B738954-96D7-4452-ABA7-35A48AC369E3}"/>
              </a:ext>
            </a:extLst>
          </p:cNvPr>
          <p:cNvSpPr/>
          <p:nvPr/>
        </p:nvSpPr>
        <p:spPr>
          <a:xfrm>
            <a:off x="3378221" y="6305006"/>
            <a:ext cx="2315913" cy="425359"/>
          </a:xfrm>
          <a:prstGeom prst="roundRect">
            <a:avLst/>
          </a:prstGeom>
          <a:noFill/>
          <a:ln w="25400">
            <a:solidFill>
              <a:srgbClr val="2B3C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카카오톡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878725-EFB5-4F80-B691-447A04A862EA}"/>
              </a:ext>
            </a:extLst>
          </p:cNvPr>
          <p:cNvSpPr txBox="1"/>
          <p:nvPr/>
        </p:nvSpPr>
        <p:spPr>
          <a:xfrm>
            <a:off x="3750303" y="2652423"/>
            <a:ext cx="107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dk1"/>
                </a:solidFill>
              </a:rPr>
              <a:t>python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DE661B6-2C9F-4D6F-A07D-9B8F38150E8F}"/>
              </a:ext>
            </a:extLst>
          </p:cNvPr>
          <p:cNvSpPr/>
          <p:nvPr/>
        </p:nvSpPr>
        <p:spPr>
          <a:xfrm>
            <a:off x="3764223" y="2664990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8AA41A10-7E5B-4DF9-949E-27EC2A967061}"/>
              </a:ext>
            </a:extLst>
          </p:cNvPr>
          <p:cNvSpPr/>
          <p:nvPr/>
        </p:nvSpPr>
        <p:spPr>
          <a:xfrm>
            <a:off x="7990544" y="3284993"/>
            <a:ext cx="1369765" cy="26652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6B64BF-0BC0-4014-BD02-6FAA42FFCA8D}"/>
              </a:ext>
            </a:extLst>
          </p:cNvPr>
          <p:cNvSpPr txBox="1"/>
          <p:nvPr/>
        </p:nvSpPr>
        <p:spPr>
          <a:xfrm>
            <a:off x="7994152" y="3267513"/>
            <a:ext cx="1369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Meta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FC86D7CC-E41C-4A68-B0CE-A916F78DB34C}"/>
              </a:ext>
            </a:extLst>
          </p:cNvPr>
          <p:cNvSpPr/>
          <p:nvPr/>
        </p:nvSpPr>
        <p:spPr>
          <a:xfrm>
            <a:off x="7990544" y="3638098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66112E-F2CD-4269-93E4-F6F8407A0EC3}"/>
              </a:ext>
            </a:extLst>
          </p:cNvPr>
          <p:cNvSpPr txBox="1"/>
          <p:nvPr/>
        </p:nvSpPr>
        <p:spPr>
          <a:xfrm>
            <a:off x="7914511" y="3602253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Log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8ABBA9EC-9389-480B-862F-287CD85893BE}"/>
              </a:ext>
            </a:extLst>
          </p:cNvPr>
          <p:cNvSpPr/>
          <p:nvPr/>
        </p:nvSpPr>
        <p:spPr>
          <a:xfrm>
            <a:off x="7994152" y="3960115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1C28B0-A63F-4514-BB1F-157061E5B476}"/>
              </a:ext>
            </a:extLst>
          </p:cNvPr>
          <p:cNvSpPr txBox="1"/>
          <p:nvPr/>
        </p:nvSpPr>
        <p:spPr>
          <a:xfrm>
            <a:off x="7918119" y="3921054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카메라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ID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110C3EBE-0812-476E-B50A-3147897C0B99}"/>
              </a:ext>
            </a:extLst>
          </p:cNvPr>
          <p:cNvSpPr/>
          <p:nvPr/>
        </p:nvSpPr>
        <p:spPr>
          <a:xfrm>
            <a:off x="7994152" y="4260320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F7C7C0-48C9-4756-86AD-498FB9274F0E}"/>
              </a:ext>
            </a:extLst>
          </p:cNvPr>
          <p:cNvSpPr txBox="1"/>
          <p:nvPr/>
        </p:nvSpPr>
        <p:spPr>
          <a:xfrm>
            <a:off x="7918119" y="4229006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지정구역 좌표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2C06C-3FC9-4376-871C-7688919A73FE}"/>
              </a:ext>
            </a:extLst>
          </p:cNvPr>
          <p:cNvSpPr txBox="1"/>
          <p:nvPr/>
        </p:nvSpPr>
        <p:spPr>
          <a:xfrm>
            <a:off x="7994025" y="4538331"/>
            <a:ext cx="1361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MariaDB</a:t>
            </a:r>
            <a:endParaRPr lang="ko-KR" altLang="en-US" sz="2400" b="1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440E7F8-A65D-42BD-8161-2312865912DB}"/>
              </a:ext>
            </a:extLst>
          </p:cNvPr>
          <p:cNvSpPr/>
          <p:nvPr/>
        </p:nvSpPr>
        <p:spPr>
          <a:xfrm>
            <a:off x="8156959" y="4574827"/>
            <a:ext cx="1027428" cy="3317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B44DED-A378-4180-AE30-6153056DCD50}"/>
              </a:ext>
            </a:extLst>
          </p:cNvPr>
          <p:cNvSpPr txBox="1"/>
          <p:nvPr/>
        </p:nvSpPr>
        <p:spPr>
          <a:xfrm>
            <a:off x="2870800" y="3372722"/>
            <a:ext cx="137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Frame </a:t>
            </a:r>
            <a:r>
              <a:rPr lang="ko-KR" altLang="en-US" b="1" dirty="0"/>
              <a:t>분할</a:t>
            </a:r>
          </a:p>
        </p:txBody>
      </p:sp>
    </p:spTree>
    <p:extLst>
      <p:ext uri="{BB962C8B-B14F-4D97-AF65-F5344CB8AC3E}">
        <p14:creationId xmlns:p14="http://schemas.microsoft.com/office/powerpoint/2010/main" val="9075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68564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en-US" altLang="ko-KR" sz="2400" b="1" dirty="0">
                <a:latin typeface="+mj-ea"/>
                <a:ea typeface="+mj-ea"/>
              </a:rPr>
              <a:t>Software</a:t>
            </a:r>
            <a:r>
              <a:rPr lang="ko-KR" altLang="en-US" sz="2400" b="1" dirty="0">
                <a:latin typeface="+mj-ea"/>
                <a:ea typeface="+mj-ea"/>
              </a:rPr>
              <a:t> 배치도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EA9BC6-ADFA-460D-89B2-1815E50BBF24}"/>
              </a:ext>
            </a:extLst>
          </p:cNvPr>
          <p:cNvGrpSpPr/>
          <p:nvPr/>
        </p:nvGrpSpPr>
        <p:grpSpPr>
          <a:xfrm>
            <a:off x="550455" y="467091"/>
            <a:ext cx="11126421" cy="6052552"/>
            <a:chOff x="555585" y="2544675"/>
            <a:chExt cx="11126421" cy="42023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003254-E631-4296-8707-A79DC050AF21}"/>
                </a:ext>
              </a:extLst>
            </p:cNvPr>
            <p:cNvSpPr/>
            <p:nvPr/>
          </p:nvSpPr>
          <p:spPr>
            <a:xfrm>
              <a:off x="555585" y="2544675"/>
              <a:ext cx="11126421" cy="420231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D5154-E37D-4587-8659-29B51B6FDEC9}"/>
                </a:ext>
              </a:extLst>
            </p:cNvPr>
            <p:cNvSpPr/>
            <p:nvPr/>
          </p:nvSpPr>
          <p:spPr>
            <a:xfrm>
              <a:off x="601867" y="6240985"/>
              <a:ext cx="11061864" cy="48763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+mj-ea"/>
                  <a:ea typeface="+mj-ea"/>
                </a:rPr>
                <a:t>Linux OS (Ubuntu18.04)</a:t>
              </a:r>
              <a:endParaRPr lang="ko-KR" altLang="en-US" sz="3200" b="1" dirty="0">
                <a:latin typeface="+mj-ea"/>
                <a:ea typeface="+mj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BA72BD4-640C-4278-A38B-B10FA165CCAF}"/>
                </a:ext>
              </a:extLst>
            </p:cNvPr>
            <p:cNvSpPr/>
            <p:nvPr/>
          </p:nvSpPr>
          <p:spPr>
            <a:xfrm>
              <a:off x="8601759" y="5460647"/>
              <a:ext cx="2889201" cy="66684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Zookeeper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1D5864A9-E0F4-43DA-AD9C-DFAA407C2D49}"/>
                </a:ext>
              </a:extLst>
            </p:cNvPr>
            <p:cNvSpPr/>
            <p:nvPr/>
          </p:nvSpPr>
          <p:spPr>
            <a:xfrm>
              <a:off x="8601758" y="4738697"/>
              <a:ext cx="2889201" cy="57372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Kafka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5BE2C0E-5E63-4B2B-8568-AC7338091064}"/>
                </a:ext>
              </a:extLst>
            </p:cNvPr>
            <p:cNvSpPr/>
            <p:nvPr/>
          </p:nvSpPr>
          <p:spPr>
            <a:xfrm>
              <a:off x="5521512" y="5460647"/>
              <a:ext cx="2889201" cy="673346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MariaDB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C9B2D19-3C24-4263-93B5-16069B40E9FE}"/>
                </a:ext>
              </a:extLst>
            </p:cNvPr>
            <p:cNvSpPr/>
            <p:nvPr/>
          </p:nvSpPr>
          <p:spPr>
            <a:xfrm>
              <a:off x="5521511" y="4749434"/>
              <a:ext cx="2889201" cy="57576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MongoDB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EE42AFE-6066-4902-B463-4A135DF66BC0}"/>
                </a:ext>
              </a:extLst>
            </p:cNvPr>
            <p:cNvSpPr/>
            <p:nvPr/>
          </p:nvSpPr>
          <p:spPr>
            <a:xfrm>
              <a:off x="856497" y="4736656"/>
              <a:ext cx="4364103" cy="57576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  <a:latin typeface="+mj-ea"/>
                  <a:ea typeface="+mj-ea"/>
                </a:rPr>
                <a:t>cuDNN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F18F13C-1F40-4AC0-9B2D-DFD7A765573C}"/>
                </a:ext>
              </a:extLst>
            </p:cNvPr>
            <p:cNvSpPr/>
            <p:nvPr/>
          </p:nvSpPr>
          <p:spPr>
            <a:xfrm>
              <a:off x="856497" y="5454842"/>
              <a:ext cx="4364103" cy="673347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CUDA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6A5072C-4016-4D98-B00B-7284DB24D8F3}"/>
                </a:ext>
              </a:extLst>
            </p:cNvPr>
            <p:cNvSpPr/>
            <p:nvPr/>
          </p:nvSpPr>
          <p:spPr>
            <a:xfrm>
              <a:off x="1394085" y="2737881"/>
              <a:ext cx="9562073" cy="141738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075C97-8A88-4632-8595-10E959BF7A6D}"/>
                </a:ext>
              </a:extLst>
            </p:cNvPr>
            <p:cNvSpPr/>
            <p:nvPr/>
          </p:nvSpPr>
          <p:spPr>
            <a:xfrm>
              <a:off x="1148130" y="2645131"/>
              <a:ext cx="10069286" cy="186674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46917D-917D-4BE8-AAFB-387C9098825E}"/>
                </a:ext>
              </a:extLst>
            </p:cNvPr>
            <p:cNvSpPr txBox="1"/>
            <p:nvPr/>
          </p:nvSpPr>
          <p:spPr>
            <a:xfrm>
              <a:off x="4471976" y="4173627"/>
              <a:ext cx="3618440" cy="320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Hadoop Yarn Cluster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C50F4F1-95B1-4B1C-A5C3-9B502044018C}"/>
                </a:ext>
              </a:extLst>
            </p:cNvPr>
            <p:cNvSpPr/>
            <p:nvPr/>
          </p:nvSpPr>
          <p:spPr>
            <a:xfrm>
              <a:off x="1535600" y="2842052"/>
              <a:ext cx="2041590" cy="43185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  <a:latin typeface="+mj-ea"/>
                  <a:ea typeface="+mj-ea"/>
                </a:rPr>
                <a:t>Pytorch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DD6732D-299F-480D-8592-F7DBC7AD37CE}"/>
                </a:ext>
              </a:extLst>
            </p:cNvPr>
            <p:cNvSpPr/>
            <p:nvPr/>
          </p:nvSpPr>
          <p:spPr>
            <a:xfrm>
              <a:off x="3849156" y="2842052"/>
              <a:ext cx="2041590" cy="43185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OpenCV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92A38914-7D44-4730-97F6-2F17CA4F6D2A}"/>
                </a:ext>
              </a:extLst>
            </p:cNvPr>
            <p:cNvSpPr/>
            <p:nvPr/>
          </p:nvSpPr>
          <p:spPr>
            <a:xfrm>
              <a:off x="6266496" y="2846856"/>
              <a:ext cx="2041590" cy="42860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YOLOv5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6C60C3F-6C2F-425A-992E-02318019F6BB}"/>
                </a:ext>
              </a:extLst>
            </p:cNvPr>
            <p:cNvSpPr/>
            <p:nvPr/>
          </p:nvSpPr>
          <p:spPr>
            <a:xfrm>
              <a:off x="8683837" y="2858067"/>
              <a:ext cx="2041590" cy="421026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  <a:latin typeface="+mj-ea"/>
                  <a:ea typeface="+mj-ea"/>
                </a:rPr>
                <a:t>Deepsort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B6850-DA35-42F3-B069-39046C227986}"/>
                </a:ext>
              </a:extLst>
            </p:cNvPr>
            <p:cNvSpPr txBox="1"/>
            <p:nvPr/>
          </p:nvSpPr>
          <p:spPr>
            <a:xfrm>
              <a:off x="4379313" y="3736355"/>
              <a:ext cx="3502400" cy="320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+mj-ea"/>
                  <a:ea typeface="+mj-ea"/>
                </a:rPr>
                <a:t>Spark Master/Worker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799006-565C-420E-9FF0-53EC18F1D00E}"/>
              </a:ext>
            </a:extLst>
          </p:cNvPr>
          <p:cNvCxnSpPr/>
          <p:nvPr/>
        </p:nvCxnSpPr>
        <p:spPr>
          <a:xfrm>
            <a:off x="9540240" y="223520"/>
            <a:ext cx="1016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8B228-613F-4334-BF4B-4A4F3CF10C37}"/>
              </a:ext>
            </a:extLst>
          </p:cNvPr>
          <p:cNvSpPr txBox="1"/>
          <p:nvPr/>
        </p:nvSpPr>
        <p:spPr>
          <a:xfrm>
            <a:off x="10424160" y="1802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: Cluster </a:t>
            </a:r>
            <a:r>
              <a:rPr lang="ko-KR" altLang="en-US" sz="2000" b="1" dirty="0">
                <a:latin typeface="+mj-ea"/>
                <a:ea typeface="+mj-ea"/>
              </a:rPr>
              <a:t>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B7248B-D07D-4E08-AF93-61129AD748AA}"/>
              </a:ext>
            </a:extLst>
          </p:cNvPr>
          <p:cNvSpPr/>
          <p:nvPr/>
        </p:nvSpPr>
        <p:spPr>
          <a:xfrm>
            <a:off x="1530471" y="1650989"/>
            <a:ext cx="9189826" cy="46166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Python (</a:t>
            </a:r>
            <a:r>
              <a:rPr lang="en-US" altLang="ko-KR" sz="2800" b="1" dirty="0" err="1">
                <a:solidFill>
                  <a:schemeClr val="tx1"/>
                </a:solidFill>
                <a:latin typeface="+mj-ea"/>
                <a:ea typeface="+mj-ea"/>
              </a:rPr>
              <a:t>Pyspark</a:t>
            </a:r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FD2C9F-4F98-43CA-BB5C-DDDD7E69FA6D}"/>
              </a:ext>
            </a:extLst>
          </p:cNvPr>
          <p:cNvSpPr/>
          <p:nvPr/>
        </p:nvSpPr>
        <p:spPr>
          <a:xfrm>
            <a:off x="8518045" y="3426557"/>
            <a:ext cx="3077218" cy="2315343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50AE3A-BD31-415E-B2B5-8A97E89132C8}"/>
              </a:ext>
            </a:extLst>
          </p:cNvPr>
          <p:cNvSpPr/>
          <p:nvPr/>
        </p:nvSpPr>
        <p:spPr>
          <a:xfrm>
            <a:off x="150471" y="642257"/>
            <a:ext cx="11917680" cy="612540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F098195-3636-4335-809A-413F86F85D58}"/>
              </a:ext>
            </a:extLst>
          </p:cNvPr>
          <p:cNvSpPr/>
          <p:nvPr/>
        </p:nvSpPr>
        <p:spPr>
          <a:xfrm>
            <a:off x="576038" y="1381169"/>
            <a:ext cx="3351131" cy="569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Spark Master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52DFA-3D40-4A62-B4D9-B20F2F1241D9}"/>
              </a:ext>
            </a:extLst>
          </p:cNvPr>
          <p:cNvSpPr txBox="1"/>
          <p:nvPr/>
        </p:nvSpPr>
        <p:spPr>
          <a:xfrm>
            <a:off x="3321934" y="657874"/>
            <a:ext cx="504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+mn-ea"/>
              </a:rPr>
              <a:t>Hadoop Yarn Cluster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5AE048-AED3-4A81-BBEE-7CD565009C2B}"/>
              </a:ext>
            </a:extLst>
          </p:cNvPr>
          <p:cNvGrpSpPr/>
          <p:nvPr/>
        </p:nvGrpSpPr>
        <p:grpSpPr>
          <a:xfrm>
            <a:off x="354064" y="2108437"/>
            <a:ext cx="3752175" cy="4109398"/>
            <a:chOff x="279168" y="960699"/>
            <a:chExt cx="3752175" cy="430682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A55DDB-F809-4FFB-960C-CFB96A076BFE}"/>
                </a:ext>
              </a:extLst>
            </p:cNvPr>
            <p:cNvSpPr/>
            <p:nvPr/>
          </p:nvSpPr>
          <p:spPr>
            <a:xfrm>
              <a:off x="279168" y="960699"/>
              <a:ext cx="3752175" cy="43068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C321B0B-BE19-45FF-951E-12D7986FBE21}"/>
                </a:ext>
              </a:extLst>
            </p:cNvPr>
            <p:cNvSpPr/>
            <p:nvPr/>
          </p:nvSpPr>
          <p:spPr>
            <a:xfrm>
              <a:off x="500487" y="2734161"/>
              <a:ext cx="3309536" cy="239076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On-premise</a:t>
              </a:r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Server</a:t>
              </a:r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Ip: 14.7.XXX.XX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Ryzen5 1600 3.4Ghz 6core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Nvidia GTX 1060 6GB</a:t>
              </a:r>
              <a:endParaRPr lang="en-US" altLang="ko-KR" sz="2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32GB RAM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500GB SSD(500 MB/s)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22CA4F0-F903-482C-B486-E0D25F8A5CEA}"/>
                </a:ext>
              </a:extLst>
            </p:cNvPr>
            <p:cNvSpPr/>
            <p:nvPr/>
          </p:nvSpPr>
          <p:spPr>
            <a:xfrm>
              <a:off x="500487" y="1934050"/>
              <a:ext cx="3309536" cy="6080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Zookeeper server 1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14.7.XXX.XX:2181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1FF0D4B-2B58-49B9-85FC-5006D37A0FE4}"/>
                </a:ext>
              </a:extLst>
            </p:cNvPr>
            <p:cNvSpPr/>
            <p:nvPr/>
          </p:nvSpPr>
          <p:spPr>
            <a:xfrm>
              <a:off x="509986" y="1152851"/>
              <a:ext cx="3309536" cy="6430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Kafka server 1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14.7.XXX.XX:9092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20E1694-0F8A-4EBA-8F29-5B0DE25BDA72}"/>
              </a:ext>
            </a:extLst>
          </p:cNvPr>
          <p:cNvSpPr/>
          <p:nvPr/>
        </p:nvSpPr>
        <p:spPr>
          <a:xfrm>
            <a:off x="4460684" y="1363724"/>
            <a:ext cx="3351131" cy="569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Spark Worker 1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F56AE99-DB6A-43AC-86AF-12C821C563D8}"/>
              </a:ext>
            </a:extLst>
          </p:cNvPr>
          <p:cNvGrpSpPr/>
          <p:nvPr/>
        </p:nvGrpSpPr>
        <p:grpSpPr>
          <a:xfrm>
            <a:off x="4238710" y="2080109"/>
            <a:ext cx="3752175" cy="4109398"/>
            <a:chOff x="279168" y="960699"/>
            <a:chExt cx="3752175" cy="43068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D17B116-0B5E-4D54-816C-4EB96A4873E7}"/>
                </a:ext>
              </a:extLst>
            </p:cNvPr>
            <p:cNvSpPr/>
            <p:nvPr/>
          </p:nvSpPr>
          <p:spPr>
            <a:xfrm>
              <a:off x="279168" y="960699"/>
              <a:ext cx="3752175" cy="43068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7FEC829-1F7D-4CDC-90D9-2425F0256362}"/>
                </a:ext>
              </a:extLst>
            </p:cNvPr>
            <p:cNvSpPr/>
            <p:nvPr/>
          </p:nvSpPr>
          <p:spPr>
            <a:xfrm>
              <a:off x="500487" y="2734161"/>
              <a:ext cx="3309536" cy="239076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Azure VM 1</a:t>
              </a:r>
            </a:p>
            <a:p>
              <a:pPr algn="ctr"/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Ip: 20.25.XX.XX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8 core vCPU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Nvidia Tesla T4 16GiB</a:t>
              </a:r>
              <a:endParaRPr lang="en-US" altLang="ko-KR" sz="2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56GiB RAM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400GiB SSD(15.6 MB/s)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3C40147-C8BD-4316-B8EF-DDCC0466E34F}"/>
                </a:ext>
              </a:extLst>
            </p:cNvPr>
            <p:cNvSpPr/>
            <p:nvPr/>
          </p:nvSpPr>
          <p:spPr>
            <a:xfrm>
              <a:off x="500487" y="1934050"/>
              <a:ext cx="3309536" cy="6080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Zookeeper server 2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20.25.XX.XX:2181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F0FFFE7-E115-494A-B9F9-8729D3543A27}"/>
                </a:ext>
              </a:extLst>
            </p:cNvPr>
            <p:cNvSpPr/>
            <p:nvPr/>
          </p:nvSpPr>
          <p:spPr>
            <a:xfrm>
              <a:off x="509986" y="1152851"/>
              <a:ext cx="3309536" cy="6430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Kafka server 2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20.25.XX.XX:9092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E463D30-51EC-4A30-8DFF-AF6D20B922B2}"/>
              </a:ext>
            </a:extLst>
          </p:cNvPr>
          <p:cNvSpPr/>
          <p:nvPr/>
        </p:nvSpPr>
        <p:spPr>
          <a:xfrm>
            <a:off x="8326885" y="1352841"/>
            <a:ext cx="3351131" cy="569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Spark Worker 2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4CFDC4-5A44-428E-8409-1F46E1E09E18}"/>
              </a:ext>
            </a:extLst>
          </p:cNvPr>
          <p:cNvGrpSpPr/>
          <p:nvPr/>
        </p:nvGrpSpPr>
        <p:grpSpPr>
          <a:xfrm>
            <a:off x="8104911" y="2069223"/>
            <a:ext cx="3752175" cy="4109398"/>
            <a:chOff x="279168" y="960699"/>
            <a:chExt cx="3752175" cy="43068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AB1314-D3B7-4433-A276-D471B30207A5}"/>
                </a:ext>
              </a:extLst>
            </p:cNvPr>
            <p:cNvSpPr/>
            <p:nvPr/>
          </p:nvSpPr>
          <p:spPr>
            <a:xfrm>
              <a:off x="279168" y="960699"/>
              <a:ext cx="3752175" cy="43068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1B4B961-D6F5-43A4-812A-396E0063BC10}"/>
                </a:ext>
              </a:extLst>
            </p:cNvPr>
            <p:cNvSpPr/>
            <p:nvPr/>
          </p:nvSpPr>
          <p:spPr>
            <a:xfrm>
              <a:off x="500487" y="2734161"/>
              <a:ext cx="3309536" cy="239076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+mn-ea"/>
                </a:rPr>
                <a:t>Azure VM </a:t>
              </a:r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2</a:t>
              </a:r>
            </a:p>
            <a:p>
              <a:pPr algn="ctr"/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Ip: 20.228.XXX.XXX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6 core vCPU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Nvidia Tesla V100 16GiB</a:t>
              </a:r>
              <a:endParaRPr lang="en-US" altLang="ko-KR" sz="2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112GiB RAM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650GiB SSD(18.75 MB/s)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14C4EC2-0939-4E83-9B9F-72CB260264DB}"/>
                </a:ext>
              </a:extLst>
            </p:cNvPr>
            <p:cNvSpPr/>
            <p:nvPr/>
          </p:nvSpPr>
          <p:spPr>
            <a:xfrm>
              <a:off x="500487" y="1934050"/>
              <a:ext cx="3309536" cy="6080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Zookeeper server 3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20.228.XXX.XXX:2181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B55E2F4-4BF6-4EFF-B7DC-73CFF9DFD40A}"/>
                </a:ext>
              </a:extLst>
            </p:cNvPr>
            <p:cNvSpPr/>
            <p:nvPr/>
          </p:nvSpPr>
          <p:spPr>
            <a:xfrm>
              <a:off x="509986" y="1152851"/>
              <a:ext cx="3309536" cy="6430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Kafka server 3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20.228.XXX.XXX:9092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9" name="Google Shape;116;p13">
            <a:extLst>
              <a:ext uri="{FF2B5EF4-FFF2-40B4-BE49-F238E27FC236}">
                <a16:creationId xmlns:a16="http://schemas.microsoft.com/office/drawing/2014/main" id="{C3A6103A-27A3-4D48-AA99-301F633B4091}"/>
              </a:ext>
            </a:extLst>
          </p:cNvPr>
          <p:cNvSpPr txBox="1">
            <a:spLocks noGrp="1"/>
          </p:cNvSpPr>
          <p:nvPr/>
        </p:nvSpPr>
        <p:spPr>
          <a:xfrm>
            <a:off x="288547" y="90336"/>
            <a:ext cx="3638621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en-US" altLang="ko-KR" sz="2400" b="1" dirty="0">
                <a:latin typeface="+mj-ea"/>
                <a:ea typeface="+mj-ea"/>
              </a:rPr>
              <a:t>Hardware/Cluster</a:t>
            </a:r>
            <a:r>
              <a:rPr lang="ko-KR" altLang="en-US" sz="2400" b="1" dirty="0">
                <a:latin typeface="+mj-ea"/>
                <a:ea typeface="+mj-ea"/>
              </a:rPr>
              <a:t> 구성도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795A313-2D3E-498A-A87B-DD3519789DED}"/>
              </a:ext>
            </a:extLst>
          </p:cNvPr>
          <p:cNvCxnSpPr/>
          <p:nvPr/>
        </p:nvCxnSpPr>
        <p:spPr>
          <a:xfrm>
            <a:off x="9540240" y="223520"/>
            <a:ext cx="1016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913F9E-4952-4519-AAD3-2B11B1319017}"/>
              </a:ext>
            </a:extLst>
          </p:cNvPr>
          <p:cNvSpPr txBox="1"/>
          <p:nvPr/>
        </p:nvSpPr>
        <p:spPr>
          <a:xfrm>
            <a:off x="10424160" y="1802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: Cluster </a:t>
            </a:r>
            <a:r>
              <a:rPr lang="ko-KR" altLang="en-US" sz="2000" b="1" dirty="0">
                <a:latin typeface="+mj-ea"/>
                <a:ea typeface="+mj-ea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4259692348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232</Paragraphs>
  <Words>688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chloe</dc:creator>
  <cp:lastModifiedBy>Polaris Office</cp:lastModifiedBy>
  <dc:title>PowerPoint 프레젠테이션</dc:title>
  <dcterms:modified xsi:type="dcterms:W3CDTF">2022-06-08T08:18:56Z</dcterms:modified>
</cp:coreProperties>
</file>