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F2090-A86E-47A7-A993-D72BBA91325D}" v="178" dt="2024-04-02T13:21:00.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Steganography</a:t>
            </a:r>
            <a:endParaRPr lang="en-US" dirty="0" err="1"/>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CYBER SECURITY</a:t>
            </a:r>
          </a:p>
        </p:txBody>
      </p:sp>
      <p:sp>
        <p:nvSpPr>
          <p:cNvPr id="4" name="TextBox 3"/>
          <p:cNvSpPr txBox="1"/>
          <p:nvPr/>
        </p:nvSpPr>
        <p:spPr>
          <a:xfrm>
            <a:off x="2149311" y="4586365"/>
            <a:ext cx="8948401"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1. ANTONY BENIFERT DITTO A | V V College of Engineering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"cv2" Documentation. https://docs.opencv.org/4.x/d1/dfb/intro.html</a:t>
            </a:r>
            <a:endParaRPr lang="en-IN"/>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a:t>
            </a:r>
            <a:endParaRPr lang="en-US" sz="2000">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a:t>
            </a:r>
            <a:endParaRPr lang="en-US" sz="2000">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IN" sz="2400" dirty="0">
                <a:solidFill>
                  <a:srgbClr val="2E3238"/>
                </a:solidFill>
                <a:ea typeface="+mn-lt"/>
                <a:cs typeface="+mn-lt"/>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a:latin typeface="Calibri"/>
              <a:ea typeface="Calibri"/>
              <a:cs typeface="Calibri"/>
            </a:endParaRPr>
          </a:p>
          <a:p>
            <a:pPr marL="305435" indent="-305435"/>
            <a:r>
              <a:rPr lang="en-IN" sz="1200" b="1" dirty="0">
                <a:solidFill>
                  <a:srgbClr val="2E3238"/>
                </a:solidFill>
                <a:ea typeface="+mn-lt"/>
                <a:cs typeface="+mn-lt"/>
              </a:rPr>
              <a:t>The process is twofold: </a:t>
            </a:r>
            <a:r>
              <a:rPr lang="en-IN" sz="1200" dirty="0">
                <a:solidFill>
                  <a:srgbClr val="2E3238"/>
                </a:solidFill>
                <a:ea typeface="+mn-lt"/>
                <a:cs typeface="+mn-lt"/>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Pr lang="en-IN" sz="1200" dirty="0">
                <a:ea typeface="+mn-lt"/>
                <a:cs typeface="+mn-lt"/>
              </a:rPr>
            </a:br>
            <a:endParaRPr lang="en-IN" sz="1200" dirty="0">
              <a:solidFill>
                <a:srgbClr val="2E3238"/>
              </a:solidFill>
              <a:ea typeface="+mn-lt"/>
              <a:cs typeface="+mn-lt"/>
            </a:endParaRPr>
          </a:p>
          <a:p>
            <a:pPr marL="629920" lvl="1" indent="-305435"/>
            <a:r>
              <a:rPr lang="en-IN" sz="12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1200" dirty="0">
                <a:ea typeface="+mn-lt"/>
                <a:cs typeface="+mn-lt"/>
              </a:rPr>
              <a:t>A structured JSON file (</a:t>
            </a:r>
            <a:r>
              <a:rPr lang="en-IN" sz="1200" err="1">
                <a:ea typeface="+mn-lt"/>
                <a:cs typeface="+mn-lt"/>
              </a:rPr>
              <a:t>key_log.json</a:t>
            </a:r>
            <a:r>
              <a:rPr lang="en-IN" sz="12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solidFill>
                  <a:srgbClr val="2E3238"/>
                </a:solidFill>
                <a:ea typeface="+mn-lt"/>
                <a:cs typeface="+mn-lt"/>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lang="en-IN" sz="1200" dirty="0">
              <a:solidFill>
                <a:srgbClr val="2E3238"/>
              </a:solidFill>
            </a:endParaRPr>
          </a:p>
          <a:p>
            <a:pPr marL="305435" indent="-305435"/>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02026"/>
            <a:ext cx="11029615" cy="4673324"/>
          </a:xfrm>
        </p:spPr>
        <p:txBody>
          <a:bodyPr>
            <a:normAutofit fontScale="92500" lnSpcReduction="20000"/>
          </a:bodyPr>
          <a:lstStyle/>
          <a:p>
            <a:pPr marL="0" indent="0">
              <a:buNone/>
            </a:pPr>
            <a:r>
              <a:rPr lang="en-IN" sz="1800" dirty="0">
                <a:solidFill>
                  <a:srgbClr val="2E3238"/>
                </a:solidFill>
                <a:ea typeface="+mn-lt"/>
                <a:cs typeface="+mn-lt"/>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p>
          <a:p>
            <a:pPr marL="0" indent="0">
              <a:buNone/>
            </a:pPr>
            <a:endParaRPr lang="en-IN" sz="1800" dirty="0">
              <a:ea typeface="+mn-lt"/>
              <a:cs typeface="+mn-lt"/>
            </a:endParaRPr>
          </a:p>
          <a:p>
            <a:pPr marL="305435" indent="-305435">
              <a:buNone/>
            </a:pPr>
            <a:r>
              <a:rPr lang="en-IN" sz="1800" dirty="0">
                <a:solidFill>
                  <a:srgbClr val="2E3238"/>
                </a:solidFill>
                <a:ea typeface="+mn-lt"/>
                <a:cs typeface="+mn-lt"/>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lang="en-IN" sz="1800"/>
          </a:p>
          <a:p>
            <a:pPr marL="305435" indent="-305435">
              <a:buNone/>
            </a:pPr>
            <a:br>
              <a:rPr lang="en-US" dirty="0"/>
            </a:br>
            <a:endParaRPr lang="en-US" dirty="0"/>
          </a:p>
          <a:p>
            <a:pPr marL="0" indent="0">
              <a:buNone/>
            </a:pPr>
            <a:br>
              <a:rPr lang="en-IN" sz="1800" dirty="0">
                <a:ea typeface="+mn-lt"/>
                <a:cs typeface="+mn-lt"/>
              </a:rPr>
            </a:br>
            <a:endParaRPr lang="en-IN" sz="1800">
              <a:solidFill>
                <a:srgbClr val="2E3238"/>
              </a:solidFill>
              <a:ea typeface="+mn-lt"/>
              <a:cs typeface="+mn-lt"/>
            </a:endParaRPr>
          </a:p>
          <a:p>
            <a:pPr marL="305435" indent="-305435"/>
            <a:r>
              <a:rPr lang="en-IN" sz="1800" b="1" dirty="0">
                <a:solidFill>
                  <a:srgbClr val="0F0F0F"/>
                </a:solidFill>
              </a:rPr>
              <a:t>Linux/Windows</a:t>
            </a:r>
            <a:endParaRPr lang="en-IN">
              <a:solidFill>
                <a:srgbClr val="404040"/>
              </a:solidFill>
            </a:endParaRPr>
          </a:p>
          <a:p>
            <a:pPr marL="305435" indent="-305435"/>
            <a:r>
              <a:rPr lang="en-IN" sz="1800" b="1" dirty="0">
                <a:solidFill>
                  <a:srgbClr val="0F0F0F"/>
                </a:solidFill>
              </a:rPr>
              <a:t>python</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77500" lnSpcReduction="20000"/>
          </a:bodyPr>
          <a:lstStyle/>
          <a:p>
            <a:pPr marL="305435" indent="-305435"/>
            <a:r>
              <a:rPr lang="en-IN" sz="1400" b="1" dirty="0">
                <a:ea typeface="+mn-lt"/>
                <a:cs typeface="+mn-lt"/>
              </a:rPr>
              <a:t>Encryption Procedure: </a:t>
            </a:r>
            <a:endParaRPr lang="en-IN" sz="1400" b="1" dirty="0">
              <a:solidFill>
                <a:srgbClr val="404040"/>
              </a:solidFill>
              <a:ea typeface="+mn-lt"/>
              <a:cs typeface="+mn-lt"/>
            </a:endParaRPr>
          </a:p>
          <a:p>
            <a:pPr marL="629920" lvl="1" indent="-305435"/>
            <a:r>
              <a:rPr lang="en-IN" dirty="0">
                <a:solidFill>
                  <a:srgbClr val="2E3238"/>
                </a:solidFill>
                <a:ea typeface="+mn-lt"/>
                <a:cs typeface="+mn-lt"/>
              </a:rPr>
              <a:t>Iterate over each character of the message.</a:t>
            </a:r>
            <a:endParaRPr lang="en-IN" b="1">
              <a:ea typeface="+mn-lt"/>
              <a:cs typeface="+mn-lt"/>
            </a:endParaRPr>
          </a:p>
          <a:p>
            <a:pPr marL="629920" lvl="1" indent="-305435"/>
            <a:r>
              <a:rPr lang="en-US" dirty="0">
                <a:solidFill>
                  <a:srgbClr val="2E3238"/>
                </a:solidFill>
                <a:ea typeface="+mn-lt"/>
                <a:cs typeface="+mn-lt"/>
              </a:rPr>
              <a:t>For each character, store its ASCII value in the least significant bits of the image's pixel channels (RGB) by replacing the LSBs with the corresponding bits of the ASCII character.</a:t>
            </a:r>
            <a:endParaRPr lang="en-IN" dirty="0"/>
          </a:p>
          <a:p>
            <a:pPr marL="629920" lvl="1" indent="-305435"/>
            <a:r>
              <a:rPr lang="en-US" dirty="0">
                <a:solidFill>
                  <a:srgbClr val="2E3238"/>
                </a:solidFill>
              </a:rPr>
              <a:t>I</a:t>
            </a:r>
            <a:r>
              <a:rPr lang="en-US" dirty="0">
                <a:solidFill>
                  <a:srgbClr val="2E3238"/>
                </a:solidFill>
                <a:ea typeface="+mn-lt"/>
                <a:cs typeface="+mn-lt"/>
              </a:rPr>
              <a:t>ncrement pixel coordinates after each bit insertion maintaining the pattern (e.g., diagonally across the pixels).</a:t>
            </a:r>
            <a:endParaRPr lang="en-US" b="1" dirty="0">
              <a:solidFill>
                <a:srgbClr val="2E3238"/>
              </a:solidFill>
              <a:ea typeface="+mn-lt"/>
              <a:cs typeface="+mn-lt"/>
            </a:endParaRPr>
          </a:p>
          <a:p>
            <a:pPr marL="629920" lvl="1" indent="-305435"/>
            <a:endParaRPr lang="en-US" b="1" dirty="0">
              <a:solidFill>
                <a:srgbClr val="2E3238"/>
              </a:solidFill>
              <a:ea typeface="+mn-lt"/>
              <a:cs typeface="+mn-lt"/>
            </a:endParaRPr>
          </a:p>
          <a:p>
            <a:pPr marL="324485" lvl="1" indent="0">
              <a:buNone/>
            </a:pPr>
            <a:r>
              <a:rPr lang="en-US" b="1" dirty="0">
                <a:solidFill>
                  <a:srgbClr val="2E3238"/>
                </a:solidFill>
                <a:ea typeface="+mn-lt"/>
                <a:cs typeface="+mn-lt"/>
              </a:rPr>
              <a:t>Decryption Phase:</a:t>
            </a:r>
            <a:endParaRPr lang="en-US" sz="1200" b="1" dirty="0">
              <a:solidFill>
                <a:srgbClr val="2E3238"/>
              </a:solidFill>
              <a:ea typeface="+mn-lt"/>
              <a:cs typeface="+mn-lt"/>
            </a:endParaRPr>
          </a:p>
          <a:p>
            <a:pPr marL="305435" indent="-305435">
              <a:buFont typeface="Wingdings 2"/>
              <a:buChar char=""/>
            </a:pPr>
            <a:endParaRPr lang="en-US" sz="1200" b="1">
              <a:solidFill>
                <a:srgbClr val="2E3238"/>
              </a:solidFill>
              <a:ea typeface="+mn-lt"/>
              <a:cs typeface="+mn-lt"/>
            </a:endParaRPr>
          </a:p>
          <a:p>
            <a:pPr marL="915670" lvl="1" indent="-285750">
              <a:buFont typeface="Wingdings 2"/>
              <a:buChar char=""/>
            </a:pPr>
            <a:r>
              <a:rPr lang="en-US" dirty="0">
                <a:solidFill>
                  <a:srgbClr val="2E3238"/>
                </a:solidFill>
                <a:ea typeface="+mn-lt"/>
                <a:cs typeface="+mn-lt"/>
              </a:rPr>
              <a:t>Similar to the encoding process but in reverse, read the least significant bits from the pixel channels from the same pattern used during encoding.</a:t>
            </a:r>
            <a:endParaRPr lang="en-US" dirty="0"/>
          </a:p>
          <a:p>
            <a:pPr marL="915670" lvl="1" indent="-285750">
              <a:buFont typeface="Wingdings 2"/>
              <a:buChar char=""/>
            </a:pPr>
            <a:r>
              <a:rPr lang="en-US" dirty="0">
                <a:solidFill>
                  <a:srgbClr val="2E3238"/>
                </a:solidFill>
                <a:ea typeface="+mn-lt"/>
                <a:cs typeface="+mn-lt"/>
              </a:rPr>
              <a:t>Extract the bits and reconstruct each ASCII value.</a:t>
            </a:r>
            <a:endParaRPr lang="en-US" dirty="0"/>
          </a:p>
          <a:p>
            <a:pPr marL="915670" lvl="1" indent="-285750">
              <a:buFont typeface="Wingdings 2"/>
              <a:buChar char=""/>
            </a:pPr>
            <a:r>
              <a:rPr lang="en-US" dirty="0">
                <a:solidFill>
                  <a:srgbClr val="2E3238"/>
                </a:solidFill>
                <a:ea typeface="+mn-lt"/>
                <a:cs typeface="+mn-lt"/>
              </a:rPr>
              <a:t>Convert the ASCII values back into the corresponding characters to form the original message.</a:t>
            </a:r>
            <a:endParaRPr lang="en-US" dirty="0"/>
          </a:p>
          <a:p>
            <a:pPr marL="324485" lvl="1" indent="0">
              <a:buNone/>
            </a:pPr>
            <a:br>
              <a:rPr lang="en-US" dirty="0"/>
            </a:br>
            <a:br>
              <a:rPr lang="en-US" b="1" dirty="0">
                <a:ea typeface="+mn-lt"/>
                <a:cs typeface="+mn-lt"/>
              </a:rPr>
            </a:br>
            <a:endParaRPr lang="en-US" sz="1200" b="1">
              <a:solidFill>
                <a:srgbClr val="2E3238"/>
              </a:solidFill>
              <a:ea typeface="+mn-lt"/>
              <a:cs typeface="+mn-lt"/>
            </a:endParaRPr>
          </a:p>
          <a:p>
            <a:pPr marL="305435" indent="-305435"/>
            <a:r>
              <a:rPr lang="en-IN" sz="1400" b="1" dirty="0">
                <a:solidFill>
                  <a:srgbClr val="2E3238"/>
                </a:solidFill>
                <a:ea typeface="+mn-lt"/>
                <a:cs typeface="+mn-lt"/>
              </a:rPr>
              <a:t>Deployment:</a:t>
            </a:r>
          </a:p>
          <a:p>
            <a:pPr marL="629920" lvl="1" indent="-305435"/>
            <a:r>
              <a:rPr lang="en-IN" sz="900" dirty="0">
                <a:solidFill>
                  <a:srgbClr val="2E3238"/>
                </a:solidFill>
                <a:ea typeface="+mn-lt"/>
                <a:cs typeface="+mn-lt"/>
              </a:rPr>
              <a:t>Prepare a Python environment, install necessary libraries (</a:t>
            </a:r>
            <a:r>
              <a:rPr lang="en-IN" sz="900" err="1">
                <a:latin typeface="Consolas"/>
                <a:ea typeface="+mn-lt"/>
                <a:cs typeface="+mn-lt"/>
              </a:rPr>
              <a:t>opencv</a:t>
            </a:r>
            <a:r>
              <a:rPr lang="en-IN" sz="900" dirty="0">
                <a:latin typeface="Consolas"/>
                <a:ea typeface="+mn-lt"/>
                <a:cs typeface="+mn-lt"/>
              </a:rPr>
              <a:t>-python</a:t>
            </a:r>
            <a:r>
              <a:rPr lang="en-IN" sz="900" dirty="0">
                <a:solidFill>
                  <a:srgbClr val="2E3238"/>
                </a:solidFill>
                <a:ea typeface="+mn-lt"/>
                <a:cs typeface="+mn-lt"/>
              </a:rPr>
              <a:t> for OpenCV, and possibly </a:t>
            </a:r>
            <a:r>
              <a:rPr lang="en-IN" sz="900" err="1">
                <a:latin typeface="Consolas"/>
                <a:ea typeface="+mn-lt"/>
                <a:cs typeface="+mn-lt"/>
              </a:rPr>
              <a:t>numpy</a:t>
            </a:r>
            <a:r>
              <a:rPr lang="en-IN" sz="900" dirty="0">
                <a:solidFill>
                  <a:srgbClr val="2E3238"/>
                </a:solidFill>
                <a:ea typeface="+mn-lt"/>
                <a:cs typeface="+mn-lt"/>
              </a:rPr>
              <a:t> for array manipulations).</a:t>
            </a:r>
            <a:endParaRPr lang="en-IN" sz="900" b="1">
              <a:solidFill>
                <a:srgbClr val="2E3238"/>
              </a:solidFill>
              <a:ea typeface="+mn-lt"/>
              <a:cs typeface="+mn-lt"/>
            </a:endParaRPr>
          </a:p>
          <a:p>
            <a:pPr marL="629920" lvl="1" indent="-305435">
              <a:lnSpc>
                <a:spcPct val="110000"/>
              </a:lnSpc>
            </a:pPr>
            <a:r>
              <a:rPr lang="en-US" sz="1300" dirty="0">
                <a:solidFill>
                  <a:srgbClr val="2E3238"/>
                </a:solidFill>
                <a:ea typeface="+mn-lt"/>
                <a:cs typeface="+mn-lt"/>
              </a:rPr>
              <a:t>Create a Python script that encompasses both the encryption and decryption algorithms with user prompts for inputs.</a:t>
            </a:r>
            <a:endParaRPr lang="en-IN" sz="1000" b="1" dirty="0">
              <a:solidFill>
                <a:srgbClr val="2E3238"/>
              </a:solidFill>
              <a:ea typeface="+mn-lt"/>
              <a:cs typeface="+mn-lt"/>
            </a:endParaRPr>
          </a:p>
          <a:p>
            <a:pPr marL="629920" lvl="1" indent="-305435">
              <a:lnSpc>
                <a:spcPct val="110000"/>
              </a:lnSpc>
            </a:pPr>
            <a:r>
              <a:rPr lang="en-US" dirty="0"/>
              <a:t>Design </a:t>
            </a:r>
            <a:r>
              <a:rPr lang="en-US" sz="1300" dirty="0">
                <a:solidFill>
                  <a:srgbClr val="2E3238"/>
                </a:solidFill>
                <a:ea typeface="+mn-lt"/>
                <a:cs typeface="+mn-lt"/>
              </a:rPr>
              <a:t>a simple command-line interface that guides the user through the process of encrypting and decrypting messages.</a:t>
            </a:r>
            <a:endParaRPr lang="en-IN" sz="1000" b="1" dirty="0">
              <a:solidFill>
                <a:srgbClr val="2E3238"/>
              </a:solidFill>
              <a:ea typeface="+mn-lt"/>
              <a:cs typeface="+mn-lt"/>
            </a:endParaRPr>
          </a:p>
          <a:p>
            <a:pPr marL="324485" lvl="1" indent="0">
              <a:lnSpc>
                <a:spcPct val="110000"/>
              </a:lnSpc>
              <a:buNone/>
            </a:pPr>
            <a:br>
              <a:rPr lang="en-US" dirty="0"/>
            </a:br>
            <a:br>
              <a:rPr lang="en-IN" sz="1000" b="1" dirty="0">
                <a:ea typeface="+mn-lt"/>
                <a:cs typeface="+mn-lt"/>
              </a:rPr>
            </a:br>
            <a:endParaRPr lang="en-IN" sz="1000" b="1">
              <a:solidFill>
                <a:srgbClr val="2E3238"/>
              </a:solidFill>
              <a:ea typeface="+mn-lt"/>
              <a:cs typeface="+mn-lt"/>
            </a:endParaRPr>
          </a:p>
          <a:p>
            <a:pPr marL="305435" indent="-305435"/>
            <a:endParaRPr lang="en-IN" b="1"/>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37E5D3FA-F67B-1AEA-4B59-9447C5E011D8}"/>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30966" y="1189505"/>
            <a:ext cx="11029615" cy="4673324"/>
          </a:xfrm>
        </p:spPr>
        <p:txBody>
          <a:bodyPr>
            <a:normAutofit/>
          </a:bodyPr>
          <a:lstStyle/>
          <a:p>
            <a:pPr marL="305435" indent="-305435"/>
            <a:r>
              <a:rPr lang="en-IN" sz="2000" dirty="0">
                <a:solidFill>
                  <a:srgbClr val="2E3238"/>
                </a:solidFill>
                <a:ea typeface="+mn-lt"/>
                <a:cs typeface="+mn-lt"/>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lang="en-US" sz="2000" dirty="0">
              <a:solidFill>
                <a:srgbClr val="2E3238"/>
              </a:solidFill>
              <a:ea typeface="+mn-lt"/>
              <a:cs typeface="+mn-lt"/>
            </a:endParaRPr>
          </a:p>
          <a:p>
            <a:pPr marL="305435" indent="-305435"/>
            <a:br>
              <a:rPr lang="en-US" dirty="0"/>
            </a:br>
            <a:endParaRPr lang="en-US" sz="2000"/>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buNone/>
            </a:pPr>
            <a:r>
              <a:rPr lang="en-US" sz="2000" dirty="0">
                <a:solidFill>
                  <a:srgbClr val="2E3238"/>
                </a:solidFill>
                <a:ea typeface="+mn-lt"/>
                <a:cs typeface="+mn-lt"/>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p>
          <a:p>
            <a:pPr marL="305435" indent="-305435">
              <a:buNone/>
            </a:pPr>
            <a:br>
              <a:rPr lang="en-US" dirty="0"/>
            </a:br>
            <a:endParaRPr lang="en-US" sz="200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1084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Consolas</vt:lpstr>
      <vt:lpstr>Franklin Gothic Book</vt:lpstr>
      <vt:lpstr>Franklin Gothic Demi</vt:lpstr>
      <vt:lpstr>Wingdings 2</vt:lpstr>
      <vt:lpstr>DividendVTI</vt:lpstr>
      <vt:lpstr>Steganography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vel.L</cp:lastModifiedBy>
  <cp:revision>99</cp:revision>
  <dcterms:created xsi:type="dcterms:W3CDTF">2021-05-26T16:50:10Z</dcterms:created>
  <dcterms:modified xsi:type="dcterms:W3CDTF">2024-04-04T16:38:39Z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