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78" r:id="rId2"/>
    <p:sldId id="259" r:id="rId3"/>
    <p:sldId id="385" r:id="rId4"/>
    <p:sldId id="308" r:id="rId5"/>
    <p:sldId id="303" r:id="rId6"/>
    <p:sldId id="367" r:id="rId7"/>
    <p:sldId id="283" r:id="rId8"/>
    <p:sldId id="285" r:id="rId9"/>
    <p:sldId id="287" r:id="rId10"/>
    <p:sldId id="288" r:id="rId11"/>
    <p:sldId id="297" r:id="rId12"/>
    <p:sldId id="289" r:id="rId13"/>
    <p:sldId id="368" r:id="rId14"/>
    <p:sldId id="349" r:id="rId15"/>
    <p:sldId id="350" r:id="rId16"/>
    <p:sldId id="351" r:id="rId17"/>
    <p:sldId id="352" r:id="rId18"/>
    <p:sldId id="353" r:id="rId19"/>
    <p:sldId id="354" r:id="rId20"/>
    <p:sldId id="369" r:id="rId21"/>
    <p:sldId id="355" r:id="rId22"/>
    <p:sldId id="356" r:id="rId23"/>
    <p:sldId id="370" r:id="rId24"/>
    <p:sldId id="312" r:id="rId25"/>
    <p:sldId id="316" r:id="rId26"/>
    <p:sldId id="314" r:id="rId27"/>
    <p:sldId id="304" r:id="rId28"/>
    <p:sldId id="371" r:id="rId29"/>
    <p:sldId id="313" r:id="rId30"/>
    <p:sldId id="327" r:id="rId31"/>
    <p:sldId id="364" r:id="rId32"/>
    <p:sldId id="382" r:id="rId33"/>
    <p:sldId id="326" r:id="rId34"/>
    <p:sldId id="372" r:id="rId35"/>
    <p:sldId id="358" r:id="rId36"/>
    <p:sldId id="359" r:id="rId37"/>
    <p:sldId id="360" r:id="rId38"/>
    <p:sldId id="387" r:id="rId39"/>
    <p:sldId id="362" r:id="rId40"/>
    <p:sldId id="363" r:id="rId41"/>
    <p:sldId id="373" r:id="rId42"/>
    <p:sldId id="319" r:id="rId43"/>
    <p:sldId id="321" r:id="rId44"/>
    <p:sldId id="374" r:id="rId45"/>
    <p:sldId id="365" r:id="rId46"/>
    <p:sldId id="366" r:id="rId47"/>
    <p:sldId id="346" r:id="rId48"/>
    <p:sldId id="377" r:id="rId49"/>
    <p:sldId id="378" r:id="rId50"/>
    <p:sldId id="379" r:id="rId51"/>
    <p:sldId id="380" r:id="rId52"/>
    <p:sldId id="381" r:id="rId53"/>
    <p:sldId id="376" r:id="rId54"/>
    <p:sldId id="301" r:id="rId55"/>
    <p:sldId id="386" r:id="rId56"/>
    <p:sldId id="383" r:id="rId57"/>
    <p:sldId id="384" r:id="rId58"/>
    <p:sldId id="325" r:id="rId59"/>
    <p:sldId id="282" r:id="rId60"/>
  </p:sldIdLst>
  <p:sldSz cx="121904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1" autoAdjust="0"/>
    <p:restoredTop sz="89286" autoAdjust="0"/>
  </p:normalViewPr>
  <p:slideViewPr>
    <p:cSldViewPr>
      <p:cViewPr varScale="1">
        <p:scale>
          <a:sx n="111" d="100"/>
          <a:sy n="111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343468-2937-4FD7-8D78-597FE78D7153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7AFB13F-A665-4114-9C2D-87601D39D57E}">
      <dgm:prSet phldrT="[Texto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pt-BR" dirty="0"/>
            <a:t>Terá disciplina na execução dos métodos e processos e na utilização dos artefatos.</a:t>
          </a:r>
        </a:p>
      </dgm:t>
    </dgm:pt>
    <dgm:pt modelId="{F7AB598B-323A-41A0-880B-4C77BAF2253A}" type="parTrans" cxnId="{B62FA32A-C607-405F-B4E2-26686862EBA1}">
      <dgm:prSet/>
      <dgm:spPr/>
      <dgm:t>
        <a:bodyPr/>
        <a:lstStyle/>
        <a:p>
          <a:endParaRPr lang="pt-BR"/>
        </a:p>
      </dgm:t>
    </dgm:pt>
    <dgm:pt modelId="{FCF30CFF-CC6F-4C94-AFE4-6E26ACE5BF7F}" type="sibTrans" cxnId="{B62FA32A-C607-405F-B4E2-26686862EBA1}">
      <dgm:prSet/>
      <dgm:spPr/>
      <dgm:t>
        <a:bodyPr/>
        <a:lstStyle/>
        <a:p>
          <a:endParaRPr lang="pt-BR"/>
        </a:p>
      </dgm:t>
    </dgm:pt>
    <dgm:pt modelId="{65D80499-F801-4A98-BAFB-B3466296FA11}">
      <dgm:prSet/>
      <dgm:spPr/>
      <dgm:t>
        <a:bodyPr/>
        <a:lstStyle/>
        <a:p>
          <a:r>
            <a:rPr lang="pt-BR" dirty="0"/>
            <a:t>Gerenciará o escopo através da aplicação dos rituais de projeto. </a:t>
          </a:r>
        </a:p>
      </dgm:t>
    </dgm:pt>
    <dgm:pt modelId="{52993E9B-2CB0-4738-84B0-756CCEC5C44E}" type="parTrans" cxnId="{C59402B1-50FE-4DB2-A7AC-A424D91C11D1}">
      <dgm:prSet/>
      <dgm:spPr/>
      <dgm:t>
        <a:bodyPr/>
        <a:lstStyle/>
        <a:p>
          <a:endParaRPr lang="pt-BR"/>
        </a:p>
      </dgm:t>
    </dgm:pt>
    <dgm:pt modelId="{9124FA26-015C-49FD-A150-ED7F83A2A56F}" type="sibTrans" cxnId="{C59402B1-50FE-4DB2-A7AC-A424D91C11D1}">
      <dgm:prSet/>
      <dgm:spPr/>
      <dgm:t>
        <a:bodyPr/>
        <a:lstStyle/>
        <a:p>
          <a:endParaRPr lang="pt-BR"/>
        </a:p>
      </dgm:t>
    </dgm:pt>
    <dgm:pt modelId="{1AA39FC0-3135-4C42-A42C-9106DB104B49}">
      <dgm:prSet/>
      <dgm:spPr/>
      <dgm:t>
        <a:bodyPr/>
        <a:lstStyle/>
        <a:p>
          <a:r>
            <a:rPr lang="en-US" dirty="0" err="1"/>
            <a:t>Envolverá</a:t>
          </a:r>
          <a:r>
            <a:rPr lang="en-US" dirty="0"/>
            <a:t> as </a:t>
          </a:r>
          <a:r>
            <a:rPr lang="en-US" dirty="0" err="1"/>
            <a:t>pessoas</a:t>
          </a:r>
          <a:r>
            <a:rPr lang="en-US" dirty="0"/>
            <a:t> </a:t>
          </a:r>
          <a:r>
            <a:rPr lang="en-US" dirty="0" err="1"/>
            <a:t>certas</a:t>
          </a:r>
          <a:r>
            <a:rPr lang="en-US" dirty="0"/>
            <a:t> e no </a:t>
          </a:r>
          <a:r>
            <a:rPr lang="en-US" dirty="0" err="1"/>
            <a:t>momento</a:t>
          </a:r>
          <a:r>
            <a:rPr lang="en-US" dirty="0"/>
            <a:t> </a:t>
          </a:r>
          <a:r>
            <a:rPr lang="en-US" dirty="0" err="1"/>
            <a:t>correto</a:t>
          </a:r>
          <a:r>
            <a:rPr lang="en-US" dirty="0"/>
            <a:t> para </a:t>
          </a:r>
          <a:r>
            <a:rPr lang="en-US" dirty="0" err="1"/>
            <a:t>execução</a:t>
          </a:r>
          <a:r>
            <a:rPr lang="en-US" dirty="0"/>
            <a:t> das atividades. </a:t>
          </a:r>
          <a:endParaRPr lang="pt-BR" dirty="0"/>
        </a:p>
      </dgm:t>
    </dgm:pt>
    <dgm:pt modelId="{6EE9C097-DB7B-4A01-AA3E-3891AA15CF6C}" type="parTrans" cxnId="{E890820E-16A3-4AD4-88FF-B56C5861E2E5}">
      <dgm:prSet/>
      <dgm:spPr/>
      <dgm:t>
        <a:bodyPr/>
        <a:lstStyle/>
        <a:p>
          <a:endParaRPr lang="pt-BR"/>
        </a:p>
      </dgm:t>
    </dgm:pt>
    <dgm:pt modelId="{01DDBC3E-F946-41B6-8319-E8F93741FF1B}" type="sibTrans" cxnId="{E890820E-16A3-4AD4-88FF-B56C5861E2E5}">
      <dgm:prSet/>
      <dgm:spPr/>
      <dgm:t>
        <a:bodyPr/>
        <a:lstStyle/>
        <a:p>
          <a:endParaRPr lang="pt-BR"/>
        </a:p>
      </dgm:t>
    </dgm:pt>
    <dgm:pt modelId="{21640E7D-1FBA-49E5-8DA4-73529582E90E}">
      <dgm:prSet/>
      <dgm:spPr/>
      <dgm:t>
        <a:bodyPr/>
        <a:lstStyle/>
        <a:p>
          <a:r>
            <a:rPr lang="pt-BR" dirty="0"/>
            <a:t>Reportará claramente o andamento do projeto e seus problemas.</a:t>
          </a:r>
        </a:p>
      </dgm:t>
    </dgm:pt>
    <dgm:pt modelId="{2899B02D-C662-405D-95F4-48B775BB3D94}" type="parTrans" cxnId="{DCF52F5E-005E-4F22-A936-3D512CE6653F}">
      <dgm:prSet/>
      <dgm:spPr/>
      <dgm:t>
        <a:bodyPr/>
        <a:lstStyle/>
        <a:p>
          <a:endParaRPr lang="pt-BR"/>
        </a:p>
      </dgm:t>
    </dgm:pt>
    <dgm:pt modelId="{6CBE937F-DEEE-4556-A56A-932D9C6EFF4A}" type="sibTrans" cxnId="{DCF52F5E-005E-4F22-A936-3D512CE6653F}">
      <dgm:prSet/>
      <dgm:spPr/>
      <dgm:t>
        <a:bodyPr/>
        <a:lstStyle/>
        <a:p>
          <a:endParaRPr lang="pt-BR"/>
        </a:p>
      </dgm:t>
    </dgm:pt>
    <dgm:pt modelId="{F1FD435B-A677-4B66-98DB-D8F1A1832150}">
      <dgm:prSet/>
      <dgm:spPr/>
      <dgm:t>
        <a:bodyPr/>
        <a:lstStyle/>
        <a:p>
          <a:r>
            <a:rPr lang="pt-BR" dirty="0"/>
            <a:t>Medirá de forma adequada todas as etapas do projeto, através dos métodos definidos.</a:t>
          </a:r>
        </a:p>
      </dgm:t>
    </dgm:pt>
    <dgm:pt modelId="{128B8B32-982D-4365-9DAA-FF713E6760B4}" type="parTrans" cxnId="{2B3E870F-BE55-4093-802A-C00EEA659B90}">
      <dgm:prSet/>
      <dgm:spPr/>
      <dgm:t>
        <a:bodyPr/>
        <a:lstStyle/>
        <a:p>
          <a:endParaRPr lang="pt-BR"/>
        </a:p>
      </dgm:t>
    </dgm:pt>
    <dgm:pt modelId="{C91A0A5C-2EED-43A2-8091-DA3360F66295}" type="sibTrans" cxnId="{2B3E870F-BE55-4093-802A-C00EEA659B90}">
      <dgm:prSet/>
      <dgm:spPr/>
      <dgm:t>
        <a:bodyPr/>
        <a:lstStyle/>
        <a:p>
          <a:endParaRPr lang="pt-BR"/>
        </a:p>
      </dgm:t>
    </dgm:pt>
    <dgm:pt modelId="{A9AA3146-EF82-4CD7-82BE-A8A0705695EC}" type="pres">
      <dgm:prSet presAssocID="{55343468-2937-4FD7-8D78-597FE78D7153}" presName="Name0" presStyleCnt="0">
        <dgm:presLayoutVars>
          <dgm:chMax val="7"/>
          <dgm:chPref val="7"/>
          <dgm:dir/>
        </dgm:presLayoutVars>
      </dgm:prSet>
      <dgm:spPr/>
    </dgm:pt>
    <dgm:pt modelId="{F6586C76-2ED9-4980-9E80-0D5B7B3AA90F}" type="pres">
      <dgm:prSet presAssocID="{55343468-2937-4FD7-8D78-597FE78D7153}" presName="Name1" presStyleCnt="0"/>
      <dgm:spPr/>
    </dgm:pt>
    <dgm:pt modelId="{8B73814E-B18B-4DF4-AEAE-AEACC92D94AA}" type="pres">
      <dgm:prSet presAssocID="{55343468-2937-4FD7-8D78-597FE78D7153}" presName="cycle" presStyleCnt="0"/>
      <dgm:spPr/>
    </dgm:pt>
    <dgm:pt modelId="{30E8A273-F26F-4C29-BD87-1210FA364C58}" type="pres">
      <dgm:prSet presAssocID="{55343468-2937-4FD7-8D78-597FE78D7153}" presName="srcNode" presStyleLbl="node1" presStyleIdx="0" presStyleCnt="5"/>
      <dgm:spPr/>
    </dgm:pt>
    <dgm:pt modelId="{738A14C8-3608-4108-BF23-51744D5CF701}" type="pres">
      <dgm:prSet presAssocID="{55343468-2937-4FD7-8D78-597FE78D7153}" presName="conn" presStyleLbl="parChTrans1D2" presStyleIdx="0" presStyleCnt="1"/>
      <dgm:spPr/>
    </dgm:pt>
    <dgm:pt modelId="{6CA4A926-5EFE-4907-ACF5-3D28064741D8}" type="pres">
      <dgm:prSet presAssocID="{55343468-2937-4FD7-8D78-597FE78D7153}" presName="extraNode" presStyleLbl="node1" presStyleIdx="0" presStyleCnt="5"/>
      <dgm:spPr/>
    </dgm:pt>
    <dgm:pt modelId="{9C78AB95-7DA8-4D39-83D7-9CE0BCEE1E65}" type="pres">
      <dgm:prSet presAssocID="{55343468-2937-4FD7-8D78-597FE78D7153}" presName="dstNode" presStyleLbl="node1" presStyleIdx="0" presStyleCnt="5"/>
      <dgm:spPr/>
    </dgm:pt>
    <dgm:pt modelId="{D7F237BA-00E7-4193-990E-CCCB04A389B5}" type="pres">
      <dgm:prSet presAssocID="{07AFB13F-A665-4114-9C2D-87601D39D57E}" presName="text_1" presStyleLbl="node1" presStyleIdx="0" presStyleCnt="5">
        <dgm:presLayoutVars>
          <dgm:bulletEnabled val="1"/>
        </dgm:presLayoutVars>
      </dgm:prSet>
      <dgm:spPr/>
    </dgm:pt>
    <dgm:pt modelId="{3472056A-4891-4E2E-9B33-B0BF12DCCAD2}" type="pres">
      <dgm:prSet presAssocID="{07AFB13F-A665-4114-9C2D-87601D39D57E}" presName="accent_1" presStyleCnt="0"/>
      <dgm:spPr/>
    </dgm:pt>
    <dgm:pt modelId="{B4E98B8B-5AD2-4E83-9FA7-98E22842307A}" type="pres">
      <dgm:prSet presAssocID="{07AFB13F-A665-4114-9C2D-87601D39D57E}" presName="accentRepeatNode" presStyleLbl="solidFgAcc1" presStyleIdx="0" presStyleCnt="5"/>
      <dgm:spPr/>
    </dgm:pt>
    <dgm:pt modelId="{4DC0117A-0DCD-4B06-9F73-62F49131F910}" type="pres">
      <dgm:prSet presAssocID="{65D80499-F801-4A98-BAFB-B3466296FA11}" presName="text_2" presStyleLbl="node1" presStyleIdx="1" presStyleCnt="5">
        <dgm:presLayoutVars>
          <dgm:bulletEnabled val="1"/>
        </dgm:presLayoutVars>
      </dgm:prSet>
      <dgm:spPr/>
    </dgm:pt>
    <dgm:pt modelId="{7C0094B2-A269-46B1-B9B1-985E0661B7EE}" type="pres">
      <dgm:prSet presAssocID="{65D80499-F801-4A98-BAFB-B3466296FA11}" presName="accent_2" presStyleCnt="0"/>
      <dgm:spPr/>
    </dgm:pt>
    <dgm:pt modelId="{A09FB150-CCEA-48B6-AF86-F32B944050C6}" type="pres">
      <dgm:prSet presAssocID="{65D80499-F801-4A98-BAFB-B3466296FA11}" presName="accentRepeatNode" presStyleLbl="solidFgAcc1" presStyleIdx="1" presStyleCnt="5"/>
      <dgm:spPr/>
    </dgm:pt>
    <dgm:pt modelId="{0B248DFE-4C15-4483-92A2-3614F4907E04}" type="pres">
      <dgm:prSet presAssocID="{1AA39FC0-3135-4C42-A42C-9106DB104B49}" presName="text_3" presStyleLbl="node1" presStyleIdx="2" presStyleCnt="5">
        <dgm:presLayoutVars>
          <dgm:bulletEnabled val="1"/>
        </dgm:presLayoutVars>
      </dgm:prSet>
      <dgm:spPr/>
    </dgm:pt>
    <dgm:pt modelId="{75C758B3-5EFC-4DE3-A670-123492BFFA52}" type="pres">
      <dgm:prSet presAssocID="{1AA39FC0-3135-4C42-A42C-9106DB104B49}" presName="accent_3" presStyleCnt="0"/>
      <dgm:spPr/>
    </dgm:pt>
    <dgm:pt modelId="{7CDA33F5-7FC9-43B7-8C96-C0A26B778220}" type="pres">
      <dgm:prSet presAssocID="{1AA39FC0-3135-4C42-A42C-9106DB104B49}" presName="accentRepeatNode" presStyleLbl="solidFgAcc1" presStyleIdx="2" presStyleCnt="5"/>
      <dgm:spPr/>
    </dgm:pt>
    <dgm:pt modelId="{957291BB-74BC-45B0-8E3E-9A163B0D04E5}" type="pres">
      <dgm:prSet presAssocID="{F1FD435B-A677-4B66-98DB-D8F1A1832150}" presName="text_4" presStyleLbl="node1" presStyleIdx="3" presStyleCnt="5">
        <dgm:presLayoutVars>
          <dgm:bulletEnabled val="1"/>
        </dgm:presLayoutVars>
      </dgm:prSet>
      <dgm:spPr/>
    </dgm:pt>
    <dgm:pt modelId="{262D26F7-1357-47E7-9C6B-0DAA79754B4D}" type="pres">
      <dgm:prSet presAssocID="{F1FD435B-A677-4B66-98DB-D8F1A1832150}" presName="accent_4" presStyleCnt="0"/>
      <dgm:spPr/>
    </dgm:pt>
    <dgm:pt modelId="{A7748C01-17FB-407B-A198-7D4C64718E4E}" type="pres">
      <dgm:prSet presAssocID="{F1FD435B-A677-4B66-98DB-D8F1A1832150}" presName="accentRepeatNode" presStyleLbl="solidFgAcc1" presStyleIdx="3" presStyleCnt="5"/>
      <dgm:spPr/>
    </dgm:pt>
    <dgm:pt modelId="{4406DE5A-1941-48CC-9D4F-5A224C2CAE41}" type="pres">
      <dgm:prSet presAssocID="{21640E7D-1FBA-49E5-8DA4-73529582E90E}" presName="text_5" presStyleLbl="node1" presStyleIdx="4" presStyleCnt="5">
        <dgm:presLayoutVars>
          <dgm:bulletEnabled val="1"/>
        </dgm:presLayoutVars>
      </dgm:prSet>
      <dgm:spPr/>
    </dgm:pt>
    <dgm:pt modelId="{1850C3FF-7447-40A5-8A50-B734AD62D451}" type="pres">
      <dgm:prSet presAssocID="{21640E7D-1FBA-49E5-8DA4-73529582E90E}" presName="accent_5" presStyleCnt="0"/>
      <dgm:spPr/>
    </dgm:pt>
    <dgm:pt modelId="{675DFC32-041F-48E6-8739-51349627070C}" type="pres">
      <dgm:prSet presAssocID="{21640E7D-1FBA-49E5-8DA4-73529582E90E}" presName="accentRepeatNode" presStyleLbl="solidFgAcc1" presStyleIdx="4" presStyleCnt="5"/>
      <dgm:spPr/>
    </dgm:pt>
  </dgm:ptLst>
  <dgm:cxnLst>
    <dgm:cxn modelId="{97977607-9B29-4A7B-9391-B892FE9C343A}" type="presOf" srcId="{07AFB13F-A665-4114-9C2D-87601D39D57E}" destId="{D7F237BA-00E7-4193-990E-CCCB04A389B5}" srcOrd="0" destOrd="0" presId="urn:microsoft.com/office/officeart/2008/layout/VerticalCurvedList"/>
    <dgm:cxn modelId="{E890820E-16A3-4AD4-88FF-B56C5861E2E5}" srcId="{55343468-2937-4FD7-8D78-597FE78D7153}" destId="{1AA39FC0-3135-4C42-A42C-9106DB104B49}" srcOrd="2" destOrd="0" parTransId="{6EE9C097-DB7B-4A01-AA3E-3891AA15CF6C}" sibTransId="{01DDBC3E-F946-41B6-8319-E8F93741FF1B}"/>
    <dgm:cxn modelId="{2B3E870F-BE55-4093-802A-C00EEA659B90}" srcId="{55343468-2937-4FD7-8D78-597FE78D7153}" destId="{F1FD435B-A677-4B66-98DB-D8F1A1832150}" srcOrd="3" destOrd="0" parTransId="{128B8B32-982D-4365-9DAA-FF713E6760B4}" sibTransId="{C91A0A5C-2EED-43A2-8091-DA3360F66295}"/>
    <dgm:cxn modelId="{553D4E1F-EB54-4357-93E7-116BD8E24F16}" type="presOf" srcId="{FCF30CFF-CC6F-4C94-AFE4-6E26ACE5BF7F}" destId="{738A14C8-3608-4108-BF23-51744D5CF701}" srcOrd="0" destOrd="0" presId="urn:microsoft.com/office/officeart/2008/layout/VerticalCurvedList"/>
    <dgm:cxn modelId="{B62FA32A-C607-405F-B4E2-26686862EBA1}" srcId="{55343468-2937-4FD7-8D78-597FE78D7153}" destId="{07AFB13F-A665-4114-9C2D-87601D39D57E}" srcOrd="0" destOrd="0" parTransId="{F7AB598B-323A-41A0-880B-4C77BAF2253A}" sibTransId="{FCF30CFF-CC6F-4C94-AFE4-6E26ACE5BF7F}"/>
    <dgm:cxn modelId="{DCF52F5E-005E-4F22-A936-3D512CE6653F}" srcId="{55343468-2937-4FD7-8D78-597FE78D7153}" destId="{21640E7D-1FBA-49E5-8DA4-73529582E90E}" srcOrd="4" destOrd="0" parTransId="{2899B02D-C662-405D-95F4-48B775BB3D94}" sibTransId="{6CBE937F-DEEE-4556-A56A-932D9C6EFF4A}"/>
    <dgm:cxn modelId="{805B1E45-055E-4878-8C3F-1EEC059B3157}" type="presOf" srcId="{55343468-2937-4FD7-8D78-597FE78D7153}" destId="{A9AA3146-EF82-4CD7-82BE-A8A0705695EC}" srcOrd="0" destOrd="0" presId="urn:microsoft.com/office/officeart/2008/layout/VerticalCurvedList"/>
    <dgm:cxn modelId="{8B8B844A-54B6-4568-8A40-913D5EB65C2C}" type="presOf" srcId="{65D80499-F801-4A98-BAFB-B3466296FA11}" destId="{4DC0117A-0DCD-4B06-9F73-62F49131F910}" srcOrd="0" destOrd="0" presId="urn:microsoft.com/office/officeart/2008/layout/VerticalCurvedList"/>
    <dgm:cxn modelId="{68725174-0C75-4221-8686-6EEC920CDF25}" type="presOf" srcId="{1AA39FC0-3135-4C42-A42C-9106DB104B49}" destId="{0B248DFE-4C15-4483-92A2-3614F4907E04}" srcOrd="0" destOrd="0" presId="urn:microsoft.com/office/officeart/2008/layout/VerticalCurvedList"/>
    <dgm:cxn modelId="{543C77A9-D78D-4634-A0CB-97591A938AB9}" type="presOf" srcId="{F1FD435B-A677-4B66-98DB-D8F1A1832150}" destId="{957291BB-74BC-45B0-8E3E-9A163B0D04E5}" srcOrd="0" destOrd="0" presId="urn:microsoft.com/office/officeart/2008/layout/VerticalCurvedList"/>
    <dgm:cxn modelId="{C59402B1-50FE-4DB2-A7AC-A424D91C11D1}" srcId="{55343468-2937-4FD7-8D78-597FE78D7153}" destId="{65D80499-F801-4A98-BAFB-B3466296FA11}" srcOrd="1" destOrd="0" parTransId="{52993E9B-2CB0-4738-84B0-756CCEC5C44E}" sibTransId="{9124FA26-015C-49FD-A150-ED7F83A2A56F}"/>
    <dgm:cxn modelId="{D5B996E5-4C1F-4246-B607-0E6F7811F352}" type="presOf" srcId="{21640E7D-1FBA-49E5-8DA4-73529582E90E}" destId="{4406DE5A-1941-48CC-9D4F-5A224C2CAE41}" srcOrd="0" destOrd="0" presId="urn:microsoft.com/office/officeart/2008/layout/VerticalCurvedList"/>
    <dgm:cxn modelId="{ADDD0398-9B71-4198-AD16-04D8B47830AC}" type="presParOf" srcId="{A9AA3146-EF82-4CD7-82BE-A8A0705695EC}" destId="{F6586C76-2ED9-4980-9E80-0D5B7B3AA90F}" srcOrd="0" destOrd="0" presId="urn:microsoft.com/office/officeart/2008/layout/VerticalCurvedList"/>
    <dgm:cxn modelId="{7BB82EBA-48F6-40C9-9693-D137DD7D8CA4}" type="presParOf" srcId="{F6586C76-2ED9-4980-9E80-0D5B7B3AA90F}" destId="{8B73814E-B18B-4DF4-AEAE-AEACC92D94AA}" srcOrd="0" destOrd="0" presId="urn:microsoft.com/office/officeart/2008/layout/VerticalCurvedList"/>
    <dgm:cxn modelId="{B7F27A8B-B054-4720-BEB6-32334CD66775}" type="presParOf" srcId="{8B73814E-B18B-4DF4-AEAE-AEACC92D94AA}" destId="{30E8A273-F26F-4C29-BD87-1210FA364C58}" srcOrd="0" destOrd="0" presId="urn:microsoft.com/office/officeart/2008/layout/VerticalCurvedList"/>
    <dgm:cxn modelId="{987EA7A9-5E89-4746-BAE1-DAA75BE9F672}" type="presParOf" srcId="{8B73814E-B18B-4DF4-AEAE-AEACC92D94AA}" destId="{738A14C8-3608-4108-BF23-51744D5CF701}" srcOrd="1" destOrd="0" presId="urn:microsoft.com/office/officeart/2008/layout/VerticalCurvedList"/>
    <dgm:cxn modelId="{D3C81133-2970-4673-B496-F29328277BAD}" type="presParOf" srcId="{8B73814E-B18B-4DF4-AEAE-AEACC92D94AA}" destId="{6CA4A926-5EFE-4907-ACF5-3D28064741D8}" srcOrd="2" destOrd="0" presId="urn:microsoft.com/office/officeart/2008/layout/VerticalCurvedList"/>
    <dgm:cxn modelId="{519AC241-9AF3-4CCD-95AA-C32400B1D94E}" type="presParOf" srcId="{8B73814E-B18B-4DF4-AEAE-AEACC92D94AA}" destId="{9C78AB95-7DA8-4D39-83D7-9CE0BCEE1E65}" srcOrd="3" destOrd="0" presId="urn:microsoft.com/office/officeart/2008/layout/VerticalCurvedList"/>
    <dgm:cxn modelId="{CE628C0C-CBCE-4C1A-ABB3-C29E4398AD56}" type="presParOf" srcId="{F6586C76-2ED9-4980-9E80-0D5B7B3AA90F}" destId="{D7F237BA-00E7-4193-990E-CCCB04A389B5}" srcOrd="1" destOrd="0" presId="urn:microsoft.com/office/officeart/2008/layout/VerticalCurvedList"/>
    <dgm:cxn modelId="{A10B98B6-9AF2-457B-BD01-62C8D281B2E8}" type="presParOf" srcId="{F6586C76-2ED9-4980-9E80-0D5B7B3AA90F}" destId="{3472056A-4891-4E2E-9B33-B0BF12DCCAD2}" srcOrd="2" destOrd="0" presId="urn:microsoft.com/office/officeart/2008/layout/VerticalCurvedList"/>
    <dgm:cxn modelId="{C52D1490-6F24-4DC2-A3FF-4A1A7927934D}" type="presParOf" srcId="{3472056A-4891-4E2E-9B33-B0BF12DCCAD2}" destId="{B4E98B8B-5AD2-4E83-9FA7-98E22842307A}" srcOrd="0" destOrd="0" presId="urn:microsoft.com/office/officeart/2008/layout/VerticalCurvedList"/>
    <dgm:cxn modelId="{9E5610FD-3313-4C2E-9E58-DAC5745B916D}" type="presParOf" srcId="{F6586C76-2ED9-4980-9E80-0D5B7B3AA90F}" destId="{4DC0117A-0DCD-4B06-9F73-62F49131F910}" srcOrd="3" destOrd="0" presId="urn:microsoft.com/office/officeart/2008/layout/VerticalCurvedList"/>
    <dgm:cxn modelId="{7749ED87-DE64-4D51-98B8-E010C7622C19}" type="presParOf" srcId="{F6586C76-2ED9-4980-9E80-0D5B7B3AA90F}" destId="{7C0094B2-A269-46B1-B9B1-985E0661B7EE}" srcOrd="4" destOrd="0" presId="urn:microsoft.com/office/officeart/2008/layout/VerticalCurvedList"/>
    <dgm:cxn modelId="{7A8E611B-7DBF-4F39-A839-75C46890D27E}" type="presParOf" srcId="{7C0094B2-A269-46B1-B9B1-985E0661B7EE}" destId="{A09FB150-CCEA-48B6-AF86-F32B944050C6}" srcOrd="0" destOrd="0" presId="urn:microsoft.com/office/officeart/2008/layout/VerticalCurvedList"/>
    <dgm:cxn modelId="{F39E2182-73A0-463B-9E15-367A2B738BCE}" type="presParOf" srcId="{F6586C76-2ED9-4980-9E80-0D5B7B3AA90F}" destId="{0B248DFE-4C15-4483-92A2-3614F4907E04}" srcOrd="5" destOrd="0" presId="urn:microsoft.com/office/officeart/2008/layout/VerticalCurvedList"/>
    <dgm:cxn modelId="{AF0D7BFF-B1F4-4EC9-92FB-D3B37B446334}" type="presParOf" srcId="{F6586C76-2ED9-4980-9E80-0D5B7B3AA90F}" destId="{75C758B3-5EFC-4DE3-A670-123492BFFA52}" srcOrd="6" destOrd="0" presId="urn:microsoft.com/office/officeart/2008/layout/VerticalCurvedList"/>
    <dgm:cxn modelId="{C9A62A7F-74F6-49A3-A5AD-D118EBEBD20B}" type="presParOf" srcId="{75C758B3-5EFC-4DE3-A670-123492BFFA52}" destId="{7CDA33F5-7FC9-43B7-8C96-C0A26B778220}" srcOrd="0" destOrd="0" presId="urn:microsoft.com/office/officeart/2008/layout/VerticalCurvedList"/>
    <dgm:cxn modelId="{BB74DD80-FA78-4D11-8F52-DD1C6FDFB48C}" type="presParOf" srcId="{F6586C76-2ED9-4980-9E80-0D5B7B3AA90F}" destId="{957291BB-74BC-45B0-8E3E-9A163B0D04E5}" srcOrd="7" destOrd="0" presId="urn:microsoft.com/office/officeart/2008/layout/VerticalCurvedList"/>
    <dgm:cxn modelId="{FE19AEEF-3ADB-4E40-9EF5-9A998691C0B2}" type="presParOf" srcId="{F6586C76-2ED9-4980-9E80-0D5B7B3AA90F}" destId="{262D26F7-1357-47E7-9C6B-0DAA79754B4D}" srcOrd="8" destOrd="0" presId="urn:microsoft.com/office/officeart/2008/layout/VerticalCurvedList"/>
    <dgm:cxn modelId="{F04FE679-26AC-4AE2-938F-BFCA692F095A}" type="presParOf" srcId="{262D26F7-1357-47E7-9C6B-0DAA79754B4D}" destId="{A7748C01-17FB-407B-A198-7D4C64718E4E}" srcOrd="0" destOrd="0" presId="urn:microsoft.com/office/officeart/2008/layout/VerticalCurvedList"/>
    <dgm:cxn modelId="{5D1DB58C-9A07-42A0-B05E-9CB1833DFD24}" type="presParOf" srcId="{F6586C76-2ED9-4980-9E80-0D5B7B3AA90F}" destId="{4406DE5A-1941-48CC-9D4F-5A224C2CAE41}" srcOrd="9" destOrd="0" presId="urn:microsoft.com/office/officeart/2008/layout/VerticalCurvedList"/>
    <dgm:cxn modelId="{7CB3231A-5DB7-4C95-8365-985BBDF57606}" type="presParOf" srcId="{F6586C76-2ED9-4980-9E80-0D5B7B3AA90F}" destId="{1850C3FF-7447-40A5-8A50-B734AD62D451}" srcOrd="10" destOrd="0" presId="urn:microsoft.com/office/officeart/2008/layout/VerticalCurvedList"/>
    <dgm:cxn modelId="{C4966CE7-43BB-408D-AA4B-B7C0F02056D8}" type="presParOf" srcId="{1850C3FF-7447-40A5-8A50-B734AD62D451}" destId="{675DFC32-041F-48E6-8739-51349627070C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031D7A-2A61-4A9F-BE0C-132D3417C045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081F6FC-3675-4304-9CA1-548827D2AE8F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500" b="1" dirty="0">
              <a:latin typeface="+mj-lt"/>
            </a:rPr>
            <a:t>C</a:t>
          </a:r>
          <a:r>
            <a:rPr lang="pt-BR" sz="1500" b="1" dirty="0" err="1">
              <a:latin typeface="+mj-lt"/>
            </a:rPr>
            <a:t>iclo</a:t>
          </a:r>
          <a:r>
            <a:rPr lang="pt-BR" sz="1500" b="1" dirty="0">
              <a:latin typeface="+mj-lt"/>
            </a:rPr>
            <a:t> de vida</a:t>
          </a:r>
        </a:p>
        <a:p>
          <a:r>
            <a:rPr lang="pt-BR" sz="1500" b="1" dirty="0">
              <a:latin typeface="+mj-lt"/>
            </a:rPr>
            <a:t>Gerenciamento do projeto</a:t>
          </a:r>
        </a:p>
      </dgm:t>
    </dgm:pt>
    <dgm:pt modelId="{DE006ED1-51A8-42BF-B52F-85C16FDF0655}" type="parTrans" cxnId="{74E871DB-1330-4B13-95D9-89CF75EDBD55}">
      <dgm:prSet/>
      <dgm:spPr/>
      <dgm:t>
        <a:bodyPr/>
        <a:lstStyle/>
        <a:p>
          <a:endParaRPr lang="pt-BR"/>
        </a:p>
      </dgm:t>
    </dgm:pt>
    <dgm:pt modelId="{96E1A863-125B-43FD-9C5A-E155F240519E}" type="sibTrans" cxnId="{74E871DB-1330-4B13-95D9-89CF75EDBD55}">
      <dgm:prSet/>
      <dgm:spPr/>
      <dgm:t>
        <a:bodyPr/>
        <a:lstStyle/>
        <a:p>
          <a:endParaRPr lang="pt-BR"/>
        </a:p>
      </dgm:t>
    </dgm:pt>
    <dgm:pt modelId="{63F87DAD-EDBB-4F24-9E8B-60CA8FEE3A07}">
      <dgm:prSet phldrT="[Texto]" custT="1"/>
      <dgm:spPr>
        <a:solidFill>
          <a:srgbClr val="E9EFF7">
            <a:alpha val="89804"/>
          </a:srgbClr>
        </a:solidFill>
      </dgm:spPr>
      <dgm:t>
        <a:bodyPr/>
        <a:lstStyle/>
        <a:p>
          <a:pPr marL="182563" indent="-182563" algn="l">
            <a:lnSpc>
              <a:spcPct val="100000"/>
            </a:lnSpc>
            <a:spcAft>
              <a:spcPts val="600"/>
            </a:spcAft>
            <a:tabLst>
              <a:tab pos="182563" algn="l"/>
            </a:tabLst>
          </a:pP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É a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aplicação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, dos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grupos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 de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processos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 para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Monitoramento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 e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Controle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 das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fases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  <a:endParaRPr lang="pt-BR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2FCC11C-C50C-4AA9-B668-7E794AE4AA39}" type="parTrans" cxnId="{7F36861F-F6D2-4F17-88E9-10CA0A9DE3A4}">
      <dgm:prSet/>
      <dgm:spPr/>
      <dgm:t>
        <a:bodyPr/>
        <a:lstStyle/>
        <a:p>
          <a:endParaRPr lang="pt-BR"/>
        </a:p>
      </dgm:t>
    </dgm:pt>
    <dgm:pt modelId="{AFBC28B3-001B-4DB2-892A-6B2C4641BC74}" type="sibTrans" cxnId="{7F36861F-F6D2-4F17-88E9-10CA0A9DE3A4}">
      <dgm:prSet/>
      <dgm:spPr/>
      <dgm:t>
        <a:bodyPr/>
        <a:lstStyle/>
        <a:p>
          <a:endParaRPr lang="pt-BR"/>
        </a:p>
      </dgm:t>
    </dgm:pt>
    <dgm:pt modelId="{A398458B-BCBF-4FD7-BF7F-E7055F393304}">
      <dgm:prSet phldrT="[Texto]" custT="1"/>
      <dgm:spPr>
        <a:solidFill>
          <a:srgbClr val="4BACC6">
            <a:lumMod val="50000"/>
          </a:srgbClr>
        </a:solidFill>
        <a:ln w="381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500" b="1" kern="1200" dirty="0">
              <a:latin typeface="Calibri" panose="020F0502020204030204" pitchFamily="34" charset="0"/>
              <a:cs typeface="Calibri" panose="020F0502020204030204" pitchFamily="34" charset="0"/>
            </a:rPr>
            <a:t>C</a:t>
          </a:r>
          <a:r>
            <a:rPr lang="pt-BR" sz="15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iclo</a:t>
          </a:r>
          <a:r>
            <a:rPr lang="pt-BR" sz="1500" b="1" kern="1200" dirty="0">
              <a:latin typeface="Calibri" panose="020F0502020204030204" pitchFamily="34" charset="0"/>
              <a:cs typeface="Calibri" panose="020F0502020204030204" pitchFamily="34" charset="0"/>
            </a:rPr>
            <a:t> de vida</a:t>
          </a:r>
        </a:p>
        <a:p>
          <a:r>
            <a:rPr lang="pt-BR" sz="1500" b="1" kern="1200" dirty="0">
              <a:latin typeface="Calibri" panose="020F0502020204030204" pitchFamily="34" charset="0"/>
              <a:cs typeface="Calibri" panose="020F0502020204030204" pitchFamily="34" charset="0"/>
            </a:rPr>
            <a:t>Projeto</a:t>
          </a:r>
          <a:endParaRPr lang="pt-BR" sz="1500" b="1" kern="1200" dirty="0">
            <a:solidFill>
              <a:prstClr val="white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CF60F27E-2615-40F3-AEC0-6738CC8A8BD3}" type="parTrans" cxnId="{731A495C-60EA-48DF-BC14-539F3AA115F4}">
      <dgm:prSet/>
      <dgm:spPr/>
      <dgm:t>
        <a:bodyPr/>
        <a:lstStyle/>
        <a:p>
          <a:endParaRPr lang="pt-BR"/>
        </a:p>
      </dgm:t>
    </dgm:pt>
    <dgm:pt modelId="{983E590E-CC24-4EE0-B262-CB86C5108851}" type="sibTrans" cxnId="{731A495C-60EA-48DF-BC14-539F3AA115F4}">
      <dgm:prSet/>
      <dgm:spPr/>
      <dgm:t>
        <a:bodyPr/>
        <a:lstStyle/>
        <a:p>
          <a:endParaRPr lang="pt-BR"/>
        </a:p>
      </dgm:t>
    </dgm:pt>
    <dgm:pt modelId="{3C05FD3E-4CAF-49C5-A160-6E1632F889DB}">
      <dgm:prSet phldrT="[Texto]" custT="1"/>
      <dgm:spPr>
        <a:solidFill>
          <a:srgbClr val="E9EFF7">
            <a:alpha val="89804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4290" tIns="17145" rIns="34290" bIns="17145" numCol="1" spcCol="1270" anchor="ctr" anchorCtr="0"/>
        <a:lstStyle/>
        <a:p>
          <a:pPr marL="354013" lvl="1" indent="-171450" algn="l" defTabSz="400050">
            <a:lnSpc>
              <a:spcPct val="100000"/>
            </a:lnSpc>
            <a:spcBef>
              <a:spcPct val="0"/>
            </a:spcBef>
            <a:spcAft>
              <a:spcPts val="600"/>
            </a:spcAft>
            <a:buFont typeface="Arial" panose="020B0604020202020204" pitchFamily="34" charset="0"/>
            <a:buChar char="•"/>
            <a:tabLst>
              <a:tab pos="354013" algn="l"/>
            </a:tabLst>
          </a:pPr>
          <a:r>
            <a:rPr lang="pt-B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É a série de fases pelas quais um projeto passa, do início ao término.</a:t>
          </a:r>
        </a:p>
      </dgm:t>
    </dgm:pt>
    <dgm:pt modelId="{68BF29C7-1DD6-475D-A954-9B1E5712432E}" type="parTrans" cxnId="{6EA44A45-0871-4C02-98F0-4FC193CF67A0}">
      <dgm:prSet/>
      <dgm:spPr/>
      <dgm:t>
        <a:bodyPr/>
        <a:lstStyle/>
        <a:p>
          <a:endParaRPr lang="pt-BR"/>
        </a:p>
      </dgm:t>
    </dgm:pt>
    <dgm:pt modelId="{5FB06F94-329D-49E3-80FF-E78BAAFE03F1}" type="sibTrans" cxnId="{6EA44A45-0871-4C02-98F0-4FC193CF67A0}">
      <dgm:prSet/>
      <dgm:spPr/>
      <dgm:t>
        <a:bodyPr/>
        <a:lstStyle/>
        <a:p>
          <a:endParaRPr lang="pt-BR"/>
        </a:p>
      </dgm:t>
    </dgm:pt>
    <dgm:pt modelId="{6ECF403B-6F55-4060-861B-BAB703EFC090}">
      <dgm:prSet phldrT="[Texto]" custT="1"/>
      <dgm:spPr>
        <a:solidFill>
          <a:srgbClr val="4BACC6">
            <a:lumMod val="50000"/>
          </a:srgbClr>
        </a:solidFill>
        <a:ln w="381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spcFirstLastPara="0" vert="horz" wrap="square" lIns="175260" tIns="87630" rIns="175260" bIns="87630" numCol="1" spcCol="1270" anchor="ctr" anchorCtr="0"/>
        <a:lstStyle/>
        <a:p>
          <a:r>
            <a:rPr lang="pt-BR" sz="15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Ciclo de vida do Produto</a:t>
          </a:r>
        </a:p>
        <a:p>
          <a:r>
            <a:rPr lang="pt-BR" sz="15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Sustentação / Operação</a:t>
          </a:r>
        </a:p>
      </dgm:t>
    </dgm:pt>
    <dgm:pt modelId="{066DDC7F-AE2A-4D03-8261-2AAE17BF10E3}" type="parTrans" cxnId="{87579E6B-1945-4E32-B6C0-ED0BF51684BF}">
      <dgm:prSet/>
      <dgm:spPr/>
      <dgm:t>
        <a:bodyPr/>
        <a:lstStyle/>
        <a:p>
          <a:endParaRPr lang="pt-BR"/>
        </a:p>
      </dgm:t>
    </dgm:pt>
    <dgm:pt modelId="{624B2273-0B61-4284-8401-8DDBA0C3E7E6}" type="sibTrans" cxnId="{87579E6B-1945-4E32-B6C0-ED0BF51684BF}">
      <dgm:prSet/>
      <dgm:spPr/>
      <dgm:t>
        <a:bodyPr/>
        <a:lstStyle/>
        <a:p>
          <a:endParaRPr lang="pt-BR"/>
        </a:p>
      </dgm:t>
    </dgm:pt>
    <dgm:pt modelId="{C53C3E5E-796A-4469-954F-17F99F8A559D}">
      <dgm:prSet phldrT="[Texto]" custT="1"/>
      <dgm:spPr>
        <a:solidFill>
          <a:srgbClr val="E9EFF7">
            <a:alpha val="89804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marL="182563" lvl="1" indent="-182563" algn="l" defTabSz="400050">
            <a:lnSpc>
              <a:spcPct val="100000"/>
            </a:lnSpc>
            <a:spcBef>
              <a:spcPct val="0"/>
            </a:spcBef>
            <a:spcAft>
              <a:spcPts val="600"/>
            </a:spcAft>
            <a:tabLst>
              <a:tab pos="182563" algn="l"/>
            </a:tabLst>
          </a:pPr>
          <a:r>
            <a:rPr lang="pt-BR" sz="1300" kern="1200" dirty="0">
              <a:latin typeface="Calibri" panose="020F0502020204030204" pitchFamily="34" charset="0"/>
              <a:cs typeface="Calibri" panose="020F0502020204030204" pitchFamily="34" charset="0"/>
            </a:rPr>
            <a:t>É a série de atividades, tais como, dar suporte, manter a evolução, atualizar versões, manter a disponibilidade da solução e projetar evoluções após o encerramento do projeto.</a:t>
          </a:r>
          <a:endParaRPr lang="pt-BR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2BA90FBC-F778-4549-B2C7-FEC361D4F07F}" type="parTrans" cxnId="{FA0A5D89-CF68-4F66-908E-D6364A338BF6}">
      <dgm:prSet/>
      <dgm:spPr/>
      <dgm:t>
        <a:bodyPr/>
        <a:lstStyle/>
        <a:p>
          <a:endParaRPr lang="pt-BR"/>
        </a:p>
      </dgm:t>
    </dgm:pt>
    <dgm:pt modelId="{FD219F97-16D3-4633-9E04-B47CF298A8A1}" type="sibTrans" cxnId="{FA0A5D89-CF68-4F66-908E-D6364A338BF6}">
      <dgm:prSet/>
      <dgm:spPr/>
      <dgm:t>
        <a:bodyPr/>
        <a:lstStyle/>
        <a:p>
          <a:endParaRPr lang="pt-BR"/>
        </a:p>
      </dgm:t>
    </dgm:pt>
    <dgm:pt modelId="{71085EC9-B7A0-426C-952D-DDECE343E91D}">
      <dgm:prSet phldrT="[Texto]" custT="1"/>
      <dgm:spPr>
        <a:solidFill>
          <a:srgbClr val="E9EFF7">
            <a:alpha val="89804"/>
          </a:srgbClr>
        </a:solidFill>
      </dgm:spPr>
      <dgm:t>
        <a:bodyPr/>
        <a:lstStyle/>
        <a:p>
          <a:pPr marL="182563" indent="-182563" algn="l">
            <a:lnSpc>
              <a:spcPct val="100000"/>
            </a:lnSpc>
            <a:spcAft>
              <a:spcPts val="600"/>
            </a:spcAft>
            <a:tabLst>
              <a:tab pos="182563" algn="l"/>
            </a:tabLst>
          </a:pPr>
          <a:r>
            <a:rPr lang="pt-BR" sz="1300" dirty="0">
              <a:latin typeface="Calibri" panose="020F0502020204030204" pitchFamily="34" charset="0"/>
              <a:cs typeface="Calibri" panose="020F0502020204030204" pitchFamily="34" charset="0"/>
            </a:rPr>
            <a:t>Por se tratar de  melhores práticas, nem sempre os mesmos processos se aplicarão a cada projeto ou fase e até mesmo alguns processos podem nem ser utilizados.</a:t>
          </a:r>
        </a:p>
      </dgm:t>
    </dgm:pt>
    <dgm:pt modelId="{41889E09-701E-4BC3-A35B-20821F24E64C}" type="parTrans" cxnId="{6FD4C9A9-9D8C-45B4-8C7E-36DFE77349F1}">
      <dgm:prSet/>
      <dgm:spPr/>
      <dgm:t>
        <a:bodyPr/>
        <a:lstStyle/>
        <a:p>
          <a:endParaRPr lang="pt-BR"/>
        </a:p>
      </dgm:t>
    </dgm:pt>
    <dgm:pt modelId="{F52A771B-E952-4AAB-B238-20EB5F86E605}" type="sibTrans" cxnId="{6FD4C9A9-9D8C-45B4-8C7E-36DFE77349F1}">
      <dgm:prSet/>
      <dgm:spPr/>
      <dgm:t>
        <a:bodyPr/>
        <a:lstStyle/>
        <a:p>
          <a:endParaRPr lang="pt-BR"/>
        </a:p>
      </dgm:t>
    </dgm:pt>
    <dgm:pt modelId="{2C55A8E2-CDF9-46A3-9024-21A7032A038A}">
      <dgm:prSet phldrT="[Texto]" custT="1"/>
      <dgm:spPr>
        <a:solidFill>
          <a:srgbClr val="E9EFF7">
            <a:alpha val="89804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4290" tIns="17145" rIns="34290" bIns="17145" numCol="1" spcCol="1270" anchor="ctr" anchorCtr="0"/>
        <a:lstStyle/>
        <a:p>
          <a:pPr marL="354013" lvl="1" indent="-171450" algn="l" defTabSz="400050">
            <a:lnSpc>
              <a:spcPct val="100000"/>
            </a:lnSpc>
            <a:spcBef>
              <a:spcPct val="0"/>
            </a:spcBef>
            <a:spcAft>
              <a:spcPts val="600"/>
            </a:spcAft>
            <a:buFont typeface="Arial" panose="020B0604020202020204" pitchFamily="34" charset="0"/>
            <a:buChar char="•"/>
            <a:tabLst>
              <a:tab pos="354013" algn="l"/>
            </a:tabLst>
          </a:pPr>
          <a:r>
            <a:rPr lang="pt-B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As fases são sequenciais e os seus nomes e números são determinados pela metodologia ou necessidades inerentes ao projeto, ou seja, um conjunto de etapas/atividades relacionadas de maneira lógica que irá determinar o alcance das entregas necessárias.</a:t>
          </a:r>
        </a:p>
      </dgm:t>
    </dgm:pt>
    <dgm:pt modelId="{2288631E-0000-4EF2-869B-4568F9D693DF}" type="parTrans" cxnId="{50A35563-047E-4E37-B3BC-E351D510D1AB}">
      <dgm:prSet/>
      <dgm:spPr/>
      <dgm:t>
        <a:bodyPr/>
        <a:lstStyle/>
        <a:p>
          <a:endParaRPr lang="pt-BR"/>
        </a:p>
      </dgm:t>
    </dgm:pt>
    <dgm:pt modelId="{A47BAD04-6C81-4DBB-A2B3-5C55B117917A}" type="sibTrans" cxnId="{50A35563-047E-4E37-B3BC-E351D510D1AB}">
      <dgm:prSet/>
      <dgm:spPr/>
      <dgm:t>
        <a:bodyPr/>
        <a:lstStyle/>
        <a:p>
          <a:endParaRPr lang="pt-BR"/>
        </a:p>
      </dgm:t>
    </dgm:pt>
    <dgm:pt modelId="{F148E8A7-1DD7-4FC1-8292-81F617BCF26A}">
      <dgm:prSet phldrT="[Texto]" custT="1"/>
      <dgm:spPr>
        <a:solidFill>
          <a:srgbClr val="E9EFF7">
            <a:alpha val="89804"/>
          </a:srgbClr>
        </a:solidFill>
      </dgm:spPr>
      <dgm:t>
        <a:bodyPr/>
        <a:lstStyle/>
        <a:p>
          <a:pPr marL="182563" indent="-182563" algn="l">
            <a:lnSpc>
              <a:spcPct val="100000"/>
            </a:lnSpc>
            <a:spcAft>
              <a:spcPts val="600"/>
            </a:spcAft>
            <a:buNone/>
            <a:tabLst>
              <a:tab pos="182563" algn="l"/>
            </a:tabLst>
          </a:pP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	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Iniciação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pt-BR" sz="1300" dirty="0">
              <a:latin typeface="Calibri" panose="020F0502020204030204" pitchFamily="34" charset="0"/>
              <a:cs typeface="Calibri" panose="020F0502020204030204" pitchFamily="34" charset="0"/>
            </a:rPr>
            <a:t>Planejamento, Execução, e Encerramento, conforme necessidade.</a:t>
          </a:r>
        </a:p>
      </dgm:t>
    </dgm:pt>
    <dgm:pt modelId="{4E3B3303-73B6-4C04-9277-7BB6F7E08F9C}" type="parTrans" cxnId="{412B08ED-BF86-46D6-BD27-442A4865CFB9}">
      <dgm:prSet/>
      <dgm:spPr/>
    </dgm:pt>
    <dgm:pt modelId="{13656534-4671-4409-B714-788EEBC7BC64}" type="sibTrans" cxnId="{412B08ED-BF86-46D6-BD27-442A4865CFB9}">
      <dgm:prSet/>
      <dgm:spPr/>
    </dgm:pt>
    <dgm:pt modelId="{56598A82-59CF-4197-BC9F-BCF9CB85C45F}" type="pres">
      <dgm:prSet presAssocID="{6C031D7A-2A61-4A9F-BE0C-132D3417C045}" presName="Name0" presStyleCnt="0">
        <dgm:presLayoutVars>
          <dgm:dir/>
          <dgm:animLvl val="lvl"/>
          <dgm:resizeHandles val="exact"/>
        </dgm:presLayoutVars>
      </dgm:prSet>
      <dgm:spPr/>
    </dgm:pt>
    <dgm:pt modelId="{2AEFF37B-64D5-40F5-83E2-B15F10577264}" type="pres">
      <dgm:prSet presAssocID="{3081F6FC-3675-4304-9CA1-548827D2AE8F}" presName="linNode" presStyleCnt="0"/>
      <dgm:spPr/>
    </dgm:pt>
    <dgm:pt modelId="{7B59BC4A-5413-49B8-A8CB-B56CD68D39C9}" type="pres">
      <dgm:prSet presAssocID="{3081F6FC-3675-4304-9CA1-548827D2AE8F}" presName="parentText" presStyleLbl="node1" presStyleIdx="0" presStyleCnt="3" custScaleX="80556" custScaleY="67133">
        <dgm:presLayoutVars>
          <dgm:chMax val="1"/>
          <dgm:bulletEnabled val="1"/>
        </dgm:presLayoutVars>
      </dgm:prSet>
      <dgm:spPr/>
    </dgm:pt>
    <dgm:pt modelId="{5A0A793E-0A20-4ABA-89BD-114C6FE12B99}" type="pres">
      <dgm:prSet presAssocID="{3081F6FC-3675-4304-9CA1-548827D2AE8F}" presName="descendantText" presStyleLbl="alignAccFollowNode1" presStyleIdx="0" presStyleCnt="3" custScaleX="110817" custScaleY="125691">
        <dgm:presLayoutVars>
          <dgm:bulletEnabled val="1"/>
        </dgm:presLayoutVars>
      </dgm:prSet>
      <dgm:spPr/>
    </dgm:pt>
    <dgm:pt modelId="{C995D0A5-16AC-41B0-9AC6-339237F1EED7}" type="pres">
      <dgm:prSet presAssocID="{96E1A863-125B-43FD-9C5A-E155F240519E}" presName="sp" presStyleCnt="0"/>
      <dgm:spPr/>
    </dgm:pt>
    <dgm:pt modelId="{647946CA-1A48-4DDA-97DF-AD7A3E2F46BF}" type="pres">
      <dgm:prSet presAssocID="{A398458B-BCBF-4FD7-BF7F-E7055F393304}" presName="linNode" presStyleCnt="0"/>
      <dgm:spPr/>
    </dgm:pt>
    <dgm:pt modelId="{9C028D27-4FB7-4654-A727-D4CDE8464DA3}" type="pres">
      <dgm:prSet presAssocID="{A398458B-BCBF-4FD7-BF7F-E7055F393304}" presName="parentText" presStyleLbl="node1" presStyleIdx="1" presStyleCnt="3" custScaleX="81481" custScaleY="73701" custLinFactNeighborY="-1937">
        <dgm:presLayoutVars>
          <dgm:chMax val="1"/>
          <dgm:bulletEnabled val="1"/>
        </dgm:presLayoutVars>
      </dgm:prSet>
      <dgm:spPr>
        <a:xfrm>
          <a:off x="0" y="1377156"/>
          <a:ext cx="2194560" cy="1309687"/>
        </a:xfrm>
        <a:prstGeom prst="roundRect">
          <a:avLst/>
        </a:prstGeom>
      </dgm:spPr>
    </dgm:pt>
    <dgm:pt modelId="{700458AB-71DB-43F2-B7B4-CDCBDC8C8036}" type="pres">
      <dgm:prSet presAssocID="{A398458B-BCBF-4FD7-BF7F-E7055F393304}" presName="descendantText" presStyleLbl="alignAccFollowNode1" presStyleIdx="1" presStyleCnt="3" custScaleX="111178" custScaleY="144176" custLinFactNeighborX="-624">
        <dgm:presLayoutVars>
          <dgm:bulletEnabled val="1"/>
        </dgm:presLayoutVars>
      </dgm:prSet>
      <dgm:spPr>
        <a:xfrm rot="5400000">
          <a:off x="5478002" y="-1221928"/>
          <a:ext cx="795701" cy="5530214"/>
        </a:xfrm>
        <a:prstGeom prst="round2SameRect">
          <a:avLst/>
        </a:prstGeom>
      </dgm:spPr>
    </dgm:pt>
    <dgm:pt modelId="{6CFB67BF-10A3-43DE-A8EF-B496722BECA7}" type="pres">
      <dgm:prSet presAssocID="{983E590E-CC24-4EE0-B262-CB86C5108851}" presName="sp" presStyleCnt="0"/>
      <dgm:spPr/>
    </dgm:pt>
    <dgm:pt modelId="{1E97D942-DF33-49C9-A0A1-60B45529DB80}" type="pres">
      <dgm:prSet presAssocID="{6ECF403B-6F55-4060-861B-BAB703EFC090}" presName="linNode" presStyleCnt="0"/>
      <dgm:spPr/>
    </dgm:pt>
    <dgm:pt modelId="{643AC12B-05B2-4FD5-AC66-9088B0A65700}" type="pres">
      <dgm:prSet presAssocID="{6ECF403B-6F55-4060-861B-BAB703EFC090}" presName="parentText" presStyleLbl="node1" presStyleIdx="2" presStyleCnt="3" custScaleX="80556" custScaleY="70217">
        <dgm:presLayoutVars>
          <dgm:chMax val="1"/>
          <dgm:bulletEnabled val="1"/>
        </dgm:presLayoutVars>
      </dgm:prSet>
      <dgm:spPr>
        <a:xfrm>
          <a:off x="0" y="2752328"/>
          <a:ext cx="2194560" cy="1309687"/>
        </a:xfrm>
        <a:prstGeom prst="roundRect">
          <a:avLst/>
        </a:prstGeom>
      </dgm:spPr>
    </dgm:pt>
    <dgm:pt modelId="{5BBC9848-552A-4CB2-9303-C8B90598E55D}" type="pres">
      <dgm:prSet presAssocID="{6ECF403B-6F55-4060-861B-BAB703EFC090}" presName="descendantText" presStyleLbl="alignAccFollowNode1" presStyleIdx="2" presStyleCnt="3" custScaleX="111380" custScaleY="89890" custLinFactX="10807" custLinFactNeighborX="100000">
        <dgm:presLayoutVars>
          <dgm:bulletEnabled val="1"/>
        </dgm:presLayoutVars>
      </dgm:prSet>
      <dgm:spPr>
        <a:xfrm rot="5400000">
          <a:off x="5478002" y="-177570"/>
          <a:ext cx="795701" cy="5530214"/>
        </a:xfrm>
        <a:prstGeom prst="round2SameRect">
          <a:avLst/>
        </a:prstGeom>
      </dgm:spPr>
    </dgm:pt>
  </dgm:ptLst>
  <dgm:cxnLst>
    <dgm:cxn modelId="{3ED6D114-98A3-4148-98DE-3C183B94893B}" type="presOf" srcId="{2C55A8E2-CDF9-46A3-9024-21A7032A038A}" destId="{700458AB-71DB-43F2-B7B4-CDCBDC8C8036}" srcOrd="0" destOrd="1" presId="urn:microsoft.com/office/officeart/2005/8/layout/vList5"/>
    <dgm:cxn modelId="{7F36861F-F6D2-4F17-88E9-10CA0A9DE3A4}" srcId="{3081F6FC-3675-4304-9CA1-548827D2AE8F}" destId="{63F87DAD-EDBB-4F24-9E8B-60CA8FEE3A07}" srcOrd="0" destOrd="0" parTransId="{92FCC11C-C50C-4AA9-B668-7E794AE4AA39}" sibTransId="{AFBC28B3-001B-4DB2-892A-6B2C4641BC74}"/>
    <dgm:cxn modelId="{B6E19C3D-8EB4-495E-A37F-237AAF5B35B3}" type="presOf" srcId="{6ECF403B-6F55-4060-861B-BAB703EFC090}" destId="{643AC12B-05B2-4FD5-AC66-9088B0A65700}" srcOrd="0" destOrd="0" presId="urn:microsoft.com/office/officeart/2005/8/layout/vList5"/>
    <dgm:cxn modelId="{731A495C-60EA-48DF-BC14-539F3AA115F4}" srcId="{6C031D7A-2A61-4A9F-BE0C-132D3417C045}" destId="{A398458B-BCBF-4FD7-BF7F-E7055F393304}" srcOrd="1" destOrd="0" parTransId="{CF60F27E-2615-40F3-AEC0-6738CC8A8BD3}" sibTransId="{983E590E-CC24-4EE0-B262-CB86C5108851}"/>
    <dgm:cxn modelId="{50A35563-047E-4E37-B3BC-E351D510D1AB}" srcId="{A398458B-BCBF-4FD7-BF7F-E7055F393304}" destId="{2C55A8E2-CDF9-46A3-9024-21A7032A038A}" srcOrd="1" destOrd="0" parTransId="{2288631E-0000-4EF2-869B-4568F9D693DF}" sibTransId="{A47BAD04-6C81-4DBB-A2B3-5C55B117917A}"/>
    <dgm:cxn modelId="{6EA44A45-0871-4C02-98F0-4FC193CF67A0}" srcId="{A398458B-BCBF-4FD7-BF7F-E7055F393304}" destId="{3C05FD3E-4CAF-49C5-A160-6E1632F889DB}" srcOrd="0" destOrd="0" parTransId="{68BF29C7-1DD6-475D-A954-9B1E5712432E}" sibTransId="{5FB06F94-329D-49E3-80FF-E78BAAFE03F1}"/>
    <dgm:cxn modelId="{940F4249-2094-4A51-B9CD-8E689626E668}" type="presOf" srcId="{63F87DAD-EDBB-4F24-9E8B-60CA8FEE3A07}" destId="{5A0A793E-0A20-4ABA-89BD-114C6FE12B99}" srcOrd="0" destOrd="0" presId="urn:microsoft.com/office/officeart/2005/8/layout/vList5"/>
    <dgm:cxn modelId="{87579E6B-1945-4E32-B6C0-ED0BF51684BF}" srcId="{6C031D7A-2A61-4A9F-BE0C-132D3417C045}" destId="{6ECF403B-6F55-4060-861B-BAB703EFC090}" srcOrd="2" destOrd="0" parTransId="{066DDC7F-AE2A-4D03-8261-2AAE17BF10E3}" sibTransId="{624B2273-0B61-4284-8401-8DDBA0C3E7E6}"/>
    <dgm:cxn modelId="{6D8B8273-8361-4807-80F6-EA9130E253A8}" type="presOf" srcId="{6C031D7A-2A61-4A9F-BE0C-132D3417C045}" destId="{56598A82-59CF-4197-BC9F-BCF9CB85C45F}" srcOrd="0" destOrd="0" presId="urn:microsoft.com/office/officeart/2005/8/layout/vList5"/>
    <dgm:cxn modelId="{04F0EF83-1B2F-4ABE-87B1-310F4240F32B}" type="presOf" srcId="{71085EC9-B7A0-426C-952D-DDECE343E91D}" destId="{5A0A793E-0A20-4ABA-89BD-114C6FE12B99}" srcOrd="0" destOrd="2" presId="urn:microsoft.com/office/officeart/2005/8/layout/vList5"/>
    <dgm:cxn modelId="{FA0A5D89-CF68-4F66-908E-D6364A338BF6}" srcId="{6ECF403B-6F55-4060-861B-BAB703EFC090}" destId="{C53C3E5E-796A-4469-954F-17F99F8A559D}" srcOrd="0" destOrd="0" parTransId="{2BA90FBC-F778-4549-B2C7-FEC361D4F07F}" sibTransId="{FD219F97-16D3-4633-9E04-B47CF298A8A1}"/>
    <dgm:cxn modelId="{7D68898D-9BD8-4D88-8649-4CD6B1DD08EE}" type="presOf" srcId="{C53C3E5E-796A-4469-954F-17F99F8A559D}" destId="{5BBC9848-552A-4CB2-9303-C8B90598E55D}" srcOrd="0" destOrd="0" presId="urn:microsoft.com/office/officeart/2005/8/layout/vList5"/>
    <dgm:cxn modelId="{B787DB92-F040-425B-B567-5B3E2F4FD2AB}" type="presOf" srcId="{3C05FD3E-4CAF-49C5-A160-6E1632F889DB}" destId="{700458AB-71DB-43F2-B7B4-CDCBDC8C8036}" srcOrd="0" destOrd="0" presId="urn:microsoft.com/office/officeart/2005/8/layout/vList5"/>
    <dgm:cxn modelId="{FE08CF9A-71B3-4AD3-B3B6-367EB212E4D7}" type="presOf" srcId="{3081F6FC-3675-4304-9CA1-548827D2AE8F}" destId="{7B59BC4A-5413-49B8-A8CB-B56CD68D39C9}" srcOrd="0" destOrd="0" presId="urn:microsoft.com/office/officeart/2005/8/layout/vList5"/>
    <dgm:cxn modelId="{365E499D-0F14-4301-9451-E9D44F714010}" type="presOf" srcId="{A398458B-BCBF-4FD7-BF7F-E7055F393304}" destId="{9C028D27-4FB7-4654-A727-D4CDE8464DA3}" srcOrd="0" destOrd="0" presId="urn:microsoft.com/office/officeart/2005/8/layout/vList5"/>
    <dgm:cxn modelId="{6FD4C9A9-9D8C-45B4-8C7E-36DFE77349F1}" srcId="{3081F6FC-3675-4304-9CA1-548827D2AE8F}" destId="{71085EC9-B7A0-426C-952D-DDECE343E91D}" srcOrd="1" destOrd="0" parTransId="{41889E09-701E-4BC3-A35B-20821F24E64C}" sibTransId="{F52A771B-E952-4AAB-B238-20EB5F86E605}"/>
    <dgm:cxn modelId="{1D4E56BF-46A4-4031-ABC0-080739911968}" type="presOf" srcId="{F148E8A7-1DD7-4FC1-8292-81F617BCF26A}" destId="{5A0A793E-0A20-4ABA-89BD-114C6FE12B99}" srcOrd="0" destOrd="1" presId="urn:microsoft.com/office/officeart/2005/8/layout/vList5"/>
    <dgm:cxn modelId="{74E871DB-1330-4B13-95D9-89CF75EDBD55}" srcId="{6C031D7A-2A61-4A9F-BE0C-132D3417C045}" destId="{3081F6FC-3675-4304-9CA1-548827D2AE8F}" srcOrd="0" destOrd="0" parTransId="{DE006ED1-51A8-42BF-B52F-85C16FDF0655}" sibTransId="{96E1A863-125B-43FD-9C5A-E155F240519E}"/>
    <dgm:cxn modelId="{412B08ED-BF86-46D6-BD27-442A4865CFB9}" srcId="{63F87DAD-EDBB-4F24-9E8B-60CA8FEE3A07}" destId="{F148E8A7-1DD7-4FC1-8292-81F617BCF26A}" srcOrd="0" destOrd="0" parTransId="{4E3B3303-73B6-4C04-9277-7BB6F7E08F9C}" sibTransId="{13656534-4671-4409-B714-788EEBC7BC64}"/>
    <dgm:cxn modelId="{D8FA287C-21AA-46C3-886A-0D683951FFBB}" type="presParOf" srcId="{56598A82-59CF-4197-BC9F-BCF9CB85C45F}" destId="{2AEFF37B-64D5-40F5-83E2-B15F10577264}" srcOrd="0" destOrd="0" presId="urn:microsoft.com/office/officeart/2005/8/layout/vList5"/>
    <dgm:cxn modelId="{4E4D3E0A-3815-4D0C-A33D-AC503F8BA569}" type="presParOf" srcId="{2AEFF37B-64D5-40F5-83E2-B15F10577264}" destId="{7B59BC4A-5413-49B8-A8CB-B56CD68D39C9}" srcOrd="0" destOrd="0" presId="urn:microsoft.com/office/officeart/2005/8/layout/vList5"/>
    <dgm:cxn modelId="{1D4CBF09-8B52-4D4F-8287-06B8F8217F06}" type="presParOf" srcId="{2AEFF37B-64D5-40F5-83E2-B15F10577264}" destId="{5A0A793E-0A20-4ABA-89BD-114C6FE12B99}" srcOrd="1" destOrd="0" presId="urn:microsoft.com/office/officeart/2005/8/layout/vList5"/>
    <dgm:cxn modelId="{73261632-5138-4D70-BA0A-4BE9AC54B802}" type="presParOf" srcId="{56598A82-59CF-4197-BC9F-BCF9CB85C45F}" destId="{C995D0A5-16AC-41B0-9AC6-339237F1EED7}" srcOrd="1" destOrd="0" presId="urn:microsoft.com/office/officeart/2005/8/layout/vList5"/>
    <dgm:cxn modelId="{ED520BAD-9936-47E3-B381-9B12259FD685}" type="presParOf" srcId="{56598A82-59CF-4197-BC9F-BCF9CB85C45F}" destId="{647946CA-1A48-4DDA-97DF-AD7A3E2F46BF}" srcOrd="2" destOrd="0" presId="urn:microsoft.com/office/officeart/2005/8/layout/vList5"/>
    <dgm:cxn modelId="{6F274B26-A328-41C3-8834-6A3CED6D5DCA}" type="presParOf" srcId="{647946CA-1A48-4DDA-97DF-AD7A3E2F46BF}" destId="{9C028D27-4FB7-4654-A727-D4CDE8464DA3}" srcOrd="0" destOrd="0" presId="urn:microsoft.com/office/officeart/2005/8/layout/vList5"/>
    <dgm:cxn modelId="{D0CC1C52-80B7-45E4-9740-F2D329908710}" type="presParOf" srcId="{647946CA-1A48-4DDA-97DF-AD7A3E2F46BF}" destId="{700458AB-71DB-43F2-B7B4-CDCBDC8C8036}" srcOrd="1" destOrd="0" presId="urn:microsoft.com/office/officeart/2005/8/layout/vList5"/>
    <dgm:cxn modelId="{355B40F9-3B06-48AD-A0F7-08F4FD4EE242}" type="presParOf" srcId="{56598A82-59CF-4197-BC9F-BCF9CB85C45F}" destId="{6CFB67BF-10A3-43DE-A8EF-B496722BECA7}" srcOrd="3" destOrd="0" presId="urn:microsoft.com/office/officeart/2005/8/layout/vList5"/>
    <dgm:cxn modelId="{C473E2D3-7E4A-4457-85B5-7A0E1AC8E627}" type="presParOf" srcId="{56598A82-59CF-4197-BC9F-BCF9CB85C45F}" destId="{1E97D942-DF33-49C9-A0A1-60B45529DB80}" srcOrd="4" destOrd="0" presId="urn:microsoft.com/office/officeart/2005/8/layout/vList5"/>
    <dgm:cxn modelId="{209F9DD3-D092-4A42-AA8F-25307E81D2C1}" type="presParOf" srcId="{1E97D942-DF33-49C9-A0A1-60B45529DB80}" destId="{643AC12B-05B2-4FD5-AC66-9088B0A65700}" srcOrd="0" destOrd="0" presId="urn:microsoft.com/office/officeart/2005/8/layout/vList5"/>
    <dgm:cxn modelId="{3883AC8A-965E-4147-B3CE-6ECA18C84300}" type="presParOf" srcId="{1E97D942-DF33-49C9-A0A1-60B45529DB80}" destId="{5BBC9848-552A-4CB2-9303-C8B90598E55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D5FFFE-A4AD-4F0F-97DD-5BD076F8CE2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E3A08E8-AD60-4022-8626-DDFAE02AF4F6}">
      <dgm:prSet phldrT="[Texto]" custT="1"/>
      <dgm:spPr/>
      <dgm:t>
        <a:bodyPr/>
        <a:lstStyle/>
        <a:p>
          <a:pPr algn="r"/>
          <a:r>
            <a:rPr lang="en-US" sz="1800" i="0" u="none" dirty="0"/>
            <a:t>PAPÉIS DEFINIDOS:</a:t>
          </a:r>
          <a:endParaRPr lang="pt-BR" sz="1800" i="0" u="none" dirty="0"/>
        </a:p>
      </dgm:t>
    </dgm:pt>
    <dgm:pt modelId="{AC85949E-28F7-48DF-B059-47CA3D441967}" type="parTrans" cxnId="{EA988C92-4C96-4E87-B728-7B40A0689E0D}">
      <dgm:prSet/>
      <dgm:spPr/>
      <dgm:t>
        <a:bodyPr/>
        <a:lstStyle/>
        <a:p>
          <a:endParaRPr lang="pt-BR"/>
        </a:p>
      </dgm:t>
    </dgm:pt>
    <dgm:pt modelId="{A27800F7-1C68-4FEB-B224-8E255B09E4E0}" type="sibTrans" cxnId="{EA988C92-4C96-4E87-B728-7B40A0689E0D}">
      <dgm:prSet/>
      <dgm:spPr/>
      <dgm:t>
        <a:bodyPr/>
        <a:lstStyle/>
        <a:p>
          <a:endParaRPr lang="pt-BR"/>
        </a:p>
      </dgm:t>
    </dgm:pt>
    <dgm:pt modelId="{2A3C7D0B-0731-42DD-B88E-88A738282326}">
      <dgm:prSet phldrT="[Texto]" custT="1"/>
      <dgm:spPr/>
      <dgm:t>
        <a:bodyPr/>
        <a:lstStyle/>
        <a:p>
          <a:r>
            <a:rPr lang="en-US" sz="2000" b="1" dirty="0"/>
            <a:t>COMEX</a:t>
          </a:r>
          <a:endParaRPr lang="pt-BR" sz="2000" b="1" dirty="0"/>
        </a:p>
      </dgm:t>
    </dgm:pt>
    <dgm:pt modelId="{027D900C-937D-40A9-B98E-AB3E630C7AAA}" type="parTrans" cxnId="{48FE3F3B-1D93-46A8-96C4-B400744AE34A}">
      <dgm:prSet/>
      <dgm:spPr/>
      <dgm:t>
        <a:bodyPr/>
        <a:lstStyle/>
        <a:p>
          <a:endParaRPr lang="pt-BR"/>
        </a:p>
      </dgm:t>
    </dgm:pt>
    <dgm:pt modelId="{453B67FB-20FA-44C6-BC98-70F0EE9DBDC5}" type="sibTrans" cxnId="{48FE3F3B-1D93-46A8-96C4-B400744AE34A}">
      <dgm:prSet/>
      <dgm:spPr/>
      <dgm:t>
        <a:bodyPr/>
        <a:lstStyle/>
        <a:p>
          <a:endParaRPr lang="pt-BR"/>
        </a:p>
      </dgm:t>
    </dgm:pt>
    <dgm:pt modelId="{82160019-EEA5-43A1-99EE-3D2D64751503}">
      <dgm:prSet phldrT="[Texto]" custT="1"/>
      <dgm:spPr/>
      <dgm:t>
        <a:bodyPr/>
        <a:lstStyle/>
        <a:p>
          <a:r>
            <a:rPr lang="en-US" sz="2000" b="1" dirty="0" err="1"/>
            <a:t>Patrocinador</a:t>
          </a:r>
          <a:endParaRPr lang="pt-BR" sz="2000" b="1" dirty="0"/>
        </a:p>
      </dgm:t>
    </dgm:pt>
    <dgm:pt modelId="{2A54A28A-9E47-4501-858C-4086B522642B}" type="parTrans" cxnId="{E30F5079-28F5-4B17-986D-4B0996AE7253}">
      <dgm:prSet/>
      <dgm:spPr/>
      <dgm:t>
        <a:bodyPr/>
        <a:lstStyle/>
        <a:p>
          <a:endParaRPr lang="pt-BR"/>
        </a:p>
      </dgm:t>
    </dgm:pt>
    <dgm:pt modelId="{C0612AF0-43A6-47C0-9475-121145B90DF3}" type="sibTrans" cxnId="{E30F5079-28F5-4B17-986D-4B0996AE7253}">
      <dgm:prSet/>
      <dgm:spPr/>
      <dgm:t>
        <a:bodyPr/>
        <a:lstStyle/>
        <a:p>
          <a:endParaRPr lang="pt-BR"/>
        </a:p>
      </dgm:t>
    </dgm:pt>
    <dgm:pt modelId="{694AE3BF-2877-48EE-B40F-F8D17A1B19C8}">
      <dgm:prSet phldrT="[Texto]" custT="1"/>
      <dgm:spPr/>
      <dgm:t>
        <a:bodyPr/>
        <a:lstStyle/>
        <a:p>
          <a:r>
            <a:rPr lang="en-US" sz="2000" b="1" dirty="0" err="1"/>
            <a:t>Comitê</a:t>
          </a:r>
          <a:r>
            <a:rPr lang="en-US" sz="2000" b="1" dirty="0"/>
            <a:t> </a:t>
          </a:r>
          <a:r>
            <a:rPr lang="en-US" sz="2000" b="1" dirty="0" err="1"/>
            <a:t>Executivo</a:t>
          </a:r>
          <a:r>
            <a:rPr lang="en-US" sz="2000" b="1" dirty="0"/>
            <a:t> do Projeto</a:t>
          </a:r>
          <a:endParaRPr lang="pt-BR" sz="2000" b="1" dirty="0"/>
        </a:p>
      </dgm:t>
    </dgm:pt>
    <dgm:pt modelId="{FDE6AA79-3C26-4D7E-8270-519136C258D1}" type="parTrans" cxnId="{08DE7257-A23B-4851-AB3B-4D3992694C25}">
      <dgm:prSet/>
      <dgm:spPr/>
      <dgm:t>
        <a:bodyPr/>
        <a:lstStyle/>
        <a:p>
          <a:endParaRPr lang="pt-BR"/>
        </a:p>
      </dgm:t>
    </dgm:pt>
    <dgm:pt modelId="{F312F377-4DE9-47C1-8FA2-EA63857ACA43}" type="sibTrans" cxnId="{08DE7257-A23B-4851-AB3B-4D3992694C25}">
      <dgm:prSet/>
      <dgm:spPr/>
      <dgm:t>
        <a:bodyPr/>
        <a:lstStyle/>
        <a:p>
          <a:endParaRPr lang="pt-BR"/>
        </a:p>
      </dgm:t>
    </dgm:pt>
    <dgm:pt modelId="{94FE021D-39EC-4040-A842-448B2626A630}">
      <dgm:prSet phldrT="[Texto]" custT="1"/>
      <dgm:spPr/>
      <dgm:t>
        <a:bodyPr/>
        <a:lstStyle/>
        <a:p>
          <a:r>
            <a:rPr lang="en-US" sz="2000" b="1" dirty="0" err="1"/>
            <a:t>Líder</a:t>
          </a:r>
          <a:r>
            <a:rPr lang="en-US" sz="2000" b="1" dirty="0"/>
            <a:t> do Projeto</a:t>
          </a:r>
          <a:endParaRPr lang="pt-BR" sz="2000" b="1" dirty="0"/>
        </a:p>
      </dgm:t>
    </dgm:pt>
    <dgm:pt modelId="{38391896-D51F-4E43-9241-9C8354C65D32}" type="parTrans" cxnId="{ACBDE45D-520B-452F-B0DE-131561E2F9F7}">
      <dgm:prSet/>
      <dgm:spPr/>
      <dgm:t>
        <a:bodyPr/>
        <a:lstStyle/>
        <a:p>
          <a:endParaRPr lang="pt-BR"/>
        </a:p>
      </dgm:t>
    </dgm:pt>
    <dgm:pt modelId="{4A74E8DE-7ECC-4D18-AE50-CB6F3C470B14}" type="sibTrans" cxnId="{ACBDE45D-520B-452F-B0DE-131561E2F9F7}">
      <dgm:prSet/>
      <dgm:spPr/>
      <dgm:t>
        <a:bodyPr/>
        <a:lstStyle/>
        <a:p>
          <a:endParaRPr lang="pt-BR"/>
        </a:p>
      </dgm:t>
    </dgm:pt>
    <dgm:pt modelId="{949FE654-6ECD-4E1A-99F7-FA5606B90146}">
      <dgm:prSet phldrT="[Texto]" custT="1"/>
      <dgm:spPr/>
      <dgm:t>
        <a:bodyPr/>
        <a:lstStyle/>
        <a:p>
          <a:r>
            <a:rPr lang="en-US" sz="2000" b="1" dirty="0"/>
            <a:t>PMO</a:t>
          </a:r>
          <a:endParaRPr lang="pt-BR" sz="2000" b="1" dirty="0"/>
        </a:p>
      </dgm:t>
    </dgm:pt>
    <dgm:pt modelId="{DCC08ECE-E87B-4116-9519-483FDA552100}" type="parTrans" cxnId="{FDED4759-0BC5-4C4F-99A9-3065BA228A29}">
      <dgm:prSet/>
      <dgm:spPr/>
      <dgm:t>
        <a:bodyPr/>
        <a:lstStyle/>
        <a:p>
          <a:endParaRPr lang="pt-BR"/>
        </a:p>
      </dgm:t>
    </dgm:pt>
    <dgm:pt modelId="{68A447BC-7AA4-4069-B10E-870A70987C5D}" type="sibTrans" cxnId="{FDED4759-0BC5-4C4F-99A9-3065BA228A29}">
      <dgm:prSet/>
      <dgm:spPr/>
      <dgm:t>
        <a:bodyPr/>
        <a:lstStyle/>
        <a:p>
          <a:endParaRPr lang="pt-BR"/>
        </a:p>
      </dgm:t>
    </dgm:pt>
    <dgm:pt modelId="{8CEE3788-EF1D-4597-8861-7BE38B9DC341}">
      <dgm:prSet phldrT="[Texto]" custT="1"/>
      <dgm:spPr/>
      <dgm:t>
        <a:bodyPr/>
        <a:lstStyle/>
        <a:p>
          <a:r>
            <a:rPr lang="en-US" sz="2000" b="1" dirty="0" err="1"/>
            <a:t>Líder</a:t>
          </a:r>
          <a:r>
            <a:rPr lang="en-US" sz="2000" b="1" dirty="0"/>
            <a:t> Técnico de TI</a:t>
          </a:r>
          <a:endParaRPr lang="pt-BR" sz="2000" b="1" dirty="0"/>
        </a:p>
      </dgm:t>
    </dgm:pt>
    <dgm:pt modelId="{3F37D17A-7D37-4452-9986-A5DD3EAB003C}" type="parTrans" cxnId="{BBAD023E-AD9A-4154-842E-CCF90CDC6B59}">
      <dgm:prSet/>
      <dgm:spPr/>
      <dgm:t>
        <a:bodyPr/>
        <a:lstStyle/>
        <a:p>
          <a:endParaRPr lang="pt-BR"/>
        </a:p>
      </dgm:t>
    </dgm:pt>
    <dgm:pt modelId="{BC0DB6C3-5D4E-451A-8197-B5F37579FCDB}" type="sibTrans" cxnId="{BBAD023E-AD9A-4154-842E-CCF90CDC6B59}">
      <dgm:prSet/>
      <dgm:spPr/>
      <dgm:t>
        <a:bodyPr/>
        <a:lstStyle/>
        <a:p>
          <a:endParaRPr lang="pt-BR"/>
        </a:p>
      </dgm:t>
    </dgm:pt>
    <dgm:pt modelId="{63B69720-2F43-45FE-AF5B-6B8ED75D5868}">
      <dgm:prSet phldrT="[Texto]" custT="1"/>
      <dgm:spPr/>
      <dgm:t>
        <a:bodyPr/>
        <a:lstStyle/>
        <a:p>
          <a:r>
            <a:rPr lang="en-US" sz="2000" b="1" dirty="0" err="1"/>
            <a:t>Líder</a:t>
          </a:r>
          <a:r>
            <a:rPr lang="en-US" sz="2000" b="1" dirty="0"/>
            <a:t> de </a:t>
          </a:r>
          <a:r>
            <a:rPr lang="en-US" sz="2000" b="1" dirty="0" err="1"/>
            <a:t>Frente</a:t>
          </a:r>
          <a:endParaRPr lang="pt-BR" sz="2000" b="1" dirty="0"/>
        </a:p>
      </dgm:t>
    </dgm:pt>
    <dgm:pt modelId="{45CE63F9-8F9E-4D33-A750-11CC71470D81}" type="parTrans" cxnId="{007E44C0-E009-4688-8A79-E60872FD74C0}">
      <dgm:prSet/>
      <dgm:spPr/>
      <dgm:t>
        <a:bodyPr/>
        <a:lstStyle/>
        <a:p>
          <a:endParaRPr lang="pt-BR"/>
        </a:p>
      </dgm:t>
    </dgm:pt>
    <dgm:pt modelId="{85B4E5CF-B7B9-4277-B022-316A0B409BDB}" type="sibTrans" cxnId="{007E44C0-E009-4688-8A79-E60872FD74C0}">
      <dgm:prSet/>
      <dgm:spPr/>
      <dgm:t>
        <a:bodyPr/>
        <a:lstStyle/>
        <a:p>
          <a:endParaRPr lang="pt-BR"/>
        </a:p>
      </dgm:t>
    </dgm:pt>
    <dgm:pt modelId="{0BFF9A1C-C4A5-4831-AED8-BD694060A98E}">
      <dgm:prSet phldrT="[Texto]" custT="1"/>
      <dgm:spPr/>
      <dgm:t>
        <a:bodyPr/>
        <a:lstStyle/>
        <a:p>
          <a:r>
            <a:rPr lang="en-US" sz="2000" b="1" dirty="0" err="1"/>
            <a:t>Fornecedor</a:t>
          </a:r>
          <a:endParaRPr lang="pt-BR" sz="2000" b="1" dirty="0"/>
        </a:p>
      </dgm:t>
    </dgm:pt>
    <dgm:pt modelId="{59169A61-AEC3-4A1E-B6D3-BC437AD42A14}" type="parTrans" cxnId="{F70563FA-B8A1-490D-9BD7-ACA04BA64A34}">
      <dgm:prSet/>
      <dgm:spPr/>
      <dgm:t>
        <a:bodyPr/>
        <a:lstStyle/>
        <a:p>
          <a:endParaRPr lang="pt-BR"/>
        </a:p>
      </dgm:t>
    </dgm:pt>
    <dgm:pt modelId="{7955AB49-0615-4806-8478-9F48A7CC9558}" type="sibTrans" cxnId="{F70563FA-B8A1-490D-9BD7-ACA04BA64A34}">
      <dgm:prSet/>
      <dgm:spPr/>
      <dgm:t>
        <a:bodyPr/>
        <a:lstStyle/>
        <a:p>
          <a:endParaRPr lang="pt-BR"/>
        </a:p>
      </dgm:t>
    </dgm:pt>
    <dgm:pt modelId="{7B053C90-FD02-439D-B2F5-DD68512C7AA6}">
      <dgm:prSet phldrT="[Texto]" custT="1"/>
      <dgm:spPr/>
      <dgm:t>
        <a:bodyPr/>
        <a:lstStyle/>
        <a:p>
          <a:r>
            <a:rPr lang="en-US" sz="2000" b="1" dirty="0" err="1"/>
            <a:t>Finanças</a:t>
          </a:r>
          <a:endParaRPr lang="pt-BR" sz="2000" b="1" dirty="0"/>
        </a:p>
      </dgm:t>
    </dgm:pt>
    <dgm:pt modelId="{27DC25C9-A7EC-45DC-BE23-C6129D80FBF7}" type="parTrans" cxnId="{2BF3AA1A-A883-4D3E-AA3A-32D453C36DA6}">
      <dgm:prSet/>
      <dgm:spPr/>
      <dgm:t>
        <a:bodyPr/>
        <a:lstStyle/>
        <a:p>
          <a:endParaRPr lang="pt-BR"/>
        </a:p>
      </dgm:t>
    </dgm:pt>
    <dgm:pt modelId="{40C4465D-3FB4-4982-A61D-DCE67EB2D4FC}" type="sibTrans" cxnId="{2BF3AA1A-A883-4D3E-AA3A-32D453C36DA6}">
      <dgm:prSet/>
      <dgm:spPr/>
      <dgm:t>
        <a:bodyPr/>
        <a:lstStyle/>
        <a:p>
          <a:endParaRPr lang="pt-BR"/>
        </a:p>
      </dgm:t>
    </dgm:pt>
    <dgm:pt modelId="{D18715EB-B4B9-44F3-B6CE-CC01C1D1E167}">
      <dgm:prSet phldrT="[Texto]" custT="1"/>
      <dgm:spPr/>
      <dgm:t>
        <a:bodyPr/>
        <a:lstStyle/>
        <a:p>
          <a:r>
            <a:rPr lang="en-US" sz="2000" b="1" dirty="0" err="1"/>
            <a:t>Usuários</a:t>
          </a:r>
          <a:endParaRPr lang="pt-BR" sz="2000" b="1" dirty="0"/>
        </a:p>
      </dgm:t>
    </dgm:pt>
    <dgm:pt modelId="{02ED361D-A410-4900-9644-567D1EF4C716}" type="parTrans" cxnId="{E3AC2175-3FF5-4206-B477-A64AF2C000A0}">
      <dgm:prSet/>
      <dgm:spPr/>
      <dgm:t>
        <a:bodyPr/>
        <a:lstStyle/>
        <a:p>
          <a:endParaRPr lang="pt-BR"/>
        </a:p>
      </dgm:t>
    </dgm:pt>
    <dgm:pt modelId="{AFF01E11-DC00-4D42-9F34-F8088E108FE6}" type="sibTrans" cxnId="{E3AC2175-3FF5-4206-B477-A64AF2C000A0}">
      <dgm:prSet/>
      <dgm:spPr/>
      <dgm:t>
        <a:bodyPr/>
        <a:lstStyle/>
        <a:p>
          <a:endParaRPr lang="pt-BR"/>
        </a:p>
      </dgm:t>
    </dgm:pt>
    <dgm:pt modelId="{A9E82084-3284-4271-97AF-CED7ABE25AFE}">
      <dgm:prSet phldrT="[Texto]" custT="1"/>
      <dgm:spPr/>
      <dgm:t>
        <a:bodyPr/>
        <a:lstStyle/>
        <a:p>
          <a:r>
            <a:rPr lang="en-US" sz="2000" b="1" dirty="0" err="1"/>
            <a:t>Sustentação</a:t>
          </a:r>
          <a:r>
            <a:rPr lang="en-US" sz="2000" b="1" dirty="0"/>
            <a:t>/</a:t>
          </a:r>
          <a:r>
            <a:rPr lang="en-US" sz="2000" b="1" dirty="0" err="1"/>
            <a:t>Operação</a:t>
          </a:r>
          <a:endParaRPr lang="pt-BR" sz="2000" b="1" dirty="0"/>
        </a:p>
      </dgm:t>
    </dgm:pt>
    <dgm:pt modelId="{EB2255D7-8507-46C6-85D5-9B64570DD0F6}" type="parTrans" cxnId="{C4724CB5-C704-4764-900E-71E066ED3A5A}">
      <dgm:prSet/>
      <dgm:spPr/>
      <dgm:t>
        <a:bodyPr/>
        <a:lstStyle/>
        <a:p>
          <a:endParaRPr lang="pt-BR"/>
        </a:p>
      </dgm:t>
    </dgm:pt>
    <dgm:pt modelId="{DDD05C4C-2248-4AC2-A230-CA855D0CA16F}" type="sibTrans" cxnId="{C4724CB5-C704-4764-900E-71E066ED3A5A}">
      <dgm:prSet/>
      <dgm:spPr/>
      <dgm:t>
        <a:bodyPr/>
        <a:lstStyle/>
        <a:p>
          <a:endParaRPr lang="pt-BR"/>
        </a:p>
      </dgm:t>
    </dgm:pt>
    <dgm:pt modelId="{44443C0D-AE3A-4FC4-BFAC-BA4A3C481B3B}" type="pres">
      <dgm:prSet presAssocID="{E3D5FFFE-A4AD-4F0F-97DD-5BD076F8CE2C}" presName="vert0" presStyleCnt="0">
        <dgm:presLayoutVars>
          <dgm:dir/>
          <dgm:animOne val="branch"/>
          <dgm:animLvl val="lvl"/>
        </dgm:presLayoutVars>
      </dgm:prSet>
      <dgm:spPr/>
    </dgm:pt>
    <dgm:pt modelId="{8B03852D-B418-48DF-82D0-E8DCDC76E287}" type="pres">
      <dgm:prSet presAssocID="{6E3A08E8-AD60-4022-8626-DDFAE02AF4F6}" presName="thickLine" presStyleLbl="alignNode1" presStyleIdx="0" presStyleCnt="1" custLinFactNeighborY="-1690"/>
      <dgm:spPr/>
    </dgm:pt>
    <dgm:pt modelId="{A63A7489-5BD1-433E-A036-CB54EF45ED52}" type="pres">
      <dgm:prSet presAssocID="{6E3A08E8-AD60-4022-8626-DDFAE02AF4F6}" presName="horz1" presStyleCnt="0"/>
      <dgm:spPr/>
    </dgm:pt>
    <dgm:pt modelId="{1619397A-7422-482A-BEC0-8E144842025C}" type="pres">
      <dgm:prSet presAssocID="{6E3A08E8-AD60-4022-8626-DDFAE02AF4F6}" presName="tx1" presStyleLbl="revTx" presStyleIdx="0" presStyleCnt="12" custScaleX="189906"/>
      <dgm:spPr/>
    </dgm:pt>
    <dgm:pt modelId="{39B71DA1-AAF0-42FD-871D-2697342B6870}" type="pres">
      <dgm:prSet presAssocID="{6E3A08E8-AD60-4022-8626-DDFAE02AF4F6}" presName="vert1" presStyleCnt="0"/>
      <dgm:spPr/>
    </dgm:pt>
    <dgm:pt modelId="{0AE4C016-9980-44E8-A8A5-82E3430BAA47}" type="pres">
      <dgm:prSet presAssocID="{2A3C7D0B-0731-42DD-B88E-88A738282326}" presName="vertSpace2a" presStyleCnt="0"/>
      <dgm:spPr/>
    </dgm:pt>
    <dgm:pt modelId="{E8920F26-417A-46C5-9B3B-596E945A3D3A}" type="pres">
      <dgm:prSet presAssocID="{2A3C7D0B-0731-42DD-B88E-88A738282326}" presName="horz2" presStyleCnt="0"/>
      <dgm:spPr/>
    </dgm:pt>
    <dgm:pt modelId="{640CF824-9F4C-429C-A6F7-F98E560ABE71}" type="pres">
      <dgm:prSet presAssocID="{2A3C7D0B-0731-42DD-B88E-88A738282326}" presName="horzSpace2" presStyleCnt="0"/>
      <dgm:spPr/>
    </dgm:pt>
    <dgm:pt modelId="{DBE4E3B8-7B08-4CB0-813B-854685A86420}" type="pres">
      <dgm:prSet presAssocID="{2A3C7D0B-0731-42DD-B88E-88A738282326}" presName="tx2" presStyleLbl="revTx" presStyleIdx="1" presStyleCnt="12"/>
      <dgm:spPr/>
    </dgm:pt>
    <dgm:pt modelId="{3D9BE4C0-11CF-4E57-8FA0-4BFEE76A9FF3}" type="pres">
      <dgm:prSet presAssocID="{2A3C7D0B-0731-42DD-B88E-88A738282326}" presName="vert2" presStyleCnt="0"/>
      <dgm:spPr/>
    </dgm:pt>
    <dgm:pt modelId="{C606DD77-6FAF-4E05-8804-77F30E5C67C4}" type="pres">
      <dgm:prSet presAssocID="{2A3C7D0B-0731-42DD-B88E-88A738282326}" presName="thinLine2b" presStyleLbl="callout" presStyleIdx="0" presStyleCnt="11"/>
      <dgm:spPr/>
    </dgm:pt>
    <dgm:pt modelId="{1141EC3F-1A26-4962-B247-A88430F8B8C4}" type="pres">
      <dgm:prSet presAssocID="{2A3C7D0B-0731-42DD-B88E-88A738282326}" presName="vertSpace2b" presStyleCnt="0"/>
      <dgm:spPr/>
    </dgm:pt>
    <dgm:pt modelId="{C29B1DD1-3786-44A8-B0EC-FB699A95725C}" type="pres">
      <dgm:prSet presAssocID="{82160019-EEA5-43A1-99EE-3D2D64751503}" presName="horz2" presStyleCnt="0"/>
      <dgm:spPr/>
    </dgm:pt>
    <dgm:pt modelId="{7CF2C9D1-DF7D-47D3-8B10-7483948065C4}" type="pres">
      <dgm:prSet presAssocID="{82160019-EEA5-43A1-99EE-3D2D64751503}" presName="horzSpace2" presStyleCnt="0"/>
      <dgm:spPr/>
    </dgm:pt>
    <dgm:pt modelId="{DFA3CA49-953F-4F1C-999F-179BA1E23BDC}" type="pres">
      <dgm:prSet presAssocID="{82160019-EEA5-43A1-99EE-3D2D64751503}" presName="tx2" presStyleLbl="revTx" presStyleIdx="2" presStyleCnt="12"/>
      <dgm:spPr/>
    </dgm:pt>
    <dgm:pt modelId="{5C63E9FE-B27D-40D0-8A39-FBE57FEF16B1}" type="pres">
      <dgm:prSet presAssocID="{82160019-EEA5-43A1-99EE-3D2D64751503}" presName="vert2" presStyleCnt="0"/>
      <dgm:spPr/>
    </dgm:pt>
    <dgm:pt modelId="{DD67ED1D-9DAE-4AFB-9F62-F39F20E10630}" type="pres">
      <dgm:prSet presAssocID="{82160019-EEA5-43A1-99EE-3D2D64751503}" presName="thinLine2b" presStyleLbl="callout" presStyleIdx="1" presStyleCnt="11"/>
      <dgm:spPr/>
    </dgm:pt>
    <dgm:pt modelId="{076DF71A-A78E-4D1F-8A91-812934D4E834}" type="pres">
      <dgm:prSet presAssocID="{82160019-EEA5-43A1-99EE-3D2D64751503}" presName="vertSpace2b" presStyleCnt="0"/>
      <dgm:spPr/>
    </dgm:pt>
    <dgm:pt modelId="{FB368D0B-07BC-4644-88FB-E3F6FD7CA0F5}" type="pres">
      <dgm:prSet presAssocID="{694AE3BF-2877-48EE-B40F-F8D17A1B19C8}" presName="horz2" presStyleCnt="0"/>
      <dgm:spPr/>
    </dgm:pt>
    <dgm:pt modelId="{A840F807-00D5-437F-89BC-BA82EDB0176A}" type="pres">
      <dgm:prSet presAssocID="{694AE3BF-2877-48EE-B40F-F8D17A1B19C8}" presName="horzSpace2" presStyleCnt="0"/>
      <dgm:spPr/>
    </dgm:pt>
    <dgm:pt modelId="{48DD3EA8-5CF7-4404-ADCA-71BDA31C7190}" type="pres">
      <dgm:prSet presAssocID="{694AE3BF-2877-48EE-B40F-F8D17A1B19C8}" presName="tx2" presStyleLbl="revTx" presStyleIdx="3" presStyleCnt="12"/>
      <dgm:spPr/>
    </dgm:pt>
    <dgm:pt modelId="{8F7C084D-0C81-4BCA-BA3A-A5E1835F7C1F}" type="pres">
      <dgm:prSet presAssocID="{694AE3BF-2877-48EE-B40F-F8D17A1B19C8}" presName="vert2" presStyleCnt="0"/>
      <dgm:spPr/>
    </dgm:pt>
    <dgm:pt modelId="{70B203DF-AC66-42EC-883E-3AFE50ABE44B}" type="pres">
      <dgm:prSet presAssocID="{694AE3BF-2877-48EE-B40F-F8D17A1B19C8}" presName="thinLine2b" presStyleLbl="callout" presStyleIdx="2" presStyleCnt="11"/>
      <dgm:spPr/>
    </dgm:pt>
    <dgm:pt modelId="{73902777-A432-493B-A894-840697AADC9B}" type="pres">
      <dgm:prSet presAssocID="{694AE3BF-2877-48EE-B40F-F8D17A1B19C8}" presName="vertSpace2b" presStyleCnt="0"/>
      <dgm:spPr/>
    </dgm:pt>
    <dgm:pt modelId="{6F2AA1B8-D70C-4487-9EEB-E79C64C8AF0D}" type="pres">
      <dgm:prSet presAssocID="{94FE021D-39EC-4040-A842-448B2626A630}" presName="horz2" presStyleCnt="0"/>
      <dgm:spPr/>
    </dgm:pt>
    <dgm:pt modelId="{11299566-09D5-4C03-BF35-50E9455C99E6}" type="pres">
      <dgm:prSet presAssocID="{94FE021D-39EC-4040-A842-448B2626A630}" presName="horzSpace2" presStyleCnt="0"/>
      <dgm:spPr/>
    </dgm:pt>
    <dgm:pt modelId="{FD7E4582-F6AA-4F53-8BE5-39EEF3832682}" type="pres">
      <dgm:prSet presAssocID="{94FE021D-39EC-4040-A842-448B2626A630}" presName="tx2" presStyleLbl="revTx" presStyleIdx="4" presStyleCnt="12"/>
      <dgm:spPr/>
    </dgm:pt>
    <dgm:pt modelId="{0C531236-EEFA-4FCF-9E5D-85B76F0E0D4B}" type="pres">
      <dgm:prSet presAssocID="{94FE021D-39EC-4040-A842-448B2626A630}" presName="vert2" presStyleCnt="0"/>
      <dgm:spPr/>
    </dgm:pt>
    <dgm:pt modelId="{88B7544B-03B5-4030-B178-FCAA109C5051}" type="pres">
      <dgm:prSet presAssocID="{94FE021D-39EC-4040-A842-448B2626A630}" presName="thinLine2b" presStyleLbl="callout" presStyleIdx="3" presStyleCnt="11"/>
      <dgm:spPr/>
    </dgm:pt>
    <dgm:pt modelId="{BBC8A6DD-47B7-4925-B64C-231C6C0C0A7B}" type="pres">
      <dgm:prSet presAssocID="{94FE021D-39EC-4040-A842-448B2626A630}" presName="vertSpace2b" presStyleCnt="0"/>
      <dgm:spPr/>
    </dgm:pt>
    <dgm:pt modelId="{E6553675-7204-4414-8DDB-48DD2974CC9F}" type="pres">
      <dgm:prSet presAssocID="{949FE654-6ECD-4E1A-99F7-FA5606B90146}" presName="horz2" presStyleCnt="0"/>
      <dgm:spPr/>
    </dgm:pt>
    <dgm:pt modelId="{554A8568-615E-4556-A089-3D5D31ABEDF5}" type="pres">
      <dgm:prSet presAssocID="{949FE654-6ECD-4E1A-99F7-FA5606B90146}" presName="horzSpace2" presStyleCnt="0"/>
      <dgm:spPr/>
    </dgm:pt>
    <dgm:pt modelId="{E2DC386A-DDB1-46B3-B0B7-D047435CFF8A}" type="pres">
      <dgm:prSet presAssocID="{949FE654-6ECD-4E1A-99F7-FA5606B90146}" presName="tx2" presStyleLbl="revTx" presStyleIdx="5" presStyleCnt="12"/>
      <dgm:spPr/>
    </dgm:pt>
    <dgm:pt modelId="{3EC7A4BF-DAC3-4E0E-95AC-5A5330EA7919}" type="pres">
      <dgm:prSet presAssocID="{949FE654-6ECD-4E1A-99F7-FA5606B90146}" presName="vert2" presStyleCnt="0"/>
      <dgm:spPr/>
    </dgm:pt>
    <dgm:pt modelId="{62FA8F9B-AF82-48AA-B38E-E01C941EB07C}" type="pres">
      <dgm:prSet presAssocID="{949FE654-6ECD-4E1A-99F7-FA5606B90146}" presName="thinLine2b" presStyleLbl="callout" presStyleIdx="4" presStyleCnt="11"/>
      <dgm:spPr/>
    </dgm:pt>
    <dgm:pt modelId="{89802FEF-F7DD-4399-AFF0-14CA82FE3DD3}" type="pres">
      <dgm:prSet presAssocID="{949FE654-6ECD-4E1A-99F7-FA5606B90146}" presName="vertSpace2b" presStyleCnt="0"/>
      <dgm:spPr/>
    </dgm:pt>
    <dgm:pt modelId="{6D61A690-45FA-41D6-BA4D-2453B61BA839}" type="pres">
      <dgm:prSet presAssocID="{8CEE3788-EF1D-4597-8861-7BE38B9DC341}" presName="horz2" presStyleCnt="0"/>
      <dgm:spPr/>
    </dgm:pt>
    <dgm:pt modelId="{4616A98B-E784-4D25-AC7A-0F8CF6DB0659}" type="pres">
      <dgm:prSet presAssocID="{8CEE3788-EF1D-4597-8861-7BE38B9DC341}" presName="horzSpace2" presStyleCnt="0"/>
      <dgm:spPr/>
    </dgm:pt>
    <dgm:pt modelId="{1B5A929D-289D-480E-80C4-A901C717FBB4}" type="pres">
      <dgm:prSet presAssocID="{8CEE3788-EF1D-4597-8861-7BE38B9DC341}" presName="tx2" presStyleLbl="revTx" presStyleIdx="6" presStyleCnt="12"/>
      <dgm:spPr/>
    </dgm:pt>
    <dgm:pt modelId="{58FF60B1-36EA-4EA8-934B-E3E079FFE44A}" type="pres">
      <dgm:prSet presAssocID="{8CEE3788-EF1D-4597-8861-7BE38B9DC341}" presName="vert2" presStyleCnt="0"/>
      <dgm:spPr/>
    </dgm:pt>
    <dgm:pt modelId="{6A4C639D-98F0-41F6-A532-3103C4012CC6}" type="pres">
      <dgm:prSet presAssocID="{8CEE3788-EF1D-4597-8861-7BE38B9DC341}" presName="thinLine2b" presStyleLbl="callout" presStyleIdx="5" presStyleCnt="11"/>
      <dgm:spPr/>
    </dgm:pt>
    <dgm:pt modelId="{D60160C7-5CD9-47E9-B176-61C925B844E6}" type="pres">
      <dgm:prSet presAssocID="{8CEE3788-EF1D-4597-8861-7BE38B9DC341}" presName="vertSpace2b" presStyleCnt="0"/>
      <dgm:spPr/>
    </dgm:pt>
    <dgm:pt modelId="{C1C0CCD6-3B8B-4CA9-919D-9F06B2C2073B}" type="pres">
      <dgm:prSet presAssocID="{63B69720-2F43-45FE-AF5B-6B8ED75D5868}" presName="horz2" presStyleCnt="0"/>
      <dgm:spPr/>
    </dgm:pt>
    <dgm:pt modelId="{2913FC4B-EF7F-44D4-B3A6-8ED751265005}" type="pres">
      <dgm:prSet presAssocID="{63B69720-2F43-45FE-AF5B-6B8ED75D5868}" presName="horzSpace2" presStyleCnt="0"/>
      <dgm:spPr/>
    </dgm:pt>
    <dgm:pt modelId="{9992A698-19FE-448F-BEDA-B1B77E001946}" type="pres">
      <dgm:prSet presAssocID="{63B69720-2F43-45FE-AF5B-6B8ED75D5868}" presName="tx2" presStyleLbl="revTx" presStyleIdx="7" presStyleCnt="12"/>
      <dgm:spPr/>
    </dgm:pt>
    <dgm:pt modelId="{FDCFCDA4-725C-4BB9-92C1-B3138C873EDB}" type="pres">
      <dgm:prSet presAssocID="{63B69720-2F43-45FE-AF5B-6B8ED75D5868}" presName="vert2" presStyleCnt="0"/>
      <dgm:spPr/>
    </dgm:pt>
    <dgm:pt modelId="{9F192636-2422-42AE-BD30-512BFD61DC39}" type="pres">
      <dgm:prSet presAssocID="{63B69720-2F43-45FE-AF5B-6B8ED75D5868}" presName="thinLine2b" presStyleLbl="callout" presStyleIdx="6" presStyleCnt="11"/>
      <dgm:spPr/>
    </dgm:pt>
    <dgm:pt modelId="{1A6019AF-A874-483D-BB4F-9383010BF03F}" type="pres">
      <dgm:prSet presAssocID="{63B69720-2F43-45FE-AF5B-6B8ED75D5868}" presName="vertSpace2b" presStyleCnt="0"/>
      <dgm:spPr/>
    </dgm:pt>
    <dgm:pt modelId="{3CEA7154-D709-49E3-9701-5B4DD7965029}" type="pres">
      <dgm:prSet presAssocID="{0BFF9A1C-C4A5-4831-AED8-BD694060A98E}" presName="horz2" presStyleCnt="0"/>
      <dgm:spPr/>
    </dgm:pt>
    <dgm:pt modelId="{F1CEDCC2-BD57-4C73-B7D6-D39C51E3E34F}" type="pres">
      <dgm:prSet presAssocID="{0BFF9A1C-C4A5-4831-AED8-BD694060A98E}" presName="horzSpace2" presStyleCnt="0"/>
      <dgm:spPr/>
    </dgm:pt>
    <dgm:pt modelId="{9DFF28D1-2F80-4052-9CE2-104A2E19B140}" type="pres">
      <dgm:prSet presAssocID="{0BFF9A1C-C4A5-4831-AED8-BD694060A98E}" presName="tx2" presStyleLbl="revTx" presStyleIdx="8" presStyleCnt="12"/>
      <dgm:spPr/>
    </dgm:pt>
    <dgm:pt modelId="{271BEFD3-D10F-4138-BC40-334269E567A9}" type="pres">
      <dgm:prSet presAssocID="{0BFF9A1C-C4A5-4831-AED8-BD694060A98E}" presName="vert2" presStyleCnt="0"/>
      <dgm:spPr/>
    </dgm:pt>
    <dgm:pt modelId="{BC7D9FA5-F332-4E12-81EB-1E9B9BBDB90F}" type="pres">
      <dgm:prSet presAssocID="{0BFF9A1C-C4A5-4831-AED8-BD694060A98E}" presName="thinLine2b" presStyleLbl="callout" presStyleIdx="7" presStyleCnt="11"/>
      <dgm:spPr/>
    </dgm:pt>
    <dgm:pt modelId="{BF677ABE-8EEC-4096-86A0-D75146CA987C}" type="pres">
      <dgm:prSet presAssocID="{0BFF9A1C-C4A5-4831-AED8-BD694060A98E}" presName="vertSpace2b" presStyleCnt="0"/>
      <dgm:spPr/>
    </dgm:pt>
    <dgm:pt modelId="{EEB614CA-1798-473F-AB18-68EFC349A70E}" type="pres">
      <dgm:prSet presAssocID="{7B053C90-FD02-439D-B2F5-DD68512C7AA6}" presName="horz2" presStyleCnt="0"/>
      <dgm:spPr/>
    </dgm:pt>
    <dgm:pt modelId="{69D7DB9C-6C08-42F0-85D5-601CD7DAD714}" type="pres">
      <dgm:prSet presAssocID="{7B053C90-FD02-439D-B2F5-DD68512C7AA6}" presName="horzSpace2" presStyleCnt="0"/>
      <dgm:spPr/>
    </dgm:pt>
    <dgm:pt modelId="{1939C0A1-87FD-4C74-9B2F-E8118F4229C3}" type="pres">
      <dgm:prSet presAssocID="{7B053C90-FD02-439D-B2F5-DD68512C7AA6}" presName="tx2" presStyleLbl="revTx" presStyleIdx="9" presStyleCnt="12"/>
      <dgm:spPr/>
    </dgm:pt>
    <dgm:pt modelId="{31A7287C-F27A-4E7A-B88D-5B6CA5164207}" type="pres">
      <dgm:prSet presAssocID="{7B053C90-FD02-439D-B2F5-DD68512C7AA6}" presName="vert2" presStyleCnt="0"/>
      <dgm:spPr/>
    </dgm:pt>
    <dgm:pt modelId="{C6D677EF-570E-414C-8929-3D544447F7E3}" type="pres">
      <dgm:prSet presAssocID="{7B053C90-FD02-439D-B2F5-DD68512C7AA6}" presName="thinLine2b" presStyleLbl="callout" presStyleIdx="8" presStyleCnt="11"/>
      <dgm:spPr/>
    </dgm:pt>
    <dgm:pt modelId="{CBF2E009-B8C6-4366-9D6A-9FE7904DA8D7}" type="pres">
      <dgm:prSet presAssocID="{7B053C90-FD02-439D-B2F5-DD68512C7AA6}" presName="vertSpace2b" presStyleCnt="0"/>
      <dgm:spPr/>
    </dgm:pt>
    <dgm:pt modelId="{85AC4AD6-ACD3-4C5E-B165-8E14E3F90CC6}" type="pres">
      <dgm:prSet presAssocID="{D18715EB-B4B9-44F3-B6CE-CC01C1D1E167}" presName="horz2" presStyleCnt="0"/>
      <dgm:spPr/>
    </dgm:pt>
    <dgm:pt modelId="{8D6A6CE3-2591-414C-BF84-2ADA4DEF402D}" type="pres">
      <dgm:prSet presAssocID="{D18715EB-B4B9-44F3-B6CE-CC01C1D1E167}" presName="horzSpace2" presStyleCnt="0"/>
      <dgm:spPr/>
    </dgm:pt>
    <dgm:pt modelId="{6E786EEE-7770-4938-8748-151EED027B5D}" type="pres">
      <dgm:prSet presAssocID="{D18715EB-B4B9-44F3-B6CE-CC01C1D1E167}" presName="tx2" presStyleLbl="revTx" presStyleIdx="10" presStyleCnt="12"/>
      <dgm:spPr/>
    </dgm:pt>
    <dgm:pt modelId="{0223E339-C3C5-4658-AB0F-ECE3E75FEC46}" type="pres">
      <dgm:prSet presAssocID="{D18715EB-B4B9-44F3-B6CE-CC01C1D1E167}" presName="vert2" presStyleCnt="0"/>
      <dgm:spPr/>
    </dgm:pt>
    <dgm:pt modelId="{08C0E9D6-EAE4-45BA-9447-A6EA6E066072}" type="pres">
      <dgm:prSet presAssocID="{D18715EB-B4B9-44F3-B6CE-CC01C1D1E167}" presName="thinLine2b" presStyleLbl="callout" presStyleIdx="9" presStyleCnt="11"/>
      <dgm:spPr/>
    </dgm:pt>
    <dgm:pt modelId="{A1126FB4-E72A-4868-B9E8-9AA7CC151B2B}" type="pres">
      <dgm:prSet presAssocID="{D18715EB-B4B9-44F3-B6CE-CC01C1D1E167}" presName="vertSpace2b" presStyleCnt="0"/>
      <dgm:spPr/>
    </dgm:pt>
    <dgm:pt modelId="{3712E424-4736-499D-8E25-179694479721}" type="pres">
      <dgm:prSet presAssocID="{A9E82084-3284-4271-97AF-CED7ABE25AFE}" presName="horz2" presStyleCnt="0"/>
      <dgm:spPr/>
    </dgm:pt>
    <dgm:pt modelId="{F1AF5FDC-54E0-49D5-B5D7-A88FA51DFB6A}" type="pres">
      <dgm:prSet presAssocID="{A9E82084-3284-4271-97AF-CED7ABE25AFE}" presName="horzSpace2" presStyleCnt="0"/>
      <dgm:spPr/>
    </dgm:pt>
    <dgm:pt modelId="{D680150B-8B4B-4332-A3AE-7931BFCA595A}" type="pres">
      <dgm:prSet presAssocID="{A9E82084-3284-4271-97AF-CED7ABE25AFE}" presName="tx2" presStyleLbl="revTx" presStyleIdx="11" presStyleCnt="12"/>
      <dgm:spPr/>
    </dgm:pt>
    <dgm:pt modelId="{4FFCA733-A0EB-4EB8-8228-A6B3AEEF280B}" type="pres">
      <dgm:prSet presAssocID="{A9E82084-3284-4271-97AF-CED7ABE25AFE}" presName="vert2" presStyleCnt="0"/>
      <dgm:spPr/>
    </dgm:pt>
    <dgm:pt modelId="{6BB18CE7-30CC-4856-967E-DF094566241E}" type="pres">
      <dgm:prSet presAssocID="{A9E82084-3284-4271-97AF-CED7ABE25AFE}" presName="thinLine2b" presStyleLbl="callout" presStyleIdx="10" presStyleCnt="11"/>
      <dgm:spPr/>
    </dgm:pt>
    <dgm:pt modelId="{3A267920-E1A1-455B-974C-ADCC661497AE}" type="pres">
      <dgm:prSet presAssocID="{A9E82084-3284-4271-97AF-CED7ABE25AFE}" presName="vertSpace2b" presStyleCnt="0"/>
      <dgm:spPr/>
    </dgm:pt>
  </dgm:ptLst>
  <dgm:cxnLst>
    <dgm:cxn modelId="{E5AD6004-E14A-4D43-B3AE-CC9A25C5E10D}" type="presOf" srcId="{949FE654-6ECD-4E1A-99F7-FA5606B90146}" destId="{E2DC386A-DDB1-46B3-B0B7-D047435CFF8A}" srcOrd="0" destOrd="0" presId="urn:microsoft.com/office/officeart/2008/layout/LinedList"/>
    <dgm:cxn modelId="{7B704D0D-5380-45C8-8DA7-67DB90B61E45}" type="presOf" srcId="{6E3A08E8-AD60-4022-8626-DDFAE02AF4F6}" destId="{1619397A-7422-482A-BEC0-8E144842025C}" srcOrd="0" destOrd="0" presId="urn:microsoft.com/office/officeart/2008/layout/LinedList"/>
    <dgm:cxn modelId="{2BF3AA1A-A883-4D3E-AA3A-32D453C36DA6}" srcId="{6E3A08E8-AD60-4022-8626-DDFAE02AF4F6}" destId="{7B053C90-FD02-439D-B2F5-DD68512C7AA6}" srcOrd="8" destOrd="0" parTransId="{27DC25C9-A7EC-45DC-BE23-C6129D80FBF7}" sibTransId="{40C4465D-3FB4-4982-A61D-DCE67EB2D4FC}"/>
    <dgm:cxn modelId="{0B16861C-20AC-4078-A40A-E87A2563B4F5}" type="presOf" srcId="{94FE021D-39EC-4040-A842-448B2626A630}" destId="{FD7E4582-F6AA-4F53-8BE5-39EEF3832682}" srcOrd="0" destOrd="0" presId="urn:microsoft.com/office/officeart/2008/layout/LinedList"/>
    <dgm:cxn modelId="{48FE3F3B-1D93-46A8-96C4-B400744AE34A}" srcId="{6E3A08E8-AD60-4022-8626-DDFAE02AF4F6}" destId="{2A3C7D0B-0731-42DD-B88E-88A738282326}" srcOrd="0" destOrd="0" parTransId="{027D900C-937D-40A9-B98E-AB3E630C7AAA}" sibTransId="{453B67FB-20FA-44C6-BC98-70F0EE9DBDC5}"/>
    <dgm:cxn modelId="{6DFFBA3C-9614-4367-8154-5FB85FC1CC0E}" type="presOf" srcId="{0BFF9A1C-C4A5-4831-AED8-BD694060A98E}" destId="{9DFF28D1-2F80-4052-9CE2-104A2E19B140}" srcOrd="0" destOrd="0" presId="urn:microsoft.com/office/officeart/2008/layout/LinedList"/>
    <dgm:cxn modelId="{BBAD023E-AD9A-4154-842E-CCF90CDC6B59}" srcId="{6E3A08E8-AD60-4022-8626-DDFAE02AF4F6}" destId="{8CEE3788-EF1D-4597-8861-7BE38B9DC341}" srcOrd="5" destOrd="0" parTransId="{3F37D17A-7D37-4452-9986-A5DD3EAB003C}" sibTransId="{BC0DB6C3-5D4E-451A-8197-B5F37579FCDB}"/>
    <dgm:cxn modelId="{ACBDE45D-520B-452F-B0DE-131561E2F9F7}" srcId="{6E3A08E8-AD60-4022-8626-DDFAE02AF4F6}" destId="{94FE021D-39EC-4040-A842-448B2626A630}" srcOrd="3" destOrd="0" parTransId="{38391896-D51F-4E43-9241-9C8354C65D32}" sibTransId="{4A74E8DE-7ECC-4D18-AE50-CB6F3C470B14}"/>
    <dgm:cxn modelId="{C23B5E49-286E-4CD7-A9C0-7D3EC2FC78FD}" type="presOf" srcId="{E3D5FFFE-A4AD-4F0F-97DD-5BD076F8CE2C}" destId="{44443C0D-AE3A-4FC4-BFAC-BA4A3C481B3B}" srcOrd="0" destOrd="0" presId="urn:microsoft.com/office/officeart/2008/layout/LinedList"/>
    <dgm:cxn modelId="{E056474A-9203-4BF7-B63D-FF5B7E37F9EC}" type="presOf" srcId="{82160019-EEA5-43A1-99EE-3D2D64751503}" destId="{DFA3CA49-953F-4F1C-999F-179BA1E23BDC}" srcOrd="0" destOrd="0" presId="urn:microsoft.com/office/officeart/2008/layout/LinedList"/>
    <dgm:cxn modelId="{E3AC2175-3FF5-4206-B477-A64AF2C000A0}" srcId="{6E3A08E8-AD60-4022-8626-DDFAE02AF4F6}" destId="{D18715EB-B4B9-44F3-B6CE-CC01C1D1E167}" srcOrd="9" destOrd="0" parTransId="{02ED361D-A410-4900-9644-567D1EF4C716}" sibTransId="{AFF01E11-DC00-4D42-9F34-F8088E108FE6}"/>
    <dgm:cxn modelId="{08DE7257-A23B-4851-AB3B-4D3992694C25}" srcId="{6E3A08E8-AD60-4022-8626-DDFAE02AF4F6}" destId="{694AE3BF-2877-48EE-B40F-F8D17A1B19C8}" srcOrd="2" destOrd="0" parTransId="{FDE6AA79-3C26-4D7E-8270-519136C258D1}" sibTransId="{F312F377-4DE9-47C1-8FA2-EA63857ACA43}"/>
    <dgm:cxn modelId="{FDED4759-0BC5-4C4F-99A9-3065BA228A29}" srcId="{6E3A08E8-AD60-4022-8626-DDFAE02AF4F6}" destId="{949FE654-6ECD-4E1A-99F7-FA5606B90146}" srcOrd="4" destOrd="0" parTransId="{DCC08ECE-E87B-4116-9519-483FDA552100}" sibTransId="{68A447BC-7AA4-4069-B10E-870A70987C5D}"/>
    <dgm:cxn modelId="{E30F5079-28F5-4B17-986D-4B0996AE7253}" srcId="{6E3A08E8-AD60-4022-8626-DDFAE02AF4F6}" destId="{82160019-EEA5-43A1-99EE-3D2D64751503}" srcOrd="1" destOrd="0" parTransId="{2A54A28A-9E47-4501-858C-4086B522642B}" sibTransId="{C0612AF0-43A6-47C0-9475-121145B90DF3}"/>
    <dgm:cxn modelId="{4C566381-0863-4776-B8B1-8FA9CF4E1EDF}" type="presOf" srcId="{A9E82084-3284-4271-97AF-CED7ABE25AFE}" destId="{D680150B-8B4B-4332-A3AE-7931BFCA595A}" srcOrd="0" destOrd="0" presId="urn:microsoft.com/office/officeart/2008/layout/LinedList"/>
    <dgm:cxn modelId="{173D2684-AA3A-4B52-AEA9-32592C718656}" type="presOf" srcId="{D18715EB-B4B9-44F3-B6CE-CC01C1D1E167}" destId="{6E786EEE-7770-4938-8748-151EED027B5D}" srcOrd="0" destOrd="0" presId="urn:microsoft.com/office/officeart/2008/layout/LinedList"/>
    <dgm:cxn modelId="{8549E48F-503F-4867-B0EE-8B596BD1984E}" type="presOf" srcId="{8CEE3788-EF1D-4597-8861-7BE38B9DC341}" destId="{1B5A929D-289D-480E-80C4-A901C717FBB4}" srcOrd="0" destOrd="0" presId="urn:microsoft.com/office/officeart/2008/layout/LinedList"/>
    <dgm:cxn modelId="{EA988C92-4C96-4E87-B728-7B40A0689E0D}" srcId="{E3D5FFFE-A4AD-4F0F-97DD-5BD076F8CE2C}" destId="{6E3A08E8-AD60-4022-8626-DDFAE02AF4F6}" srcOrd="0" destOrd="0" parTransId="{AC85949E-28F7-48DF-B059-47CA3D441967}" sibTransId="{A27800F7-1C68-4FEB-B224-8E255B09E4E0}"/>
    <dgm:cxn modelId="{1050B39C-4FF3-44D8-81DE-B5598DEF300E}" type="presOf" srcId="{7B053C90-FD02-439D-B2F5-DD68512C7AA6}" destId="{1939C0A1-87FD-4C74-9B2F-E8118F4229C3}" srcOrd="0" destOrd="0" presId="urn:microsoft.com/office/officeart/2008/layout/LinedList"/>
    <dgm:cxn modelId="{7C8463B4-C7F1-4CCD-95AE-6E83DC7719AC}" type="presOf" srcId="{2A3C7D0B-0731-42DD-B88E-88A738282326}" destId="{DBE4E3B8-7B08-4CB0-813B-854685A86420}" srcOrd="0" destOrd="0" presId="urn:microsoft.com/office/officeart/2008/layout/LinedList"/>
    <dgm:cxn modelId="{0A85A0B4-5C9B-424B-BC87-0005755E2484}" type="presOf" srcId="{63B69720-2F43-45FE-AF5B-6B8ED75D5868}" destId="{9992A698-19FE-448F-BEDA-B1B77E001946}" srcOrd="0" destOrd="0" presId="urn:microsoft.com/office/officeart/2008/layout/LinedList"/>
    <dgm:cxn modelId="{C4724CB5-C704-4764-900E-71E066ED3A5A}" srcId="{6E3A08E8-AD60-4022-8626-DDFAE02AF4F6}" destId="{A9E82084-3284-4271-97AF-CED7ABE25AFE}" srcOrd="10" destOrd="0" parTransId="{EB2255D7-8507-46C6-85D5-9B64570DD0F6}" sibTransId="{DDD05C4C-2248-4AC2-A230-CA855D0CA16F}"/>
    <dgm:cxn modelId="{007E44C0-E009-4688-8A79-E60872FD74C0}" srcId="{6E3A08E8-AD60-4022-8626-DDFAE02AF4F6}" destId="{63B69720-2F43-45FE-AF5B-6B8ED75D5868}" srcOrd="6" destOrd="0" parTransId="{45CE63F9-8F9E-4D33-A750-11CC71470D81}" sibTransId="{85B4E5CF-B7B9-4277-B022-316A0B409BDB}"/>
    <dgm:cxn modelId="{B21CF2D8-E45C-4E8B-B99F-9C3FD0FCA5E0}" type="presOf" srcId="{694AE3BF-2877-48EE-B40F-F8D17A1B19C8}" destId="{48DD3EA8-5CF7-4404-ADCA-71BDA31C7190}" srcOrd="0" destOrd="0" presId="urn:microsoft.com/office/officeart/2008/layout/LinedList"/>
    <dgm:cxn modelId="{F70563FA-B8A1-490D-9BD7-ACA04BA64A34}" srcId="{6E3A08E8-AD60-4022-8626-DDFAE02AF4F6}" destId="{0BFF9A1C-C4A5-4831-AED8-BD694060A98E}" srcOrd="7" destOrd="0" parTransId="{59169A61-AEC3-4A1E-B6D3-BC437AD42A14}" sibTransId="{7955AB49-0615-4806-8478-9F48A7CC9558}"/>
    <dgm:cxn modelId="{D4BECCC2-25F8-455E-8492-9453B4119262}" type="presParOf" srcId="{44443C0D-AE3A-4FC4-BFAC-BA4A3C481B3B}" destId="{8B03852D-B418-48DF-82D0-E8DCDC76E287}" srcOrd="0" destOrd="0" presId="urn:microsoft.com/office/officeart/2008/layout/LinedList"/>
    <dgm:cxn modelId="{F6127BDE-77A3-45C8-9E8B-E022C8E15BCC}" type="presParOf" srcId="{44443C0D-AE3A-4FC4-BFAC-BA4A3C481B3B}" destId="{A63A7489-5BD1-433E-A036-CB54EF45ED52}" srcOrd="1" destOrd="0" presId="urn:microsoft.com/office/officeart/2008/layout/LinedList"/>
    <dgm:cxn modelId="{27C2E7A2-A7DC-4E39-AF15-33BCB46DE782}" type="presParOf" srcId="{A63A7489-5BD1-433E-A036-CB54EF45ED52}" destId="{1619397A-7422-482A-BEC0-8E144842025C}" srcOrd="0" destOrd="0" presId="urn:microsoft.com/office/officeart/2008/layout/LinedList"/>
    <dgm:cxn modelId="{000ECB50-3031-435A-82A2-F19B592111B6}" type="presParOf" srcId="{A63A7489-5BD1-433E-A036-CB54EF45ED52}" destId="{39B71DA1-AAF0-42FD-871D-2697342B6870}" srcOrd="1" destOrd="0" presId="urn:microsoft.com/office/officeart/2008/layout/LinedList"/>
    <dgm:cxn modelId="{9E8D44DE-91CA-4430-A927-480D9328194D}" type="presParOf" srcId="{39B71DA1-AAF0-42FD-871D-2697342B6870}" destId="{0AE4C016-9980-44E8-A8A5-82E3430BAA47}" srcOrd="0" destOrd="0" presId="urn:microsoft.com/office/officeart/2008/layout/LinedList"/>
    <dgm:cxn modelId="{8526A481-E85D-4E1A-97A8-60597F9B81EC}" type="presParOf" srcId="{39B71DA1-AAF0-42FD-871D-2697342B6870}" destId="{E8920F26-417A-46C5-9B3B-596E945A3D3A}" srcOrd="1" destOrd="0" presId="urn:microsoft.com/office/officeart/2008/layout/LinedList"/>
    <dgm:cxn modelId="{0389ACDF-10C7-46F5-981B-D0487F7C3584}" type="presParOf" srcId="{E8920F26-417A-46C5-9B3B-596E945A3D3A}" destId="{640CF824-9F4C-429C-A6F7-F98E560ABE71}" srcOrd="0" destOrd="0" presId="urn:microsoft.com/office/officeart/2008/layout/LinedList"/>
    <dgm:cxn modelId="{F1A71B6F-8019-49B0-8644-9D0A4A1AA386}" type="presParOf" srcId="{E8920F26-417A-46C5-9B3B-596E945A3D3A}" destId="{DBE4E3B8-7B08-4CB0-813B-854685A86420}" srcOrd="1" destOrd="0" presId="urn:microsoft.com/office/officeart/2008/layout/LinedList"/>
    <dgm:cxn modelId="{D9CBA67A-DF34-427F-B4F3-141323D27420}" type="presParOf" srcId="{E8920F26-417A-46C5-9B3B-596E945A3D3A}" destId="{3D9BE4C0-11CF-4E57-8FA0-4BFEE76A9FF3}" srcOrd="2" destOrd="0" presId="urn:microsoft.com/office/officeart/2008/layout/LinedList"/>
    <dgm:cxn modelId="{F69B4B84-601B-4DC6-B6DA-48C4CDF532C2}" type="presParOf" srcId="{39B71DA1-AAF0-42FD-871D-2697342B6870}" destId="{C606DD77-6FAF-4E05-8804-77F30E5C67C4}" srcOrd="2" destOrd="0" presId="urn:microsoft.com/office/officeart/2008/layout/LinedList"/>
    <dgm:cxn modelId="{5E2E8CA8-850D-469C-983A-DD79142E2A44}" type="presParOf" srcId="{39B71DA1-AAF0-42FD-871D-2697342B6870}" destId="{1141EC3F-1A26-4962-B247-A88430F8B8C4}" srcOrd="3" destOrd="0" presId="urn:microsoft.com/office/officeart/2008/layout/LinedList"/>
    <dgm:cxn modelId="{93151273-91BB-4323-A024-1A4C43BEC3CA}" type="presParOf" srcId="{39B71DA1-AAF0-42FD-871D-2697342B6870}" destId="{C29B1DD1-3786-44A8-B0EC-FB699A95725C}" srcOrd="4" destOrd="0" presId="urn:microsoft.com/office/officeart/2008/layout/LinedList"/>
    <dgm:cxn modelId="{91DDEFB0-12BC-452B-BAD9-F7A5705AA863}" type="presParOf" srcId="{C29B1DD1-3786-44A8-B0EC-FB699A95725C}" destId="{7CF2C9D1-DF7D-47D3-8B10-7483948065C4}" srcOrd="0" destOrd="0" presId="urn:microsoft.com/office/officeart/2008/layout/LinedList"/>
    <dgm:cxn modelId="{82960752-527E-4299-B48B-8ADB95490FE2}" type="presParOf" srcId="{C29B1DD1-3786-44A8-B0EC-FB699A95725C}" destId="{DFA3CA49-953F-4F1C-999F-179BA1E23BDC}" srcOrd="1" destOrd="0" presId="urn:microsoft.com/office/officeart/2008/layout/LinedList"/>
    <dgm:cxn modelId="{F12EEA24-6186-4A96-8AF0-8E47510FB45D}" type="presParOf" srcId="{C29B1DD1-3786-44A8-B0EC-FB699A95725C}" destId="{5C63E9FE-B27D-40D0-8A39-FBE57FEF16B1}" srcOrd="2" destOrd="0" presId="urn:microsoft.com/office/officeart/2008/layout/LinedList"/>
    <dgm:cxn modelId="{F9D1DDDD-2B32-44BF-A57E-4FDE224ED229}" type="presParOf" srcId="{39B71DA1-AAF0-42FD-871D-2697342B6870}" destId="{DD67ED1D-9DAE-4AFB-9F62-F39F20E10630}" srcOrd="5" destOrd="0" presId="urn:microsoft.com/office/officeart/2008/layout/LinedList"/>
    <dgm:cxn modelId="{DAF84F43-176D-4D9F-A16E-F505D930DD69}" type="presParOf" srcId="{39B71DA1-AAF0-42FD-871D-2697342B6870}" destId="{076DF71A-A78E-4D1F-8A91-812934D4E834}" srcOrd="6" destOrd="0" presId="urn:microsoft.com/office/officeart/2008/layout/LinedList"/>
    <dgm:cxn modelId="{FA6D0310-A57C-4063-BCCA-5EDFC0AC9296}" type="presParOf" srcId="{39B71DA1-AAF0-42FD-871D-2697342B6870}" destId="{FB368D0B-07BC-4644-88FB-E3F6FD7CA0F5}" srcOrd="7" destOrd="0" presId="urn:microsoft.com/office/officeart/2008/layout/LinedList"/>
    <dgm:cxn modelId="{D641A4B2-D18D-4787-B550-09CC1E376BE6}" type="presParOf" srcId="{FB368D0B-07BC-4644-88FB-E3F6FD7CA0F5}" destId="{A840F807-00D5-437F-89BC-BA82EDB0176A}" srcOrd="0" destOrd="0" presId="urn:microsoft.com/office/officeart/2008/layout/LinedList"/>
    <dgm:cxn modelId="{E77CAC04-0EEA-4843-9DAC-6D6F0E5650F4}" type="presParOf" srcId="{FB368D0B-07BC-4644-88FB-E3F6FD7CA0F5}" destId="{48DD3EA8-5CF7-4404-ADCA-71BDA31C7190}" srcOrd="1" destOrd="0" presId="urn:microsoft.com/office/officeart/2008/layout/LinedList"/>
    <dgm:cxn modelId="{B6793065-2305-4579-9286-91D32BEAA2D3}" type="presParOf" srcId="{FB368D0B-07BC-4644-88FB-E3F6FD7CA0F5}" destId="{8F7C084D-0C81-4BCA-BA3A-A5E1835F7C1F}" srcOrd="2" destOrd="0" presId="urn:microsoft.com/office/officeart/2008/layout/LinedList"/>
    <dgm:cxn modelId="{CE2B9881-B0FD-4668-BCE2-4B86F6A3F662}" type="presParOf" srcId="{39B71DA1-AAF0-42FD-871D-2697342B6870}" destId="{70B203DF-AC66-42EC-883E-3AFE50ABE44B}" srcOrd="8" destOrd="0" presId="urn:microsoft.com/office/officeart/2008/layout/LinedList"/>
    <dgm:cxn modelId="{B6F111C2-8A31-4D33-A8B8-72640F6FB54A}" type="presParOf" srcId="{39B71DA1-AAF0-42FD-871D-2697342B6870}" destId="{73902777-A432-493B-A894-840697AADC9B}" srcOrd="9" destOrd="0" presId="urn:microsoft.com/office/officeart/2008/layout/LinedList"/>
    <dgm:cxn modelId="{E2F4C137-AB5D-4496-AAB5-A2A6D22492EF}" type="presParOf" srcId="{39B71DA1-AAF0-42FD-871D-2697342B6870}" destId="{6F2AA1B8-D70C-4487-9EEB-E79C64C8AF0D}" srcOrd="10" destOrd="0" presId="urn:microsoft.com/office/officeart/2008/layout/LinedList"/>
    <dgm:cxn modelId="{EC0CBFB2-AF02-4A0F-9614-89BCAF0C158D}" type="presParOf" srcId="{6F2AA1B8-D70C-4487-9EEB-E79C64C8AF0D}" destId="{11299566-09D5-4C03-BF35-50E9455C99E6}" srcOrd="0" destOrd="0" presId="urn:microsoft.com/office/officeart/2008/layout/LinedList"/>
    <dgm:cxn modelId="{BA0A7B2B-2AF7-4EB0-977A-90EE5928D1A4}" type="presParOf" srcId="{6F2AA1B8-D70C-4487-9EEB-E79C64C8AF0D}" destId="{FD7E4582-F6AA-4F53-8BE5-39EEF3832682}" srcOrd="1" destOrd="0" presId="urn:microsoft.com/office/officeart/2008/layout/LinedList"/>
    <dgm:cxn modelId="{88AA9476-EA1C-4E1E-B5C3-631E9A9A76EB}" type="presParOf" srcId="{6F2AA1B8-D70C-4487-9EEB-E79C64C8AF0D}" destId="{0C531236-EEFA-4FCF-9E5D-85B76F0E0D4B}" srcOrd="2" destOrd="0" presId="urn:microsoft.com/office/officeart/2008/layout/LinedList"/>
    <dgm:cxn modelId="{B1200FD9-AC50-4D61-AC46-80D21BA10791}" type="presParOf" srcId="{39B71DA1-AAF0-42FD-871D-2697342B6870}" destId="{88B7544B-03B5-4030-B178-FCAA109C5051}" srcOrd="11" destOrd="0" presId="urn:microsoft.com/office/officeart/2008/layout/LinedList"/>
    <dgm:cxn modelId="{6DFAABD6-05CF-45E2-AAAC-D935EA3B2CAA}" type="presParOf" srcId="{39B71DA1-AAF0-42FD-871D-2697342B6870}" destId="{BBC8A6DD-47B7-4925-B64C-231C6C0C0A7B}" srcOrd="12" destOrd="0" presId="urn:microsoft.com/office/officeart/2008/layout/LinedList"/>
    <dgm:cxn modelId="{FE170BC9-A1F7-4563-9E2D-21C69B391FF8}" type="presParOf" srcId="{39B71DA1-AAF0-42FD-871D-2697342B6870}" destId="{E6553675-7204-4414-8DDB-48DD2974CC9F}" srcOrd="13" destOrd="0" presId="urn:microsoft.com/office/officeart/2008/layout/LinedList"/>
    <dgm:cxn modelId="{A7C895D5-96B7-42EB-B9B3-B6A02D04B759}" type="presParOf" srcId="{E6553675-7204-4414-8DDB-48DD2974CC9F}" destId="{554A8568-615E-4556-A089-3D5D31ABEDF5}" srcOrd="0" destOrd="0" presId="urn:microsoft.com/office/officeart/2008/layout/LinedList"/>
    <dgm:cxn modelId="{8BC7990D-1EA3-4AD6-AC81-49CD3AC88C21}" type="presParOf" srcId="{E6553675-7204-4414-8DDB-48DD2974CC9F}" destId="{E2DC386A-DDB1-46B3-B0B7-D047435CFF8A}" srcOrd="1" destOrd="0" presId="urn:microsoft.com/office/officeart/2008/layout/LinedList"/>
    <dgm:cxn modelId="{91DD8FCA-C6AE-4454-BC3F-F71D2046A3AE}" type="presParOf" srcId="{E6553675-7204-4414-8DDB-48DD2974CC9F}" destId="{3EC7A4BF-DAC3-4E0E-95AC-5A5330EA7919}" srcOrd="2" destOrd="0" presId="urn:microsoft.com/office/officeart/2008/layout/LinedList"/>
    <dgm:cxn modelId="{962BA304-5BD4-4D06-9762-C943968759C8}" type="presParOf" srcId="{39B71DA1-AAF0-42FD-871D-2697342B6870}" destId="{62FA8F9B-AF82-48AA-B38E-E01C941EB07C}" srcOrd="14" destOrd="0" presId="urn:microsoft.com/office/officeart/2008/layout/LinedList"/>
    <dgm:cxn modelId="{373FC3E1-E538-4523-BCDF-6DD3A4C06BE9}" type="presParOf" srcId="{39B71DA1-AAF0-42FD-871D-2697342B6870}" destId="{89802FEF-F7DD-4399-AFF0-14CA82FE3DD3}" srcOrd="15" destOrd="0" presId="urn:microsoft.com/office/officeart/2008/layout/LinedList"/>
    <dgm:cxn modelId="{CBC5CB8C-360C-4976-B565-A3CC4FFB2F5B}" type="presParOf" srcId="{39B71DA1-AAF0-42FD-871D-2697342B6870}" destId="{6D61A690-45FA-41D6-BA4D-2453B61BA839}" srcOrd="16" destOrd="0" presId="urn:microsoft.com/office/officeart/2008/layout/LinedList"/>
    <dgm:cxn modelId="{C19253C8-33C6-4ECD-BE64-F4AB580C51DF}" type="presParOf" srcId="{6D61A690-45FA-41D6-BA4D-2453B61BA839}" destId="{4616A98B-E784-4D25-AC7A-0F8CF6DB0659}" srcOrd="0" destOrd="0" presId="urn:microsoft.com/office/officeart/2008/layout/LinedList"/>
    <dgm:cxn modelId="{3C4789F2-2B73-404D-8313-F05132695988}" type="presParOf" srcId="{6D61A690-45FA-41D6-BA4D-2453B61BA839}" destId="{1B5A929D-289D-480E-80C4-A901C717FBB4}" srcOrd="1" destOrd="0" presId="urn:microsoft.com/office/officeart/2008/layout/LinedList"/>
    <dgm:cxn modelId="{B9DF94A5-076A-412A-B9D6-FAED4D8A3A33}" type="presParOf" srcId="{6D61A690-45FA-41D6-BA4D-2453B61BA839}" destId="{58FF60B1-36EA-4EA8-934B-E3E079FFE44A}" srcOrd="2" destOrd="0" presId="urn:microsoft.com/office/officeart/2008/layout/LinedList"/>
    <dgm:cxn modelId="{B9BC848E-18D9-47DC-8ED0-6CBD0D68A8C7}" type="presParOf" srcId="{39B71DA1-AAF0-42FD-871D-2697342B6870}" destId="{6A4C639D-98F0-41F6-A532-3103C4012CC6}" srcOrd="17" destOrd="0" presId="urn:microsoft.com/office/officeart/2008/layout/LinedList"/>
    <dgm:cxn modelId="{2FB218E8-9C8F-4F3C-AAA1-C7F70F17DBD7}" type="presParOf" srcId="{39B71DA1-AAF0-42FD-871D-2697342B6870}" destId="{D60160C7-5CD9-47E9-B176-61C925B844E6}" srcOrd="18" destOrd="0" presId="urn:microsoft.com/office/officeart/2008/layout/LinedList"/>
    <dgm:cxn modelId="{8CC1DC12-47B2-4EE0-A68C-98F29A1E0D72}" type="presParOf" srcId="{39B71DA1-AAF0-42FD-871D-2697342B6870}" destId="{C1C0CCD6-3B8B-4CA9-919D-9F06B2C2073B}" srcOrd="19" destOrd="0" presId="urn:microsoft.com/office/officeart/2008/layout/LinedList"/>
    <dgm:cxn modelId="{3215529E-13C6-426A-88BE-2EA8124EE9E2}" type="presParOf" srcId="{C1C0CCD6-3B8B-4CA9-919D-9F06B2C2073B}" destId="{2913FC4B-EF7F-44D4-B3A6-8ED751265005}" srcOrd="0" destOrd="0" presId="urn:microsoft.com/office/officeart/2008/layout/LinedList"/>
    <dgm:cxn modelId="{F45E3DBE-0E7F-4F7B-9E74-94CA8A4EEF97}" type="presParOf" srcId="{C1C0CCD6-3B8B-4CA9-919D-9F06B2C2073B}" destId="{9992A698-19FE-448F-BEDA-B1B77E001946}" srcOrd="1" destOrd="0" presId="urn:microsoft.com/office/officeart/2008/layout/LinedList"/>
    <dgm:cxn modelId="{DE326C44-84EA-4CEC-99AF-8E39D014F5CB}" type="presParOf" srcId="{C1C0CCD6-3B8B-4CA9-919D-9F06B2C2073B}" destId="{FDCFCDA4-725C-4BB9-92C1-B3138C873EDB}" srcOrd="2" destOrd="0" presId="urn:microsoft.com/office/officeart/2008/layout/LinedList"/>
    <dgm:cxn modelId="{11502912-4CAD-4FA6-9798-9D4FC0BFB159}" type="presParOf" srcId="{39B71DA1-AAF0-42FD-871D-2697342B6870}" destId="{9F192636-2422-42AE-BD30-512BFD61DC39}" srcOrd="20" destOrd="0" presId="urn:microsoft.com/office/officeart/2008/layout/LinedList"/>
    <dgm:cxn modelId="{73C67921-B71D-4143-B0C0-7F7B9C8C9D00}" type="presParOf" srcId="{39B71DA1-AAF0-42FD-871D-2697342B6870}" destId="{1A6019AF-A874-483D-BB4F-9383010BF03F}" srcOrd="21" destOrd="0" presId="urn:microsoft.com/office/officeart/2008/layout/LinedList"/>
    <dgm:cxn modelId="{0144B6DD-42E1-4FD7-9006-719A44B4E3CC}" type="presParOf" srcId="{39B71DA1-AAF0-42FD-871D-2697342B6870}" destId="{3CEA7154-D709-49E3-9701-5B4DD7965029}" srcOrd="22" destOrd="0" presId="urn:microsoft.com/office/officeart/2008/layout/LinedList"/>
    <dgm:cxn modelId="{90C2AFC8-30F4-445F-A310-012942729061}" type="presParOf" srcId="{3CEA7154-D709-49E3-9701-5B4DD7965029}" destId="{F1CEDCC2-BD57-4C73-B7D6-D39C51E3E34F}" srcOrd="0" destOrd="0" presId="urn:microsoft.com/office/officeart/2008/layout/LinedList"/>
    <dgm:cxn modelId="{FC3DA147-910B-4FDA-A23B-6992E4C8AC48}" type="presParOf" srcId="{3CEA7154-D709-49E3-9701-5B4DD7965029}" destId="{9DFF28D1-2F80-4052-9CE2-104A2E19B140}" srcOrd="1" destOrd="0" presId="urn:microsoft.com/office/officeart/2008/layout/LinedList"/>
    <dgm:cxn modelId="{A4B4927D-9326-4C65-B20D-21A4E07AE801}" type="presParOf" srcId="{3CEA7154-D709-49E3-9701-5B4DD7965029}" destId="{271BEFD3-D10F-4138-BC40-334269E567A9}" srcOrd="2" destOrd="0" presId="urn:microsoft.com/office/officeart/2008/layout/LinedList"/>
    <dgm:cxn modelId="{81D2C0A7-A71A-404D-A7CE-4C1419E04AB8}" type="presParOf" srcId="{39B71DA1-AAF0-42FD-871D-2697342B6870}" destId="{BC7D9FA5-F332-4E12-81EB-1E9B9BBDB90F}" srcOrd="23" destOrd="0" presId="urn:microsoft.com/office/officeart/2008/layout/LinedList"/>
    <dgm:cxn modelId="{14BAD98E-F574-4E20-AF5D-10AED1D86745}" type="presParOf" srcId="{39B71DA1-AAF0-42FD-871D-2697342B6870}" destId="{BF677ABE-8EEC-4096-86A0-D75146CA987C}" srcOrd="24" destOrd="0" presId="urn:microsoft.com/office/officeart/2008/layout/LinedList"/>
    <dgm:cxn modelId="{8C1EEFBD-531C-4DF6-9735-AF9343BF1DBF}" type="presParOf" srcId="{39B71DA1-AAF0-42FD-871D-2697342B6870}" destId="{EEB614CA-1798-473F-AB18-68EFC349A70E}" srcOrd="25" destOrd="0" presId="urn:microsoft.com/office/officeart/2008/layout/LinedList"/>
    <dgm:cxn modelId="{71070364-F915-46DE-B6CA-3D4FF7D4DCB2}" type="presParOf" srcId="{EEB614CA-1798-473F-AB18-68EFC349A70E}" destId="{69D7DB9C-6C08-42F0-85D5-601CD7DAD714}" srcOrd="0" destOrd="0" presId="urn:microsoft.com/office/officeart/2008/layout/LinedList"/>
    <dgm:cxn modelId="{67DB901B-968D-418D-AD13-BCD7D7A53FE2}" type="presParOf" srcId="{EEB614CA-1798-473F-AB18-68EFC349A70E}" destId="{1939C0A1-87FD-4C74-9B2F-E8118F4229C3}" srcOrd="1" destOrd="0" presId="urn:microsoft.com/office/officeart/2008/layout/LinedList"/>
    <dgm:cxn modelId="{AADF0C57-5C79-42CB-B77A-54E047345CF9}" type="presParOf" srcId="{EEB614CA-1798-473F-AB18-68EFC349A70E}" destId="{31A7287C-F27A-4E7A-B88D-5B6CA5164207}" srcOrd="2" destOrd="0" presId="urn:microsoft.com/office/officeart/2008/layout/LinedList"/>
    <dgm:cxn modelId="{B8321A5E-2F5D-4B4A-8CD3-B1BD79F6011A}" type="presParOf" srcId="{39B71DA1-AAF0-42FD-871D-2697342B6870}" destId="{C6D677EF-570E-414C-8929-3D544447F7E3}" srcOrd="26" destOrd="0" presId="urn:microsoft.com/office/officeart/2008/layout/LinedList"/>
    <dgm:cxn modelId="{17326F1D-69E0-4664-9403-E2AFD487025E}" type="presParOf" srcId="{39B71DA1-AAF0-42FD-871D-2697342B6870}" destId="{CBF2E009-B8C6-4366-9D6A-9FE7904DA8D7}" srcOrd="27" destOrd="0" presId="urn:microsoft.com/office/officeart/2008/layout/LinedList"/>
    <dgm:cxn modelId="{E865C48C-DE2D-4D61-900B-393D5825EC26}" type="presParOf" srcId="{39B71DA1-AAF0-42FD-871D-2697342B6870}" destId="{85AC4AD6-ACD3-4C5E-B165-8E14E3F90CC6}" srcOrd="28" destOrd="0" presId="urn:microsoft.com/office/officeart/2008/layout/LinedList"/>
    <dgm:cxn modelId="{785B361E-6C68-43B2-AB33-83745832EE05}" type="presParOf" srcId="{85AC4AD6-ACD3-4C5E-B165-8E14E3F90CC6}" destId="{8D6A6CE3-2591-414C-BF84-2ADA4DEF402D}" srcOrd="0" destOrd="0" presId="urn:microsoft.com/office/officeart/2008/layout/LinedList"/>
    <dgm:cxn modelId="{0C382C42-6AC3-499D-9772-8805F825C5AB}" type="presParOf" srcId="{85AC4AD6-ACD3-4C5E-B165-8E14E3F90CC6}" destId="{6E786EEE-7770-4938-8748-151EED027B5D}" srcOrd="1" destOrd="0" presId="urn:microsoft.com/office/officeart/2008/layout/LinedList"/>
    <dgm:cxn modelId="{63B39B11-DFB3-44B3-B308-35DAF1CFFF52}" type="presParOf" srcId="{85AC4AD6-ACD3-4C5E-B165-8E14E3F90CC6}" destId="{0223E339-C3C5-4658-AB0F-ECE3E75FEC46}" srcOrd="2" destOrd="0" presId="urn:microsoft.com/office/officeart/2008/layout/LinedList"/>
    <dgm:cxn modelId="{6EE12150-5605-4794-AE9E-86B330130ABD}" type="presParOf" srcId="{39B71DA1-AAF0-42FD-871D-2697342B6870}" destId="{08C0E9D6-EAE4-45BA-9447-A6EA6E066072}" srcOrd="29" destOrd="0" presId="urn:microsoft.com/office/officeart/2008/layout/LinedList"/>
    <dgm:cxn modelId="{043D0B4B-9206-4D2F-A45D-27555AFA11FA}" type="presParOf" srcId="{39B71DA1-AAF0-42FD-871D-2697342B6870}" destId="{A1126FB4-E72A-4868-B9E8-9AA7CC151B2B}" srcOrd="30" destOrd="0" presId="urn:microsoft.com/office/officeart/2008/layout/LinedList"/>
    <dgm:cxn modelId="{CBCDA135-BF9F-4AE0-8A00-06386F929A29}" type="presParOf" srcId="{39B71DA1-AAF0-42FD-871D-2697342B6870}" destId="{3712E424-4736-499D-8E25-179694479721}" srcOrd="31" destOrd="0" presId="urn:microsoft.com/office/officeart/2008/layout/LinedList"/>
    <dgm:cxn modelId="{F1058FB2-63E7-4092-BA17-AE8F65074767}" type="presParOf" srcId="{3712E424-4736-499D-8E25-179694479721}" destId="{F1AF5FDC-54E0-49D5-B5D7-A88FA51DFB6A}" srcOrd="0" destOrd="0" presId="urn:microsoft.com/office/officeart/2008/layout/LinedList"/>
    <dgm:cxn modelId="{5EC1DEB0-8393-42E4-A7BC-E774624E4A28}" type="presParOf" srcId="{3712E424-4736-499D-8E25-179694479721}" destId="{D680150B-8B4B-4332-A3AE-7931BFCA595A}" srcOrd="1" destOrd="0" presId="urn:microsoft.com/office/officeart/2008/layout/LinedList"/>
    <dgm:cxn modelId="{7E8454F0-EB75-49E5-B174-0C8F0CD9CC57}" type="presParOf" srcId="{3712E424-4736-499D-8E25-179694479721}" destId="{4FFCA733-A0EB-4EB8-8228-A6B3AEEF280B}" srcOrd="2" destOrd="0" presId="urn:microsoft.com/office/officeart/2008/layout/LinedList"/>
    <dgm:cxn modelId="{5EE5B858-C166-494F-83A0-98299494C2BD}" type="presParOf" srcId="{39B71DA1-AAF0-42FD-871D-2697342B6870}" destId="{6BB18CE7-30CC-4856-967E-DF094566241E}" srcOrd="32" destOrd="0" presId="urn:microsoft.com/office/officeart/2008/layout/LinedList"/>
    <dgm:cxn modelId="{A1FA814D-6BFC-49CD-9276-312CC9708292}" type="presParOf" srcId="{39B71DA1-AAF0-42FD-871D-2697342B6870}" destId="{3A267920-E1A1-455B-974C-ADCC661497AE}" srcOrd="3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A14C8-3608-4108-BF23-51744D5CF701}">
      <dsp:nvSpPr>
        <dsp:cNvPr id="0" name=""/>
        <dsp:cNvSpPr/>
      </dsp:nvSpPr>
      <dsp:spPr>
        <a:xfrm>
          <a:off x="-4784412" y="-733304"/>
          <a:ext cx="5698613" cy="5698613"/>
        </a:xfrm>
        <a:prstGeom prst="blockArc">
          <a:avLst>
            <a:gd name="adj1" fmla="val 18900000"/>
            <a:gd name="adj2" fmla="val 2700000"/>
            <a:gd name="adj3" fmla="val 37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237BA-00E7-4193-990E-CCCB04A389B5}">
      <dsp:nvSpPr>
        <dsp:cNvPr id="0" name=""/>
        <dsp:cNvSpPr/>
      </dsp:nvSpPr>
      <dsp:spPr>
        <a:xfrm>
          <a:off x="400062" y="264415"/>
          <a:ext cx="6316338" cy="5291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0029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600" kern="1200" dirty="0"/>
            <a:t>Terá disciplina na execução dos métodos e processos e na utilização dos artefatos.</a:t>
          </a:r>
        </a:p>
      </dsp:txBody>
      <dsp:txXfrm>
        <a:off x="400062" y="264415"/>
        <a:ext cx="6316338" cy="529169"/>
      </dsp:txXfrm>
    </dsp:sp>
    <dsp:sp modelId="{B4E98B8B-5AD2-4E83-9FA7-98E22842307A}">
      <dsp:nvSpPr>
        <dsp:cNvPr id="0" name=""/>
        <dsp:cNvSpPr/>
      </dsp:nvSpPr>
      <dsp:spPr>
        <a:xfrm>
          <a:off x="69331" y="198269"/>
          <a:ext cx="661462" cy="661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C0117A-0DCD-4B06-9F73-62F49131F910}">
      <dsp:nvSpPr>
        <dsp:cNvPr id="0" name=""/>
        <dsp:cNvSpPr/>
      </dsp:nvSpPr>
      <dsp:spPr>
        <a:xfrm>
          <a:off x="779250" y="1057916"/>
          <a:ext cx="5937150" cy="5291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0029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Gerenciará o escopo através da aplicação dos rituais de projeto. </a:t>
          </a:r>
        </a:p>
      </dsp:txBody>
      <dsp:txXfrm>
        <a:off x="779250" y="1057916"/>
        <a:ext cx="5937150" cy="529169"/>
      </dsp:txXfrm>
    </dsp:sp>
    <dsp:sp modelId="{A09FB150-CCEA-48B6-AF86-F32B944050C6}">
      <dsp:nvSpPr>
        <dsp:cNvPr id="0" name=""/>
        <dsp:cNvSpPr/>
      </dsp:nvSpPr>
      <dsp:spPr>
        <a:xfrm>
          <a:off x="448519" y="991770"/>
          <a:ext cx="661462" cy="661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248DFE-4C15-4483-92A2-3614F4907E04}">
      <dsp:nvSpPr>
        <dsp:cNvPr id="0" name=""/>
        <dsp:cNvSpPr/>
      </dsp:nvSpPr>
      <dsp:spPr>
        <a:xfrm>
          <a:off x="895630" y="1851417"/>
          <a:ext cx="5820770" cy="5291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0029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Envolverá</a:t>
          </a:r>
          <a:r>
            <a:rPr lang="en-US" sz="1600" kern="1200" dirty="0"/>
            <a:t> as </a:t>
          </a:r>
          <a:r>
            <a:rPr lang="en-US" sz="1600" kern="1200" dirty="0" err="1"/>
            <a:t>pessoas</a:t>
          </a:r>
          <a:r>
            <a:rPr lang="en-US" sz="1600" kern="1200" dirty="0"/>
            <a:t> </a:t>
          </a:r>
          <a:r>
            <a:rPr lang="en-US" sz="1600" kern="1200" dirty="0" err="1"/>
            <a:t>certas</a:t>
          </a:r>
          <a:r>
            <a:rPr lang="en-US" sz="1600" kern="1200" dirty="0"/>
            <a:t> e no </a:t>
          </a:r>
          <a:r>
            <a:rPr lang="en-US" sz="1600" kern="1200" dirty="0" err="1"/>
            <a:t>momento</a:t>
          </a:r>
          <a:r>
            <a:rPr lang="en-US" sz="1600" kern="1200" dirty="0"/>
            <a:t> </a:t>
          </a:r>
          <a:r>
            <a:rPr lang="en-US" sz="1600" kern="1200" dirty="0" err="1"/>
            <a:t>correto</a:t>
          </a:r>
          <a:r>
            <a:rPr lang="en-US" sz="1600" kern="1200" dirty="0"/>
            <a:t> para </a:t>
          </a:r>
          <a:r>
            <a:rPr lang="en-US" sz="1600" kern="1200" dirty="0" err="1"/>
            <a:t>execução</a:t>
          </a:r>
          <a:r>
            <a:rPr lang="en-US" sz="1600" kern="1200" dirty="0"/>
            <a:t> das atividades. </a:t>
          </a:r>
          <a:endParaRPr lang="pt-BR" sz="1600" kern="1200" dirty="0"/>
        </a:p>
      </dsp:txBody>
      <dsp:txXfrm>
        <a:off x="895630" y="1851417"/>
        <a:ext cx="5820770" cy="529169"/>
      </dsp:txXfrm>
    </dsp:sp>
    <dsp:sp modelId="{7CDA33F5-7FC9-43B7-8C96-C0A26B778220}">
      <dsp:nvSpPr>
        <dsp:cNvPr id="0" name=""/>
        <dsp:cNvSpPr/>
      </dsp:nvSpPr>
      <dsp:spPr>
        <a:xfrm>
          <a:off x="564899" y="1785270"/>
          <a:ext cx="661462" cy="661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7291BB-74BC-45B0-8E3E-9A163B0D04E5}">
      <dsp:nvSpPr>
        <dsp:cNvPr id="0" name=""/>
        <dsp:cNvSpPr/>
      </dsp:nvSpPr>
      <dsp:spPr>
        <a:xfrm>
          <a:off x="779250" y="2644917"/>
          <a:ext cx="5937150" cy="5291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0029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Medirá de forma adequada todas as etapas do projeto, através dos métodos definidos.</a:t>
          </a:r>
        </a:p>
      </dsp:txBody>
      <dsp:txXfrm>
        <a:off x="779250" y="2644917"/>
        <a:ext cx="5937150" cy="529169"/>
      </dsp:txXfrm>
    </dsp:sp>
    <dsp:sp modelId="{A7748C01-17FB-407B-A198-7D4C64718E4E}">
      <dsp:nvSpPr>
        <dsp:cNvPr id="0" name=""/>
        <dsp:cNvSpPr/>
      </dsp:nvSpPr>
      <dsp:spPr>
        <a:xfrm>
          <a:off x="448519" y="2578771"/>
          <a:ext cx="661462" cy="661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06DE5A-1941-48CC-9D4F-5A224C2CAE41}">
      <dsp:nvSpPr>
        <dsp:cNvPr id="0" name=""/>
        <dsp:cNvSpPr/>
      </dsp:nvSpPr>
      <dsp:spPr>
        <a:xfrm>
          <a:off x="400062" y="3438418"/>
          <a:ext cx="6316338" cy="5291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0029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Reportará claramente o andamento do projeto e seus problemas.</a:t>
          </a:r>
        </a:p>
      </dsp:txBody>
      <dsp:txXfrm>
        <a:off x="400062" y="3438418"/>
        <a:ext cx="6316338" cy="529169"/>
      </dsp:txXfrm>
    </dsp:sp>
    <dsp:sp modelId="{675DFC32-041F-48E6-8739-51349627070C}">
      <dsp:nvSpPr>
        <dsp:cNvPr id="0" name=""/>
        <dsp:cNvSpPr/>
      </dsp:nvSpPr>
      <dsp:spPr>
        <a:xfrm>
          <a:off x="69331" y="3372272"/>
          <a:ext cx="661462" cy="661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793E-0A20-4ABA-89BD-114C6FE12B99}">
      <dsp:nvSpPr>
        <dsp:cNvPr id="0" name=""/>
        <dsp:cNvSpPr/>
      </dsp:nvSpPr>
      <dsp:spPr>
        <a:xfrm rot="5400000">
          <a:off x="6009436" y="-3003108"/>
          <a:ext cx="1336685" cy="7346919"/>
        </a:xfrm>
        <a:prstGeom prst="round2SameRect">
          <a:avLst/>
        </a:prstGeom>
        <a:solidFill>
          <a:srgbClr val="E9EFF7">
            <a:alpha val="89804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82563" lvl="1" indent="-182563" algn="l" defTabSz="5778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  <a:tabLst>
              <a:tab pos="182563" algn="l"/>
            </a:tabLst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É a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aplicação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, dos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grupos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 de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processos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 para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Monitoramento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 e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Controle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 das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fases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  <a:endParaRPr lang="pt-BR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82563" lvl="2" indent="-182563" algn="l" defTabSz="57785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  <a:tabLst>
              <a:tab pos="182563" algn="l"/>
            </a:tabLst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	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Iniciação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pt-BR" sz="1300" kern="1200" dirty="0">
              <a:latin typeface="Calibri" panose="020F0502020204030204" pitchFamily="34" charset="0"/>
              <a:cs typeface="Calibri" panose="020F0502020204030204" pitchFamily="34" charset="0"/>
            </a:rPr>
            <a:t>Planejamento, Execução, e Encerramento, conforme necessidade.</a:t>
          </a:r>
        </a:p>
        <a:p>
          <a:pPr marL="182563" lvl="1" indent="-182563" algn="l" defTabSz="5778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  <a:tabLst>
              <a:tab pos="182563" algn="l"/>
            </a:tabLst>
          </a:pPr>
          <a:r>
            <a:rPr lang="pt-BR" sz="1300" kern="1200" dirty="0">
              <a:latin typeface="Calibri" panose="020F0502020204030204" pitchFamily="34" charset="0"/>
              <a:cs typeface="Calibri" panose="020F0502020204030204" pitchFamily="34" charset="0"/>
            </a:rPr>
            <a:t>Por se tratar de  melhores práticas, nem sempre os mesmos processos se aplicarão a cada projeto ou fase e até mesmo alguns processos podem nem ser utilizados.</a:t>
          </a:r>
        </a:p>
      </dsp:txBody>
      <dsp:txXfrm rot="-5400000">
        <a:off x="3004319" y="67261"/>
        <a:ext cx="7281667" cy="1206181"/>
      </dsp:txXfrm>
    </dsp:sp>
    <dsp:sp modelId="{7B59BC4A-5413-49B8-A8CB-B56CD68D39C9}">
      <dsp:nvSpPr>
        <dsp:cNvPr id="0" name=""/>
        <dsp:cNvSpPr/>
      </dsp:nvSpPr>
      <dsp:spPr>
        <a:xfrm>
          <a:off x="185" y="224138"/>
          <a:ext cx="3004134" cy="892423"/>
        </a:xfrm>
        <a:prstGeom prst="roundRect">
          <a:avLst/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+mj-lt"/>
            </a:rPr>
            <a:t>C</a:t>
          </a:r>
          <a:r>
            <a:rPr lang="pt-BR" sz="1500" b="1" kern="1200" dirty="0" err="1">
              <a:latin typeface="+mj-lt"/>
            </a:rPr>
            <a:t>iclo</a:t>
          </a:r>
          <a:r>
            <a:rPr lang="pt-BR" sz="1500" b="1" kern="1200" dirty="0">
              <a:latin typeface="+mj-lt"/>
            </a:rPr>
            <a:t> de vida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latin typeface="+mj-lt"/>
            </a:rPr>
            <a:t>Gerenciamento do projeto</a:t>
          </a:r>
        </a:p>
      </dsp:txBody>
      <dsp:txXfrm>
        <a:off x="43750" y="267703"/>
        <a:ext cx="2917004" cy="805293"/>
      </dsp:txXfrm>
    </dsp:sp>
    <dsp:sp modelId="{700458AB-71DB-43F2-B7B4-CDCBDC8C8036}">
      <dsp:nvSpPr>
        <dsp:cNvPr id="0" name=""/>
        <dsp:cNvSpPr/>
      </dsp:nvSpPr>
      <dsp:spPr>
        <a:xfrm rot="5400000">
          <a:off x="5908136" y="-1499221"/>
          <a:ext cx="1533268" cy="7342032"/>
        </a:xfrm>
        <a:prstGeom prst="round2SameRect">
          <a:avLst/>
        </a:prstGeom>
        <a:solidFill>
          <a:srgbClr val="E9EFF7">
            <a:alpha val="89804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354013" lvl="1" indent="-171450" algn="l" defTabSz="400050">
            <a:lnSpc>
              <a:spcPct val="100000"/>
            </a:lnSpc>
            <a:spcBef>
              <a:spcPct val="0"/>
            </a:spcBef>
            <a:spcAft>
              <a:spcPts val="600"/>
            </a:spcAft>
            <a:buFont typeface="Arial" panose="020B0604020202020204" pitchFamily="34" charset="0"/>
            <a:buChar char="•"/>
            <a:tabLst>
              <a:tab pos="354013" algn="l"/>
            </a:tabLst>
          </a:pPr>
          <a:r>
            <a:rPr lang="pt-B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É a série de fases pelas quais um projeto passa, do início ao término.</a:t>
          </a:r>
        </a:p>
        <a:p>
          <a:pPr marL="354013" lvl="1" indent="-171450" algn="l" defTabSz="400050">
            <a:lnSpc>
              <a:spcPct val="100000"/>
            </a:lnSpc>
            <a:spcBef>
              <a:spcPct val="0"/>
            </a:spcBef>
            <a:spcAft>
              <a:spcPts val="600"/>
            </a:spcAft>
            <a:buFont typeface="Arial" panose="020B0604020202020204" pitchFamily="34" charset="0"/>
            <a:buChar char="•"/>
            <a:tabLst>
              <a:tab pos="354013" algn="l"/>
            </a:tabLst>
          </a:pPr>
          <a:r>
            <a:rPr lang="pt-B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As fases são sequenciais e os seus nomes e números são determinados pela metodologia ou necessidades inerentes ao projeto, ou seja, um conjunto de etapas/atividades relacionadas de maneira lógica que irá determinar o alcance das entregas necessárias.</a:t>
          </a:r>
        </a:p>
      </dsp:txBody>
      <dsp:txXfrm rot="-5400000">
        <a:off x="3003754" y="1480009"/>
        <a:ext cx="7267184" cy="1383572"/>
      </dsp:txXfrm>
    </dsp:sp>
    <dsp:sp modelId="{9C028D27-4FB7-4654-A727-D4CDE8464DA3}">
      <dsp:nvSpPr>
        <dsp:cNvPr id="0" name=""/>
        <dsp:cNvSpPr/>
      </dsp:nvSpPr>
      <dsp:spPr>
        <a:xfrm>
          <a:off x="185" y="1656178"/>
          <a:ext cx="3026748" cy="979734"/>
        </a:xfrm>
        <a:prstGeom prst="roundRect">
          <a:avLst/>
        </a:prstGeom>
        <a:solidFill>
          <a:srgbClr val="4BACC6">
            <a:lumMod val="50000"/>
          </a:srgbClr>
        </a:solidFill>
        <a:ln w="381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alibri" panose="020F0502020204030204" pitchFamily="34" charset="0"/>
              <a:cs typeface="Calibri" panose="020F0502020204030204" pitchFamily="34" charset="0"/>
            </a:rPr>
            <a:t>C</a:t>
          </a:r>
          <a:r>
            <a:rPr lang="pt-BR" sz="15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iclo</a:t>
          </a:r>
          <a:r>
            <a:rPr lang="pt-BR" sz="1500" b="1" kern="1200" dirty="0">
              <a:latin typeface="Calibri" panose="020F0502020204030204" pitchFamily="34" charset="0"/>
              <a:cs typeface="Calibri" panose="020F0502020204030204" pitchFamily="34" charset="0"/>
            </a:rPr>
            <a:t> de vida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latin typeface="Calibri" panose="020F0502020204030204" pitchFamily="34" charset="0"/>
              <a:cs typeface="Calibri" panose="020F0502020204030204" pitchFamily="34" charset="0"/>
            </a:rPr>
            <a:t>Projeto</a:t>
          </a:r>
          <a:endParaRPr lang="pt-BR" sz="1500" b="1" kern="1200" dirty="0">
            <a:solidFill>
              <a:prstClr val="white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48012" y="1704005"/>
        <a:ext cx="2931094" cy="884080"/>
      </dsp:txXfrm>
    </dsp:sp>
    <dsp:sp modelId="{5BBC9848-552A-4CB2-9303-C8B90598E55D}">
      <dsp:nvSpPr>
        <dsp:cNvPr id="0" name=""/>
        <dsp:cNvSpPr/>
      </dsp:nvSpPr>
      <dsp:spPr>
        <a:xfrm rot="5400000">
          <a:off x="6206271" y="-202031"/>
          <a:ext cx="955953" cy="7369808"/>
        </a:xfrm>
        <a:prstGeom prst="round2SameRect">
          <a:avLst/>
        </a:prstGeom>
        <a:solidFill>
          <a:srgbClr val="E9EFF7">
            <a:alpha val="89804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82563" lvl="1" indent="-182563" algn="l" defTabSz="4000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  <a:tabLst>
              <a:tab pos="182563" algn="l"/>
            </a:tabLst>
          </a:pPr>
          <a:r>
            <a:rPr lang="pt-BR" sz="1300" kern="1200" dirty="0">
              <a:latin typeface="Calibri" panose="020F0502020204030204" pitchFamily="34" charset="0"/>
              <a:cs typeface="Calibri" panose="020F0502020204030204" pitchFamily="34" charset="0"/>
            </a:rPr>
            <a:t>É a série de atividades, tais como, dar suporte, manter a evolução, atualizar versões, manter a disponibilidade da solução e projetar evoluções após o encerramento do projeto.</a:t>
          </a:r>
          <a:endParaRPr lang="pt-BR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 rot="-5400000">
        <a:off x="2999344" y="3051562"/>
        <a:ext cx="7323142" cy="862621"/>
      </dsp:txXfrm>
    </dsp:sp>
    <dsp:sp modelId="{643AC12B-05B2-4FD5-AC66-9088B0A65700}">
      <dsp:nvSpPr>
        <dsp:cNvPr id="0" name=""/>
        <dsp:cNvSpPr/>
      </dsp:nvSpPr>
      <dsp:spPr>
        <a:xfrm>
          <a:off x="185" y="3016162"/>
          <a:ext cx="2998260" cy="933420"/>
        </a:xfrm>
        <a:prstGeom prst="roundRect">
          <a:avLst/>
        </a:prstGeom>
        <a:solidFill>
          <a:srgbClr val="4BACC6">
            <a:lumMod val="50000"/>
          </a:srgbClr>
        </a:solidFill>
        <a:ln w="381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Ciclo de vida do Produto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Sustentação / Operação</a:t>
          </a:r>
        </a:p>
      </dsp:txBody>
      <dsp:txXfrm>
        <a:off x="45751" y="3061728"/>
        <a:ext cx="2907128" cy="842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3852D-B418-48DF-82D0-E8DCDC76E287}">
      <dsp:nvSpPr>
        <dsp:cNvPr id="0" name=""/>
        <dsp:cNvSpPr/>
      </dsp:nvSpPr>
      <dsp:spPr>
        <a:xfrm>
          <a:off x="0" y="0"/>
          <a:ext cx="73448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9397A-7422-482A-BEC0-8E144842025C}">
      <dsp:nvSpPr>
        <dsp:cNvPr id="0" name=""/>
        <dsp:cNvSpPr/>
      </dsp:nvSpPr>
      <dsp:spPr>
        <a:xfrm>
          <a:off x="0" y="2144"/>
          <a:ext cx="2361939" cy="4388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u="none" kern="1200" dirty="0"/>
            <a:t>PAPÉIS DEFINIDOS:</a:t>
          </a:r>
          <a:endParaRPr lang="pt-BR" sz="1800" i="0" u="none" kern="1200" dirty="0"/>
        </a:p>
      </dsp:txBody>
      <dsp:txXfrm>
        <a:off x="0" y="2144"/>
        <a:ext cx="2361939" cy="4388198"/>
      </dsp:txXfrm>
    </dsp:sp>
    <dsp:sp modelId="{DBE4E3B8-7B08-4CB0-813B-854685A86420}">
      <dsp:nvSpPr>
        <dsp:cNvPr id="0" name=""/>
        <dsp:cNvSpPr/>
      </dsp:nvSpPr>
      <dsp:spPr>
        <a:xfrm>
          <a:off x="2455219" y="21053"/>
          <a:ext cx="4881684" cy="37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COMEX</a:t>
          </a:r>
          <a:endParaRPr lang="pt-BR" sz="2000" b="1" kern="1200" dirty="0"/>
        </a:p>
      </dsp:txBody>
      <dsp:txXfrm>
        <a:off x="2455219" y="21053"/>
        <a:ext cx="4881684" cy="378182"/>
      </dsp:txXfrm>
    </dsp:sp>
    <dsp:sp modelId="{C606DD77-6FAF-4E05-8804-77F30E5C67C4}">
      <dsp:nvSpPr>
        <dsp:cNvPr id="0" name=""/>
        <dsp:cNvSpPr/>
      </dsp:nvSpPr>
      <dsp:spPr>
        <a:xfrm>
          <a:off x="2361939" y="399236"/>
          <a:ext cx="4974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3CA49-953F-4F1C-999F-179BA1E23BDC}">
      <dsp:nvSpPr>
        <dsp:cNvPr id="0" name=""/>
        <dsp:cNvSpPr/>
      </dsp:nvSpPr>
      <dsp:spPr>
        <a:xfrm>
          <a:off x="2455219" y="418145"/>
          <a:ext cx="4881684" cy="37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Patrocinador</a:t>
          </a:r>
          <a:endParaRPr lang="pt-BR" sz="2000" b="1" kern="1200" dirty="0"/>
        </a:p>
      </dsp:txBody>
      <dsp:txXfrm>
        <a:off x="2455219" y="418145"/>
        <a:ext cx="4881684" cy="378182"/>
      </dsp:txXfrm>
    </dsp:sp>
    <dsp:sp modelId="{DD67ED1D-9DAE-4AFB-9F62-F39F20E10630}">
      <dsp:nvSpPr>
        <dsp:cNvPr id="0" name=""/>
        <dsp:cNvSpPr/>
      </dsp:nvSpPr>
      <dsp:spPr>
        <a:xfrm>
          <a:off x="2361939" y="796327"/>
          <a:ext cx="4974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D3EA8-5CF7-4404-ADCA-71BDA31C7190}">
      <dsp:nvSpPr>
        <dsp:cNvPr id="0" name=""/>
        <dsp:cNvSpPr/>
      </dsp:nvSpPr>
      <dsp:spPr>
        <a:xfrm>
          <a:off x="2455219" y="815236"/>
          <a:ext cx="4881684" cy="37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Comitê</a:t>
          </a:r>
          <a:r>
            <a:rPr lang="en-US" sz="2000" b="1" kern="1200" dirty="0"/>
            <a:t> </a:t>
          </a:r>
          <a:r>
            <a:rPr lang="en-US" sz="2000" b="1" kern="1200" dirty="0" err="1"/>
            <a:t>Executivo</a:t>
          </a:r>
          <a:r>
            <a:rPr lang="en-US" sz="2000" b="1" kern="1200" dirty="0"/>
            <a:t> do Projeto</a:t>
          </a:r>
          <a:endParaRPr lang="pt-BR" sz="2000" b="1" kern="1200" dirty="0"/>
        </a:p>
      </dsp:txBody>
      <dsp:txXfrm>
        <a:off x="2455219" y="815236"/>
        <a:ext cx="4881684" cy="378182"/>
      </dsp:txXfrm>
    </dsp:sp>
    <dsp:sp modelId="{70B203DF-AC66-42EC-883E-3AFE50ABE44B}">
      <dsp:nvSpPr>
        <dsp:cNvPr id="0" name=""/>
        <dsp:cNvSpPr/>
      </dsp:nvSpPr>
      <dsp:spPr>
        <a:xfrm>
          <a:off x="2361939" y="1193418"/>
          <a:ext cx="4974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E4582-F6AA-4F53-8BE5-39EEF3832682}">
      <dsp:nvSpPr>
        <dsp:cNvPr id="0" name=""/>
        <dsp:cNvSpPr/>
      </dsp:nvSpPr>
      <dsp:spPr>
        <a:xfrm>
          <a:off x="2455219" y="1212327"/>
          <a:ext cx="4881684" cy="37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Líder</a:t>
          </a:r>
          <a:r>
            <a:rPr lang="en-US" sz="2000" b="1" kern="1200" dirty="0"/>
            <a:t> do Projeto</a:t>
          </a:r>
          <a:endParaRPr lang="pt-BR" sz="2000" b="1" kern="1200" dirty="0"/>
        </a:p>
      </dsp:txBody>
      <dsp:txXfrm>
        <a:off x="2455219" y="1212327"/>
        <a:ext cx="4881684" cy="378182"/>
      </dsp:txXfrm>
    </dsp:sp>
    <dsp:sp modelId="{88B7544B-03B5-4030-B178-FCAA109C5051}">
      <dsp:nvSpPr>
        <dsp:cNvPr id="0" name=""/>
        <dsp:cNvSpPr/>
      </dsp:nvSpPr>
      <dsp:spPr>
        <a:xfrm>
          <a:off x="2361939" y="1590509"/>
          <a:ext cx="4974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C386A-DDB1-46B3-B0B7-D047435CFF8A}">
      <dsp:nvSpPr>
        <dsp:cNvPr id="0" name=""/>
        <dsp:cNvSpPr/>
      </dsp:nvSpPr>
      <dsp:spPr>
        <a:xfrm>
          <a:off x="2455219" y="1609418"/>
          <a:ext cx="4881684" cy="37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PMO</a:t>
          </a:r>
          <a:endParaRPr lang="pt-BR" sz="2000" b="1" kern="1200" dirty="0"/>
        </a:p>
      </dsp:txBody>
      <dsp:txXfrm>
        <a:off x="2455219" y="1609418"/>
        <a:ext cx="4881684" cy="378182"/>
      </dsp:txXfrm>
    </dsp:sp>
    <dsp:sp modelId="{62FA8F9B-AF82-48AA-B38E-E01C941EB07C}">
      <dsp:nvSpPr>
        <dsp:cNvPr id="0" name=""/>
        <dsp:cNvSpPr/>
      </dsp:nvSpPr>
      <dsp:spPr>
        <a:xfrm>
          <a:off x="2361939" y="1987601"/>
          <a:ext cx="4974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A929D-289D-480E-80C4-A901C717FBB4}">
      <dsp:nvSpPr>
        <dsp:cNvPr id="0" name=""/>
        <dsp:cNvSpPr/>
      </dsp:nvSpPr>
      <dsp:spPr>
        <a:xfrm>
          <a:off x="2455219" y="2006510"/>
          <a:ext cx="4881684" cy="37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Líder</a:t>
          </a:r>
          <a:r>
            <a:rPr lang="en-US" sz="2000" b="1" kern="1200" dirty="0"/>
            <a:t> Técnico de TI</a:t>
          </a:r>
          <a:endParaRPr lang="pt-BR" sz="2000" b="1" kern="1200" dirty="0"/>
        </a:p>
      </dsp:txBody>
      <dsp:txXfrm>
        <a:off x="2455219" y="2006510"/>
        <a:ext cx="4881684" cy="378182"/>
      </dsp:txXfrm>
    </dsp:sp>
    <dsp:sp modelId="{6A4C639D-98F0-41F6-A532-3103C4012CC6}">
      <dsp:nvSpPr>
        <dsp:cNvPr id="0" name=""/>
        <dsp:cNvSpPr/>
      </dsp:nvSpPr>
      <dsp:spPr>
        <a:xfrm>
          <a:off x="2361939" y="2384692"/>
          <a:ext cx="4974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2A698-19FE-448F-BEDA-B1B77E001946}">
      <dsp:nvSpPr>
        <dsp:cNvPr id="0" name=""/>
        <dsp:cNvSpPr/>
      </dsp:nvSpPr>
      <dsp:spPr>
        <a:xfrm>
          <a:off x="2455219" y="2403601"/>
          <a:ext cx="4881684" cy="37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Líder</a:t>
          </a:r>
          <a:r>
            <a:rPr lang="en-US" sz="2000" b="1" kern="1200" dirty="0"/>
            <a:t> de </a:t>
          </a:r>
          <a:r>
            <a:rPr lang="en-US" sz="2000" b="1" kern="1200" dirty="0" err="1"/>
            <a:t>Frente</a:t>
          </a:r>
          <a:endParaRPr lang="pt-BR" sz="2000" b="1" kern="1200" dirty="0"/>
        </a:p>
      </dsp:txBody>
      <dsp:txXfrm>
        <a:off x="2455219" y="2403601"/>
        <a:ext cx="4881684" cy="378182"/>
      </dsp:txXfrm>
    </dsp:sp>
    <dsp:sp modelId="{9F192636-2422-42AE-BD30-512BFD61DC39}">
      <dsp:nvSpPr>
        <dsp:cNvPr id="0" name=""/>
        <dsp:cNvSpPr/>
      </dsp:nvSpPr>
      <dsp:spPr>
        <a:xfrm>
          <a:off x="2361939" y="2781783"/>
          <a:ext cx="4974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F28D1-2F80-4052-9CE2-104A2E19B140}">
      <dsp:nvSpPr>
        <dsp:cNvPr id="0" name=""/>
        <dsp:cNvSpPr/>
      </dsp:nvSpPr>
      <dsp:spPr>
        <a:xfrm>
          <a:off x="2455219" y="2800692"/>
          <a:ext cx="4881684" cy="37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Fornecedor</a:t>
          </a:r>
          <a:endParaRPr lang="pt-BR" sz="2000" b="1" kern="1200" dirty="0"/>
        </a:p>
      </dsp:txBody>
      <dsp:txXfrm>
        <a:off x="2455219" y="2800692"/>
        <a:ext cx="4881684" cy="378182"/>
      </dsp:txXfrm>
    </dsp:sp>
    <dsp:sp modelId="{BC7D9FA5-F332-4E12-81EB-1E9B9BBDB90F}">
      <dsp:nvSpPr>
        <dsp:cNvPr id="0" name=""/>
        <dsp:cNvSpPr/>
      </dsp:nvSpPr>
      <dsp:spPr>
        <a:xfrm>
          <a:off x="2361939" y="3178874"/>
          <a:ext cx="4974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9C0A1-87FD-4C74-9B2F-E8118F4229C3}">
      <dsp:nvSpPr>
        <dsp:cNvPr id="0" name=""/>
        <dsp:cNvSpPr/>
      </dsp:nvSpPr>
      <dsp:spPr>
        <a:xfrm>
          <a:off x="2455219" y="3197783"/>
          <a:ext cx="4881684" cy="37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Finanças</a:t>
          </a:r>
          <a:endParaRPr lang="pt-BR" sz="2000" b="1" kern="1200" dirty="0"/>
        </a:p>
      </dsp:txBody>
      <dsp:txXfrm>
        <a:off x="2455219" y="3197783"/>
        <a:ext cx="4881684" cy="378182"/>
      </dsp:txXfrm>
    </dsp:sp>
    <dsp:sp modelId="{C6D677EF-570E-414C-8929-3D544447F7E3}">
      <dsp:nvSpPr>
        <dsp:cNvPr id="0" name=""/>
        <dsp:cNvSpPr/>
      </dsp:nvSpPr>
      <dsp:spPr>
        <a:xfrm>
          <a:off x="2361939" y="3575966"/>
          <a:ext cx="4974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86EEE-7770-4938-8748-151EED027B5D}">
      <dsp:nvSpPr>
        <dsp:cNvPr id="0" name=""/>
        <dsp:cNvSpPr/>
      </dsp:nvSpPr>
      <dsp:spPr>
        <a:xfrm>
          <a:off x="2455219" y="3594875"/>
          <a:ext cx="4881684" cy="37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Usuários</a:t>
          </a:r>
          <a:endParaRPr lang="pt-BR" sz="2000" b="1" kern="1200" dirty="0"/>
        </a:p>
      </dsp:txBody>
      <dsp:txXfrm>
        <a:off x="2455219" y="3594875"/>
        <a:ext cx="4881684" cy="378182"/>
      </dsp:txXfrm>
    </dsp:sp>
    <dsp:sp modelId="{08C0E9D6-EAE4-45BA-9447-A6EA6E066072}">
      <dsp:nvSpPr>
        <dsp:cNvPr id="0" name=""/>
        <dsp:cNvSpPr/>
      </dsp:nvSpPr>
      <dsp:spPr>
        <a:xfrm>
          <a:off x="2361939" y="3973057"/>
          <a:ext cx="4974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0150B-8B4B-4332-A3AE-7931BFCA595A}">
      <dsp:nvSpPr>
        <dsp:cNvPr id="0" name=""/>
        <dsp:cNvSpPr/>
      </dsp:nvSpPr>
      <dsp:spPr>
        <a:xfrm>
          <a:off x="2455219" y="3991966"/>
          <a:ext cx="4881684" cy="37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Sustentação</a:t>
          </a:r>
          <a:r>
            <a:rPr lang="en-US" sz="2000" b="1" kern="1200" dirty="0"/>
            <a:t>/</a:t>
          </a:r>
          <a:r>
            <a:rPr lang="en-US" sz="2000" b="1" kern="1200" dirty="0" err="1"/>
            <a:t>Operação</a:t>
          </a:r>
          <a:endParaRPr lang="pt-BR" sz="2000" b="1" kern="1200" dirty="0"/>
        </a:p>
      </dsp:txBody>
      <dsp:txXfrm>
        <a:off x="2455219" y="3991966"/>
        <a:ext cx="4881684" cy="378182"/>
      </dsp:txXfrm>
    </dsp:sp>
    <dsp:sp modelId="{6BB18CE7-30CC-4856-967E-DF094566241E}">
      <dsp:nvSpPr>
        <dsp:cNvPr id="0" name=""/>
        <dsp:cNvSpPr/>
      </dsp:nvSpPr>
      <dsp:spPr>
        <a:xfrm>
          <a:off x="2361939" y="4370148"/>
          <a:ext cx="4974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B1677-EAD6-4FA9-9B64-BF5FE63D595B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36EDD-9529-4193-A23A-AF06C0010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19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A8F72-E9DE-402F-8E94-40A7BAD30050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E3DFB-379F-423B-A546-1F4CEB6A0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47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DB3-1FC9-604D-981C-4084F83DE6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1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677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270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265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545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266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DB3-1FC9-604D-981C-4084F83DE670}" type="slidenum">
              <a:rPr lang="pt-BR" smtClean="0">
                <a:solidFill>
                  <a:prstClr val="black"/>
                </a:solidFill>
              </a:rPr>
              <a:pPr/>
              <a:t>59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5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002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87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57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73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150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78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46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49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47" y="6759926"/>
            <a:ext cx="8531080" cy="1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85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78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155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85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655" y="1340768"/>
            <a:ext cx="11244451" cy="2376264"/>
          </a:xfrm>
        </p:spPr>
        <p:txBody>
          <a:bodyPr>
            <a:normAutofit/>
          </a:bodyPr>
          <a:lstStyle>
            <a:lvl1pPr marL="0" indent="0" algn="just">
              <a:buNone/>
              <a:defRPr lang="pt-BR" sz="2160" b="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Lorem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ipsum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dolor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sit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amet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consectetur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adipiscing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elit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Maecenas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id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posuere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leo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, ut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tristique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quam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Aenean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faucibus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nisi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vel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tincidunt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fringilla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Proin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congue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imperdiet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lacus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et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maximus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Morbi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tincidunt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suscipit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quam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ut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convallis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Aenean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ut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lectus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in urna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vehicula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cursus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in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in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metus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 Ut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cursus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tincidunt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ligula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, et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placerat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leo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sollicitudin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at.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Aliquam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ornare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fringilla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congue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76" y="6813377"/>
            <a:ext cx="12239089" cy="6559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0974" y="251634"/>
            <a:ext cx="76341" cy="381754"/>
          </a:xfrm>
          <a:prstGeom prst="rect">
            <a:avLst/>
          </a:prstGeom>
        </p:spPr>
      </p:pic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609521" y="249239"/>
            <a:ext cx="10971372" cy="358750"/>
          </a:xfrm>
        </p:spPr>
        <p:txBody>
          <a:bodyPr>
            <a:normAutofit/>
          </a:bodyPr>
          <a:lstStyle>
            <a:lvl1pPr algn="l">
              <a:defRPr sz="336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2636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Arredondado 22"/>
          <p:cNvSpPr/>
          <p:nvPr userDrawn="1"/>
        </p:nvSpPr>
        <p:spPr>
          <a:xfrm rot="1569113">
            <a:off x="-2447081" y="1075699"/>
            <a:ext cx="9850202" cy="6404244"/>
          </a:xfrm>
          <a:custGeom>
            <a:avLst/>
            <a:gdLst>
              <a:gd name="connsiteX0" fmla="*/ 0 w 9576351"/>
              <a:gd name="connsiteY0" fmla="*/ 1055353 h 6331994"/>
              <a:gd name="connsiteX1" fmla="*/ 1055353 w 9576351"/>
              <a:gd name="connsiteY1" fmla="*/ 0 h 6331994"/>
              <a:gd name="connsiteX2" fmla="*/ 8520998 w 9576351"/>
              <a:gd name="connsiteY2" fmla="*/ 0 h 6331994"/>
              <a:gd name="connsiteX3" fmla="*/ 9576351 w 9576351"/>
              <a:gd name="connsiteY3" fmla="*/ 1055353 h 6331994"/>
              <a:gd name="connsiteX4" fmla="*/ 9576351 w 9576351"/>
              <a:gd name="connsiteY4" fmla="*/ 5276641 h 6331994"/>
              <a:gd name="connsiteX5" fmla="*/ 8520998 w 9576351"/>
              <a:gd name="connsiteY5" fmla="*/ 6331994 h 6331994"/>
              <a:gd name="connsiteX6" fmla="*/ 1055353 w 9576351"/>
              <a:gd name="connsiteY6" fmla="*/ 6331994 h 6331994"/>
              <a:gd name="connsiteX7" fmla="*/ 0 w 9576351"/>
              <a:gd name="connsiteY7" fmla="*/ 5276641 h 6331994"/>
              <a:gd name="connsiteX8" fmla="*/ 0 w 9576351"/>
              <a:gd name="connsiteY8" fmla="*/ 1055353 h 6331994"/>
              <a:gd name="connsiteX0" fmla="*/ 0 w 9576351"/>
              <a:gd name="connsiteY0" fmla="*/ 1055353 h 6331994"/>
              <a:gd name="connsiteX1" fmla="*/ 1055353 w 9576351"/>
              <a:gd name="connsiteY1" fmla="*/ 0 h 6331994"/>
              <a:gd name="connsiteX2" fmla="*/ 8520998 w 9576351"/>
              <a:gd name="connsiteY2" fmla="*/ 0 h 6331994"/>
              <a:gd name="connsiteX3" fmla="*/ 9576351 w 9576351"/>
              <a:gd name="connsiteY3" fmla="*/ 1055353 h 6331994"/>
              <a:gd name="connsiteX4" fmla="*/ 9576351 w 9576351"/>
              <a:gd name="connsiteY4" fmla="*/ 5276641 h 6331994"/>
              <a:gd name="connsiteX5" fmla="*/ 8520998 w 9576351"/>
              <a:gd name="connsiteY5" fmla="*/ 6331994 h 6331994"/>
              <a:gd name="connsiteX6" fmla="*/ 1055353 w 9576351"/>
              <a:gd name="connsiteY6" fmla="*/ 6331994 h 6331994"/>
              <a:gd name="connsiteX7" fmla="*/ 3352679 w 9576351"/>
              <a:gd name="connsiteY7" fmla="*/ 5072448 h 6331994"/>
              <a:gd name="connsiteX8" fmla="*/ 0 w 9576351"/>
              <a:gd name="connsiteY8" fmla="*/ 1055353 h 6331994"/>
              <a:gd name="connsiteX0" fmla="*/ 4693066 w 8598873"/>
              <a:gd name="connsiteY0" fmla="*/ 7161344 h 7417977"/>
              <a:gd name="connsiteX1" fmla="*/ 77875 w 8598873"/>
              <a:gd name="connsiteY1" fmla="*/ 0 h 7417977"/>
              <a:gd name="connsiteX2" fmla="*/ 7543520 w 8598873"/>
              <a:gd name="connsiteY2" fmla="*/ 0 h 7417977"/>
              <a:gd name="connsiteX3" fmla="*/ 8598873 w 8598873"/>
              <a:gd name="connsiteY3" fmla="*/ 1055353 h 7417977"/>
              <a:gd name="connsiteX4" fmla="*/ 8598873 w 8598873"/>
              <a:gd name="connsiteY4" fmla="*/ 5276641 h 7417977"/>
              <a:gd name="connsiteX5" fmla="*/ 7543520 w 8598873"/>
              <a:gd name="connsiteY5" fmla="*/ 6331994 h 7417977"/>
              <a:gd name="connsiteX6" fmla="*/ 77875 w 8598873"/>
              <a:gd name="connsiteY6" fmla="*/ 6331994 h 7417977"/>
              <a:gd name="connsiteX7" fmla="*/ 2375201 w 8598873"/>
              <a:gd name="connsiteY7" fmla="*/ 5072448 h 7417977"/>
              <a:gd name="connsiteX8" fmla="*/ 4693066 w 8598873"/>
              <a:gd name="connsiteY8" fmla="*/ 7161344 h 7417977"/>
              <a:gd name="connsiteX0" fmla="*/ 4693066 w 8598873"/>
              <a:gd name="connsiteY0" fmla="*/ 7441304 h 7697937"/>
              <a:gd name="connsiteX1" fmla="*/ 1025241 w 8598873"/>
              <a:gd name="connsiteY1" fmla="*/ 0 h 7697937"/>
              <a:gd name="connsiteX2" fmla="*/ 7543520 w 8598873"/>
              <a:gd name="connsiteY2" fmla="*/ 279960 h 7697937"/>
              <a:gd name="connsiteX3" fmla="*/ 8598873 w 8598873"/>
              <a:gd name="connsiteY3" fmla="*/ 1335313 h 7697937"/>
              <a:gd name="connsiteX4" fmla="*/ 8598873 w 8598873"/>
              <a:gd name="connsiteY4" fmla="*/ 5556601 h 7697937"/>
              <a:gd name="connsiteX5" fmla="*/ 7543520 w 8598873"/>
              <a:gd name="connsiteY5" fmla="*/ 6611954 h 7697937"/>
              <a:gd name="connsiteX6" fmla="*/ 77875 w 8598873"/>
              <a:gd name="connsiteY6" fmla="*/ 6611954 h 7697937"/>
              <a:gd name="connsiteX7" fmla="*/ 2375201 w 8598873"/>
              <a:gd name="connsiteY7" fmla="*/ 5352408 h 7697937"/>
              <a:gd name="connsiteX8" fmla="*/ 4693066 w 8598873"/>
              <a:gd name="connsiteY8" fmla="*/ 7441304 h 7697937"/>
              <a:gd name="connsiteX0" fmla="*/ 4693066 w 8598873"/>
              <a:gd name="connsiteY0" fmla="*/ 7723144 h 7979777"/>
              <a:gd name="connsiteX1" fmla="*/ 1457837 w 8598873"/>
              <a:gd name="connsiteY1" fmla="*/ 696729 h 7979777"/>
              <a:gd name="connsiteX2" fmla="*/ 1025241 w 8598873"/>
              <a:gd name="connsiteY2" fmla="*/ 281840 h 7979777"/>
              <a:gd name="connsiteX3" fmla="*/ 7543520 w 8598873"/>
              <a:gd name="connsiteY3" fmla="*/ 561800 h 7979777"/>
              <a:gd name="connsiteX4" fmla="*/ 8598873 w 8598873"/>
              <a:gd name="connsiteY4" fmla="*/ 1617153 h 7979777"/>
              <a:gd name="connsiteX5" fmla="*/ 8598873 w 8598873"/>
              <a:gd name="connsiteY5" fmla="*/ 5838441 h 7979777"/>
              <a:gd name="connsiteX6" fmla="*/ 7543520 w 8598873"/>
              <a:gd name="connsiteY6" fmla="*/ 6893794 h 7979777"/>
              <a:gd name="connsiteX7" fmla="*/ 77875 w 8598873"/>
              <a:gd name="connsiteY7" fmla="*/ 6893794 h 7979777"/>
              <a:gd name="connsiteX8" fmla="*/ 2375201 w 8598873"/>
              <a:gd name="connsiteY8" fmla="*/ 5634248 h 7979777"/>
              <a:gd name="connsiteX9" fmla="*/ 4693066 w 8598873"/>
              <a:gd name="connsiteY9" fmla="*/ 7723144 h 7979777"/>
              <a:gd name="connsiteX0" fmla="*/ 4693066 w 8598873"/>
              <a:gd name="connsiteY0" fmla="*/ 7540112 h 7796745"/>
              <a:gd name="connsiteX1" fmla="*/ 1457837 w 8598873"/>
              <a:gd name="connsiteY1" fmla="*/ 513697 h 7796745"/>
              <a:gd name="connsiteX2" fmla="*/ 1228751 w 8598873"/>
              <a:gd name="connsiteY2" fmla="*/ 612954 h 7796745"/>
              <a:gd name="connsiteX3" fmla="*/ 1025241 w 8598873"/>
              <a:gd name="connsiteY3" fmla="*/ 98808 h 7796745"/>
              <a:gd name="connsiteX4" fmla="*/ 7543520 w 8598873"/>
              <a:gd name="connsiteY4" fmla="*/ 378768 h 7796745"/>
              <a:gd name="connsiteX5" fmla="*/ 8598873 w 8598873"/>
              <a:gd name="connsiteY5" fmla="*/ 1434121 h 7796745"/>
              <a:gd name="connsiteX6" fmla="*/ 8598873 w 8598873"/>
              <a:gd name="connsiteY6" fmla="*/ 5655409 h 7796745"/>
              <a:gd name="connsiteX7" fmla="*/ 7543520 w 8598873"/>
              <a:gd name="connsiteY7" fmla="*/ 6710762 h 7796745"/>
              <a:gd name="connsiteX8" fmla="*/ 77875 w 8598873"/>
              <a:gd name="connsiteY8" fmla="*/ 6710762 h 7796745"/>
              <a:gd name="connsiteX9" fmla="*/ 2375201 w 8598873"/>
              <a:gd name="connsiteY9" fmla="*/ 5451216 h 7796745"/>
              <a:gd name="connsiteX10" fmla="*/ 4693066 w 8598873"/>
              <a:gd name="connsiteY10" fmla="*/ 7540112 h 7796745"/>
              <a:gd name="connsiteX0" fmla="*/ 4693066 w 8598873"/>
              <a:gd name="connsiteY0" fmla="*/ 7540112 h 7796745"/>
              <a:gd name="connsiteX1" fmla="*/ 1457837 w 8598873"/>
              <a:gd name="connsiteY1" fmla="*/ 513697 h 7796745"/>
              <a:gd name="connsiteX2" fmla="*/ 1228751 w 8598873"/>
              <a:gd name="connsiteY2" fmla="*/ 612954 h 7796745"/>
              <a:gd name="connsiteX3" fmla="*/ 335256 w 8598873"/>
              <a:gd name="connsiteY3" fmla="*/ 787083 h 7796745"/>
              <a:gd name="connsiteX4" fmla="*/ 1025241 w 8598873"/>
              <a:gd name="connsiteY4" fmla="*/ 98808 h 7796745"/>
              <a:gd name="connsiteX5" fmla="*/ 7543520 w 8598873"/>
              <a:gd name="connsiteY5" fmla="*/ 378768 h 7796745"/>
              <a:gd name="connsiteX6" fmla="*/ 8598873 w 8598873"/>
              <a:gd name="connsiteY6" fmla="*/ 1434121 h 7796745"/>
              <a:gd name="connsiteX7" fmla="*/ 8598873 w 8598873"/>
              <a:gd name="connsiteY7" fmla="*/ 5655409 h 7796745"/>
              <a:gd name="connsiteX8" fmla="*/ 7543520 w 8598873"/>
              <a:gd name="connsiteY8" fmla="*/ 6710762 h 7796745"/>
              <a:gd name="connsiteX9" fmla="*/ 77875 w 8598873"/>
              <a:gd name="connsiteY9" fmla="*/ 6710762 h 7796745"/>
              <a:gd name="connsiteX10" fmla="*/ 2375201 w 8598873"/>
              <a:gd name="connsiteY10" fmla="*/ 5451216 h 7796745"/>
              <a:gd name="connsiteX11" fmla="*/ 4693066 w 8598873"/>
              <a:gd name="connsiteY11" fmla="*/ 7540112 h 7796745"/>
              <a:gd name="connsiteX0" fmla="*/ 4693066 w 8598873"/>
              <a:gd name="connsiteY0" fmla="*/ 7443496 h 7700129"/>
              <a:gd name="connsiteX1" fmla="*/ 2753398 w 8598873"/>
              <a:gd name="connsiteY1" fmla="*/ 3405863 h 7700129"/>
              <a:gd name="connsiteX2" fmla="*/ 1228751 w 8598873"/>
              <a:gd name="connsiteY2" fmla="*/ 516338 h 7700129"/>
              <a:gd name="connsiteX3" fmla="*/ 335256 w 8598873"/>
              <a:gd name="connsiteY3" fmla="*/ 690467 h 7700129"/>
              <a:gd name="connsiteX4" fmla="*/ 1025241 w 8598873"/>
              <a:gd name="connsiteY4" fmla="*/ 2192 h 7700129"/>
              <a:gd name="connsiteX5" fmla="*/ 7543520 w 8598873"/>
              <a:gd name="connsiteY5" fmla="*/ 282152 h 7700129"/>
              <a:gd name="connsiteX6" fmla="*/ 8598873 w 8598873"/>
              <a:gd name="connsiteY6" fmla="*/ 1337505 h 7700129"/>
              <a:gd name="connsiteX7" fmla="*/ 8598873 w 8598873"/>
              <a:gd name="connsiteY7" fmla="*/ 5558793 h 7700129"/>
              <a:gd name="connsiteX8" fmla="*/ 7543520 w 8598873"/>
              <a:gd name="connsiteY8" fmla="*/ 6614146 h 7700129"/>
              <a:gd name="connsiteX9" fmla="*/ 77875 w 8598873"/>
              <a:gd name="connsiteY9" fmla="*/ 6614146 h 7700129"/>
              <a:gd name="connsiteX10" fmla="*/ 2375201 w 8598873"/>
              <a:gd name="connsiteY10" fmla="*/ 5354600 h 7700129"/>
              <a:gd name="connsiteX11" fmla="*/ 4693066 w 8598873"/>
              <a:gd name="connsiteY11" fmla="*/ 7443496 h 7700129"/>
              <a:gd name="connsiteX0" fmla="*/ 4693066 w 8598873"/>
              <a:gd name="connsiteY0" fmla="*/ 7441304 h 7697937"/>
              <a:gd name="connsiteX1" fmla="*/ 2753398 w 8598873"/>
              <a:gd name="connsiteY1" fmla="*/ 3403671 h 7697937"/>
              <a:gd name="connsiteX2" fmla="*/ 1228751 w 8598873"/>
              <a:gd name="connsiteY2" fmla="*/ 514146 h 7697937"/>
              <a:gd name="connsiteX3" fmla="*/ 1025241 w 8598873"/>
              <a:gd name="connsiteY3" fmla="*/ 0 h 7697937"/>
              <a:gd name="connsiteX4" fmla="*/ 7543520 w 8598873"/>
              <a:gd name="connsiteY4" fmla="*/ 279960 h 7697937"/>
              <a:gd name="connsiteX5" fmla="*/ 8598873 w 8598873"/>
              <a:gd name="connsiteY5" fmla="*/ 1335313 h 7697937"/>
              <a:gd name="connsiteX6" fmla="*/ 8598873 w 8598873"/>
              <a:gd name="connsiteY6" fmla="*/ 5556601 h 7697937"/>
              <a:gd name="connsiteX7" fmla="*/ 7543520 w 8598873"/>
              <a:gd name="connsiteY7" fmla="*/ 6611954 h 7697937"/>
              <a:gd name="connsiteX8" fmla="*/ 77875 w 8598873"/>
              <a:gd name="connsiteY8" fmla="*/ 6611954 h 7697937"/>
              <a:gd name="connsiteX9" fmla="*/ 2375201 w 8598873"/>
              <a:gd name="connsiteY9" fmla="*/ 5352408 h 7697937"/>
              <a:gd name="connsiteX10" fmla="*/ 4693066 w 8598873"/>
              <a:gd name="connsiteY10" fmla="*/ 7441304 h 7697937"/>
              <a:gd name="connsiteX0" fmla="*/ 4693066 w 8598873"/>
              <a:gd name="connsiteY0" fmla="*/ 7291851 h 7548484"/>
              <a:gd name="connsiteX1" fmla="*/ 2753398 w 8598873"/>
              <a:gd name="connsiteY1" fmla="*/ 3254218 h 7548484"/>
              <a:gd name="connsiteX2" fmla="*/ 1228751 w 8598873"/>
              <a:gd name="connsiteY2" fmla="*/ 364693 h 7548484"/>
              <a:gd name="connsiteX3" fmla="*/ 7543520 w 8598873"/>
              <a:gd name="connsiteY3" fmla="*/ 130507 h 7548484"/>
              <a:gd name="connsiteX4" fmla="*/ 8598873 w 8598873"/>
              <a:gd name="connsiteY4" fmla="*/ 1185860 h 7548484"/>
              <a:gd name="connsiteX5" fmla="*/ 8598873 w 8598873"/>
              <a:gd name="connsiteY5" fmla="*/ 5407148 h 7548484"/>
              <a:gd name="connsiteX6" fmla="*/ 7543520 w 8598873"/>
              <a:gd name="connsiteY6" fmla="*/ 6462501 h 7548484"/>
              <a:gd name="connsiteX7" fmla="*/ 77875 w 8598873"/>
              <a:gd name="connsiteY7" fmla="*/ 6462501 h 7548484"/>
              <a:gd name="connsiteX8" fmla="*/ 2375201 w 8598873"/>
              <a:gd name="connsiteY8" fmla="*/ 5202955 h 7548484"/>
              <a:gd name="connsiteX9" fmla="*/ 4693066 w 8598873"/>
              <a:gd name="connsiteY9" fmla="*/ 7291851 h 7548484"/>
              <a:gd name="connsiteX0" fmla="*/ 4693066 w 8598873"/>
              <a:gd name="connsiteY0" fmla="*/ 7340359 h 7596992"/>
              <a:gd name="connsiteX1" fmla="*/ 2753398 w 8598873"/>
              <a:gd name="connsiteY1" fmla="*/ 3302726 h 7596992"/>
              <a:gd name="connsiteX2" fmla="*/ 1181644 w 8598873"/>
              <a:gd name="connsiteY2" fmla="*/ 317265 h 7596992"/>
              <a:gd name="connsiteX3" fmla="*/ 7543520 w 8598873"/>
              <a:gd name="connsiteY3" fmla="*/ 179015 h 7596992"/>
              <a:gd name="connsiteX4" fmla="*/ 8598873 w 8598873"/>
              <a:gd name="connsiteY4" fmla="*/ 1234368 h 7596992"/>
              <a:gd name="connsiteX5" fmla="*/ 8598873 w 8598873"/>
              <a:gd name="connsiteY5" fmla="*/ 5455656 h 7596992"/>
              <a:gd name="connsiteX6" fmla="*/ 7543520 w 8598873"/>
              <a:gd name="connsiteY6" fmla="*/ 6511009 h 7596992"/>
              <a:gd name="connsiteX7" fmla="*/ 77875 w 8598873"/>
              <a:gd name="connsiteY7" fmla="*/ 6511009 h 7596992"/>
              <a:gd name="connsiteX8" fmla="*/ 2375201 w 8598873"/>
              <a:gd name="connsiteY8" fmla="*/ 5251463 h 7596992"/>
              <a:gd name="connsiteX9" fmla="*/ 4693066 w 8598873"/>
              <a:gd name="connsiteY9" fmla="*/ 7340359 h 7596992"/>
              <a:gd name="connsiteX0" fmla="*/ 3511422 w 7417229"/>
              <a:gd name="connsiteY0" fmla="*/ 7340359 h 7596992"/>
              <a:gd name="connsiteX1" fmla="*/ 1571754 w 7417229"/>
              <a:gd name="connsiteY1" fmla="*/ 3302726 h 7596992"/>
              <a:gd name="connsiteX2" fmla="*/ 0 w 7417229"/>
              <a:gd name="connsiteY2" fmla="*/ 317265 h 7596992"/>
              <a:gd name="connsiteX3" fmla="*/ 6361876 w 7417229"/>
              <a:gd name="connsiteY3" fmla="*/ 179015 h 7596992"/>
              <a:gd name="connsiteX4" fmla="*/ 7417229 w 7417229"/>
              <a:gd name="connsiteY4" fmla="*/ 1234368 h 7596992"/>
              <a:gd name="connsiteX5" fmla="*/ 7417229 w 7417229"/>
              <a:gd name="connsiteY5" fmla="*/ 5455656 h 7596992"/>
              <a:gd name="connsiteX6" fmla="*/ 6361876 w 7417229"/>
              <a:gd name="connsiteY6" fmla="*/ 6511009 h 7596992"/>
              <a:gd name="connsiteX7" fmla="*/ 1193557 w 7417229"/>
              <a:gd name="connsiteY7" fmla="*/ 5251463 h 7596992"/>
              <a:gd name="connsiteX8" fmla="*/ 3511422 w 7417229"/>
              <a:gd name="connsiteY8" fmla="*/ 7340359 h 7596992"/>
              <a:gd name="connsiteX0" fmla="*/ 3511422 w 7417229"/>
              <a:gd name="connsiteY0" fmla="*/ 7340359 h 7340359"/>
              <a:gd name="connsiteX1" fmla="*/ 1571754 w 7417229"/>
              <a:gd name="connsiteY1" fmla="*/ 3302726 h 7340359"/>
              <a:gd name="connsiteX2" fmla="*/ 0 w 7417229"/>
              <a:gd name="connsiteY2" fmla="*/ 317265 h 7340359"/>
              <a:gd name="connsiteX3" fmla="*/ 6361876 w 7417229"/>
              <a:gd name="connsiteY3" fmla="*/ 179015 h 7340359"/>
              <a:gd name="connsiteX4" fmla="*/ 7417229 w 7417229"/>
              <a:gd name="connsiteY4" fmla="*/ 1234368 h 7340359"/>
              <a:gd name="connsiteX5" fmla="*/ 7417229 w 7417229"/>
              <a:gd name="connsiteY5" fmla="*/ 5455656 h 7340359"/>
              <a:gd name="connsiteX6" fmla="*/ 6361876 w 7417229"/>
              <a:gd name="connsiteY6" fmla="*/ 6511009 h 7340359"/>
              <a:gd name="connsiteX7" fmla="*/ 3511422 w 7417229"/>
              <a:gd name="connsiteY7" fmla="*/ 7340359 h 7340359"/>
              <a:gd name="connsiteX0" fmla="*/ 3511422 w 7417229"/>
              <a:gd name="connsiteY0" fmla="*/ 7340359 h 7340359"/>
              <a:gd name="connsiteX1" fmla="*/ 1571754 w 7417229"/>
              <a:gd name="connsiteY1" fmla="*/ 3302726 h 7340359"/>
              <a:gd name="connsiteX2" fmla="*/ 0 w 7417229"/>
              <a:gd name="connsiteY2" fmla="*/ 317265 h 7340359"/>
              <a:gd name="connsiteX3" fmla="*/ 6361876 w 7417229"/>
              <a:gd name="connsiteY3" fmla="*/ 179015 h 7340359"/>
              <a:gd name="connsiteX4" fmla="*/ 7417229 w 7417229"/>
              <a:gd name="connsiteY4" fmla="*/ 1234368 h 7340359"/>
              <a:gd name="connsiteX5" fmla="*/ 7417229 w 7417229"/>
              <a:gd name="connsiteY5" fmla="*/ 5455656 h 7340359"/>
              <a:gd name="connsiteX6" fmla="*/ 6361876 w 7417229"/>
              <a:gd name="connsiteY6" fmla="*/ 6511009 h 7340359"/>
              <a:gd name="connsiteX7" fmla="*/ 3725641 w 7417229"/>
              <a:gd name="connsiteY7" fmla="*/ 7312090 h 7340359"/>
              <a:gd name="connsiteX8" fmla="*/ 3511422 w 7417229"/>
              <a:gd name="connsiteY8" fmla="*/ 7340359 h 7340359"/>
              <a:gd name="connsiteX0" fmla="*/ 3511422 w 7417229"/>
              <a:gd name="connsiteY0" fmla="*/ 7340359 h 7340359"/>
              <a:gd name="connsiteX1" fmla="*/ 1571754 w 7417229"/>
              <a:gd name="connsiteY1" fmla="*/ 3302726 h 7340359"/>
              <a:gd name="connsiteX2" fmla="*/ 0 w 7417229"/>
              <a:gd name="connsiteY2" fmla="*/ 317265 h 7340359"/>
              <a:gd name="connsiteX3" fmla="*/ 6361876 w 7417229"/>
              <a:gd name="connsiteY3" fmla="*/ 179015 h 7340359"/>
              <a:gd name="connsiteX4" fmla="*/ 7417229 w 7417229"/>
              <a:gd name="connsiteY4" fmla="*/ 1234368 h 7340359"/>
              <a:gd name="connsiteX5" fmla="*/ 7417229 w 7417229"/>
              <a:gd name="connsiteY5" fmla="*/ 5455656 h 7340359"/>
              <a:gd name="connsiteX6" fmla="*/ 3725641 w 7417229"/>
              <a:gd name="connsiteY6" fmla="*/ 7312090 h 7340359"/>
              <a:gd name="connsiteX7" fmla="*/ 3511422 w 7417229"/>
              <a:gd name="connsiteY7" fmla="*/ 7340359 h 7340359"/>
              <a:gd name="connsiteX0" fmla="*/ 3511422 w 7417229"/>
              <a:gd name="connsiteY0" fmla="*/ 7340359 h 7404184"/>
              <a:gd name="connsiteX1" fmla="*/ 1571754 w 7417229"/>
              <a:gd name="connsiteY1" fmla="*/ 3302726 h 7404184"/>
              <a:gd name="connsiteX2" fmla="*/ 0 w 7417229"/>
              <a:gd name="connsiteY2" fmla="*/ 317265 h 7404184"/>
              <a:gd name="connsiteX3" fmla="*/ 6361876 w 7417229"/>
              <a:gd name="connsiteY3" fmla="*/ 179015 h 7404184"/>
              <a:gd name="connsiteX4" fmla="*/ 7417229 w 7417229"/>
              <a:gd name="connsiteY4" fmla="*/ 1234368 h 7404184"/>
              <a:gd name="connsiteX5" fmla="*/ 7417229 w 7417229"/>
              <a:gd name="connsiteY5" fmla="*/ 5455656 h 7404184"/>
              <a:gd name="connsiteX6" fmla="*/ 3511422 w 7417229"/>
              <a:gd name="connsiteY6" fmla="*/ 7340359 h 7404184"/>
              <a:gd name="connsiteX0" fmla="*/ 3511422 w 7417229"/>
              <a:gd name="connsiteY0" fmla="*/ 7340359 h 7379079"/>
              <a:gd name="connsiteX1" fmla="*/ 1571754 w 7417229"/>
              <a:gd name="connsiteY1" fmla="*/ 3302726 h 7379079"/>
              <a:gd name="connsiteX2" fmla="*/ 0 w 7417229"/>
              <a:gd name="connsiteY2" fmla="*/ 317265 h 7379079"/>
              <a:gd name="connsiteX3" fmla="*/ 6361876 w 7417229"/>
              <a:gd name="connsiteY3" fmla="*/ 179015 h 7379079"/>
              <a:gd name="connsiteX4" fmla="*/ 7417229 w 7417229"/>
              <a:gd name="connsiteY4" fmla="*/ 1234368 h 7379079"/>
              <a:gd name="connsiteX5" fmla="*/ 7417229 w 7417229"/>
              <a:gd name="connsiteY5" fmla="*/ 5455656 h 7379079"/>
              <a:gd name="connsiteX6" fmla="*/ 6221064 w 7417229"/>
              <a:gd name="connsiteY6" fmla="*/ 5068107 h 7379079"/>
              <a:gd name="connsiteX7" fmla="*/ 3511422 w 7417229"/>
              <a:gd name="connsiteY7" fmla="*/ 7340359 h 7379079"/>
              <a:gd name="connsiteX0" fmla="*/ 3511422 w 7417254"/>
              <a:gd name="connsiteY0" fmla="*/ 7340359 h 7379079"/>
              <a:gd name="connsiteX1" fmla="*/ 1571754 w 7417254"/>
              <a:gd name="connsiteY1" fmla="*/ 3302726 h 7379079"/>
              <a:gd name="connsiteX2" fmla="*/ 0 w 7417254"/>
              <a:gd name="connsiteY2" fmla="*/ 317265 h 7379079"/>
              <a:gd name="connsiteX3" fmla="*/ 6361876 w 7417254"/>
              <a:gd name="connsiteY3" fmla="*/ 179015 h 7379079"/>
              <a:gd name="connsiteX4" fmla="*/ 7417229 w 7417254"/>
              <a:gd name="connsiteY4" fmla="*/ 1234368 h 7379079"/>
              <a:gd name="connsiteX5" fmla="*/ 7409517 w 7417254"/>
              <a:gd name="connsiteY5" fmla="*/ 4497784 h 7379079"/>
              <a:gd name="connsiteX6" fmla="*/ 7417229 w 7417254"/>
              <a:gd name="connsiteY6" fmla="*/ 5455656 h 7379079"/>
              <a:gd name="connsiteX7" fmla="*/ 6221064 w 7417254"/>
              <a:gd name="connsiteY7" fmla="*/ 5068107 h 7379079"/>
              <a:gd name="connsiteX8" fmla="*/ 3511422 w 7417254"/>
              <a:gd name="connsiteY8" fmla="*/ 7340359 h 7379079"/>
              <a:gd name="connsiteX0" fmla="*/ 3511422 w 7417254"/>
              <a:gd name="connsiteY0" fmla="*/ 7340359 h 7379079"/>
              <a:gd name="connsiteX1" fmla="*/ 1571754 w 7417254"/>
              <a:gd name="connsiteY1" fmla="*/ 3302726 h 7379079"/>
              <a:gd name="connsiteX2" fmla="*/ 0 w 7417254"/>
              <a:gd name="connsiteY2" fmla="*/ 317265 h 7379079"/>
              <a:gd name="connsiteX3" fmla="*/ 6361876 w 7417254"/>
              <a:gd name="connsiteY3" fmla="*/ 179015 h 7379079"/>
              <a:gd name="connsiteX4" fmla="*/ 7417229 w 7417254"/>
              <a:gd name="connsiteY4" fmla="*/ 1234368 h 7379079"/>
              <a:gd name="connsiteX5" fmla="*/ 7409517 w 7417254"/>
              <a:gd name="connsiteY5" fmla="*/ 4497784 h 7379079"/>
              <a:gd name="connsiteX6" fmla="*/ 6221064 w 7417254"/>
              <a:gd name="connsiteY6" fmla="*/ 5068107 h 7379079"/>
              <a:gd name="connsiteX7" fmla="*/ 3511422 w 7417254"/>
              <a:gd name="connsiteY7" fmla="*/ 7340359 h 7379079"/>
              <a:gd name="connsiteX0" fmla="*/ 3511422 w 7417245"/>
              <a:gd name="connsiteY0" fmla="*/ 7340359 h 7379079"/>
              <a:gd name="connsiteX1" fmla="*/ 1571754 w 7417245"/>
              <a:gd name="connsiteY1" fmla="*/ 3302726 h 7379079"/>
              <a:gd name="connsiteX2" fmla="*/ 0 w 7417245"/>
              <a:gd name="connsiteY2" fmla="*/ 317265 h 7379079"/>
              <a:gd name="connsiteX3" fmla="*/ 6361876 w 7417245"/>
              <a:gd name="connsiteY3" fmla="*/ 179015 h 7379079"/>
              <a:gd name="connsiteX4" fmla="*/ 7417229 w 7417245"/>
              <a:gd name="connsiteY4" fmla="*/ 1234368 h 7379079"/>
              <a:gd name="connsiteX5" fmla="*/ 7404665 w 7417245"/>
              <a:gd name="connsiteY5" fmla="*/ 4434018 h 7379079"/>
              <a:gd name="connsiteX6" fmla="*/ 6221064 w 7417245"/>
              <a:gd name="connsiteY6" fmla="*/ 5068107 h 7379079"/>
              <a:gd name="connsiteX7" fmla="*/ 3511422 w 7417245"/>
              <a:gd name="connsiteY7" fmla="*/ 7340359 h 7379079"/>
              <a:gd name="connsiteX0" fmla="*/ 3511422 w 7417245"/>
              <a:gd name="connsiteY0" fmla="*/ 7340359 h 7379079"/>
              <a:gd name="connsiteX1" fmla="*/ 1571754 w 7417245"/>
              <a:gd name="connsiteY1" fmla="*/ 3302726 h 7379079"/>
              <a:gd name="connsiteX2" fmla="*/ 0 w 7417245"/>
              <a:gd name="connsiteY2" fmla="*/ 317265 h 7379079"/>
              <a:gd name="connsiteX3" fmla="*/ 6361876 w 7417245"/>
              <a:gd name="connsiteY3" fmla="*/ 179015 h 7379079"/>
              <a:gd name="connsiteX4" fmla="*/ 7417229 w 7417245"/>
              <a:gd name="connsiteY4" fmla="*/ 1234368 h 7379079"/>
              <a:gd name="connsiteX5" fmla="*/ 7404665 w 7417245"/>
              <a:gd name="connsiteY5" fmla="*/ 4434018 h 7379079"/>
              <a:gd name="connsiteX6" fmla="*/ 6221064 w 7417245"/>
              <a:gd name="connsiteY6" fmla="*/ 5068107 h 7379079"/>
              <a:gd name="connsiteX7" fmla="*/ 3511422 w 7417245"/>
              <a:gd name="connsiteY7" fmla="*/ 7340359 h 7379079"/>
              <a:gd name="connsiteX0" fmla="*/ 3511422 w 7417245"/>
              <a:gd name="connsiteY0" fmla="*/ 7340359 h 7340359"/>
              <a:gd name="connsiteX1" fmla="*/ 1571754 w 7417245"/>
              <a:gd name="connsiteY1" fmla="*/ 3302726 h 7340359"/>
              <a:gd name="connsiteX2" fmla="*/ 0 w 7417245"/>
              <a:gd name="connsiteY2" fmla="*/ 317265 h 7340359"/>
              <a:gd name="connsiteX3" fmla="*/ 6361876 w 7417245"/>
              <a:gd name="connsiteY3" fmla="*/ 179015 h 7340359"/>
              <a:gd name="connsiteX4" fmla="*/ 7417229 w 7417245"/>
              <a:gd name="connsiteY4" fmla="*/ 1234368 h 7340359"/>
              <a:gd name="connsiteX5" fmla="*/ 7404665 w 7417245"/>
              <a:gd name="connsiteY5" fmla="*/ 4434018 h 7340359"/>
              <a:gd name="connsiteX6" fmla="*/ 6221064 w 7417245"/>
              <a:gd name="connsiteY6" fmla="*/ 5068107 h 7340359"/>
              <a:gd name="connsiteX7" fmla="*/ 3511422 w 7417245"/>
              <a:gd name="connsiteY7" fmla="*/ 7340359 h 7340359"/>
              <a:gd name="connsiteX0" fmla="*/ 3335569 w 7417245"/>
              <a:gd name="connsiteY0" fmla="*/ 6685847 h 6685847"/>
              <a:gd name="connsiteX1" fmla="*/ 1571754 w 7417245"/>
              <a:gd name="connsiteY1" fmla="*/ 3302726 h 6685847"/>
              <a:gd name="connsiteX2" fmla="*/ 0 w 7417245"/>
              <a:gd name="connsiteY2" fmla="*/ 317265 h 6685847"/>
              <a:gd name="connsiteX3" fmla="*/ 6361876 w 7417245"/>
              <a:gd name="connsiteY3" fmla="*/ 179015 h 6685847"/>
              <a:gd name="connsiteX4" fmla="*/ 7417229 w 7417245"/>
              <a:gd name="connsiteY4" fmla="*/ 1234368 h 6685847"/>
              <a:gd name="connsiteX5" fmla="*/ 7404665 w 7417245"/>
              <a:gd name="connsiteY5" fmla="*/ 4434018 h 6685847"/>
              <a:gd name="connsiteX6" fmla="*/ 6221064 w 7417245"/>
              <a:gd name="connsiteY6" fmla="*/ 5068107 h 6685847"/>
              <a:gd name="connsiteX7" fmla="*/ 3335569 w 7417245"/>
              <a:gd name="connsiteY7" fmla="*/ 6685847 h 6685847"/>
              <a:gd name="connsiteX0" fmla="*/ 3335569 w 7417245"/>
              <a:gd name="connsiteY0" fmla="*/ 6685847 h 6685847"/>
              <a:gd name="connsiteX1" fmla="*/ 1571754 w 7417245"/>
              <a:gd name="connsiteY1" fmla="*/ 3302726 h 6685847"/>
              <a:gd name="connsiteX2" fmla="*/ 0 w 7417245"/>
              <a:gd name="connsiteY2" fmla="*/ 317265 h 6685847"/>
              <a:gd name="connsiteX3" fmla="*/ 6361876 w 7417245"/>
              <a:gd name="connsiteY3" fmla="*/ 179015 h 6685847"/>
              <a:gd name="connsiteX4" fmla="*/ 7417229 w 7417245"/>
              <a:gd name="connsiteY4" fmla="*/ 1234368 h 6685847"/>
              <a:gd name="connsiteX5" fmla="*/ 7404665 w 7417245"/>
              <a:gd name="connsiteY5" fmla="*/ 4434018 h 6685847"/>
              <a:gd name="connsiteX6" fmla="*/ 6221064 w 7417245"/>
              <a:gd name="connsiteY6" fmla="*/ 5068107 h 6685847"/>
              <a:gd name="connsiteX7" fmla="*/ 3335569 w 7417245"/>
              <a:gd name="connsiteY7" fmla="*/ 6685847 h 6685847"/>
              <a:gd name="connsiteX0" fmla="*/ 3335569 w 7417245"/>
              <a:gd name="connsiteY0" fmla="*/ 6685847 h 6685847"/>
              <a:gd name="connsiteX1" fmla="*/ 1571754 w 7417245"/>
              <a:gd name="connsiteY1" fmla="*/ 3302726 h 6685847"/>
              <a:gd name="connsiteX2" fmla="*/ 0 w 7417245"/>
              <a:gd name="connsiteY2" fmla="*/ 317265 h 6685847"/>
              <a:gd name="connsiteX3" fmla="*/ 6361876 w 7417245"/>
              <a:gd name="connsiteY3" fmla="*/ 179015 h 6685847"/>
              <a:gd name="connsiteX4" fmla="*/ 7417229 w 7417245"/>
              <a:gd name="connsiteY4" fmla="*/ 1234368 h 6685847"/>
              <a:gd name="connsiteX5" fmla="*/ 7404665 w 7417245"/>
              <a:gd name="connsiteY5" fmla="*/ 4434018 h 6685847"/>
              <a:gd name="connsiteX6" fmla="*/ 6221064 w 7417245"/>
              <a:gd name="connsiteY6" fmla="*/ 5068107 h 6685847"/>
              <a:gd name="connsiteX7" fmla="*/ 3335569 w 7417245"/>
              <a:gd name="connsiteY7" fmla="*/ 6685847 h 6685847"/>
              <a:gd name="connsiteX0" fmla="*/ 3235739 w 7417245"/>
              <a:gd name="connsiteY0" fmla="*/ 6536420 h 6536420"/>
              <a:gd name="connsiteX1" fmla="*/ 1571754 w 7417245"/>
              <a:gd name="connsiteY1" fmla="*/ 3302726 h 6536420"/>
              <a:gd name="connsiteX2" fmla="*/ 0 w 7417245"/>
              <a:gd name="connsiteY2" fmla="*/ 317265 h 6536420"/>
              <a:gd name="connsiteX3" fmla="*/ 6361876 w 7417245"/>
              <a:gd name="connsiteY3" fmla="*/ 179015 h 6536420"/>
              <a:gd name="connsiteX4" fmla="*/ 7417229 w 7417245"/>
              <a:gd name="connsiteY4" fmla="*/ 1234368 h 6536420"/>
              <a:gd name="connsiteX5" fmla="*/ 7404665 w 7417245"/>
              <a:gd name="connsiteY5" fmla="*/ 4434018 h 6536420"/>
              <a:gd name="connsiteX6" fmla="*/ 6221064 w 7417245"/>
              <a:gd name="connsiteY6" fmla="*/ 5068107 h 6536420"/>
              <a:gd name="connsiteX7" fmla="*/ 3235739 w 7417245"/>
              <a:gd name="connsiteY7" fmla="*/ 6536420 h 6536420"/>
              <a:gd name="connsiteX0" fmla="*/ 3149843 w 7331349"/>
              <a:gd name="connsiteY0" fmla="*/ 6560836 h 6560836"/>
              <a:gd name="connsiteX1" fmla="*/ 1485858 w 7331349"/>
              <a:gd name="connsiteY1" fmla="*/ 3327142 h 6560836"/>
              <a:gd name="connsiteX2" fmla="*/ 0 w 7331349"/>
              <a:gd name="connsiteY2" fmla="*/ 299504 h 6560836"/>
              <a:gd name="connsiteX3" fmla="*/ 6275980 w 7331349"/>
              <a:gd name="connsiteY3" fmla="*/ 203431 h 6560836"/>
              <a:gd name="connsiteX4" fmla="*/ 7331333 w 7331349"/>
              <a:gd name="connsiteY4" fmla="*/ 1258784 h 6560836"/>
              <a:gd name="connsiteX5" fmla="*/ 7318769 w 7331349"/>
              <a:gd name="connsiteY5" fmla="*/ 4458434 h 6560836"/>
              <a:gd name="connsiteX6" fmla="*/ 6135168 w 7331349"/>
              <a:gd name="connsiteY6" fmla="*/ 5092523 h 6560836"/>
              <a:gd name="connsiteX7" fmla="*/ 3149843 w 7331349"/>
              <a:gd name="connsiteY7" fmla="*/ 6560836 h 6560836"/>
              <a:gd name="connsiteX0" fmla="*/ 3207107 w 7388613"/>
              <a:gd name="connsiteY0" fmla="*/ 6544367 h 6544367"/>
              <a:gd name="connsiteX1" fmla="*/ 1543122 w 7388613"/>
              <a:gd name="connsiteY1" fmla="*/ 3310673 h 6544367"/>
              <a:gd name="connsiteX2" fmla="*/ 0 w 7388613"/>
              <a:gd name="connsiteY2" fmla="*/ 311152 h 6544367"/>
              <a:gd name="connsiteX3" fmla="*/ 6333244 w 7388613"/>
              <a:gd name="connsiteY3" fmla="*/ 186962 h 6544367"/>
              <a:gd name="connsiteX4" fmla="*/ 7388597 w 7388613"/>
              <a:gd name="connsiteY4" fmla="*/ 1242315 h 6544367"/>
              <a:gd name="connsiteX5" fmla="*/ 7376033 w 7388613"/>
              <a:gd name="connsiteY5" fmla="*/ 4441965 h 6544367"/>
              <a:gd name="connsiteX6" fmla="*/ 6192432 w 7388613"/>
              <a:gd name="connsiteY6" fmla="*/ 5076054 h 6544367"/>
              <a:gd name="connsiteX7" fmla="*/ 3207107 w 7388613"/>
              <a:gd name="connsiteY7" fmla="*/ 6544367 h 6544367"/>
              <a:gd name="connsiteX0" fmla="*/ 3207107 w 7388613"/>
              <a:gd name="connsiteY0" fmla="*/ 6396966 h 6396966"/>
              <a:gd name="connsiteX1" fmla="*/ 1543122 w 7388613"/>
              <a:gd name="connsiteY1" fmla="*/ 3163272 h 6396966"/>
              <a:gd name="connsiteX2" fmla="*/ 0 w 7388613"/>
              <a:gd name="connsiteY2" fmla="*/ 163751 h 6396966"/>
              <a:gd name="connsiteX3" fmla="*/ 6333244 w 7388613"/>
              <a:gd name="connsiteY3" fmla="*/ 39561 h 6396966"/>
              <a:gd name="connsiteX4" fmla="*/ 7388597 w 7388613"/>
              <a:gd name="connsiteY4" fmla="*/ 1094914 h 6396966"/>
              <a:gd name="connsiteX5" fmla="*/ 7376033 w 7388613"/>
              <a:gd name="connsiteY5" fmla="*/ 4294564 h 6396966"/>
              <a:gd name="connsiteX6" fmla="*/ 6192432 w 7388613"/>
              <a:gd name="connsiteY6" fmla="*/ 4928653 h 6396966"/>
              <a:gd name="connsiteX7" fmla="*/ 3207107 w 7388613"/>
              <a:gd name="connsiteY7" fmla="*/ 6396966 h 6396966"/>
              <a:gd name="connsiteX0" fmla="*/ 3207107 w 7388613"/>
              <a:gd name="connsiteY0" fmla="*/ 6404244 h 6404244"/>
              <a:gd name="connsiteX1" fmla="*/ 1543122 w 7388613"/>
              <a:gd name="connsiteY1" fmla="*/ 3170550 h 6404244"/>
              <a:gd name="connsiteX2" fmla="*/ 0 w 7388613"/>
              <a:gd name="connsiteY2" fmla="*/ 171029 h 6404244"/>
              <a:gd name="connsiteX3" fmla="*/ 6333244 w 7388613"/>
              <a:gd name="connsiteY3" fmla="*/ 46839 h 6404244"/>
              <a:gd name="connsiteX4" fmla="*/ 7388597 w 7388613"/>
              <a:gd name="connsiteY4" fmla="*/ 1102192 h 6404244"/>
              <a:gd name="connsiteX5" fmla="*/ 7376033 w 7388613"/>
              <a:gd name="connsiteY5" fmla="*/ 4301842 h 6404244"/>
              <a:gd name="connsiteX6" fmla="*/ 6192432 w 7388613"/>
              <a:gd name="connsiteY6" fmla="*/ 4935931 h 6404244"/>
              <a:gd name="connsiteX7" fmla="*/ 3207107 w 7388613"/>
              <a:gd name="connsiteY7" fmla="*/ 6404244 h 640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88613" h="6404244">
                <a:moveTo>
                  <a:pt x="3207107" y="6404244"/>
                </a:moveTo>
                <a:cubicBezTo>
                  <a:pt x="2794169" y="5554665"/>
                  <a:pt x="2154426" y="4410767"/>
                  <a:pt x="1543122" y="3170550"/>
                </a:cubicBezTo>
                <a:cubicBezTo>
                  <a:pt x="920342" y="1928066"/>
                  <a:pt x="72099" y="240177"/>
                  <a:pt x="0" y="171029"/>
                </a:cubicBezTo>
                <a:cubicBezTo>
                  <a:pt x="657136" y="110642"/>
                  <a:pt x="5104890" y="-90022"/>
                  <a:pt x="6333244" y="46839"/>
                </a:cubicBezTo>
                <a:cubicBezTo>
                  <a:pt x="6916099" y="46839"/>
                  <a:pt x="7388597" y="519337"/>
                  <a:pt x="7388597" y="1102192"/>
                </a:cubicBezTo>
                <a:cubicBezTo>
                  <a:pt x="7389154" y="2492743"/>
                  <a:pt x="7375476" y="2911291"/>
                  <a:pt x="7376033" y="4301842"/>
                </a:cubicBezTo>
                <a:cubicBezTo>
                  <a:pt x="5831770" y="5111672"/>
                  <a:pt x="6842114" y="4462169"/>
                  <a:pt x="6192432" y="4935931"/>
                </a:cubicBezTo>
                <a:cubicBezTo>
                  <a:pt x="5541464" y="5250048"/>
                  <a:pt x="4598378" y="5672598"/>
                  <a:pt x="3207107" y="64042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317500" sx="97000" sy="97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47" y="6759926"/>
            <a:ext cx="8531080" cy="1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5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alphaModFix amt="3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1084"/>
            <a:ext cx="12190413" cy="114300"/>
          </a:xfrm>
          <a:prstGeom prst="rect">
            <a:avLst/>
          </a:prstGeom>
        </p:spPr>
      </p:pic>
      <p:sp>
        <p:nvSpPr>
          <p:cNvPr id="8" name="Retângulo Arredondado 22"/>
          <p:cNvSpPr/>
          <p:nvPr userDrawn="1"/>
        </p:nvSpPr>
        <p:spPr>
          <a:xfrm rot="444512">
            <a:off x="9488605" y="6249131"/>
            <a:ext cx="3366492" cy="16696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17500" sx="97000" sy="97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43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alphaModFix amt="3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1084"/>
            <a:ext cx="12190413" cy="114300"/>
          </a:xfrm>
          <a:prstGeom prst="rect">
            <a:avLst/>
          </a:prstGeom>
        </p:spPr>
      </p:pic>
      <p:sp>
        <p:nvSpPr>
          <p:cNvPr id="8" name="Retângulo Arredondado 22"/>
          <p:cNvSpPr/>
          <p:nvPr userDrawn="1"/>
        </p:nvSpPr>
        <p:spPr>
          <a:xfrm rot="444512">
            <a:off x="9488605" y="6249131"/>
            <a:ext cx="3366492" cy="16696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17500" sx="97000" sy="97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0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bg>
      <p:bgPr>
        <a:blipFill dpi="0" rotWithShape="1">
          <a:blip r:embed="rId2">
            <a:alphaModFix amt="3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1084"/>
            <a:ext cx="12190413" cy="114300"/>
          </a:xfrm>
          <a:prstGeom prst="rect">
            <a:avLst/>
          </a:prstGeom>
        </p:spPr>
      </p:pic>
      <p:sp>
        <p:nvSpPr>
          <p:cNvPr id="8" name="Retângulo Arredondado 22"/>
          <p:cNvSpPr/>
          <p:nvPr userDrawn="1"/>
        </p:nvSpPr>
        <p:spPr>
          <a:xfrm rot="444512">
            <a:off x="9488605" y="6249131"/>
            <a:ext cx="3366492" cy="16696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17500" sx="97000" sy="97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99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77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83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6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7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52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tags" Target="../tags/tag3.xml"/><Relationship Id="rId7" Type="http://schemas.openxmlformats.org/officeDocument/2006/relationships/image" Target="../media/image19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8.jpeg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7.jpeg"/><Relationship Id="rId4" Type="http://schemas.openxmlformats.org/officeDocument/2006/relationships/tags" Target="../tags/tag4.xml"/><Relationship Id="rId9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8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12"/>
          <p:cNvSpPr txBox="1"/>
          <p:nvPr/>
        </p:nvSpPr>
        <p:spPr>
          <a:xfrm>
            <a:off x="3917022" y="3845135"/>
            <a:ext cx="4126579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numCol="1" rtlCol="0">
            <a:spAutoFit/>
          </a:bodyPr>
          <a:lstStyle/>
          <a:p>
            <a:pPr algn="ctr"/>
            <a:r>
              <a:rPr lang="pt-BR" altLang="pt-BR" sz="30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Metodologia de Projetos</a:t>
            </a:r>
          </a:p>
        </p:txBody>
      </p:sp>
    </p:spTree>
    <p:extLst>
      <p:ext uri="{BB962C8B-B14F-4D97-AF65-F5344CB8AC3E}">
        <p14:creationId xmlns:p14="http://schemas.microsoft.com/office/powerpoint/2010/main" val="344363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8134FD-AD9B-4EB7-B6A2-1FD3E146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98" y="249239"/>
            <a:ext cx="10424160" cy="358750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é Projeto na </a:t>
            </a:r>
            <a:r>
              <a:rPr lang="pt-BR" dirty="0" err="1"/>
              <a:t>AutoPass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694606" y="1196752"/>
            <a:ext cx="97930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Um projeto é: </a:t>
            </a:r>
            <a:r>
              <a:rPr lang="pt-BR" dirty="0"/>
              <a:t>“...um esforço temporário empreendido para criar um produto, serviço ou resultado exclusivo. A natureza temporária dos projetos indica que eles têm um início e um término definidos.”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545E4D3-5835-4C07-8118-A9A19786AA1A}"/>
              </a:ext>
            </a:extLst>
          </p:cNvPr>
          <p:cNvGrpSpPr/>
          <p:nvPr/>
        </p:nvGrpSpPr>
        <p:grpSpPr>
          <a:xfrm>
            <a:off x="622598" y="2492896"/>
            <a:ext cx="10513168" cy="3499244"/>
            <a:chOff x="622598" y="2492896"/>
            <a:chExt cx="10513168" cy="3499244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0044D90-BDAF-4CE5-85E6-AA3EF97B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6614" y="3645024"/>
              <a:ext cx="2206308" cy="1791259"/>
            </a:xfrm>
            <a:prstGeom prst="rect">
              <a:avLst/>
            </a:prstGeom>
          </p:spPr>
        </p:pic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4D6A5FB-18B8-4298-AE18-C69302365DAB}"/>
                </a:ext>
              </a:extLst>
            </p:cNvPr>
            <p:cNvSpPr/>
            <p:nvPr/>
          </p:nvSpPr>
          <p:spPr>
            <a:xfrm>
              <a:off x="3142878" y="3573016"/>
              <a:ext cx="7992888" cy="241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11480" indent="-411480">
                <a:buAutoNum type="arabicParenR"/>
              </a:pPr>
              <a:r>
                <a:rPr lang="pt-BR" sz="2160" dirty="0"/>
                <a:t>Ter um escopo bem definido do que se quer fazer</a:t>
              </a:r>
            </a:p>
            <a:p>
              <a:pPr marL="411480" indent="-411480">
                <a:buAutoNum type="arabicParenR"/>
              </a:pPr>
              <a:r>
                <a:rPr lang="pt-BR" sz="2160" dirty="0"/>
                <a:t>Ter clareza das mudanças de processos ou sistemas</a:t>
              </a:r>
            </a:p>
            <a:p>
              <a:pPr marL="411480" indent="-411480">
                <a:buAutoNum type="arabicParenR"/>
              </a:pPr>
              <a:r>
                <a:rPr lang="pt-BR" sz="2160" dirty="0"/>
                <a:t>Ter clareza dos benefícios a serem obtidos</a:t>
              </a:r>
            </a:p>
            <a:p>
              <a:pPr marL="411480" indent="-411480">
                <a:buAutoNum type="arabicParenR"/>
              </a:pPr>
              <a:r>
                <a:rPr lang="pt-BR" sz="2160" dirty="0"/>
                <a:t>Ter adequação legal ou mandatória</a:t>
              </a:r>
            </a:p>
            <a:p>
              <a:pPr marL="411480" indent="-411480">
                <a:buAutoNum type="arabicParenR"/>
              </a:pPr>
              <a:r>
                <a:rPr lang="pt-BR" sz="2160" dirty="0"/>
                <a:t>Requer investimento </a:t>
              </a:r>
            </a:p>
            <a:p>
              <a:pPr marL="411480" indent="-411480">
                <a:buAutoNum type="arabicParenR"/>
              </a:pPr>
              <a:r>
                <a:rPr lang="pt-BR" sz="2160" dirty="0"/>
                <a:t>Ter sido priorizado e aprovado pelo COMEX</a:t>
              </a:r>
            </a:p>
            <a:p>
              <a:pPr marL="411480" indent="-411480">
                <a:buAutoNum type="arabicParenR"/>
              </a:pPr>
              <a:r>
                <a:rPr lang="en-US" sz="2160" dirty="0" err="1"/>
                <a:t>Envolver</a:t>
              </a:r>
              <a:r>
                <a:rPr lang="en-US" sz="2160" dirty="0"/>
                <a:t> TI</a:t>
              </a:r>
              <a:endParaRPr lang="pt-BR" sz="2160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22598" y="2492896"/>
              <a:ext cx="97930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b="1" dirty="0"/>
                <a:t>Quais são as premissas da </a:t>
              </a:r>
              <a:r>
                <a:rPr lang="pt-BR" sz="2400" b="1" dirty="0" err="1"/>
                <a:t>Autopass</a:t>
              </a:r>
              <a:r>
                <a:rPr lang="pt-BR" sz="2400" b="1" dirty="0"/>
                <a:t> que diferenciam uma iniciativa ou uma </a:t>
              </a:r>
              <a:r>
                <a:rPr lang="pt-BR" sz="2400" b="1" dirty="0" err="1"/>
                <a:t>idéia</a:t>
              </a:r>
              <a:r>
                <a:rPr lang="pt-BR" sz="2400" b="1" dirty="0"/>
                <a:t> de um projeto?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431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0D95A46-99FB-4BB1-88E5-AA41BF1E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Ciclo de Vida de um Projeto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2958258A-4086-42D4-A625-44E960085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296467"/>
              </p:ext>
            </p:extLst>
          </p:nvPr>
        </p:nvGraphicFramePr>
        <p:xfrm>
          <a:off x="787186" y="1484784"/>
          <a:ext cx="10369152" cy="3962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Agrupar 1">
            <a:extLst>
              <a:ext uri="{FF2B5EF4-FFF2-40B4-BE49-F238E27FC236}">
                <a16:creationId xmlns:a16="http://schemas.microsoft.com/office/drawing/2014/main" id="{923421B8-363C-4925-986D-7828B17ECF8B}"/>
              </a:ext>
            </a:extLst>
          </p:cNvPr>
          <p:cNvGrpSpPr/>
          <p:nvPr/>
        </p:nvGrpSpPr>
        <p:grpSpPr>
          <a:xfrm>
            <a:off x="2503881" y="5811644"/>
            <a:ext cx="7009832" cy="912527"/>
            <a:chOff x="2503881" y="5811644"/>
            <a:chExt cx="7009832" cy="912527"/>
          </a:xfrm>
        </p:grpSpPr>
        <p:pic>
          <p:nvPicPr>
            <p:cNvPr id="6" name="Imagem 1">
              <a:extLst>
                <a:ext uri="{FF2B5EF4-FFF2-40B4-BE49-F238E27FC236}">
                  <a16:creationId xmlns:a16="http://schemas.microsoft.com/office/drawing/2014/main" id="{A3A16743-10D7-4A9B-A590-41B46922A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80209">
              <a:off x="2503881" y="5811644"/>
              <a:ext cx="3118444" cy="912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Imagem 1">
              <a:extLst>
                <a:ext uri="{FF2B5EF4-FFF2-40B4-BE49-F238E27FC236}">
                  <a16:creationId xmlns:a16="http://schemas.microsoft.com/office/drawing/2014/main" id="{1C17C43B-3AFF-40D5-A556-E1A6CBF32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80209">
              <a:off x="4407848" y="5811644"/>
              <a:ext cx="3118444" cy="912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Imagem 1">
              <a:extLst>
                <a:ext uri="{FF2B5EF4-FFF2-40B4-BE49-F238E27FC236}">
                  <a16:creationId xmlns:a16="http://schemas.microsoft.com/office/drawing/2014/main" id="{D54F9727-0A62-422F-B8EC-6AFF1AE0A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80209">
              <a:off x="6395269" y="5811644"/>
              <a:ext cx="3118444" cy="912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D1017D6-4974-4FE4-801F-AE874FB85BED}"/>
                </a:ext>
              </a:extLst>
            </p:cNvPr>
            <p:cNvSpPr txBox="1"/>
            <p:nvPr/>
          </p:nvSpPr>
          <p:spPr>
            <a:xfrm>
              <a:off x="2722277" y="5933189"/>
              <a:ext cx="181755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b="1" dirty="0"/>
                <a:t>Gerenciamento</a:t>
              </a:r>
            </a:p>
            <a:p>
              <a:pPr algn="ctr">
                <a:defRPr/>
              </a:pPr>
              <a:r>
                <a:rPr lang="pt-BR" b="1" dirty="0"/>
                <a:t>do Projeto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5E2BA95-9FF8-4F82-A712-99A5285B469D}"/>
                </a:ext>
              </a:extLst>
            </p:cNvPr>
            <p:cNvSpPr txBox="1"/>
            <p:nvPr/>
          </p:nvSpPr>
          <p:spPr>
            <a:xfrm>
              <a:off x="5492112" y="6021288"/>
              <a:ext cx="10829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b="1" dirty="0"/>
                <a:t>Projeto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9CF6C91-BC13-4EA6-895F-23AF37786A48}"/>
                </a:ext>
              </a:extLst>
            </p:cNvPr>
            <p:cNvSpPr txBox="1"/>
            <p:nvPr/>
          </p:nvSpPr>
          <p:spPr>
            <a:xfrm>
              <a:off x="7477759" y="5951021"/>
              <a:ext cx="157647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b="1" dirty="0">
                  <a:solidFill>
                    <a:srgbClr val="FF0000"/>
                  </a:solidFill>
                </a:rPr>
                <a:t>Sustentação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</a:rPr>
                <a:t>O</a:t>
              </a:r>
              <a:r>
                <a:rPr lang="pt-BR" b="1" dirty="0" err="1">
                  <a:solidFill>
                    <a:srgbClr val="FF0000"/>
                  </a:solidFill>
                </a:rPr>
                <a:t>peração</a:t>
              </a:r>
              <a:endParaRPr lang="pt-BR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B0217C8-E9AA-47A7-A793-5B764F5841DF}"/>
                </a:ext>
              </a:extLst>
            </p:cNvPr>
            <p:cNvSpPr txBox="1"/>
            <p:nvPr/>
          </p:nvSpPr>
          <p:spPr>
            <a:xfrm>
              <a:off x="4397699" y="6110311"/>
              <a:ext cx="1319334" cy="295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320" b="1" dirty="0">
                  <a:solidFill>
                    <a:schemeClr val="accent1">
                      <a:lumMod val="50000"/>
                    </a:schemeClr>
                  </a:solidFill>
                </a:rPr>
                <a:t>Atividades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451E658-39AF-4A06-A297-7BEA1C93B661}"/>
                </a:ext>
              </a:extLst>
            </p:cNvPr>
            <p:cNvSpPr txBox="1"/>
            <p:nvPr/>
          </p:nvSpPr>
          <p:spPr>
            <a:xfrm>
              <a:off x="6520123" y="6108621"/>
              <a:ext cx="936298" cy="295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320" b="1" dirty="0">
                  <a:solidFill>
                    <a:srgbClr val="FF0000"/>
                  </a:solidFill>
                </a:rPr>
                <a:t>Transi</a:t>
              </a:r>
              <a:r>
                <a:rPr lang="en-US" sz="1320" b="1" dirty="0" err="1">
                  <a:solidFill>
                    <a:srgbClr val="FF0000"/>
                  </a:solidFill>
                </a:rPr>
                <a:t>ção</a:t>
              </a:r>
              <a:endParaRPr lang="pt-BR" sz="132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Subtítulo 1">
            <a:extLst>
              <a:ext uri="{FF2B5EF4-FFF2-40B4-BE49-F238E27FC236}">
                <a16:creationId xmlns:a16="http://schemas.microsoft.com/office/drawing/2014/main" id="{D0D0E578-B738-4702-90F6-E600079EB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6"/>
            <a:ext cx="11556905" cy="780435"/>
          </a:xfrm>
        </p:spPr>
        <p:txBody>
          <a:bodyPr>
            <a:noAutofit/>
          </a:bodyPr>
          <a:lstStyle/>
          <a:p>
            <a:r>
              <a:rPr lang="en-US" sz="2200" dirty="0"/>
              <a:t>É a </a:t>
            </a:r>
            <a:r>
              <a:rPr lang="en-US" sz="2200" dirty="0" err="1"/>
              <a:t>definição</a:t>
            </a:r>
            <a:r>
              <a:rPr lang="en-US" sz="2200" dirty="0"/>
              <a:t> do</a:t>
            </a:r>
            <a:r>
              <a:rPr lang="pt-BR" sz="2200" dirty="0"/>
              <a:t>s limites do projeto, ou seja, seu início, meio e fim, formalmente autorizados.</a:t>
            </a:r>
            <a:endParaRPr lang="en-US" sz="2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Vanessa Rodrigues\email\meus Documentos\cpm\Documentacao_Rodolfo\lumaxart\bigstockphoto_Holding_Frame___230816.jpg">
            <a:extLst>
              <a:ext uri="{FF2B5EF4-FFF2-40B4-BE49-F238E27FC236}">
                <a16:creationId xmlns:a16="http://schemas.microsoft.com/office/drawing/2014/main" id="{C528D9E2-A740-4C25-A280-C64C7718B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400" y="402717"/>
            <a:ext cx="10700389" cy="6206044"/>
          </a:xfrm>
          <a:prstGeom prst="rect">
            <a:avLst/>
          </a:prstGeom>
          <a:noFill/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518E647-8E36-4434-B7CA-AC3B2193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98" y="249239"/>
            <a:ext cx="10554384" cy="358750"/>
          </a:xfrm>
        </p:spPr>
        <p:txBody>
          <a:bodyPr>
            <a:normAutofit fontScale="90000"/>
          </a:bodyPr>
          <a:lstStyle/>
          <a:p>
            <a:r>
              <a:rPr lang="pt-BR" dirty="0"/>
              <a:t>Quais são os tipos de projetos na Autopass</a:t>
            </a:r>
          </a:p>
        </p:txBody>
      </p:sp>
      <p:sp>
        <p:nvSpPr>
          <p:cNvPr id="9" name="Retângulo de cantos arredondados 1">
            <a:extLst>
              <a:ext uri="{FF2B5EF4-FFF2-40B4-BE49-F238E27FC236}">
                <a16:creationId xmlns:a16="http://schemas.microsoft.com/office/drawing/2014/main" id="{06E6BD9E-0B18-45C0-9D2D-219FFDDC3384}"/>
              </a:ext>
            </a:extLst>
          </p:cNvPr>
          <p:cNvSpPr/>
          <p:nvPr/>
        </p:nvSpPr>
        <p:spPr>
          <a:xfrm>
            <a:off x="1486694" y="3356992"/>
            <a:ext cx="2937925" cy="259228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16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Mandatório</a:t>
            </a:r>
          </a:p>
          <a:p>
            <a:pPr algn="ctr"/>
            <a:endParaRPr lang="pt-BR" sz="1920" dirty="0">
              <a:solidFill>
                <a:prstClr val="black"/>
              </a:solidFill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pt-BR" sz="1920" dirty="0">
                <a:solidFill>
                  <a:prstClr val="black"/>
                </a:solidFill>
              </a:rPr>
              <a:t>Exigências fiscais;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pt-BR" sz="1920" dirty="0">
                <a:solidFill>
                  <a:prstClr val="black"/>
                </a:solidFill>
              </a:rPr>
              <a:t>Acordos com órgãos reguladores.</a:t>
            </a:r>
          </a:p>
        </p:txBody>
      </p:sp>
      <p:sp>
        <p:nvSpPr>
          <p:cNvPr id="10" name="Retângulo de cantos arredondados 55">
            <a:extLst>
              <a:ext uri="{FF2B5EF4-FFF2-40B4-BE49-F238E27FC236}">
                <a16:creationId xmlns:a16="http://schemas.microsoft.com/office/drawing/2014/main" id="{E06E4279-9B33-42E9-9704-0B2D419F2649}"/>
              </a:ext>
            </a:extLst>
          </p:cNvPr>
          <p:cNvSpPr/>
          <p:nvPr/>
        </p:nvSpPr>
        <p:spPr>
          <a:xfrm>
            <a:off x="4571660" y="3356992"/>
            <a:ext cx="2632470" cy="259228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16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pt-BR" sz="216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ase</a:t>
            </a:r>
          </a:p>
          <a:p>
            <a:pPr algn="ctr"/>
            <a:endParaRPr lang="pt-BR" sz="1920" dirty="0">
              <a:solidFill>
                <a:prstClr val="black"/>
              </a:solidFill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pt-BR" sz="1920" dirty="0">
                <a:solidFill>
                  <a:prstClr val="black"/>
                </a:solidFill>
              </a:rPr>
              <a:t>Sustentabilidade do negócio;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pt-BR" sz="1920" dirty="0">
                <a:solidFill>
                  <a:prstClr val="black"/>
                </a:solidFill>
              </a:rPr>
              <a:t>Independência de fornecedor;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pt-BR" sz="1920" dirty="0">
                <a:solidFill>
                  <a:prstClr val="black"/>
                </a:solidFill>
              </a:rPr>
              <a:t>Segurança e controle.</a:t>
            </a:r>
          </a:p>
        </p:txBody>
      </p:sp>
      <p:sp>
        <p:nvSpPr>
          <p:cNvPr id="11" name="Retângulo de cantos arredondados 56">
            <a:extLst>
              <a:ext uri="{FF2B5EF4-FFF2-40B4-BE49-F238E27FC236}">
                <a16:creationId xmlns:a16="http://schemas.microsoft.com/office/drawing/2014/main" id="{12642BAE-795C-4E83-BC6A-356074D54C0E}"/>
              </a:ext>
            </a:extLst>
          </p:cNvPr>
          <p:cNvSpPr/>
          <p:nvPr/>
        </p:nvSpPr>
        <p:spPr>
          <a:xfrm>
            <a:off x="7376948" y="3356992"/>
            <a:ext cx="3299369" cy="259228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16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Estratégico</a:t>
            </a:r>
          </a:p>
          <a:p>
            <a:pPr algn="ctr"/>
            <a:endParaRPr lang="pt-BR" sz="1920" dirty="0">
              <a:solidFill>
                <a:prstClr val="black"/>
              </a:solidFill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pt-BR" sz="1920" dirty="0">
                <a:solidFill>
                  <a:prstClr val="black"/>
                </a:solidFill>
              </a:rPr>
              <a:t>Faz parte ou tem sinergia com as metas;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pt-BR" sz="1920" dirty="0">
                <a:solidFill>
                  <a:prstClr val="black"/>
                </a:solidFill>
              </a:rPr>
              <a:t>Posicionamento da empresa;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pt-BR" sz="1920" dirty="0">
                <a:solidFill>
                  <a:prstClr val="black"/>
                </a:solidFill>
              </a:rPr>
              <a:t>Tendências de mercado.</a:t>
            </a:r>
            <a:endParaRPr lang="pt-BR" sz="192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D05C779-4FC4-4876-A0A1-7C40F3BDBC05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Z9 - Controle de Projetos.xlsx</a:t>
            </a:r>
          </a:p>
        </p:txBody>
      </p:sp>
    </p:spTree>
    <p:extLst>
      <p:ext uri="{BB962C8B-B14F-4D97-AF65-F5344CB8AC3E}">
        <p14:creationId xmlns:p14="http://schemas.microsoft.com/office/powerpoint/2010/main" val="155226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l="595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/>
          </p:cNvSpPr>
          <p:nvPr/>
        </p:nvSpPr>
        <p:spPr>
          <a:xfrm>
            <a:off x="7391349" y="1268760"/>
            <a:ext cx="4790819" cy="53285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Objetivo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Projeto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b="1" dirty="0"/>
              <a:t>Metodologia de Projetos Autopass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Papéis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Responsabilidades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Artefatos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tividades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 Metodologia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Repositório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Rituais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erramentas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oas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Práticas e Mandamentos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750816" y="324413"/>
            <a:ext cx="1149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Índice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6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utoShape 5">
            <a:extLst>
              <a:ext uri="{FF2B5EF4-FFF2-40B4-BE49-F238E27FC236}">
                <a16:creationId xmlns:a16="http://schemas.microsoft.com/office/drawing/2014/main" id="{2ABA8786-E44A-4CF7-A2FF-BDB6E56AF32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21393" y="4543228"/>
            <a:ext cx="601294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E/S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9739EBE-0C63-42D5-A736-D13C293E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98" y="261938"/>
            <a:ext cx="9875520" cy="358750"/>
          </a:xfrm>
        </p:spPr>
        <p:txBody>
          <a:bodyPr>
            <a:normAutofit fontScale="90000"/>
          </a:bodyPr>
          <a:lstStyle/>
          <a:p>
            <a:r>
              <a:rPr lang="pt-BR" dirty="0"/>
              <a:t>Metodologia de Projetos Autopass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A51665E-BE8A-4DB9-B8F4-74060C56C820}"/>
              </a:ext>
            </a:extLst>
          </p:cNvPr>
          <p:cNvGrpSpPr/>
          <p:nvPr/>
        </p:nvGrpSpPr>
        <p:grpSpPr>
          <a:xfrm>
            <a:off x="1256268" y="2720437"/>
            <a:ext cx="10051729" cy="396499"/>
            <a:chOff x="1096542" y="118800"/>
            <a:chExt cx="11273997" cy="440555"/>
          </a:xfrm>
        </p:grpSpPr>
        <p:sp>
          <p:nvSpPr>
            <p:cNvPr id="61" name="AutoShape 5">
              <a:extLst>
                <a:ext uri="{FF2B5EF4-FFF2-40B4-BE49-F238E27FC236}">
                  <a16:creationId xmlns:a16="http://schemas.microsoft.com/office/drawing/2014/main" id="{FE7F1761-AD1E-4B80-AA74-A6161FA7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764" y="118800"/>
              <a:ext cx="2342728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PLANEJAMENTO</a:t>
              </a:r>
            </a:p>
          </p:txBody>
        </p:sp>
        <p:sp>
          <p:nvSpPr>
            <p:cNvPr id="62" name="AutoShape 5">
              <a:extLst>
                <a:ext uri="{FF2B5EF4-FFF2-40B4-BE49-F238E27FC236}">
                  <a16:creationId xmlns:a16="http://schemas.microsoft.com/office/drawing/2014/main" id="{37313BFF-A8DA-4BED-A42C-AB3EE466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1028" y="118800"/>
              <a:ext cx="4571183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EXECUÇÃO</a:t>
              </a:r>
            </a:p>
          </p:txBody>
        </p:sp>
        <p:sp>
          <p:nvSpPr>
            <p:cNvPr id="63" name="AutoShape 5">
              <a:extLst>
                <a:ext uri="{FF2B5EF4-FFF2-40B4-BE49-F238E27FC236}">
                  <a16:creationId xmlns:a16="http://schemas.microsoft.com/office/drawing/2014/main" id="{E65A21EB-A374-437A-A0F9-D64368DE8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2211" y="118800"/>
              <a:ext cx="2088328" cy="439200"/>
            </a:xfrm>
            <a:custGeom>
              <a:avLst/>
              <a:gdLst>
                <a:gd name="connsiteX0" fmla="*/ 0 w 2012525"/>
                <a:gd name="connsiteY0" fmla="*/ 0 h 439200"/>
                <a:gd name="connsiteX1" fmla="*/ 1921110 w 2012525"/>
                <a:gd name="connsiteY1" fmla="*/ 0 h 439200"/>
                <a:gd name="connsiteX2" fmla="*/ 2012525 w 2012525"/>
                <a:gd name="connsiteY2" fmla="*/ 219600 h 439200"/>
                <a:gd name="connsiteX3" fmla="*/ 1921110 w 2012525"/>
                <a:gd name="connsiteY3" fmla="*/ 439200 h 439200"/>
                <a:gd name="connsiteX4" fmla="*/ 0 w 2012525"/>
                <a:gd name="connsiteY4" fmla="*/ 439200 h 439200"/>
                <a:gd name="connsiteX5" fmla="*/ 91415 w 2012525"/>
                <a:gd name="connsiteY5" fmla="*/ 219600 h 439200"/>
                <a:gd name="connsiteX6" fmla="*/ 0 w 2012525"/>
                <a:gd name="connsiteY6" fmla="*/ 0 h 439200"/>
                <a:gd name="connsiteX0" fmla="*/ 0 w 1938783"/>
                <a:gd name="connsiteY0" fmla="*/ 0 h 439200"/>
                <a:gd name="connsiteX1" fmla="*/ 1921110 w 1938783"/>
                <a:gd name="connsiteY1" fmla="*/ 0 h 439200"/>
                <a:gd name="connsiteX2" fmla="*/ 1938783 w 1938783"/>
                <a:gd name="connsiteY2" fmla="*/ 219600 h 439200"/>
                <a:gd name="connsiteX3" fmla="*/ 1921110 w 1938783"/>
                <a:gd name="connsiteY3" fmla="*/ 439200 h 439200"/>
                <a:gd name="connsiteX4" fmla="*/ 0 w 1938783"/>
                <a:gd name="connsiteY4" fmla="*/ 439200 h 439200"/>
                <a:gd name="connsiteX5" fmla="*/ 91415 w 1938783"/>
                <a:gd name="connsiteY5" fmla="*/ 219600 h 439200"/>
                <a:gd name="connsiteX6" fmla="*/ 0 w 1938783"/>
                <a:gd name="connsiteY6" fmla="*/ 0 h 439200"/>
                <a:gd name="connsiteX0" fmla="*/ 0 w 1921110"/>
                <a:gd name="connsiteY0" fmla="*/ 0 h 439200"/>
                <a:gd name="connsiteX1" fmla="*/ 1921110 w 1921110"/>
                <a:gd name="connsiteY1" fmla="*/ 0 h 439200"/>
                <a:gd name="connsiteX2" fmla="*/ 1916661 w 1921110"/>
                <a:gd name="connsiteY2" fmla="*/ 212226 h 439200"/>
                <a:gd name="connsiteX3" fmla="*/ 1921110 w 1921110"/>
                <a:gd name="connsiteY3" fmla="*/ 439200 h 439200"/>
                <a:gd name="connsiteX4" fmla="*/ 0 w 1921110"/>
                <a:gd name="connsiteY4" fmla="*/ 439200 h 439200"/>
                <a:gd name="connsiteX5" fmla="*/ 91415 w 1921110"/>
                <a:gd name="connsiteY5" fmla="*/ 219600 h 439200"/>
                <a:gd name="connsiteX6" fmla="*/ 0 w 1921110"/>
                <a:gd name="connsiteY6" fmla="*/ 0 h 43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1110" h="439200">
                  <a:moveTo>
                    <a:pt x="0" y="0"/>
                  </a:moveTo>
                  <a:lnTo>
                    <a:pt x="1921110" y="0"/>
                  </a:lnTo>
                  <a:lnTo>
                    <a:pt x="1916661" y="212226"/>
                  </a:lnTo>
                  <a:lnTo>
                    <a:pt x="1921110" y="439200"/>
                  </a:lnTo>
                  <a:lnTo>
                    <a:pt x="0" y="439200"/>
                  </a:lnTo>
                  <a:lnTo>
                    <a:pt x="91415" y="21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ENCERRAMENTO</a:t>
              </a:r>
            </a:p>
          </p:txBody>
        </p:sp>
        <p:sp>
          <p:nvSpPr>
            <p:cNvPr id="60" name="AutoShape 3">
              <a:extLst>
                <a:ext uri="{FF2B5EF4-FFF2-40B4-BE49-F238E27FC236}">
                  <a16:creationId xmlns:a16="http://schemas.microsoft.com/office/drawing/2014/main" id="{43FAF8FD-AAA2-44C1-B85C-F0CD93B5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542" y="118800"/>
              <a:ext cx="2313838" cy="440555"/>
            </a:xfrm>
            <a:prstGeom prst="homePlate">
              <a:avLst>
                <a:gd name="adj" fmla="val 20607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>
                <a:defRPr/>
              </a:pPr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INICIAÇÃO</a:t>
              </a:r>
            </a:p>
          </p:txBody>
        </p:sp>
      </p:grpSp>
      <p:sp>
        <p:nvSpPr>
          <p:cNvPr id="91" name="AutoShape 5">
            <a:extLst>
              <a:ext uri="{FF2B5EF4-FFF2-40B4-BE49-F238E27FC236}">
                <a16:creationId xmlns:a16="http://schemas.microsoft.com/office/drawing/2014/main" id="{7FB1FE6C-6D97-405C-88E0-1DE64313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547" y="4475138"/>
            <a:ext cx="1987420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Termo</a:t>
            </a:r>
            <a:r>
              <a:rPr lang="en-US" sz="1320" b="1" kern="0" dirty="0">
                <a:latin typeface="Calibri"/>
                <a:cs typeface="Calibri" pitchFamily="34" charset="0"/>
              </a:rPr>
              <a:t> de </a:t>
            </a:r>
            <a:r>
              <a:rPr lang="en-US" sz="1320" b="1" kern="0" dirty="0" err="1">
                <a:latin typeface="Calibri"/>
                <a:cs typeface="Calibri" pitchFamily="34" charset="0"/>
              </a:rPr>
              <a:t>Abertura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3" name="AutoShape 5">
            <a:extLst>
              <a:ext uri="{FF2B5EF4-FFF2-40B4-BE49-F238E27FC236}">
                <a16:creationId xmlns:a16="http://schemas.microsoft.com/office/drawing/2014/main" id="{8DE68FF3-4AF1-4E47-B2C7-B943283E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57" y="4467162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Compromisso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4" name="AutoShape 5">
            <a:extLst>
              <a:ext uri="{FF2B5EF4-FFF2-40B4-BE49-F238E27FC236}">
                <a16:creationId xmlns:a16="http://schemas.microsoft.com/office/drawing/2014/main" id="{D8983B3B-99C5-4C1A-AE46-448E4876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73" y="3144763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95" name="TextBox 120">
            <a:extLst>
              <a:ext uri="{FF2B5EF4-FFF2-40B4-BE49-F238E27FC236}">
                <a16:creationId xmlns:a16="http://schemas.microsoft.com/office/drawing/2014/main" id="{07878152-0079-4D22-8412-C72B78519FD7}"/>
              </a:ext>
            </a:extLst>
          </p:cNvPr>
          <p:cNvSpPr txBox="1"/>
          <p:nvPr/>
        </p:nvSpPr>
        <p:spPr>
          <a:xfrm>
            <a:off x="5576746" y="3595805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Construção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pic>
        <p:nvPicPr>
          <p:cNvPr id="20" name="Picture 128">
            <a:extLst>
              <a:ext uri="{FF2B5EF4-FFF2-40B4-BE49-F238E27FC236}">
                <a16:creationId xmlns:a16="http://schemas.microsoft.com/office/drawing/2014/main" id="{42F952A9-A492-425A-ACD4-E4ACFDABA2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16" y="3185885"/>
            <a:ext cx="465971" cy="409920"/>
          </a:xfrm>
          <a:prstGeom prst="rect">
            <a:avLst/>
          </a:prstGeom>
        </p:spPr>
      </p:pic>
      <p:sp>
        <p:nvSpPr>
          <p:cNvPr id="96" name="AutoShape 5">
            <a:extLst>
              <a:ext uri="{FF2B5EF4-FFF2-40B4-BE49-F238E27FC236}">
                <a16:creationId xmlns:a16="http://schemas.microsoft.com/office/drawing/2014/main" id="{4252C450-26A8-46DB-BE53-A8F94BED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434" y="3148662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6" name="Picture 122">
            <a:extLst>
              <a:ext uri="{FF2B5EF4-FFF2-40B4-BE49-F238E27FC236}">
                <a16:creationId xmlns:a16="http://schemas.microsoft.com/office/drawing/2014/main" id="{768F2D8A-2001-40DF-872D-60C274A50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97" y="3189583"/>
            <a:ext cx="451997" cy="409531"/>
          </a:xfrm>
          <a:prstGeom prst="rect">
            <a:avLst/>
          </a:prstGeom>
        </p:spPr>
      </p:pic>
      <p:sp>
        <p:nvSpPr>
          <p:cNvPr id="97" name="TextBox 120">
            <a:extLst>
              <a:ext uri="{FF2B5EF4-FFF2-40B4-BE49-F238E27FC236}">
                <a16:creationId xmlns:a16="http://schemas.microsoft.com/office/drawing/2014/main" id="{7A4767C4-70D5-4920-9E38-2A0FC404A4D5}"/>
              </a:ext>
            </a:extLst>
          </p:cNvPr>
          <p:cNvSpPr txBox="1"/>
          <p:nvPr/>
        </p:nvSpPr>
        <p:spPr>
          <a:xfrm>
            <a:off x="7640604" y="3638543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Implantação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98" name="AutoShape 5">
            <a:extLst>
              <a:ext uri="{FF2B5EF4-FFF2-40B4-BE49-F238E27FC236}">
                <a16:creationId xmlns:a16="http://schemas.microsoft.com/office/drawing/2014/main" id="{B11EE7E4-DE95-44D1-8C0F-D57A66F3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920" y="3144324"/>
            <a:ext cx="1899077" cy="794880"/>
          </a:xfrm>
          <a:custGeom>
            <a:avLst/>
            <a:gdLst>
              <a:gd name="connsiteX0" fmla="*/ 0 w 1717200"/>
              <a:gd name="connsiteY0" fmla="*/ 0 h 662400"/>
              <a:gd name="connsiteX1" fmla="*/ 1579328 w 1717200"/>
              <a:gd name="connsiteY1" fmla="*/ 0 h 662400"/>
              <a:gd name="connsiteX2" fmla="*/ 1717200 w 1717200"/>
              <a:gd name="connsiteY2" fmla="*/ 331200 h 662400"/>
              <a:gd name="connsiteX3" fmla="*/ 1579328 w 1717200"/>
              <a:gd name="connsiteY3" fmla="*/ 662400 h 662400"/>
              <a:gd name="connsiteX4" fmla="*/ 0 w 1717200"/>
              <a:gd name="connsiteY4" fmla="*/ 662400 h 662400"/>
              <a:gd name="connsiteX5" fmla="*/ 137872 w 1717200"/>
              <a:gd name="connsiteY5" fmla="*/ 331200 h 662400"/>
              <a:gd name="connsiteX6" fmla="*/ 0 w 1717200"/>
              <a:gd name="connsiteY6" fmla="*/ 0 h 662400"/>
              <a:gd name="connsiteX0" fmla="*/ 0 w 1582564"/>
              <a:gd name="connsiteY0" fmla="*/ 0 h 662400"/>
              <a:gd name="connsiteX1" fmla="*/ 1579328 w 1582564"/>
              <a:gd name="connsiteY1" fmla="*/ 0 h 662400"/>
              <a:gd name="connsiteX2" fmla="*/ 1582564 w 1582564"/>
              <a:gd name="connsiteY2" fmla="*/ 348029 h 662400"/>
              <a:gd name="connsiteX3" fmla="*/ 1579328 w 1582564"/>
              <a:gd name="connsiteY3" fmla="*/ 662400 h 662400"/>
              <a:gd name="connsiteX4" fmla="*/ 0 w 1582564"/>
              <a:gd name="connsiteY4" fmla="*/ 662400 h 662400"/>
              <a:gd name="connsiteX5" fmla="*/ 137872 w 1582564"/>
              <a:gd name="connsiteY5" fmla="*/ 331200 h 662400"/>
              <a:gd name="connsiteX6" fmla="*/ 0 w 1582564"/>
              <a:gd name="connsiteY6" fmla="*/ 0 h 6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564" h="662400">
                <a:moveTo>
                  <a:pt x="0" y="0"/>
                </a:moveTo>
                <a:lnTo>
                  <a:pt x="1579328" y="0"/>
                </a:lnTo>
                <a:cubicBezTo>
                  <a:pt x="1580407" y="116010"/>
                  <a:pt x="1581485" y="232019"/>
                  <a:pt x="1582564" y="348029"/>
                </a:cubicBezTo>
                <a:cubicBezTo>
                  <a:pt x="1581485" y="452819"/>
                  <a:pt x="1580407" y="557610"/>
                  <a:pt x="1579328" y="662400"/>
                </a:cubicBezTo>
                <a:lnTo>
                  <a:pt x="0" y="662400"/>
                </a:lnTo>
                <a:lnTo>
                  <a:pt x="137872" y="3312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8" name="Picture 125">
            <a:extLst>
              <a:ext uri="{FF2B5EF4-FFF2-40B4-BE49-F238E27FC236}">
                <a16:creationId xmlns:a16="http://schemas.microsoft.com/office/drawing/2014/main" id="{35490C6C-E501-45E1-9D9B-B68BB7C4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037" y="3193992"/>
            <a:ext cx="451997" cy="411641"/>
          </a:xfrm>
          <a:prstGeom prst="rect">
            <a:avLst/>
          </a:prstGeom>
        </p:spPr>
      </p:pic>
      <p:sp>
        <p:nvSpPr>
          <p:cNvPr id="99" name="AutoShape 5">
            <a:extLst>
              <a:ext uri="{FF2B5EF4-FFF2-40B4-BE49-F238E27FC236}">
                <a16:creationId xmlns:a16="http://schemas.microsoft.com/office/drawing/2014/main" id="{E1CAA70E-CC97-4449-B450-63E16412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06" y="4468956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Homologação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0" name="AutoShape 5">
            <a:extLst>
              <a:ext uri="{FF2B5EF4-FFF2-40B4-BE49-F238E27FC236}">
                <a16:creationId xmlns:a16="http://schemas.microsoft.com/office/drawing/2014/main" id="{8452377C-56AA-4360-8CCB-F8F0C84A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264" y="4482831"/>
            <a:ext cx="1922515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Termo de Aceite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1" name="AutoShape 5">
            <a:extLst>
              <a:ext uri="{FF2B5EF4-FFF2-40B4-BE49-F238E27FC236}">
                <a16:creationId xmlns:a16="http://schemas.microsoft.com/office/drawing/2014/main" id="{DF3AF182-C4AE-49BE-8EC8-842BD360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779" y="4482903"/>
            <a:ext cx="1268827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Sustentação</a:t>
            </a:r>
            <a:r>
              <a:rPr lang="en-US" sz="1320" b="1" i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  </a:t>
            </a: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Operação</a:t>
            </a:r>
            <a:endParaRPr lang="en-US" sz="132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02" name="TextBox 120">
            <a:extLst>
              <a:ext uri="{FF2B5EF4-FFF2-40B4-BE49-F238E27FC236}">
                <a16:creationId xmlns:a16="http://schemas.microsoft.com/office/drawing/2014/main" id="{AB0FD0EF-875A-42E7-A87D-BFE5366F667A}"/>
              </a:ext>
            </a:extLst>
          </p:cNvPr>
          <p:cNvSpPr txBox="1"/>
          <p:nvPr/>
        </p:nvSpPr>
        <p:spPr>
          <a:xfrm>
            <a:off x="9605463" y="3604827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Encerramento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59398BF-9840-4E3C-8504-6E03C162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68" y="3143425"/>
            <a:ext cx="2058649" cy="796681"/>
          </a:xfrm>
          <a:prstGeom prst="homePlate">
            <a:avLst>
              <a:gd name="adj" fmla="val 20607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>
              <a:defRPr/>
            </a:pPr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2" name="Picture 116">
            <a:extLst>
              <a:ext uri="{FF2B5EF4-FFF2-40B4-BE49-F238E27FC236}">
                <a16:creationId xmlns:a16="http://schemas.microsoft.com/office/drawing/2014/main" id="{9426EB7C-4208-427C-81E9-6343D219B2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82" y="3189146"/>
            <a:ext cx="456121" cy="4156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11" name="TextBox 117">
            <a:extLst>
              <a:ext uri="{FF2B5EF4-FFF2-40B4-BE49-F238E27FC236}">
                <a16:creationId xmlns:a16="http://schemas.microsoft.com/office/drawing/2014/main" id="{ED21E08F-099D-4779-9EF8-4CA689B35276}"/>
              </a:ext>
            </a:extLst>
          </p:cNvPr>
          <p:cNvSpPr txBox="1"/>
          <p:nvPr/>
        </p:nvSpPr>
        <p:spPr>
          <a:xfrm>
            <a:off x="1677641" y="3621195"/>
            <a:ext cx="1134000" cy="2631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32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Idealização</a:t>
            </a:r>
            <a:endParaRPr lang="en-US" sz="1320" b="1" dirty="0">
              <a:solidFill>
                <a:schemeClr val="bg1"/>
              </a:solidFill>
              <a:ea typeface="+mj-ea"/>
              <a:cs typeface="Arial" pitchFamily="34" charset="0"/>
            </a:endParaRPr>
          </a:p>
          <a:p>
            <a:pPr algn="ctr"/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Em</a:t>
            </a:r>
            <a:r>
              <a:rPr lang="en-US" sz="960" b="1" dirty="0">
                <a:solidFill>
                  <a:schemeClr val="bg1"/>
                </a:solidFill>
                <a:ea typeface="+mj-ea"/>
                <a:cs typeface="Arial" pitchFamily="34" charset="0"/>
              </a:rPr>
              <a:t> alto </a:t>
            </a:r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nível</a:t>
            </a:r>
            <a:endParaRPr lang="en-US" sz="96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EFD84C6F-5CFC-42D9-82A8-A2850DDB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824" y="3144763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3" name="TextBox 120">
            <a:extLst>
              <a:ext uri="{FF2B5EF4-FFF2-40B4-BE49-F238E27FC236}">
                <a16:creationId xmlns:a16="http://schemas.microsoft.com/office/drawing/2014/main" id="{6DFA65CC-069A-45F3-A734-088EEA583731}"/>
              </a:ext>
            </a:extLst>
          </p:cNvPr>
          <p:cNvSpPr txBox="1"/>
          <p:nvPr/>
        </p:nvSpPr>
        <p:spPr>
          <a:xfrm>
            <a:off x="3762286" y="3603782"/>
            <a:ext cx="1134000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/>
              <a:t>Plano</a:t>
            </a:r>
          </a:p>
          <a:p>
            <a:r>
              <a:rPr lang="en-US" sz="960" dirty="0" err="1"/>
              <a:t>Nível</a:t>
            </a:r>
            <a:r>
              <a:rPr lang="en-US" sz="960" dirty="0"/>
              <a:t> de 100%</a:t>
            </a:r>
          </a:p>
        </p:txBody>
      </p:sp>
      <p:pic>
        <p:nvPicPr>
          <p:cNvPr id="14" name="Picture 119">
            <a:extLst>
              <a:ext uri="{FF2B5EF4-FFF2-40B4-BE49-F238E27FC236}">
                <a16:creationId xmlns:a16="http://schemas.microsoft.com/office/drawing/2014/main" id="{CAC021CE-D133-444D-90A9-2F2BBF10B9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85" y="3187723"/>
            <a:ext cx="465971" cy="408082"/>
          </a:xfrm>
          <a:prstGeom prst="rect">
            <a:avLst/>
          </a:prstGeom>
        </p:spPr>
      </p:pic>
      <p:sp>
        <p:nvSpPr>
          <p:cNvPr id="70" name="AutoShape 3">
            <a:extLst>
              <a:ext uri="{FF2B5EF4-FFF2-40B4-BE49-F238E27FC236}">
                <a16:creationId xmlns:a16="http://schemas.microsoft.com/office/drawing/2014/main" id="{0364CFBB-065B-49F0-8B38-1036023C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40" y="4476358"/>
            <a:ext cx="1036915" cy="490730"/>
          </a:xfrm>
          <a:custGeom>
            <a:avLst/>
            <a:gdLst>
              <a:gd name="connsiteX0" fmla="*/ 0 w 1204980"/>
              <a:gd name="connsiteY0" fmla="*/ 0 h 408941"/>
              <a:gd name="connsiteX1" fmla="*/ 1120710 w 1204980"/>
              <a:gd name="connsiteY1" fmla="*/ 0 h 408941"/>
              <a:gd name="connsiteX2" fmla="*/ 1204980 w 1204980"/>
              <a:gd name="connsiteY2" fmla="*/ 204471 h 408941"/>
              <a:gd name="connsiteX3" fmla="*/ 1120710 w 1204980"/>
              <a:gd name="connsiteY3" fmla="*/ 408941 h 408941"/>
              <a:gd name="connsiteX4" fmla="*/ 0 w 1204980"/>
              <a:gd name="connsiteY4" fmla="*/ 408941 h 408941"/>
              <a:gd name="connsiteX5" fmla="*/ 0 w 1204980"/>
              <a:gd name="connsiteY5" fmla="*/ 0 h 408941"/>
              <a:gd name="connsiteX0" fmla="*/ 0 w 1293470"/>
              <a:gd name="connsiteY0" fmla="*/ 0 h 408941"/>
              <a:gd name="connsiteX1" fmla="*/ 1120710 w 1293470"/>
              <a:gd name="connsiteY1" fmla="*/ 0 h 408941"/>
              <a:gd name="connsiteX2" fmla="*/ 1293470 w 1293470"/>
              <a:gd name="connsiteY2" fmla="*/ 197097 h 408941"/>
              <a:gd name="connsiteX3" fmla="*/ 1120710 w 1293470"/>
              <a:gd name="connsiteY3" fmla="*/ 408941 h 408941"/>
              <a:gd name="connsiteX4" fmla="*/ 0 w 1293470"/>
              <a:gd name="connsiteY4" fmla="*/ 408941 h 408941"/>
              <a:gd name="connsiteX5" fmla="*/ 0 w 1293470"/>
              <a:gd name="connsiteY5" fmla="*/ 0 h 40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3470" h="408941">
                <a:moveTo>
                  <a:pt x="0" y="0"/>
                </a:moveTo>
                <a:lnTo>
                  <a:pt x="1120710" y="0"/>
                </a:lnTo>
                <a:lnTo>
                  <a:pt x="1293470" y="197097"/>
                </a:lnTo>
                <a:lnTo>
                  <a:pt x="1120710" y="408941"/>
                </a:lnTo>
                <a:lnTo>
                  <a:pt x="0" y="408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20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Solicitação</a:t>
            </a:r>
            <a:endParaRPr lang="en-US" sz="120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69038EB-EA40-4A66-89DA-CF14F699B0F6}"/>
              </a:ext>
            </a:extLst>
          </p:cNvPr>
          <p:cNvGrpSpPr/>
          <p:nvPr/>
        </p:nvGrpSpPr>
        <p:grpSpPr>
          <a:xfrm>
            <a:off x="652069" y="2703244"/>
            <a:ext cx="338601" cy="1313335"/>
            <a:chOff x="393946" y="-66875"/>
            <a:chExt cx="376221" cy="1459262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91A431F0-E7C4-4D32-AEBD-D3340A679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64732" y="77307"/>
              <a:ext cx="618420" cy="330055"/>
            </a:xfrm>
            <a:prstGeom prst="homePlate">
              <a:avLst>
                <a:gd name="adj" fmla="val 23338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64793" tIns="64793" rIns="64793" bIns="64793" anchor="ctr">
              <a:spAutoFit/>
            </a:bodyPr>
            <a:lstStyle/>
            <a:p>
              <a:pPr algn="ctr" defTabSz="766598">
                <a:buSzPct val="75000"/>
              </a:pPr>
              <a:r>
                <a:rPr lang="en-US" sz="1080" b="1" kern="0" dirty="0" err="1">
                  <a:solidFill>
                    <a:schemeClr val="bg1"/>
                  </a:solidFill>
                  <a:latin typeface="Calibri"/>
                  <a:cs typeface="Calibri" pitchFamily="34" charset="0"/>
                </a:rPr>
                <a:t>Fases</a:t>
              </a:r>
              <a:endParaRPr lang="en-US" sz="1080" b="1" kern="0" dirty="0">
                <a:solidFill>
                  <a:schemeClr val="bg1"/>
                </a:solidFill>
                <a:latin typeface="Calibri"/>
                <a:cs typeface="Calibri" pitchFamily="34" charset="0"/>
              </a:endParaRPr>
            </a:p>
          </p:txBody>
        </p:sp>
        <p:sp>
          <p:nvSpPr>
            <p:cNvPr id="50" name="AutoShape 5">
              <a:extLst>
                <a:ext uri="{FF2B5EF4-FFF2-40B4-BE49-F238E27FC236}">
                  <a16:creationId xmlns:a16="http://schemas.microsoft.com/office/drawing/2014/main" id="{FA3C48AE-D635-47F8-BECA-0095B6E2DB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25063" y="747283"/>
              <a:ext cx="913987" cy="376221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64793" tIns="64793" rIns="64793" bIns="64793" anchor="ctr">
              <a:spAutoFit/>
            </a:bodyPr>
            <a:lstStyle/>
            <a:p>
              <a:pPr algn="ctr" defTabSz="766598">
                <a:buSzPct val="75000"/>
              </a:pPr>
              <a:r>
                <a:rPr lang="en-US" sz="1350" b="1" kern="0" dirty="0" err="1">
                  <a:solidFill>
                    <a:schemeClr val="bg1"/>
                  </a:solidFill>
                  <a:latin typeface="Calibri"/>
                  <a:cs typeface="Calibri" pitchFamily="34" charset="0"/>
                </a:rPr>
                <a:t>Etapas</a:t>
              </a:r>
              <a:endPara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endParaRPr>
            </a:p>
          </p:txBody>
        </p:sp>
      </p:grpSp>
      <p:sp>
        <p:nvSpPr>
          <p:cNvPr id="35" name="Subtítulo 1">
            <a:extLst>
              <a:ext uri="{FF2B5EF4-FFF2-40B4-BE49-F238E27FC236}">
                <a16:creationId xmlns:a16="http://schemas.microsoft.com/office/drawing/2014/main" id="{1F714615-2EB8-4F53-A304-6B6C89B0F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6"/>
            <a:ext cx="11556905" cy="380529"/>
          </a:xfrm>
        </p:spPr>
        <p:txBody>
          <a:bodyPr>
            <a:noAutofit/>
          </a:bodyPr>
          <a:lstStyle/>
          <a:p>
            <a:r>
              <a:rPr lang="pt-BR" sz="2400" dirty="0"/>
              <a:t>É o caminho ou a via para a realização de projetos adequado </a:t>
            </a:r>
            <a:r>
              <a:rPr lang="en-US" sz="2400" dirty="0" err="1"/>
              <a:t>às</a:t>
            </a:r>
            <a:r>
              <a:rPr lang="en-US" sz="2400" dirty="0"/>
              <a:t> </a:t>
            </a:r>
            <a:r>
              <a:rPr lang="en-US" sz="2400" dirty="0" err="1"/>
              <a:t>necessidades</a:t>
            </a:r>
            <a:r>
              <a:rPr lang="en-US" sz="2400" dirty="0"/>
              <a:t> da Autopass.</a:t>
            </a:r>
          </a:p>
          <a:p>
            <a:endParaRPr lang="pt-BR" dirty="0"/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75CA97F6-6380-4A9C-ABBC-F0F3188C5AAC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X1 – Metodologia de Projetos.pptx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80A7698-5E5E-495D-8C91-E243FFE86931}"/>
              </a:ext>
            </a:extLst>
          </p:cNvPr>
          <p:cNvGrpSpPr/>
          <p:nvPr/>
        </p:nvGrpSpPr>
        <p:grpSpPr>
          <a:xfrm>
            <a:off x="442957" y="2420888"/>
            <a:ext cx="11412889" cy="4015007"/>
            <a:chOff x="442957" y="2420888"/>
            <a:chExt cx="11412889" cy="4015007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E036446-A158-429F-B0AD-CCE7A14CF483}"/>
                </a:ext>
              </a:extLst>
            </p:cNvPr>
            <p:cNvSpPr/>
            <p:nvPr/>
          </p:nvSpPr>
          <p:spPr>
            <a:xfrm>
              <a:off x="442957" y="2420888"/>
              <a:ext cx="11412889" cy="2880319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Seta: para Cima 43">
              <a:extLst>
                <a:ext uri="{FF2B5EF4-FFF2-40B4-BE49-F238E27FC236}">
                  <a16:creationId xmlns:a16="http://schemas.microsoft.com/office/drawing/2014/main" id="{02AD9EEC-4C19-4B4A-837B-A7EB09A4BB40}"/>
                </a:ext>
              </a:extLst>
            </p:cNvPr>
            <p:cNvSpPr/>
            <p:nvPr/>
          </p:nvSpPr>
          <p:spPr>
            <a:xfrm>
              <a:off x="5223026" y="5440589"/>
              <a:ext cx="1996766" cy="995306"/>
            </a:xfrm>
            <a:prstGeom prst="up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err="1">
                  <a:solidFill>
                    <a:schemeClr val="accent6">
                      <a:lumMod val="50000"/>
                    </a:schemeClr>
                  </a:solidFill>
                </a:rPr>
                <a:t>Estrutura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Principal</a:t>
              </a:r>
              <a:endParaRPr lang="pt-BR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34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utoShape 5">
            <a:extLst>
              <a:ext uri="{FF2B5EF4-FFF2-40B4-BE49-F238E27FC236}">
                <a16:creationId xmlns:a16="http://schemas.microsoft.com/office/drawing/2014/main" id="{2ABA8786-E44A-4CF7-A2FF-BDB6E56AF32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21393" y="4543228"/>
            <a:ext cx="601294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E/S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9739EBE-0C63-42D5-A736-D13C293E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98" y="261938"/>
            <a:ext cx="9875520" cy="358750"/>
          </a:xfrm>
        </p:spPr>
        <p:txBody>
          <a:bodyPr>
            <a:normAutofit fontScale="90000"/>
          </a:bodyPr>
          <a:lstStyle/>
          <a:p>
            <a:r>
              <a:rPr lang="pt-BR" dirty="0"/>
              <a:t>Estrutura da Metodologia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A51665E-BE8A-4DB9-B8F4-74060C56C820}"/>
              </a:ext>
            </a:extLst>
          </p:cNvPr>
          <p:cNvGrpSpPr/>
          <p:nvPr/>
        </p:nvGrpSpPr>
        <p:grpSpPr>
          <a:xfrm>
            <a:off x="1256268" y="2720437"/>
            <a:ext cx="10051729" cy="396499"/>
            <a:chOff x="1096542" y="118800"/>
            <a:chExt cx="11273997" cy="440555"/>
          </a:xfrm>
        </p:grpSpPr>
        <p:sp>
          <p:nvSpPr>
            <p:cNvPr id="61" name="AutoShape 5">
              <a:extLst>
                <a:ext uri="{FF2B5EF4-FFF2-40B4-BE49-F238E27FC236}">
                  <a16:creationId xmlns:a16="http://schemas.microsoft.com/office/drawing/2014/main" id="{FE7F1761-AD1E-4B80-AA74-A6161FA7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764" y="118800"/>
              <a:ext cx="2342728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PLANEJAMENTO</a:t>
              </a:r>
            </a:p>
          </p:txBody>
        </p:sp>
        <p:sp>
          <p:nvSpPr>
            <p:cNvPr id="62" name="AutoShape 5">
              <a:extLst>
                <a:ext uri="{FF2B5EF4-FFF2-40B4-BE49-F238E27FC236}">
                  <a16:creationId xmlns:a16="http://schemas.microsoft.com/office/drawing/2014/main" id="{37313BFF-A8DA-4BED-A42C-AB3EE466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1028" y="118800"/>
              <a:ext cx="4571183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EXECUÇÃO</a:t>
              </a:r>
            </a:p>
          </p:txBody>
        </p:sp>
        <p:sp>
          <p:nvSpPr>
            <p:cNvPr id="63" name="AutoShape 5">
              <a:extLst>
                <a:ext uri="{FF2B5EF4-FFF2-40B4-BE49-F238E27FC236}">
                  <a16:creationId xmlns:a16="http://schemas.microsoft.com/office/drawing/2014/main" id="{E65A21EB-A374-437A-A0F9-D64368DE8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2211" y="118800"/>
              <a:ext cx="2088328" cy="439200"/>
            </a:xfrm>
            <a:custGeom>
              <a:avLst/>
              <a:gdLst>
                <a:gd name="connsiteX0" fmla="*/ 0 w 2012525"/>
                <a:gd name="connsiteY0" fmla="*/ 0 h 439200"/>
                <a:gd name="connsiteX1" fmla="*/ 1921110 w 2012525"/>
                <a:gd name="connsiteY1" fmla="*/ 0 h 439200"/>
                <a:gd name="connsiteX2" fmla="*/ 2012525 w 2012525"/>
                <a:gd name="connsiteY2" fmla="*/ 219600 h 439200"/>
                <a:gd name="connsiteX3" fmla="*/ 1921110 w 2012525"/>
                <a:gd name="connsiteY3" fmla="*/ 439200 h 439200"/>
                <a:gd name="connsiteX4" fmla="*/ 0 w 2012525"/>
                <a:gd name="connsiteY4" fmla="*/ 439200 h 439200"/>
                <a:gd name="connsiteX5" fmla="*/ 91415 w 2012525"/>
                <a:gd name="connsiteY5" fmla="*/ 219600 h 439200"/>
                <a:gd name="connsiteX6" fmla="*/ 0 w 2012525"/>
                <a:gd name="connsiteY6" fmla="*/ 0 h 439200"/>
                <a:gd name="connsiteX0" fmla="*/ 0 w 1938783"/>
                <a:gd name="connsiteY0" fmla="*/ 0 h 439200"/>
                <a:gd name="connsiteX1" fmla="*/ 1921110 w 1938783"/>
                <a:gd name="connsiteY1" fmla="*/ 0 h 439200"/>
                <a:gd name="connsiteX2" fmla="*/ 1938783 w 1938783"/>
                <a:gd name="connsiteY2" fmla="*/ 219600 h 439200"/>
                <a:gd name="connsiteX3" fmla="*/ 1921110 w 1938783"/>
                <a:gd name="connsiteY3" fmla="*/ 439200 h 439200"/>
                <a:gd name="connsiteX4" fmla="*/ 0 w 1938783"/>
                <a:gd name="connsiteY4" fmla="*/ 439200 h 439200"/>
                <a:gd name="connsiteX5" fmla="*/ 91415 w 1938783"/>
                <a:gd name="connsiteY5" fmla="*/ 219600 h 439200"/>
                <a:gd name="connsiteX6" fmla="*/ 0 w 1938783"/>
                <a:gd name="connsiteY6" fmla="*/ 0 h 439200"/>
                <a:gd name="connsiteX0" fmla="*/ 0 w 1921110"/>
                <a:gd name="connsiteY0" fmla="*/ 0 h 439200"/>
                <a:gd name="connsiteX1" fmla="*/ 1921110 w 1921110"/>
                <a:gd name="connsiteY1" fmla="*/ 0 h 439200"/>
                <a:gd name="connsiteX2" fmla="*/ 1916661 w 1921110"/>
                <a:gd name="connsiteY2" fmla="*/ 212226 h 439200"/>
                <a:gd name="connsiteX3" fmla="*/ 1921110 w 1921110"/>
                <a:gd name="connsiteY3" fmla="*/ 439200 h 439200"/>
                <a:gd name="connsiteX4" fmla="*/ 0 w 1921110"/>
                <a:gd name="connsiteY4" fmla="*/ 439200 h 439200"/>
                <a:gd name="connsiteX5" fmla="*/ 91415 w 1921110"/>
                <a:gd name="connsiteY5" fmla="*/ 219600 h 439200"/>
                <a:gd name="connsiteX6" fmla="*/ 0 w 1921110"/>
                <a:gd name="connsiteY6" fmla="*/ 0 h 43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1110" h="439200">
                  <a:moveTo>
                    <a:pt x="0" y="0"/>
                  </a:moveTo>
                  <a:lnTo>
                    <a:pt x="1921110" y="0"/>
                  </a:lnTo>
                  <a:lnTo>
                    <a:pt x="1916661" y="212226"/>
                  </a:lnTo>
                  <a:lnTo>
                    <a:pt x="1921110" y="439200"/>
                  </a:lnTo>
                  <a:lnTo>
                    <a:pt x="0" y="439200"/>
                  </a:lnTo>
                  <a:lnTo>
                    <a:pt x="91415" y="21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ENCERRAMENTO</a:t>
              </a:r>
            </a:p>
          </p:txBody>
        </p:sp>
        <p:sp>
          <p:nvSpPr>
            <p:cNvPr id="60" name="AutoShape 3">
              <a:extLst>
                <a:ext uri="{FF2B5EF4-FFF2-40B4-BE49-F238E27FC236}">
                  <a16:creationId xmlns:a16="http://schemas.microsoft.com/office/drawing/2014/main" id="{43FAF8FD-AAA2-44C1-B85C-F0CD93B5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542" y="118800"/>
              <a:ext cx="2313838" cy="440555"/>
            </a:xfrm>
            <a:prstGeom prst="homePlate">
              <a:avLst>
                <a:gd name="adj" fmla="val 20607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>
                <a:defRPr/>
              </a:pPr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INICIAÇÃO</a:t>
              </a:r>
            </a:p>
          </p:txBody>
        </p:sp>
      </p:grpSp>
      <p:sp>
        <p:nvSpPr>
          <p:cNvPr id="91" name="AutoShape 5">
            <a:extLst>
              <a:ext uri="{FF2B5EF4-FFF2-40B4-BE49-F238E27FC236}">
                <a16:creationId xmlns:a16="http://schemas.microsoft.com/office/drawing/2014/main" id="{7FB1FE6C-6D97-405C-88E0-1DE64313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547" y="4475138"/>
            <a:ext cx="1987420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Termo</a:t>
            </a:r>
            <a:r>
              <a:rPr lang="en-US" sz="1320" b="1" kern="0" dirty="0">
                <a:latin typeface="Calibri"/>
                <a:cs typeface="Calibri" pitchFamily="34" charset="0"/>
              </a:rPr>
              <a:t> de </a:t>
            </a:r>
            <a:r>
              <a:rPr lang="en-US" sz="1320" b="1" kern="0" dirty="0" err="1">
                <a:latin typeface="Calibri"/>
                <a:cs typeface="Calibri" pitchFamily="34" charset="0"/>
              </a:rPr>
              <a:t>Abertura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3" name="AutoShape 5">
            <a:extLst>
              <a:ext uri="{FF2B5EF4-FFF2-40B4-BE49-F238E27FC236}">
                <a16:creationId xmlns:a16="http://schemas.microsoft.com/office/drawing/2014/main" id="{8DE68FF3-4AF1-4E47-B2C7-B943283E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57" y="4467162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Compromisso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4" name="AutoShape 5">
            <a:extLst>
              <a:ext uri="{FF2B5EF4-FFF2-40B4-BE49-F238E27FC236}">
                <a16:creationId xmlns:a16="http://schemas.microsoft.com/office/drawing/2014/main" id="{D8983B3B-99C5-4C1A-AE46-448E4876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73" y="3144763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95" name="TextBox 120">
            <a:extLst>
              <a:ext uri="{FF2B5EF4-FFF2-40B4-BE49-F238E27FC236}">
                <a16:creationId xmlns:a16="http://schemas.microsoft.com/office/drawing/2014/main" id="{07878152-0079-4D22-8412-C72B78519FD7}"/>
              </a:ext>
            </a:extLst>
          </p:cNvPr>
          <p:cNvSpPr txBox="1"/>
          <p:nvPr/>
        </p:nvSpPr>
        <p:spPr>
          <a:xfrm>
            <a:off x="5576746" y="3595805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Construção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pic>
        <p:nvPicPr>
          <p:cNvPr id="20" name="Picture 128">
            <a:extLst>
              <a:ext uri="{FF2B5EF4-FFF2-40B4-BE49-F238E27FC236}">
                <a16:creationId xmlns:a16="http://schemas.microsoft.com/office/drawing/2014/main" id="{42F952A9-A492-425A-ACD4-E4ACFDABA2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16" y="3185885"/>
            <a:ext cx="465971" cy="409920"/>
          </a:xfrm>
          <a:prstGeom prst="rect">
            <a:avLst/>
          </a:prstGeom>
        </p:spPr>
      </p:pic>
      <p:sp>
        <p:nvSpPr>
          <p:cNvPr id="96" name="AutoShape 5">
            <a:extLst>
              <a:ext uri="{FF2B5EF4-FFF2-40B4-BE49-F238E27FC236}">
                <a16:creationId xmlns:a16="http://schemas.microsoft.com/office/drawing/2014/main" id="{4252C450-26A8-46DB-BE53-A8F94BED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434" y="3148662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6" name="Picture 122">
            <a:extLst>
              <a:ext uri="{FF2B5EF4-FFF2-40B4-BE49-F238E27FC236}">
                <a16:creationId xmlns:a16="http://schemas.microsoft.com/office/drawing/2014/main" id="{768F2D8A-2001-40DF-872D-60C274A50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97" y="3189583"/>
            <a:ext cx="451997" cy="409531"/>
          </a:xfrm>
          <a:prstGeom prst="rect">
            <a:avLst/>
          </a:prstGeom>
        </p:spPr>
      </p:pic>
      <p:sp>
        <p:nvSpPr>
          <p:cNvPr id="97" name="TextBox 120">
            <a:extLst>
              <a:ext uri="{FF2B5EF4-FFF2-40B4-BE49-F238E27FC236}">
                <a16:creationId xmlns:a16="http://schemas.microsoft.com/office/drawing/2014/main" id="{7A4767C4-70D5-4920-9E38-2A0FC404A4D5}"/>
              </a:ext>
            </a:extLst>
          </p:cNvPr>
          <p:cNvSpPr txBox="1"/>
          <p:nvPr/>
        </p:nvSpPr>
        <p:spPr>
          <a:xfrm>
            <a:off x="7640604" y="3638543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Implantação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98" name="AutoShape 5">
            <a:extLst>
              <a:ext uri="{FF2B5EF4-FFF2-40B4-BE49-F238E27FC236}">
                <a16:creationId xmlns:a16="http://schemas.microsoft.com/office/drawing/2014/main" id="{B11EE7E4-DE95-44D1-8C0F-D57A66F3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920" y="3144324"/>
            <a:ext cx="1899077" cy="794880"/>
          </a:xfrm>
          <a:custGeom>
            <a:avLst/>
            <a:gdLst>
              <a:gd name="connsiteX0" fmla="*/ 0 w 1717200"/>
              <a:gd name="connsiteY0" fmla="*/ 0 h 662400"/>
              <a:gd name="connsiteX1" fmla="*/ 1579328 w 1717200"/>
              <a:gd name="connsiteY1" fmla="*/ 0 h 662400"/>
              <a:gd name="connsiteX2" fmla="*/ 1717200 w 1717200"/>
              <a:gd name="connsiteY2" fmla="*/ 331200 h 662400"/>
              <a:gd name="connsiteX3" fmla="*/ 1579328 w 1717200"/>
              <a:gd name="connsiteY3" fmla="*/ 662400 h 662400"/>
              <a:gd name="connsiteX4" fmla="*/ 0 w 1717200"/>
              <a:gd name="connsiteY4" fmla="*/ 662400 h 662400"/>
              <a:gd name="connsiteX5" fmla="*/ 137872 w 1717200"/>
              <a:gd name="connsiteY5" fmla="*/ 331200 h 662400"/>
              <a:gd name="connsiteX6" fmla="*/ 0 w 1717200"/>
              <a:gd name="connsiteY6" fmla="*/ 0 h 662400"/>
              <a:gd name="connsiteX0" fmla="*/ 0 w 1582564"/>
              <a:gd name="connsiteY0" fmla="*/ 0 h 662400"/>
              <a:gd name="connsiteX1" fmla="*/ 1579328 w 1582564"/>
              <a:gd name="connsiteY1" fmla="*/ 0 h 662400"/>
              <a:gd name="connsiteX2" fmla="*/ 1582564 w 1582564"/>
              <a:gd name="connsiteY2" fmla="*/ 348029 h 662400"/>
              <a:gd name="connsiteX3" fmla="*/ 1579328 w 1582564"/>
              <a:gd name="connsiteY3" fmla="*/ 662400 h 662400"/>
              <a:gd name="connsiteX4" fmla="*/ 0 w 1582564"/>
              <a:gd name="connsiteY4" fmla="*/ 662400 h 662400"/>
              <a:gd name="connsiteX5" fmla="*/ 137872 w 1582564"/>
              <a:gd name="connsiteY5" fmla="*/ 331200 h 662400"/>
              <a:gd name="connsiteX6" fmla="*/ 0 w 1582564"/>
              <a:gd name="connsiteY6" fmla="*/ 0 h 6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564" h="662400">
                <a:moveTo>
                  <a:pt x="0" y="0"/>
                </a:moveTo>
                <a:lnTo>
                  <a:pt x="1579328" y="0"/>
                </a:lnTo>
                <a:cubicBezTo>
                  <a:pt x="1580407" y="116010"/>
                  <a:pt x="1581485" y="232019"/>
                  <a:pt x="1582564" y="348029"/>
                </a:cubicBezTo>
                <a:cubicBezTo>
                  <a:pt x="1581485" y="452819"/>
                  <a:pt x="1580407" y="557610"/>
                  <a:pt x="1579328" y="662400"/>
                </a:cubicBezTo>
                <a:lnTo>
                  <a:pt x="0" y="662400"/>
                </a:lnTo>
                <a:lnTo>
                  <a:pt x="137872" y="3312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8" name="Picture 125">
            <a:extLst>
              <a:ext uri="{FF2B5EF4-FFF2-40B4-BE49-F238E27FC236}">
                <a16:creationId xmlns:a16="http://schemas.microsoft.com/office/drawing/2014/main" id="{35490C6C-E501-45E1-9D9B-B68BB7C4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037" y="3193992"/>
            <a:ext cx="451997" cy="411641"/>
          </a:xfrm>
          <a:prstGeom prst="rect">
            <a:avLst/>
          </a:prstGeom>
        </p:spPr>
      </p:pic>
      <p:sp>
        <p:nvSpPr>
          <p:cNvPr id="99" name="AutoShape 5">
            <a:extLst>
              <a:ext uri="{FF2B5EF4-FFF2-40B4-BE49-F238E27FC236}">
                <a16:creationId xmlns:a16="http://schemas.microsoft.com/office/drawing/2014/main" id="{E1CAA70E-CC97-4449-B450-63E16412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06" y="4468956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Homologação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0" name="AutoShape 5">
            <a:extLst>
              <a:ext uri="{FF2B5EF4-FFF2-40B4-BE49-F238E27FC236}">
                <a16:creationId xmlns:a16="http://schemas.microsoft.com/office/drawing/2014/main" id="{8452377C-56AA-4360-8CCB-F8F0C84A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264" y="4482831"/>
            <a:ext cx="1922515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Termo de Aceite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1" name="AutoShape 5">
            <a:extLst>
              <a:ext uri="{FF2B5EF4-FFF2-40B4-BE49-F238E27FC236}">
                <a16:creationId xmlns:a16="http://schemas.microsoft.com/office/drawing/2014/main" id="{DF3AF182-C4AE-49BE-8EC8-842BD360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779" y="4482903"/>
            <a:ext cx="1268827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Sustentação</a:t>
            </a:r>
            <a:r>
              <a:rPr lang="en-US" sz="1320" b="1" i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  </a:t>
            </a: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Operação</a:t>
            </a:r>
            <a:endParaRPr lang="en-US" sz="132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02" name="TextBox 120">
            <a:extLst>
              <a:ext uri="{FF2B5EF4-FFF2-40B4-BE49-F238E27FC236}">
                <a16:creationId xmlns:a16="http://schemas.microsoft.com/office/drawing/2014/main" id="{AB0FD0EF-875A-42E7-A87D-BFE5366F667A}"/>
              </a:ext>
            </a:extLst>
          </p:cNvPr>
          <p:cNvSpPr txBox="1"/>
          <p:nvPr/>
        </p:nvSpPr>
        <p:spPr>
          <a:xfrm>
            <a:off x="9605463" y="3604827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Encerramento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59398BF-9840-4E3C-8504-6E03C162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68" y="3143425"/>
            <a:ext cx="2058649" cy="796681"/>
          </a:xfrm>
          <a:prstGeom prst="homePlate">
            <a:avLst>
              <a:gd name="adj" fmla="val 20607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>
              <a:defRPr/>
            </a:pPr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2" name="Picture 116">
            <a:extLst>
              <a:ext uri="{FF2B5EF4-FFF2-40B4-BE49-F238E27FC236}">
                <a16:creationId xmlns:a16="http://schemas.microsoft.com/office/drawing/2014/main" id="{9426EB7C-4208-427C-81E9-6343D219B2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82" y="3189146"/>
            <a:ext cx="456121" cy="4156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11" name="TextBox 117">
            <a:extLst>
              <a:ext uri="{FF2B5EF4-FFF2-40B4-BE49-F238E27FC236}">
                <a16:creationId xmlns:a16="http://schemas.microsoft.com/office/drawing/2014/main" id="{ED21E08F-099D-4779-9EF8-4CA689B35276}"/>
              </a:ext>
            </a:extLst>
          </p:cNvPr>
          <p:cNvSpPr txBox="1"/>
          <p:nvPr/>
        </p:nvSpPr>
        <p:spPr>
          <a:xfrm>
            <a:off x="1677641" y="3621195"/>
            <a:ext cx="1134000" cy="2631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32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Idealização</a:t>
            </a:r>
            <a:endParaRPr lang="en-US" sz="1320" b="1" dirty="0">
              <a:solidFill>
                <a:schemeClr val="bg1"/>
              </a:solidFill>
              <a:ea typeface="+mj-ea"/>
              <a:cs typeface="Arial" pitchFamily="34" charset="0"/>
            </a:endParaRPr>
          </a:p>
          <a:p>
            <a:pPr algn="ctr"/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Em</a:t>
            </a:r>
            <a:r>
              <a:rPr lang="en-US" sz="960" b="1" dirty="0">
                <a:solidFill>
                  <a:schemeClr val="bg1"/>
                </a:solidFill>
                <a:ea typeface="+mj-ea"/>
                <a:cs typeface="Arial" pitchFamily="34" charset="0"/>
              </a:rPr>
              <a:t> alto </a:t>
            </a:r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nível</a:t>
            </a:r>
            <a:endParaRPr lang="en-US" sz="96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EFD84C6F-5CFC-42D9-82A8-A2850DDB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824" y="3144763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3" name="TextBox 120">
            <a:extLst>
              <a:ext uri="{FF2B5EF4-FFF2-40B4-BE49-F238E27FC236}">
                <a16:creationId xmlns:a16="http://schemas.microsoft.com/office/drawing/2014/main" id="{6DFA65CC-069A-45F3-A734-088EEA583731}"/>
              </a:ext>
            </a:extLst>
          </p:cNvPr>
          <p:cNvSpPr txBox="1"/>
          <p:nvPr/>
        </p:nvSpPr>
        <p:spPr>
          <a:xfrm>
            <a:off x="3762286" y="3603782"/>
            <a:ext cx="1134000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/>
              <a:t>Plano</a:t>
            </a:r>
          </a:p>
          <a:p>
            <a:r>
              <a:rPr lang="en-US" sz="960" dirty="0" err="1"/>
              <a:t>Nível</a:t>
            </a:r>
            <a:r>
              <a:rPr lang="en-US" sz="960" dirty="0"/>
              <a:t> de 100%</a:t>
            </a:r>
          </a:p>
        </p:txBody>
      </p:sp>
      <p:pic>
        <p:nvPicPr>
          <p:cNvPr id="14" name="Picture 119">
            <a:extLst>
              <a:ext uri="{FF2B5EF4-FFF2-40B4-BE49-F238E27FC236}">
                <a16:creationId xmlns:a16="http://schemas.microsoft.com/office/drawing/2014/main" id="{CAC021CE-D133-444D-90A9-2F2BBF10B9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85" y="3187723"/>
            <a:ext cx="465971" cy="408082"/>
          </a:xfrm>
          <a:prstGeom prst="rect">
            <a:avLst/>
          </a:prstGeom>
        </p:spPr>
      </p:pic>
      <p:sp>
        <p:nvSpPr>
          <p:cNvPr id="70" name="AutoShape 3">
            <a:extLst>
              <a:ext uri="{FF2B5EF4-FFF2-40B4-BE49-F238E27FC236}">
                <a16:creationId xmlns:a16="http://schemas.microsoft.com/office/drawing/2014/main" id="{0364CFBB-065B-49F0-8B38-1036023C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40" y="4476358"/>
            <a:ext cx="1036915" cy="490730"/>
          </a:xfrm>
          <a:custGeom>
            <a:avLst/>
            <a:gdLst>
              <a:gd name="connsiteX0" fmla="*/ 0 w 1204980"/>
              <a:gd name="connsiteY0" fmla="*/ 0 h 408941"/>
              <a:gd name="connsiteX1" fmla="*/ 1120710 w 1204980"/>
              <a:gd name="connsiteY1" fmla="*/ 0 h 408941"/>
              <a:gd name="connsiteX2" fmla="*/ 1204980 w 1204980"/>
              <a:gd name="connsiteY2" fmla="*/ 204471 h 408941"/>
              <a:gd name="connsiteX3" fmla="*/ 1120710 w 1204980"/>
              <a:gd name="connsiteY3" fmla="*/ 408941 h 408941"/>
              <a:gd name="connsiteX4" fmla="*/ 0 w 1204980"/>
              <a:gd name="connsiteY4" fmla="*/ 408941 h 408941"/>
              <a:gd name="connsiteX5" fmla="*/ 0 w 1204980"/>
              <a:gd name="connsiteY5" fmla="*/ 0 h 408941"/>
              <a:gd name="connsiteX0" fmla="*/ 0 w 1293470"/>
              <a:gd name="connsiteY0" fmla="*/ 0 h 408941"/>
              <a:gd name="connsiteX1" fmla="*/ 1120710 w 1293470"/>
              <a:gd name="connsiteY1" fmla="*/ 0 h 408941"/>
              <a:gd name="connsiteX2" fmla="*/ 1293470 w 1293470"/>
              <a:gd name="connsiteY2" fmla="*/ 197097 h 408941"/>
              <a:gd name="connsiteX3" fmla="*/ 1120710 w 1293470"/>
              <a:gd name="connsiteY3" fmla="*/ 408941 h 408941"/>
              <a:gd name="connsiteX4" fmla="*/ 0 w 1293470"/>
              <a:gd name="connsiteY4" fmla="*/ 408941 h 408941"/>
              <a:gd name="connsiteX5" fmla="*/ 0 w 1293470"/>
              <a:gd name="connsiteY5" fmla="*/ 0 h 40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3470" h="408941">
                <a:moveTo>
                  <a:pt x="0" y="0"/>
                </a:moveTo>
                <a:lnTo>
                  <a:pt x="1120710" y="0"/>
                </a:lnTo>
                <a:lnTo>
                  <a:pt x="1293470" y="197097"/>
                </a:lnTo>
                <a:lnTo>
                  <a:pt x="1120710" y="408941"/>
                </a:lnTo>
                <a:lnTo>
                  <a:pt x="0" y="408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20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Solicitação</a:t>
            </a:r>
            <a:endParaRPr lang="en-US" sz="120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69038EB-EA40-4A66-89DA-CF14F699B0F6}"/>
              </a:ext>
            </a:extLst>
          </p:cNvPr>
          <p:cNvGrpSpPr/>
          <p:nvPr/>
        </p:nvGrpSpPr>
        <p:grpSpPr>
          <a:xfrm>
            <a:off x="652069" y="2703244"/>
            <a:ext cx="338601" cy="1313335"/>
            <a:chOff x="393946" y="-66875"/>
            <a:chExt cx="376221" cy="1459262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91A431F0-E7C4-4D32-AEBD-D3340A679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64732" y="77307"/>
              <a:ext cx="618420" cy="330055"/>
            </a:xfrm>
            <a:prstGeom prst="homePlate">
              <a:avLst>
                <a:gd name="adj" fmla="val 23338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64793" tIns="64793" rIns="64793" bIns="64793" anchor="ctr">
              <a:spAutoFit/>
            </a:bodyPr>
            <a:lstStyle/>
            <a:p>
              <a:pPr algn="ctr" defTabSz="766598">
                <a:buSzPct val="75000"/>
              </a:pPr>
              <a:r>
                <a:rPr lang="en-US" sz="1080" b="1" kern="0" dirty="0" err="1">
                  <a:solidFill>
                    <a:schemeClr val="bg1"/>
                  </a:solidFill>
                  <a:latin typeface="Calibri"/>
                  <a:cs typeface="Calibri" pitchFamily="34" charset="0"/>
                </a:rPr>
                <a:t>Fases</a:t>
              </a:r>
              <a:endParaRPr lang="en-US" sz="1080" b="1" kern="0" dirty="0">
                <a:solidFill>
                  <a:schemeClr val="bg1"/>
                </a:solidFill>
                <a:latin typeface="Calibri"/>
                <a:cs typeface="Calibri" pitchFamily="34" charset="0"/>
              </a:endParaRPr>
            </a:p>
          </p:txBody>
        </p:sp>
        <p:sp>
          <p:nvSpPr>
            <p:cNvPr id="50" name="AutoShape 5">
              <a:extLst>
                <a:ext uri="{FF2B5EF4-FFF2-40B4-BE49-F238E27FC236}">
                  <a16:creationId xmlns:a16="http://schemas.microsoft.com/office/drawing/2014/main" id="{FA3C48AE-D635-47F8-BECA-0095B6E2DB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25063" y="747283"/>
              <a:ext cx="913987" cy="376221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64793" tIns="64793" rIns="64793" bIns="64793" anchor="ctr">
              <a:spAutoFit/>
            </a:bodyPr>
            <a:lstStyle/>
            <a:p>
              <a:pPr algn="ctr" defTabSz="766598">
                <a:buSzPct val="75000"/>
              </a:pPr>
              <a:r>
                <a:rPr lang="en-US" sz="1350" b="1" kern="0" dirty="0" err="1">
                  <a:solidFill>
                    <a:schemeClr val="bg1"/>
                  </a:solidFill>
                  <a:latin typeface="Calibri"/>
                  <a:cs typeface="Calibri" pitchFamily="34" charset="0"/>
                </a:rPr>
                <a:t>Etapas</a:t>
              </a:r>
              <a:endPara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endParaRPr>
            </a:p>
          </p:txBody>
        </p:sp>
      </p:grpSp>
      <p:sp>
        <p:nvSpPr>
          <p:cNvPr id="35" name="Subtítulo 1">
            <a:extLst>
              <a:ext uri="{FF2B5EF4-FFF2-40B4-BE49-F238E27FC236}">
                <a16:creationId xmlns:a16="http://schemas.microsoft.com/office/drawing/2014/main" id="{1F714615-2EB8-4F53-A304-6B6C89B0F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5"/>
            <a:ext cx="11556905" cy="762991"/>
          </a:xfrm>
        </p:spPr>
        <p:txBody>
          <a:bodyPr>
            <a:noAutofit/>
          </a:bodyPr>
          <a:lstStyle/>
          <a:p>
            <a:r>
              <a:rPr lang="pt-BR" sz="2200" dirty="0"/>
              <a:t>A estrutura é dividida em fases que contém etapas.</a:t>
            </a:r>
          </a:p>
          <a:p>
            <a:r>
              <a:rPr lang="pt-BR" sz="2200" dirty="0"/>
              <a:t>Uma etapa é acionada por uma entrada que normalmente é saída da etapa anterior </a:t>
            </a:r>
            <a:r>
              <a:rPr lang="pt-BR" sz="2200" b="1" i="1" dirty="0"/>
              <a:t>“aprovada”</a:t>
            </a:r>
            <a:r>
              <a:rPr lang="en-US" sz="2200" dirty="0"/>
              <a:t>.</a:t>
            </a:r>
          </a:p>
          <a:p>
            <a:endParaRPr lang="pt-BR" dirty="0"/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75CA97F6-6380-4A9C-ABBC-F0F3188C5AAC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X1 – Metodologia de Projetos.pptx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C14B955-D864-4E05-BD66-92D730825CBE}"/>
              </a:ext>
            </a:extLst>
          </p:cNvPr>
          <p:cNvGrpSpPr/>
          <p:nvPr/>
        </p:nvGrpSpPr>
        <p:grpSpPr>
          <a:xfrm>
            <a:off x="1155032" y="1551115"/>
            <a:ext cx="10268766" cy="1575941"/>
            <a:chOff x="1155032" y="1551115"/>
            <a:chExt cx="10268766" cy="1575941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A27FB6C3-CBE7-43DE-B811-73BE5C264AB1}"/>
                </a:ext>
              </a:extLst>
            </p:cNvPr>
            <p:cNvSpPr/>
            <p:nvPr/>
          </p:nvSpPr>
          <p:spPr>
            <a:xfrm>
              <a:off x="1155032" y="2703243"/>
              <a:ext cx="10268766" cy="423813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Seta: para Baixo 43">
              <a:extLst>
                <a:ext uri="{FF2B5EF4-FFF2-40B4-BE49-F238E27FC236}">
                  <a16:creationId xmlns:a16="http://schemas.microsoft.com/office/drawing/2014/main" id="{594284C3-64C3-4F49-8A81-C20CC41BFC2E}"/>
                </a:ext>
              </a:extLst>
            </p:cNvPr>
            <p:cNvSpPr/>
            <p:nvPr/>
          </p:nvSpPr>
          <p:spPr>
            <a:xfrm>
              <a:off x="1601516" y="1551115"/>
              <a:ext cx="1397346" cy="1085797"/>
            </a:xfrm>
            <a:prstGeom prst="downArrow">
              <a:avLst>
                <a:gd name="adj1" fmla="val 50000"/>
                <a:gd name="adj2" fmla="val 3933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  <a:p>
              <a:pPr algn="ctr"/>
              <a:r>
                <a:rPr lang="en-US" sz="1200" b="1" dirty="0" err="1">
                  <a:solidFill>
                    <a:schemeClr val="accent6">
                      <a:lumMod val="50000"/>
                    </a:schemeClr>
                  </a:solidFill>
                </a:rPr>
                <a:t>Fases</a:t>
              </a:r>
              <a:endParaRPr lang="pt-BR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4C2A7CE-372A-49E0-8A8D-641B254F2560}"/>
              </a:ext>
            </a:extLst>
          </p:cNvPr>
          <p:cNvGrpSpPr/>
          <p:nvPr/>
        </p:nvGrpSpPr>
        <p:grpSpPr>
          <a:xfrm>
            <a:off x="1155032" y="1943740"/>
            <a:ext cx="10268766" cy="2053494"/>
            <a:chOff x="1155032" y="1943740"/>
            <a:chExt cx="10268766" cy="2053494"/>
          </a:xfrm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65D82E95-44F0-4A83-9B8D-06C47E7224F6}"/>
                </a:ext>
              </a:extLst>
            </p:cNvPr>
            <p:cNvSpPr/>
            <p:nvPr/>
          </p:nvSpPr>
          <p:spPr>
            <a:xfrm>
              <a:off x="1155032" y="3074126"/>
              <a:ext cx="10268766" cy="923108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Seta: para Baixo 48">
              <a:extLst>
                <a:ext uri="{FF2B5EF4-FFF2-40B4-BE49-F238E27FC236}">
                  <a16:creationId xmlns:a16="http://schemas.microsoft.com/office/drawing/2014/main" id="{6F884CFD-325B-4AE6-B611-B8DA4D37C09C}"/>
                </a:ext>
              </a:extLst>
            </p:cNvPr>
            <p:cNvSpPr/>
            <p:nvPr/>
          </p:nvSpPr>
          <p:spPr>
            <a:xfrm>
              <a:off x="2710830" y="1943740"/>
              <a:ext cx="1397346" cy="1108761"/>
            </a:xfrm>
            <a:prstGeom prst="downArrow">
              <a:avLst>
                <a:gd name="adj1" fmla="val 50000"/>
                <a:gd name="adj2" fmla="val 3933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5</a:t>
              </a:r>
            </a:p>
            <a:p>
              <a:pPr algn="ctr"/>
              <a:r>
                <a:rPr lang="en-US" sz="1200" b="1" dirty="0" err="1">
                  <a:solidFill>
                    <a:schemeClr val="accent6">
                      <a:lumMod val="50000"/>
                    </a:schemeClr>
                  </a:solidFill>
                </a:rPr>
                <a:t>Etapas</a:t>
              </a:r>
              <a:endParaRPr lang="pt-BR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CDE61C6-0CE0-41D0-9333-CD81DE9E8D30}"/>
              </a:ext>
            </a:extLst>
          </p:cNvPr>
          <p:cNvGrpSpPr/>
          <p:nvPr/>
        </p:nvGrpSpPr>
        <p:grpSpPr>
          <a:xfrm>
            <a:off x="1047232" y="2720437"/>
            <a:ext cx="10567251" cy="2300742"/>
            <a:chOff x="1047232" y="2720437"/>
            <a:chExt cx="10567251" cy="2300742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FBB5D478-6243-4B20-938E-0678C389AC64}"/>
                </a:ext>
              </a:extLst>
            </p:cNvPr>
            <p:cNvSpPr/>
            <p:nvPr/>
          </p:nvSpPr>
          <p:spPr>
            <a:xfrm>
              <a:off x="1047232" y="4450108"/>
              <a:ext cx="10567251" cy="571071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para Baixo 52">
              <a:extLst>
                <a:ext uri="{FF2B5EF4-FFF2-40B4-BE49-F238E27FC236}">
                  <a16:creationId xmlns:a16="http://schemas.microsoft.com/office/drawing/2014/main" id="{AC7623B8-DF0F-41EC-80CD-E1286BE31A4B}"/>
                </a:ext>
              </a:extLst>
            </p:cNvPr>
            <p:cNvSpPr/>
            <p:nvPr/>
          </p:nvSpPr>
          <p:spPr>
            <a:xfrm>
              <a:off x="3473724" y="2720437"/>
              <a:ext cx="1737360" cy="1644668"/>
            </a:xfrm>
            <a:prstGeom prst="downArrow">
              <a:avLst>
                <a:gd name="adj1" fmla="val 50000"/>
                <a:gd name="adj2" fmla="val 3933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6</a:t>
              </a:r>
            </a:p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Entradas</a:t>
              </a:r>
            </a:p>
            <a:p>
              <a:pPr algn="ctr"/>
              <a:r>
                <a:rPr lang="en-US" sz="1200" b="1" dirty="0" err="1">
                  <a:solidFill>
                    <a:schemeClr val="accent6">
                      <a:lumMod val="50000"/>
                    </a:schemeClr>
                  </a:solidFill>
                </a:rPr>
                <a:t>Saídas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98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utoShape 5">
            <a:extLst>
              <a:ext uri="{FF2B5EF4-FFF2-40B4-BE49-F238E27FC236}">
                <a16:creationId xmlns:a16="http://schemas.microsoft.com/office/drawing/2014/main" id="{2ABA8786-E44A-4CF7-A2FF-BDB6E56AF32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21393" y="4543228"/>
            <a:ext cx="601294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E/S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9739EBE-0C63-42D5-A736-D13C293E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98" y="261938"/>
            <a:ext cx="9875520" cy="358750"/>
          </a:xfrm>
        </p:spPr>
        <p:txBody>
          <a:bodyPr>
            <a:normAutofit fontScale="90000"/>
          </a:bodyPr>
          <a:lstStyle/>
          <a:p>
            <a:r>
              <a:rPr lang="pt-BR" dirty="0"/>
              <a:t>Premissas da Metodologia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A51665E-BE8A-4DB9-B8F4-74060C56C820}"/>
              </a:ext>
            </a:extLst>
          </p:cNvPr>
          <p:cNvGrpSpPr/>
          <p:nvPr/>
        </p:nvGrpSpPr>
        <p:grpSpPr>
          <a:xfrm>
            <a:off x="1256268" y="2720437"/>
            <a:ext cx="10051729" cy="396499"/>
            <a:chOff x="1096542" y="118800"/>
            <a:chExt cx="11273997" cy="440555"/>
          </a:xfrm>
        </p:grpSpPr>
        <p:sp>
          <p:nvSpPr>
            <p:cNvPr id="61" name="AutoShape 5">
              <a:extLst>
                <a:ext uri="{FF2B5EF4-FFF2-40B4-BE49-F238E27FC236}">
                  <a16:creationId xmlns:a16="http://schemas.microsoft.com/office/drawing/2014/main" id="{FE7F1761-AD1E-4B80-AA74-A6161FA7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764" y="118800"/>
              <a:ext cx="2342728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PLANEJAMENTO</a:t>
              </a:r>
            </a:p>
          </p:txBody>
        </p:sp>
        <p:sp>
          <p:nvSpPr>
            <p:cNvPr id="62" name="AutoShape 5">
              <a:extLst>
                <a:ext uri="{FF2B5EF4-FFF2-40B4-BE49-F238E27FC236}">
                  <a16:creationId xmlns:a16="http://schemas.microsoft.com/office/drawing/2014/main" id="{37313BFF-A8DA-4BED-A42C-AB3EE466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1028" y="118800"/>
              <a:ext cx="4571183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EXECUÇÃO</a:t>
              </a:r>
            </a:p>
          </p:txBody>
        </p:sp>
        <p:sp>
          <p:nvSpPr>
            <p:cNvPr id="63" name="AutoShape 5">
              <a:extLst>
                <a:ext uri="{FF2B5EF4-FFF2-40B4-BE49-F238E27FC236}">
                  <a16:creationId xmlns:a16="http://schemas.microsoft.com/office/drawing/2014/main" id="{E65A21EB-A374-437A-A0F9-D64368DE8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2211" y="118800"/>
              <a:ext cx="2088328" cy="439200"/>
            </a:xfrm>
            <a:custGeom>
              <a:avLst/>
              <a:gdLst>
                <a:gd name="connsiteX0" fmla="*/ 0 w 2012525"/>
                <a:gd name="connsiteY0" fmla="*/ 0 h 439200"/>
                <a:gd name="connsiteX1" fmla="*/ 1921110 w 2012525"/>
                <a:gd name="connsiteY1" fmla="*/ 0 h 439200"/>
                <a:gd name="connsiteX2" fmla="*/ 2012525 w 2012525"/>
                <a:gd name="connsiteY2" fmla="*/ 219600 h 439200"/>
                <a:gd name="connsiteX3" fmla="*/ 1921110 w 2012525"/>
                <a:gd name="connsiteY3" fmla="*/ 439200 h 439200"/>
                <a:gd name="connsiteX4" fmla="*/ 0 w 2012525"/>
                <a:gd name="connsiteY4" fmla="*/ 439200 h 439200"/>
                <a:gd name="connsiteX5" fmla="*/ 91415 w 2012525"/>
                <a:gd name="connsiteY5" fmla="*/ 219600 h 439200"/>
                <a:gd name="connsiteX6" fmla="*/ 0 w 2012525"/>
                <a:gd name="connsiteY6" fmla="*/ 0 h 439200"/>
                <a:gd name="connsiteX0" fmla="*/ 0 w 1938783"/>
                <a:gd name="connsiteY0" fmla="*/ 0 h 439200"/>
                <a:gd name="connsiteX1" fmla="*/ 1921110 w 1938783"/>
                <a:gd name="connsiteY1" fmla="*/ 0 h 439200"/>
                <a:gd name="connsiteX2" fmla="*/ 1938783 w 1938783"/>
                <a:gd name="connsiteY2" fmla="*/ 219600 h 439200"/>
                <a:gd name="connsiteX3" fmla="*/ 1921110 w 1938783"/>
                <a:gd name="connsiteY3" fmla="*/ 439200 h 439200"/>
                <a:gd name="connsiteX4" fmla="*/ 0 w 1938783"/>
                <a:gd name="connsiteY4" fmla="*/ 439200 h 439200"/>
                <a:gd name="connsiteX5" fmla="*/ 91415 w 1938783"/>
                <a:gd name="connsiteY5" fmla="*/ 219600 h 439200"/>
                <a:gd name="connsiteX6" fmla="*/ 0 w 1938783"/>
                <a:gd name="connsiteY6" fmla="*/ 0 h 439200"/>
                <a:gd name="connsiteX0" fmla="*/ 0 w 1921110"/>
                <a:gd name="connsiteY0" fmla="*/ 0 h 439200"/>
                <a:gd name="connsiteX1" fmla="*/ 1921110 w 1921110"/>
                <a:gd name="connsiteY1" fmla="*/ 0 h 439200"/>
                <a:gd name="connsiteX2" fmla="*/ 1916661 w 1921110"/>
                <a:gd name="connsiteY2" fmla="*/ 212226 h 439200"/>
                <a:gd name="connsiteX3" fmla="*/ 1921110 w 1921110"/>
                <a:gd name="connsiteY3" fmla="*/ 439200 h 439200"/>
                <a:gd name="connsiteX4" fmla="*/ 0 w 1921110"/>
                <a:gd name="connsiteY4" fmla="*/ 439200 h 439200"/>
                <a:gd name="connsiteX5" fmla="*/ 91415 w 1921110"/>
                <a:gd name="connsiteY5" fmla="*/ 219600 h 439200"/>
                <a:gd name="connsiteX6" fmla="*/ 0 w 1921110"/>
                <a:gd name="connsiteY6" fmla="*/ 0 h 43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1110" h="439200">
                  <a:moveTo>
                    <a:pt x="0" y="0"/>
                  </a:moveTo>
                  <a:lnTo>
                    <a:pt x="1921110" y="0"/>
                  </a:lnTo>
                  <a:lnTo>
                    <a:pt x="1916661" y="212226"/>
                  </a:lnTo>
                  <a:lnTo>
                    <a:pt x="1921110" y="439200"/>
                  </a:lnTo>
                  <a:lnTo>
                    <a:pt x="0" y="439200"/>
                  </a:lnTo>
                  <a:lnTo>
                    <a:pt x="91415" y="21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ENCERRAMENTO</a:t>
              </a:r>
            </a:p>
          </p:txBody>
        </p:sp>
        <p:sp>
          <p:nvSpPr>
            <p:cNvPr id="60" name="AutoShape 3">
              <a:extLst>
                <a:ext uri="{FF2B5EF4-FFF2-40B4-BE49-F238E27FC236}">
                  <a16:creationId xmlns:a16="http://schemas.microsoft.com/office/drawing/2014/main" id="{43FAF8FD-AAA2-44C1-B85C-F0CD93B5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542" y="118800"/>
              <a:ext cx="2313838" cy="440555"/>
            </a:xfrm>
            <a:prstGeom prst="homePlate">
              <a:avLst>
                <a:gd name="adj" fmla="val 20607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>
                <a:defRPr/>
              </a:pPr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INICIAÇÃO</a:t>
              </a:r>
            </a:p>
          </p:txBody>
        </p:sp>
      </p:grpSp>
      <p:sp>
        <p:nvSpPr>
          <p:cNvPr id="91" name="AutoShape 5">
            <a:extLst>
              <a:ext uri="{FF2B5EF4-FFF2-40B4-BE49-F238E27FC236}">
                <a16:creationId xmlns:a16="http://schemas.microsoft.com/office/drawing/2014/main" id="{7FB1FE6C-6D97-405C-88E0-1DE64313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547" y="4475138"/>
            <a:ext cx="1987420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Termo</a:t>
            </a:r>
            <a:r>
              <a:rPr lang="en-US" sz="1320" b="1" kern="0" dirty="0">
                <a:latin typeface="Calibri"/>
                <a:cs typeface="Calibri" pitchFamily="34" charset="0"/>
              </a:rPr>
              <a:t> de </a:t>
            </a:r>
            <a:r>
              <a:rPr lang="en-US" sz="1320" b="1" kern="0" dirty="0" err="1">
                <a:latin typeface="Calibri"/>
                <a:cs typeface="Calibri" pitchFamily="34" charset="0"/>
              </a:rPr>
              <a:t>Abertura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3" name="AutoShape 5">
            <a:extLst>
              <a:ext uri="{FF2B5EF4-FFF2-40B4-BE49-F238E27FC236}">
                <a16:creationId xmlns:a16="http://schemas.microsoft.com/office/drawing/2014/main" id="{8DE68FF3-4AF1-4E47-B2C7-B943283E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57" y="4467162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Compromisso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4" name="AutoShape 5">
            <a:extLst>
              <a:ext uri="{FF2B5EF4-FFF2-40B4-BE49-F238E27FC236}">
                <a16:creationId xmlns:a16="http://schemas.microsoft.com/office/drawing/2014/main" id="{D8983B3B-99C5-4C1A-AE46-448E4876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73" y="3144763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95" name="TextBox 120">
            <a:extLst>
              <a:ext uri="{FF2B5EF4-FFF2-40B4-BE49-F238E27FC236}">
                <a16:creationId xmlns:a16="http://schemas.microsoft.com/office/drawing/2014/main" id="{07878152-0079-4D22-8412-C72B78519FD7}"/>
              </a:ext>
            </a:extLst>
          </p:cNvPr>
          <p:cNvSpPr txBox="1"/>
          <p:nvPr/>
        </p:nvSpPr>
        <p:spPr>
          <a:xfrm>
            <a:off x="5576746" y="3595805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Construção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pic>
        <p:nvPicPr>
          <p:cNvPr id="20" name="Picture 128">
            <a:extLst>
              <a:ext uri="{FF2B5EF4-FFF2-40B4-BE49-F238E27FC236}">
                <a16:creationId xmlns:a16="http://schemas.microsoft.com/office/drawing/2014/main" id="{42F952A9-A492-425A-ACD4-E4ACFDABA2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16" y="3185885"/>
            <a:ext cx="465971" cy="409920"/>
          </a:xfrm>
          <a:prstGeom prst="rect">
            <a:avLst/>
          </a:prstGeom>
        </p:spPr>
      </p:pic>
      <p:sp>
        <p:nvSpPr>
          <p:cNvPr id="96" name="AutoShape 5">
            <a:extLst>
              <a:ext uri="{FF2B5EF4-FFF2-40B4-BE49-F238E27FC236}">
                <a16:creationId xmlns:a16="http://schemas.microsoft.com/office/drawing/2014/main" id="{4252C450-26A8-46DB-BE53-A8F94BED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434" y="3148662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6" name="Picture 122">
            <a:extLst>
              <a:ext uri="{FF2B5EF4-FFF2-40B4-BE49-F238E27FC236}">
                <a16:creationId xmlns:a16="http://schemas.microsoft.com/office/drawing/2014/main" id="{768F2D8A-2001-40DF-872D-60C274A50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97" y="3189583"/>
            <a:ext cx="451997" cy="409531"/>
          </a:xfrm>
          <a:prstGeom prst="rect">
            <a:avLst/>
          </a:prstGeom>
        </p:spPr>
      </p:pic>
      <p:sp>
        <p:nvSpPr>
          <p:cNvPr id="97" name="TextBox 120">
            <a:extLst>
              <a:ext uri="{FF2B5EF4-FFF2-40B4-BE49-F238E27FC236}">
                <a16:creationId xmlns:a16="http://schemas.microsoft.com/office/drawing/2014/main" id="{7A4767C4-70D5-4920-9E38-2A0FC404A4D5}"/>
              </a:ext>
            </a:extLst>
          </p:cNvPr>
          <p:cNvSpPr txBox="1"/>
          <p:nvPr/>
        </p:nvSpPr>
        <p:spPr>
          <a:xfrm>
            <a:off x="7640604" y="3638543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Implantação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98" name="AutoShape 5">
            <a:extLst>
              <a:ext uri="{FF2B5EF4-FFF2-40B4-BE49-F238E27FC236}">
                <a16:creationId xmlns:a16="http://schemas.microsoft.com/office/drawing/2014/main" id="{B11EE7E4-DE95-44D1-8C0F-D57A66F3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920" y="3144324"/>
            <a:ext cx="1899077" cy="794880"/>
          </a:xfrm>
          <a:custGeom>
            <a:avLst/>
            <a:gdLst>
              <a:gd name="connsiteX0" fmla="*/ 0 w 1717200"/>
              <a:gd name="connsiteY0" fmla="*/ 0 h 662400"/>
              <a:gd name="connsiteX1" fmla="*/ 1579328 w 1717200"/>
              <a:gd name="connsiteY1" fmla="*/ 0 h 662400"/>
              <a:gd name="connsiteX2" fmla="*/ 1717200 w 1717200"/>
              <a:gd name="connsiteY2" fmla="*/ 331200 h 662400"/>
              <a:gd name="connsiteX3" fmla="*/ 1579328 w 1717200"/>
              <a:gd name="connsiteY3" fmla="*/ 662400 h 662400"/>
              <a:gd name="connsiteX4" fmla="*/ 0 w 1717200"/>
              <a:gd name="connsiteY4" fmla="*/ 662400 h 662400"/>
              <a:gd name="connsiteX5" fmla="*/ 137872 w 1717200"/>
              <a:gd name="connsiteY5" fmla="*/ 331200 h 662400"/>
              <a:gd name="connsiteX6" fmla="*/ 0 w 1717200"/>
              <a:gd name="connsiteY6" fmla="*/ 0 h 662400"/>
              <a:gd name="connsiteX0" fmla="*/ 0 w 1582564"/>
              <a:gd name="connsiteY0" fmla="*/ 0 h 662400"/>
              <a:gd name="connsiteX1" fmla="*/ 1579328 w 1582564"/>
              <a:gd name="connsiteY1" fmla="*/ 0 h 662400"/>
              <a:gd name="connsiteX2" fmla="*/ 1582564 w 1582564"/>
              <a:gd name="connsiteY2" fmla="*/ 348029 h 662400"/>
              <a:gd name="connsiteX3" fmla="*/ 1579328 w 1582564"/>
              <a:gd name="connsiteY3" fmla="*/ 662400 h 662400"/>
              <a:gd name="connsiteX4" fmla="*/ 0 w 1582564"/>
              <a:gd name="connsiteY4" fmla="*/ 662400 h 662400"/>
              <a:gd name="connsiteX5" fmla="*/ 137872 w 1582564"/>
              <a:gd name="connsiteY5" fmla="*/ 331200 h 662400"/>
              <a:gd name="connsiteX6" fmla="*/ 0 w 1582564"/>
              <a:gd name="connsiteY6" fmla="*/ 0 h 6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564" h="662400">
                <a:moveTo>
                  <a:pt x="0" y="0"/>
                </a:moveTo>
                <a:lnTo>
                  <a:pt x="1579328" y="0"/>
                </a:lnTo>
                <a:cubicBezTo>
                  <a:pt x="1580407" y="116010"/>
                  <a:pt x="1581485" y="232019"/>
                  <a:pt x="1582564" y="348029"/>
                </a:cubicBezTo>
                <a:cubicBezTo>
                  <a:pt x="1581485" y="452819"/>
                  <a:pt x="1580407" y="557610"/>
                  <a:pt x="1579328" y="662400"/>
                </a:cubicBezTo>
                <a:lnTo>
                  <a:pt x="0" y="662400"/>
                </a:lnTo>
                <a:lnTo>
                  <a:pt x="137872" y="3312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8" name="Picture 125">
            <a:extLst>
              <a:ext uri="{FF2B5EF4-FFF2-40B4-BE49-F238E27FC236}">
                <a16:creationId xmlns:a16="http://schemas.microsoft.com/office/drawing/2014/main" id="{35490C6C-E501-45E1-9D9B-B68BB7C4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037" y="3193992"/>
            <a:ext cx="451997" cy="411641"/>
          </a:xfrm>
          <a:prstGeom prst="rect">
            <a:avLst/>
          </a:prstGeom>
        </p:spPr>
      </p:pic>
      <p:sp>
        <p:nvSpPr>
          <p:cNvPr id="99" name="AutoShape 5">
            <a:extLst>
              <a:ext uri="{FF2B5EF4-FFF2-40B4-BE49-F238E27FC236}">
                <a16:creationId xmlns:a16="http://schemas.microsoft.com/office/drawing/2014/main" id="{E1CAA70E-CC97-4449-B450-63E16412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06" y="4468956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Homologação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0" name="AutoShape 5">
            <a:extLst>
              <a:ext uri="{FF2B5EF4-FFF2-40B4-BE49-F238E27FC236}">
                <a16:creationId xmlns:a16="http://schemas.microsoft.com/office/drawing/2014/main" id="{8452377C-56AA-4360-8CCB-F8F0C84A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264" y="4482831"/>
            <a:ext cx="1922515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Termo de Aceite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1" name="AutoShape 5">
            <a:extLst>
              <a:ext uri="{FF2B5EF4-FFF2-40B4-BE49-F238E27FC236}">
                <a16:creationId xmlns:a16="http://schemas.microsoft.com/office/drawing/2014/main" id="{DF3AF182-C4AE-49BE-8EC8-842BD360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779" y="4482903"/>
            <a:ext cx="1268827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Sustentação</a:t>
            </a:r>
            <a:r>
              <a:rPr lang="en-US" sz="1320" b="1" i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  </a:t>
            </a: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Operação</a:t>
            </a:r>
            <a:endParaRPr lang="en-US" sz="132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02" name="TextBox 120">
            <a:extLst>
              <a:ext uri="{FF2B5EF4-FFF2-40B4-BE49-F238E27FC236}">
                <a16:creationId xmlns:a16="http://schemas.microsoft.com/office/drawing/2014/main" id="{AB0FD0EF-875A-42E7-A87D-BFE5366F667A}"/>
              </a:ext>
            </a:extLst>
          </p:cNvPr>
          <p:cNvSpPr txBox="1"/>
          <p:nvPr/>
        </p:nvSpPr>
        <p:spPr>
          <a:xfrm>
            <a:off x="9605463" y="3604827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Encerramento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59398BF-9840-4E3C-8504-6E03C162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68" y="3143425"/>
            <a:ext cx="2058649" cy="796681"/>
          </a:xfrm>
          <a:prstGeom prst="homePlate">
            <a:avLst>
              <a:gd name="adj" fmla="val 20607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>
              <a:defRPr/>
            </a:pPr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2" name="Picture 116">
            <a:extLst>
              <a:ext uri="{FF2B5EF4-FFF2-40B4-BE49-F238E27FC236}">
                <a16:creationId xmlns:a16="http://schemas.microsoft.com/office/drawing/2014/main" id="{9426EB7C-4208-427C-81E9-6343D219B2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82" y="3189146"/>
            <a:ext cx="456121" cy="4156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11" name="TextBox 117">
            <a:extLst>
              <a:ext uri="{FF2B5EF4-FFF2-40B4-BE49-F238E27FC236}">
                <a16:creationId xmlns:a16="http://schemas.microsoft.com/office/drawing/2014/main" id="{ED21E08F-099D-4779-9EF8-4CA689B35276}"/>
              </a:ext>
            </a:extLst>
          </p:cNvPr>
          <p:cNvSpPr txBox="1"/>
          <p:nvPr/>
        </p:nvSpPr>
        <p:spPr>
          <a:xfrm>
            <a:off x="1677641" y="3621195"/>
            <a:ext cx="1134000" cy="2631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32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Idealização</a:t>
            </a:r>
            <a:endParaRPr lang="en-US" sz="1320" b="1" dirty="0">
              <a:solidFill>
                <a:schemeClr val="bg1"/>
              </a:solidFill>
              <a:ea typeface="+mj-ea"/>
              <a:cs typeface="Arial" pitchFamily="34" charset="0"/>
            </a:endParaRPr>
          </a:p>
          <a:p>
            <a:pPr algn="ctr"/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Em</a:t>
            </a:r>
            <a:r>
              <a:rPr lang="en-US" sz="960" b="1" dirty="0">
                <a:solidFill>
                  <a:schemeClr val="bg1"/>
                </a:solidFill>
                <a:ea typeface="+mj-ea"/>
                <a:cs typeface="Arial" pitchFamily="34" charset="0"/>
              </a:rPr>
              <a:t> alto </a:t>
            </a:r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nível</a:t>
            </a:r>
            <a:endParaRPr lang="en-US" sz="96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EFD84C6F-5CFC-42D9-82A8-A2850DDB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824" y="3144763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3" name="TextBox 120">
            <a:extLst>
              <a:ext uri="{FF2B5EF4-FFF2-40B4-BE49-F238E27FC236}">
                <a16:creationId xmlns:a16="http://schemas.microsoft.com/office/drawing/2014/main" id="{6DFA65CC-069A-45F3-A734-088EEA583731}"/>
              </a:ext>
            </a:extLst>
          </p:cNvPr>
          <p:cNvSpPr txBox="1"/>
          <p:nvPr/>
        </p:nvSpPr>
        <p:spPr>
          <a:xfrm>
            <a:off x="3762286" y="3603782"/>
            <a:ext cx="1134000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/>
              <a:t>Plano</a:t>
            </a:r>
          </a:p>
          <a:p>
            <a:r>
              <a:rPr lang="en-US" sz="960" dirty="0" err="1"/>
              <a:t>Nível</a:t>
            </a:r>
            <a:r>
              <a:rPr lang="en-US" sz="960" dirty="0"/>
              <a:t> de 100%</a:t>
            </a:r>
          </a:p>
        </p:txBody>
      </p:sp>
      <p:pic>
        <p:nvPicPr>
          <p:cNvPr id="14" name="Picture 119">
            <a:extLst>
              <a:ext uri="{FF2B5EF4-FFF2-40B4-BE49-F238E27FC236}">
                <a16:creationId xmlns:a16="http://schemas.microsoft.com/office/drawing/2014/main" id="{CAC021CE-D133-444D-90A9-2F2BBF10B9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85" y="3187723"/>
            <a:ext cx="465971" cy="408082"/>
          </a:xfrm>
          <a:prstGeom prst="rect">
            <a:avLst/>
          </a:prstGeom>
        </p:spPr>
      </p:pic>
      <p:sp>
        <p:nvSpPr>
          <p:cNvPr id="70" name="AutoShape 3">
            <a:extLst>
              <a:ext uri="{FF2B5EF4-FFF2-40B4-BE49-F238E27FC236}">
                <a16:creationId xmlns:a16="http://schemas.microsoft.com/office/drawing/2014/main" id="{0364CFBB-065B-49F0-8B38-1036023C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40" y="4476358"/>
            <a:ext cx="1036915" cy="490730"/>
          </a:xfrm>
          <a:custGeom>
            <a:avLst/>
            <a:gdLst>
              <a:gd name="connsiteX0" fmla="*/ 0 w 1204980"/>
              <a:gd name="connsiteY0" fmla="*/ 0 h 408941"/>
              <a:gd name="connsiteX1" fmla="*/ 1120710 w 1204980"/>
              <a:gd name="connsiteY1" fmla="*/ 0 h 408941"/>
              <a:gd name="connsiteX2" fmla="*/ 1204980 w 1204980"/>
              <a:gd name="connsiteY2" fmla="*/ 204471 h 408941"/>
              <a:gd name="connsiteX3" fmla="*/ 1120710 w 1204980"/>
              <a:gd name="connsiteY3" fmla="*/ 408941 h 408941"/>
              <a:gd name="connsiteX4" fmla="*/ 0 w 1204980"/>
              <a:gd name="connsiteY4" fmla="*/ 408941 h 408941"/>
              <a:gd name="connsiteX5" fmla="*/ 0 w 1204980"/>
              <a:gd name="connsiteY5" fmla="*/ 0 h 408941"/>
              <a:gd name="connsiteX0" fmla="*/ 0 w 1293470"/>
              <a:gd name="connsiteY0" fmla="*/ 0 h 408941"/>
              <a:gd name="connsiteX1" fmla="*/ 1120710 w 1293470"/>
              <a:gd name="connsiteY1" fmla="*/ 0 h 408941"/>
              <a:gd name="connsiteX2" fmla="*/ 1293470 w 1293470"/>
              <a:gd name="connsiteY2" fmla="*/ 197097 h 408941"/>
              <a:gd name="connsiteX3" fmla="*/ 1120710 w 1293470"/>
              <a:gd name="connsiteY3" fmla="*/ 408941 h 408941"/>
              <a:gd name="connsiteX4" fmla="*/ 0 w 1293470"/>
              <a:gd name="connsiteY4" fmla="*/ 408941 h 408941"/>
              <a:gd name="connsiteX5" fmla="*/ 0 w 1293470"/>
              <a:gd name="connsiteY5" fmla="*/ 0 h 40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3470" h="408941">
                <a:moveTo>
                  <a:pt x="0" y="0"/>
                </a:moveTo>
                <a:lnTo>
                  <a:pt x="1120710" y="0"/>
                </a:lnTo>
                <a:lnTo>
                  <a:pt x="1293470" y="197097"/>
                </a:lnTo>
                <a:lnTo>
                  <a:pt x="1120710" y="408941"/>
                </a:lnTo>
                <a:lnTo>
                  <a:pt x="0" y="408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20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Solicitação</a:t>
            </a:r>
            <a:endParaRPr lang="en-US" sz="120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69038EB-EA40-4A66-89DA-CF14F699B0F6}"/>
              </a:ext>
            </a:extLst>
          </p:cNvPr>
          <p:cNvGrpSpPr/>
          <p:nvPr/>
        </p:nvGrpSpPr>
        <p:grpSpPr>
          <a:xfrm>
            <a:off x="652069" y="2703244"/>
            <a:ext cx="338601" cy="1313335"/>
            <a:chOff x="393946" y="-66875"/>
            <a:chExt cx="376221" cy="1459262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91A431F0-E7C4-4D32-AEBD-D3340A679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64732" y="77307"/>
              <a:ext cx="618420" cy="330055"/>
            </a:xfrm>
            <a:prstGeom prst="homePlate">
              <a:avLst>
                <a:gd name="adj" fmla="val 23338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64793" tIns="64793" rIns="64793" bIns="64793" anchor="ctr">
              <a:spAutoFit/>
            </a:bodyPr>
            <a:lstStyle/>
            <a:p>
              <a:pPr algn="ctr" defTabSz="766598">
                <a:buSzPct val="75000"/>
              </a:pPr>
              <a:r>
                <a:rPr lang="en-US" sz="1080" b="1" kern="0" dirty="0" err="1">
                  <a:solidFill>
                    <a:schemeClr val="bg1"/>
                  </a:solidFill>
                  <a:latin typeface="Calibri"/>
                  <a:cs typeface="Calibri" pitchFamily="34" charset="0"/>
                </a:rPr>
                <a:t>Fases</a:t>
              </a:r>
              <a:endParaRPr lang="en-US" sz="1080" b="1" kern="0" dirty="0">
                <a:solidFill>
                  <a:schemeClr val="bg1"/>
                </a:solidFill>
                <a:latin typeface="Calibri"/>
                <a:cs typeface="Calibri" pitchFamily="34" charset="0"/>
              </a:endParaRPr>
            </a:p>
          </p:txBody>
        </p:sp>
        <p:sp>
          <p:nvSpPr>
            <p:cNvPr id="50" name="AutoShape 5">
              <a:extLst>
                <a:ext uri="{FF2B5EF4-FFF2-40B4-BE49-F238E27FC236}">
                  <a16:creationId xmlns:a16="http://schemas.microsoft.com/office/drawing/2014/main" id="{FA3C48AE-D635-47F8-BECA-0095B6E2DB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25063" y="747283"/>
              <a:ext cx="913987" cy="376221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64793" tIns="64793" rIns="64793" bIns="64793" anchor="ctr">
              <a:spAutoFit/>
            </a:bodyPr>
            <a:lstStyle/>
            <a:p>
              <a:pPr algn="ctr" defTabSz="766598">
                <a:buSzPct val="75000"/>
              </a:pPr>
              <a:r>
                <a:rPr lang="en-US" sz="1350" b="1" kern="0" dirty="0" err="1">
                  <a:solidFill>
                    <a:schemeClr val="bg1"/>
                  </a:solidFill>
                  <a:latin typeface="Calibri"/>
                  <a:cs typeface="Calibri" pitchFamily="34" charset="0"/>
                </a:rPr>
                <a:t>Etapas</a:t>
              </a:r>
              <a:endPara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endParaRPr>
            </a:p>
          </p:txBody>
        </p:sp>
      </p:grpSp>
      <p:sp>
        <p:nvSpPr>
          <p:cNvPr id="35" name="Subtítulo 1">
            <a:extLst>
              <a:ext uri="{FF2B5EF4-FFF2-40B4-BE49-F238E27FC236}">
                <a16:creationId xmlns:a16="http://schemas.microsoft.com/office/drawing/2014/main" id="{1F714615-2EB8-4F53-A304-6B6C89B0F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6"/>
            <a:ext cx="11556905" cy="780435"/>
          </a:xfrm>
        </p:spPr>
        <p:txBody>
          <a:bodyPr>
            <a:noAutofit/>
          </a:bodyPr>
          <a:lstStyle/>
          <a:p>
            <a:r>
              <a:rPr lang="en-US" sz="2200" dirty="0"/>
              <a:t>São </a:t>
            </a:r>
            <a:r>
              <a:rPr lang="en-US" sz="2200" dirty="0" err="1"/>
              <a:t>pontos</a:t>
            </a:r>
            <a:r>
              <a:rPr lang="en-US" sz="2200" dirty="0"/>
              <a:t> de </a:t>
            </a:r>
            <a:r>
              <a:rPr lang="en-US" sz="2200" dirty="0" err="1"/>
              <a:t>atenção</a:t>
            </a:r>
            <a:r>
              <a:rPr lang="en-US" sz="2200" dirty="0"/>
              <a:t> </a:t>
            </a:r>
            <a:r>
              <a:rPr lang="en-US" sz="2200" dirty="0" err="1"/>
              <a:t>necessários</a:t>
            </a:r>
            <a:r>
              <a:rPr lang="en-US" sz="2200" dirty="0"/>
              <a:t> para </a:t>
            </a:r>
            <a:r>
              <a:rPr lang="en-US" sz="2200" dirty="0" err="1"/>
              <a:t>garantir</a:t>
            </a:r>
            <a:r>
              <a:rPr lang="en-US" sz="2200" dirty="0"/>
              <a:t> que um projeto </a:t>
            </a:r>
            <a:r>
              <a:rPr lang="en-US" sz="2200" dirty="0" err="1"/>
              <a:t>seja</a:t>
            </a:r>
            <a:r>
              <a:rPr lang="en-US" sz="2200" dirty="0"/>
              <a:t> </a:t>
            </a:r>
            <a:r>
              <a:rPr lang="en-US" sz="2200" dirty="0" err="1"/>
              <a:t>único</a:t>
            </a:r>
            <a:r>
              <a:rPr lang="en-US" sz="2200" dirty="0"/>
              <a:t>,</a:t>
            </a:r>
          </a:p>
          <a:p>
            <a:r>
              <a:rPr lang="en-US" sz="2200" dirty="0"/>
              <a:t>com </a:t>
            </a:r>
            <a:r>
              <a:rPr lang="en-US" sz="2200" dirty="0" err="1"/>
              <a:t>início</a:t>
            </a:r>
            <a:r>
              <a:rPr lang="en-US" sz="2200" dirty="0"/>
              <a:t> e </a:t>
            </a:r>
            <a:r>
              <a:rPr lang="en-US" sz="2200" dirty="0" err="1"/>
              <a:t>fim</a:t>
            </a:r>
            <a:r>
              <a:rPr lang="en-US" sz="2200" dirty="0"/>
              <a:t> </a:t>
            </a:r>
            <a:r>
              <a:rPr lang="en-US" sz="2200" dirty="0" err="1"/>
              <a:t>determinados</a:t>
            </a:r>
            <a:r>
              <a:rPr lang="en-US" sz="2200" dirty="0"/>
              <a:t>.</a:t>
            </a:r>
          </a:p>
          <a:p>
            <a:endParaRPr lang="pt-BR" dirty="0"/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75CA97F6-6380-4A9C-ABBC-F0F3188C5AAC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X1 – Metodologia de Projetos.pptx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FFD71F9-1B04-4A74-B050-B3CB5E6451C1}"/>
              </a:ext>
            </a:extLst>
          </p:cNvPr>
          <p:cNvGrpSpPr/>
          <p:nvPr/>
        </p:nvGrpSpPr>
        <p:grpSpPr>
          <a:xfrm>
            <a:off x="1256267" y="1815382"/>
            <a:ext cx="9990979" cy="689031"/>
            <a:chOff x="1256267" y="1815382"/>
            <a:chExt cx="9990979" cy="689031"/>
          </a:xfrm>
        </p:grpSpPr>
        <p:sp>
          <p:nvSpPr>
            <p:cNvPr id="33" name="Left Brace 3">
              <a:extLst>
                <a:ext uri="{FF2B5EF4-FFF2-40B4-BE49-F238E27FC236}">
                  <a16:creationId xmlns:a16="http://schemas.microsoft.com/office/drawing/2014/main" id="{A226859E-6555-4183-BE6D-AEA97D92717A}"/>
                </a:ext>
              </a:extLst>
            </p:cNvPr>
            <p:cNvSpPr/>
            <p:nvPr/>
          </p:nvSpPr>
          <p:spPr>
            <a:xfrm rot="5400000">
              <a:off x="6053511" y="-2689323"/>
              <a:ext cx="396492" cy="99909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34" name="TextBox 160">
              <a:extLst>
                <a:ext uri="{FF2B5EF4-FFF2-40B4-BE49-F238E27FC236}">
                  <a16:creationId xmlns:a16="http://schemas.microsoft.com/office/drawing/2014/main" id="{8A84AE4C-A451-48CA-9C3F-090B72477060}"/>
                </a:ext>
              </a:extLst>
            </p:cNvPr>
            <p:cNvSpPr txBox="1"/>
            <p:nvPr/>
          </p:nvSpPr>
          <p:spPr>
            <a:xfrm>
              <a:off x="3502919" y="1815382"/>
              <a:ext cx="5688631" cy="317474"/>
            </a:xfrm>
            <a:prstGeom prst="rect">
              <a:avLst/>
            </a:prstGeom>
            <a:noFill/>
          </p:spPr>
          <p:txBody>
            <a:bodyPr wrap="square" lIns="76661" tIns="38330" rIns="76661" bIns="38330" rtlCol="0">
              <a:spAutoFit/>
            </a:bodyPr>
            <a:lstStyle/>
            <a:p>
              <a:pPr algn="ctr" defTabSz="764390">
                <a:defRPr/>
              </a:pPr>
              <a:r>
                <a:rPr lang="fr-CH" sz="1560" kern="0" dirty="0">
                  <a:solidFill>
                    <a:srgbClr val="000000"/>
                  </a:solidFill>
                  <a:cs typeface="Calibri" pitchFamily="34" charset="0"/>
                </a:rPr>
                <a:t>Ciclo de Vida: limites do projeto, dos papéis e das responsabilidades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18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9739EBE-0C63-42D5-A736-D13C293E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98" y="249239"/>
            <a:ext cx="9875520" cy="358750"/>
          </a:xfrm>
        </p:spPr>
        <p:txBody>
          <a:bodyPr>
            <a:normAutofit fontScale="90000"/>
          </a:bodyPr>
          <a:lstStyle/>
          <a:p>
            <a:r>
              <a:rPr lang="pt-BR" dirty="0"/>
              <a:t>Fluxo da Metodologia</a:t>
            </a:r>
            <a:endParaRPr lang="pt-BR" sz="1700" dirty="0"/>
          </a:p>
        </p:txBody>
      </p:sp>
      <p:sp>
        <p:nvSpPr>
          <p:cNvPr id="61" name="AutoShape 5">
            <a:extLst>
              <a:ext uri="{FF2B5EF4-FFF2-40B4-BE49-F238E27FC236}">
                <a16:creationId xmlns:a16="http://schemas.microsoft.com/office/drawing/2014/main" id="{FE7F1761-AD1E-4B80-AA74-A6161FA74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821" y="1631593"/>
            <a:ext cx="2088742" cy="395280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50" b="1" kern="0" dirty="0">
                <a:solidFill>
                  <a:srgbClr val="FFFF00"/>
                </a:solidFill>
                <a:latin typeface="Calibri"/>
                <a:cs typeface="Calibri" pitchFamily="34" charset="0"/>
              </a:rPr>
              <a:t>PLANEJAMENTO</a:t>
            </a:r>
          </a:p>
        </p:txBody>
      </p:sp>
      <p:sp>
        <p:nvSpPr>
          <p:cNvPr id="62" name="AutoShape 5">
            <a:extLst>
              <a:ext uri="{FF2B5EF4-FFF2-40B4-BE49-F238E27FC236}">
                <a16:creationId xmlns:a16="http://schemas.microsoft.com/office/drawing/2014/main" id="{37313BFF-A8DA-4BED-A42C-AB3EE4660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75" y="1631593"/>
            <a:ext cx="4075600" cy="395280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50" b="1" kern="0" dirty="0">
                <a:solidFill>
                  <a:srgbClr val="FFFF00"/>
                </a:solidFill>
                <a:latin typeface="Calibri"/>
                <a:cs typeface="Calibri" pitchFamily="34" charset="0"/>
              </a:rPr>
              <a:t>EXECUÇÃO</a:t>
            </a:r>
          </a:p>
        </p:txBody>
      </p:sp>
      <p:sp>
        <p:nvSpPr>
          <p:cNvPr id="63" name="AutoShape 5">
            <a:extLst>
              <a:ext uri="{FF2B5EF4-FFF2-40B4-BE49-F238E27FC236}">
                <a16:creationId xmlns:a16="http://schemas.microsoft.com/office/drawing/2014/main" id="{E65A21EB-A374-437A-A0F9-D64368DE8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6074" y="1631593"/>
            <a:ext cx="1861922" cy="395280"/>
          </a:xfrm>
          <a:custGeom>
            <a:avLst/>
            <a:gdLst>
              <a:gd name="connsiteX0" fmla="*/ 0 w 2012525"/>
              <a:gd name="connsiteY0" fmla="*/ 0 h 439200"/>
              <a:gd name="connsiteX1" fmla="*/ 1921110 w 2012525"/>
              <a:gd name="connsiteY1" fmla="*/ 0 h 439200"/>
              <a:gd name="connsiteX2" fmla="*/ 2012525 w 2012525"/>
              <a:gd name="connsiteY2" fmla="*/ 219600 h 439200"/>
              <a:gd name="connsiteX3" fmla="*/ 1921110 w 2012525"/>
              <a:gd name="connsiteY3" fmla="*/ 439200 h 439200"/>
              <a:gd name="connsiteX4" fmla="*/ 0 w 2012525"/>
              <a:gd name="connsiteY4" fmla="*/ 439200 h 439200"/>
              <a:gd name="connsiteX5" fmla="*/ 91415 w 2012525"/>
              <a:gd name="connsiteY5" fmla="*/ 219600 h 439200"/>
              <a:gd name="connsiteX6" fmla="*/ 0 w 2012525"/>
              <a:gd name="connsiteY6" fmla="*/ 0 h 439200"/>
              <a:gd name="connsiteX0" fmla="*/ 0 w 1938783"/>
              <a:gd name="connsiteY0" fmla="*/ 0 h 439200"/>
              <a:gd name="connsiteX1" fmla="*/ 1921110 w 1938783"/>
              <a:gd name="connsiteY1" fmla="*/ 0 h 439200"/>
              <a:gd name="connsiteX2" fmla="*/ 1938783 w 1938783"/>
              <a:gd name="connsiteY2" fmla="*/ 219600 h 439200"/>
              <a:gd name="connsiteX3" fmla="*/ 1921110 w 1938783"/>
              <a:gd name="connsiteY3" fmla="*/ 439200 h 439200"/>
              <a:gd name="connsiteX4" fmla="*/ 0 w 1938783"/>
              <a:gd name="connsiteY4" fmla="*/ 439200 h 439200"/>
              <a:gd name="connsiteX5" fmla="*/ 91415 w 1938783"/>
              <a:gd name="connsiteY5" fmla="*/ 219600 h 439200"/>
              <a:gd name="connsiteX6" fmla="*/ 0 w 1938783"/>
              <a:gd name="connsiteY6" fmla="*/ 0 h 439200"/>
              <a:gd name="connsiteX0" fmla="*/ 0 w 1921110"/>
              <a:gd name="connsiteY0" fmla="*/ 0 h 439200"/>
              <a:gd name="connsiteX1" fmla="*/ 1921110 w 1921110"/>
              <a:gd name="connsiteY1" fmla="*/ 0 h 439200"/>
              <a:gd name="connsiteX2" fmla="*/ 1916661 w 1921110"/>
              <a:gd name="connsiteY2" fmla="*/ 212226 h 439200"/>
              <a:gd name="connsiteX3" fmla="*/ 1921110 w 1921110"/>
              <a:gd name="connsiteY3" fmla="*/ 439200 h 439200"/>
              <a:gd name="connsiteX4" fmla="*/ 0 w 1921110"/>
              <a:gd name="connsiteY4" fmla="*/ 439200 h 439200"/>
              <a:gd name="connsiteX5" fmla="*/ 91415 w 1921110"/>
              <a:gd name="connsiteY5" fmla="*/ 219600 h 439200"/>
              <a:gd name="connsiteX6" fmla="*/ 0 w 1921110"/>
              <a:gd name="connsiteY6" fmla="*/ 0 h 43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1110" h="439200">
                <a:moveTo>
                  <a:pt x="0" y="0"/>
                </a:moveTo>
                <a:lnTo>
                  <a:pt x="1921110" y="0"/>
                </a:lnTo>
                <a:lnTo>
                  <a:pt x="1916661" y="212226"/>
                </a:lnTo>
                <a:lnTo>
                  <a:pt x="1921110" y="439200"/>
                </a:lnTo>
                <a:lnTo>
                  <a:pt x="0" y="439200"/>
                </a:lnTo>
                <a:lnTo>
                  <a:pt x="91415" y="219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50" b="1" kern="0" dirty="0">
                <a:solidFill>
                  <a:srgbClr val="FFFF00"/>
                </a:solidFill>
                <a:latin typeface="Calibri"/>
                <a:cs typeface="Calibri" pitchFamily="34" charset="0"/>
              </a:rPr>
              <a:t>ENCERRAMENTO</a:t>
            </a:r>
          </a:p>
        </p:txBody>
      </p:sp>
      <p:sp>
        <p:nvSpPr>
          <p:cNvPr id="91" name="AutoShape 5">
            <a:extLst>
              <a:ext uri="{FF2B5EF4-FFF2-40B4-BE49-F238E27FC236}">
                <a16:creationId xmlns:a16="http://schemas.microsoft.com/office/drawing/2014/main" id="{7FB1FE6C-6D97-405C-88E0-1DE64313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547" y="4809172"/>
            <a:ext cx="1987420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Termo</a:t>
            </a:r>
            <a:r>
              <a:rPr lang="en-US" sz="1320" b="1" kern="0" dirty="0">
                <a:latin typeface="Calibri"/>
                <a:cs typeface="Calibri" pitchFamily="34" charset="0"/>
              </a:rPr>
              <a:t> de </a:t>
            </a:r>
            <a:r>
              <a:rPr lang="en-US" sz="1320" b="1" kern="0" dirty="0" err="1">
                <a:latin typeface="Calibri"/>
                <a:cs typeface="Calibri" pitchFamily="34" charset="0"/>
              </a:rPr>
              <a:t>Abertura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3" name="AutoShape 5">
            <a:extLst>
              <a:ext uri="{FF2B5EF4-FFF2-40B4-BE49-F238E27FC236}">
                <a16:creationId xmlns:a16="http://schemas.microsoft.com/office/drawing/2014/main" id="{8DE68FF3-4AF1-4E47-B2C7-B943283E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57" y="4801195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Compromisso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C6868AA-4B03-488F-ACFE-CAE2C0CEB540}"/>
              </a:ext>
            </a:extLst>
          </p:cNvPr>
          <p:cNvGrpSpPr/>
          <p:nvPr/>
        </p:nvGrpSpPr>
        <p:grpSpPr>
          <a:xfrm>
            <a:off x="5370473" y="2055919"/>
            <a:ext cx="2060640" cy="794880"/>
            <a:chOff x="3968056" y="2130985"/>
            <a:chExt cx="1717200" cy="662400"/>
          </a:xfrm>
        </p:grpSpPr>
        <p:sp>
          <p:nvSpPr>
            <p:cNvPr id="94" name="AutoShape 5">
              <a:extLst>
                <a:ext uri="{FF2B5EF4-FFF2-40B4-BE49-F238E27FC236}">
                  <a16:creationId xmlns:a16="http://schemas.microsoft.com/office/drawing/2014/main" id="{D8983B3B-99C5-4C1A-AE46-448E4876E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056" y="2130985"/>
              <a:ext cx="1717200" cy="662400"/>
            </a:xfrm>
            <a:prstGeom prst="chevron">
              <a:avLst>
                <a:gd name="adj" fmla="val 20814"/>
              </a:avLst>
            </a:prstGeom>
            <a:solidFill>
              <a:schemeClr val="tx1">
                <a:lumMod val="65000"/>
                <a:lumOff val="35000"/>
              </a:schemeClr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ctr" defTabSz="764466"/>
              <a:endParaRPr lang="en-US" sz="900" b="1" kern="0" dirty="0">
                <a:solidFill>
                  <a:srgbClr val="FFFFFF"/>
                </a:solidFill>
                <a:latin typeface="Calibri"/>
                <a:cs typeface="Calibri" pitchFamily="34" charset="0"/>
              </a:endParaRPr>
            </a:p>
          </p:txBody>
        </p:sp>
        <p:sp>
          <p:nvSpPr>
            <p:cNvPr id="95" name="TextBox 120">
              <a:extLst>
                <a:ext uri="{FF2B5EF4-FFF2-40B4-BE49-F238E27FC236}">
                  <a16:creationId xmlns:a16="http://schemas.microsoft.com/office/drawing/2014/main" id="{07878152-0079-4D22-8412-C72B78519FD7}"/>
                </a:ext>
              </a:extLst>
            </p:cNvPr>
            <p:cNvSpPr txBox="1"/>
            <p:nvPr/>
          </p:nvSpPr>
          <p:spPr>
            <a:xfrm>
              <a:off x="4139950" y="2506853"/>
              <a:ext cx="1368153" cy="2405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 anchor="ctr">
              <a:noAutofit/>
            </a:bodyPr>
            <a:lstStyle>
              <a:defPPr>
                <a:defRPr lang="pt-BR"/>
              </a:defPPr>
              <a:lvl1pPr algn="ctr">
                <a:defRPr sz="1100" b="1">
                  <a:solidFill>
                    <a:schemeClr val="bg1"/>
                  </a:solidFill>
                  <a:ea typeface="+mj-ea"/>
                  <a:cs typeface="Arial" pitchFamily="34" charset="0"/>
                </a:defRPr>
              </a:lvl1pPr>
            </a:lstStyle>
            <a:p>
              <a:r>
                <a:rPr lang="en-US" sz="1320" dirty="0" err="1"/>
                <a:t>Construção</a:t>
              </a:r>
              <a:endParaRPr lang="en-US" sz="1320" dirty="0"/>
            </a:p>
            <a:p>
              <a:r>
                <a:rPr lang="en-US" sz="600" dirty="0"/>
                <a:t> </a:t>
              </a:r>
            </a:p>
          </p:txBody>
        </p:sp>
        <p:pic>
          <p:nvPicPr>
            <p:cNvPr id="20" name="Picture 128">
              <a:extLst>
                <a:ext uri="{FF2B5EF4-FFF2-40B4-BE49-F238E27FC236}">
                  <a16:creationId xmlns:a16="http://schemas.microsoft.com/office/drawing/2014/main" id="{42F952A9-A492-425A-ACD4-E4ACFDABA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2165253"/>
              <a:ext cx="388309" cy="341600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71218F9-E7DC-4A14-AE9E-18B3514BEE50}"/>
              </a:ext>
            </a:extLst>
          </p:cNvPr>
          <p:cNvGrpSpPr/>
          <p:nvPr/>
        </p:nvGrpSpPr>
        <p:grpSpPr>
          <a:xfrm>
            <a:off x="7385434" y="2059818"/>
            <a:ext cx="2060640" cy="794880"/>
            <a:chOff x="5647190" y="2134234"/>
            <a:chExt cx="1717200" cy="662400"/>
          </a:xfrm>
        </p:grpSpPr>
        <p:sp>
          <p:nvSpPr>
            <p:cNvPr id="96" name="AutoShape 5">
              <a:extLst>
                <a:ext uri="{FF2B5EF4-FFF2-40B4-BE49-F238E27FC236}">
                  <a16:creationId xmlns:a16="http://schemas.microsoft.com/office/drawing/2014/main" id="{4252C450-26A8-46DB-BE53-A8F94BED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7190" y="2134234"/>
              <a:ext cx="1717200" cy="662400"/>
            </a:xfrm>
            <a:prstGeom prst="chevron">
              <a:avLst>
                <a:gd name="adj" fmla="val 20814"/>
              </a:avLst>
            </a:prstGeom>
            <a:solidFill>
              <a:schemeClr val="tx1">
                <a:lumMod val="65000"/>
                <a:lumOff val="35000"/>
              </a:schemeClr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ctr" defTabSz="764466"/>
              <a:endParaRPr lang="en-US" sz="900" b="1" kern="0" dirty="0">
                <a:solidFill>
                  <a:srgbClr val="FFFFFF"/>
                </a:solidFill>
                <a:latin typeface="Calibri"/>
                <a:cs typeface="Calibri" pitchFamily="34" charset="0"/>
              </a:endParaRPr>
            </a:p>
          </p:txBody>
        </p:sp>
        <p:pic>
          <p:nvPicPr>
            <p:cNvPr id="16" name="Picture 122">
              <a:extLst>
                <a:ext uri="{FF2B5EF4-FFF2-40B4-BE49-F238E27FC236}">
                  <a16:creationId xmlns:a16="http://schemas.microsoft.com/office/drawing/2014/main" id="{768F2D8A-2001-40DF-872D-60C274A50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5576" y="2168335"/>
              <a:ext cx="376664" cy="341276"/>
            </a:xfrm>
            <a:prstGeom prst="rect">
              <a:avLst/>
            </a:prstGeom>
          </p:spPr>
        </p:pic>
        <p:sp>
          <p:nvSpPr>
            <p:cNvPr id="97" name="TextBox 120">
              <a:extLst>
                <a:ext uri="{FF2B5EF4-FFF2-40B4-BE49-F238E27FC236}">
                  <a16:creationId xmlns:a16="http://schemas.microsoft.com/office/drawing/2014/main" id="{7A4767C4-70D5-4920-9E38-2A0FC404A4D5}"/>
                </a:ext>
              </a:extLst>
            </p:cNvPr>
            <p:cNvSpPr txBox="1"/>
            <p:nvPr/>
          </p:nvSpPr>
          <p:spPr>
            <a:xfrm>
              <a:off x="5859831" y="2542468"/>
              <a:ext cx="1368153" cy="2405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 anchor="ctr">
              <a:noAutofit/>
            </a:bodyPr>
            <a:lstStyle>
              <a:defPPr>
                <a:defRPr lang="pt-BR"/>
              </a:defPPr>
              <a:lvl1pPr algn="ctr">
                <a:defRPr sz="1100" b="1">
                  <a:solidFill>
                    <a:schemeClr val="bg1"/>
                  </a:solidFill>
                  <a:ea typeface="+mj-ea"/>
                  <a:cs typeface="Arial" pitchFamily="34" charset="0"/>
                </a:defRPr>
              </a:lvl1pPr>
            </a:lstStyle>
            <a:p>
              <a:r>
                <a:rPr lang="en-US" sz="1320" dirty="0" err="1"/>
                <a:t>Implantação</a:t>
              </a:r>
              <a:endParaRPr lang="en-US" sz="1320" dirty="0"/>
            </a:p>
            <a:p>
              <a:r>
                <a:rPr lang="en-US" sz="600" dirty="0"/>
                <a:t> </a:t>
              </a:r>
            </a:p>
          </p:txBody>
        </p:sp>
      </p:grpSp>
      <p:sp>
        <p:nvSpPr>
          <p:cNvPr id="99" name="AutoShape 5">
            <a:extLst>
              <a:ext uri="{FF2B5EF4-FFF2-40B4-BE49-F238E27FC236}">
                <a16:creationId xmlns:a16="http://schemas.microsoft.com/office/drawing/2014/main" id="{E1CAA70E-CC97-4449-B450-63E16412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06" y="4802989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Homologação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0" name="AutoShape 5">
            <a:extLst>
              <a:ext uri="{FF2B5EF4-FFF2-40B4-BE49-F238E27FC236}">
                <a16:creationId xmlns:a16="http://schemas.microsoft.com/office/drawing/2014/main" id="{8452377C-56AA-4360-8CCB-F8F0C84A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264" y="4816865"/>
            <a:ext cx="1922515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Termo de Aceite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1" name="AutoShape 5">
            <a:extLst>
              <a:ext uri="{FF2B5EF4-FFF2-40B4-BE49-F238E27FC236}">
                <a16:creationId xmlns:a16="http://schemas.microsoft.com/office/drawing/2014/main" id="{DF3AF182-C4AE-49BE-8EC8-842BD360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779" y="4816937"/>
            <a:ext cx="1268827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Sustentação</a:t>
            </a:r>
            <a:r>
              <a:rPr lang="en-US" sz="1320" b="1" i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  </a:t>
            </a: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Operação</a:t>
            </a:r>
            <a:endParaRPr lang="en-US" sz="132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5F53C1D-893B-47CB-B93C-2D355A7AAB58}"/>
              </a:ext>
            </a:extLst>
          </p:cNvPr>
          <p:cNvGrpSpPr/>
          <p:nvPr/>
        </p:nvGrpSpPr>
        <p:grpSpPr>
          <a:xfrm>
            <a:off x="9408920" y="2055480"/>
            <a:ext cx="1899077" cy="794880"/>
            <a:chOff x="7333428" y="2130619"/>
            <a:chExt cx="1582564" cy="662400"/>
          </a:xfrm>
        </p:grpSpPr>
        <p:sp>
          <p:nvSpPr>
            <p:cNvPr id="98" name="AutoShape 5">
              <a:extLst>
                <a:ext uri="{FF2B5EF4-FFF2-40B4-BE49-F238E27FC236}">
                  <a16:creationId xmlns:a16="http://schemas.microsoft.com/office/drawing/2014/main" id="{B11EE7E4-DE95-44D1-8C0F-D57A66F3C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428" y="2130619"/>
              <a:ext cx="1582564" cy="662400"/>
            </a:xfrm>
            <a:custGeom>
              <a:avLst/>
              <a:gdLst>
                <a:gd name="connsiteX0" fmla="*/ 0 w 1717200"/>
                <a:gd name="connsiteY0" fmla="*/ 0 h 662400"/>
                <a:gd name="connsiteX1" fmla="*/ 1579328 w 1717200"/>
                <a:gd name="connsiteY1" fmla="*/ 0 h 662400"/>
                <a:gd name="connsiteX2" fmla="*/ 1717200 w 1717200"/>
                <a:gd name="connsiteY2" fmla="*/ 331200 h 662400"/>
                <a:gd name="connsiteX3" fmla="*/ 1579328 w 1717200"/>
                <a:gd name="connsiteY3" fmla="*/ 662400 h 662400"/>
                <a:gd name="connsiteX4" fmla="*/ 0 w 1717200"/>
                <a:gd name="connsiteY4" fmla="*/ 662400 h 662400"/>
                <a:gd name="connsiteX5" fmla="*/ 137872 w 1717200"/>
                <a:gd name="connsiteY5" fmla="*/ 331200 h 662400"/>
                <a:gd name="connsiteX6" fmla="*/ 0 w 1717200"/>
                <a:gd name="connsiteY6" fmla="*/ 0 h 662400"/>
                <a:gd name="connsiteX0" fmla="*/ 0 w 1582564"/>
                <a:gd name="connsiteY0" fmla="*/ 0 h 662400"/>
                <a:gd name="connsiteX1" fmla="*/ 1579328 w 1582564"/>
                <a:gd name="connsiteY1" fmla="*/ 0 h 662400"/>
                <a:gd name="connsiteX2" fmla="*/ 1582564 w 1582564"/>
                <a:gd name="connsiteY2" fmla="*/ 348029 h 662400"/>
                <a:gd name="connsiteX3" fmla="*/ 1579328 w 1582564"/>
                <a:gd name="connsiteY3" fmla="*/ 662400 h 662400"/>
                <a:gd name="connsiteX4" fmla="*/ 0 w 1582564"/>
                <a:gd name="connsiteY4" fmla="*/ 662400 h 662400"/>
                <a:gd name="connsiteX5" fmla="*/ 137872 w 1582564"/>
                <a:gd name="connsiteY5" fmla="*/ 331200 h 662400"/>
                <a:gd name="connsiteX6" fmla="*/ 0 w 1582564"/>
                <a:gd name="connsiteY6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2564" h="662400">
                  <a:moveTo>
                    <a:pt x="0" y="0"/>
                  </a:moveTo>
                  <a:lnTo>
                    <a:pt x="1579328" y="0"/>
                  </a:lnTo>
                  <a:cubicBezTo>
                    <a:pt x="1580407" y="116010"/>
                    <a:pt x="1581485" y="232019"/>
                    <a:pt x="1582564" y="348029"/>
                  </a:cubicBezTo>
                  <a:cubicBezTo>
                    <a:pt x="1581485" y="452819"/>
                    <a:pt x="1580407" y="557610"/>
                    <a:pt x="1579328" y="662400"/>
                  </a:cubicBezTo>
                  <a:lnTo>
                    <a:pt x="0" y="662400"/>
                  </a:lnTo>
                  <a:lnTo>
                    <a:pt x="137872" y="33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ctr" defTabSz="764466"/>
              <a:endParaRPr lang="en-US" sz="900" b="1" kern="0" dirty="0">
                <a:solidFill>
                  <a:srgbClr val="FFFFFF"/>
                </a:solidFill>
                <a:latin typeface="Calibri"/>
                <a:cs typeface="Calibri" pitchFamily="34" charset="0"/>
              </a:endParaRPr>
            </a:p>
          </p:txBody>
        </p:sp>
        <p:pic>
          <p:nvPicPr>
            <p:cNvPr id="18" name="Picture 125">
              <a:extLst>
                <a:ext uri="{FF2B5EF4-FFF2-40B4-BE49-F238E27FC236}">
                  <a16:creationId xmlns:a16="http://schemas.microsoft.com/office/drawing/2014/main" id="{35490C6C-E501-45E1-9D9B-B68BB7C4D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859" y="2172009"/>
              <a:ext cx="376664" cy="343034"/>
            </a:xfrm>
            <a:prstGeom prst="rect">
              <a:avLst/>
            </a:prstGeom>
          </p:spPr>
        </p:pic>
        <p:sp>
          <p:nvSpPr>
            <p:cNvPr id="102" name="TextBox 120">
              <a:extLst>
                <a:ext uri="{FF2B5EF4-FFF2-40B4-BE49-F238E27FC236}">
                  <a16:creationId xmlns:a16="http://schemas.microsoft.com/office/drawing/2014/main" id="{AB0FD0EF-875A-42E7-A87D-BFE5366F667A}"/>
                </a:ext>
              </a:extLst>
            </p:cNvPr>
            <p:cNvSpPr txBox="1"/>
            <p:nvPr/>
          </p:nvSpPr>
          <p:spPr>
            <a:xfrm>
              <a:off x="7497214" y="2514371"/>
              <a:ext cx="1368153" cy="2405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 anchor="ctr">
              <a:noAutofit/>
            </a:bodyPr>
            <a:lstStyle>
              <a:defPPr>
                <a:defRPr lang="pt-BR"/>
              </a:defPPr>
              <a:lvl1pPr algn="ctr">
                <a:defRPr sz="1100" b="1">
                  <a:solidFill>
                    <a:schemeClr val="bg1"/>
                  </a:solidFill>
                  <a:ea typeface="+mj-ea"/>
                  <a:cs typeface="Arial" pitchFamily="34" charset="0"/>
                </a:defRPr>
              </a:lvl1pPr>
            </a:lstStyle>
            <a:p>
              <a:r>
                <a:rPr lang="en-US" sz="1320" dirty="0" err="1"/>
                <a:t>Encerramento</a:t>
              </a:r>
              <a:endParaRPr lang="en-US" sz="1320" dirty="0"/>
            </a:p>
            <a:p>
              <a:r>
                <a:rPr lang="en-US" sz="600" dirty="0"/>
                <a:t> 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239413C-95A2-4F0C-A1BB-520F84B176F7}"/>
              </a:ext>
            </a:extLst>
          </p:cNvPr>
          <p:cNvGrpSpPr/>
          <p:nvPr/>
        </p:nvGrpSpPr>
        <p:grpSpPr>
          <a:xfrm>
            <a:off x="1256268" y="2054581"/>
            <a:ext cx="2058649" cy="796681"/>
            <a:chOff x="539551" y="2129869"/>
            <a:chExt cx="1715541" cy="663901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59398BF-9840-4E3C-8504-6E03C162B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51" y="2129869"/>
              <a:ext cx="1715541" cy="663901"/>
            </a:xfrm>
            <a:prstGeom prst="homePlate">
              <a:avLst>
                <a:gd name="adj" fmla="val 20607"/>
              </a:avLst>
            </a:prstGeom>
            <a:solidFill>
              <a:schemeClr val="tx1">
                <a:lumMod val="65000"/>
                <a:lumOff val="35000"/>
              </a:schemeClr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ctr" defTabSz="764466">
                <a:defRPr/>
              </a:pPr>
              <a:endParaRPr lang="en-US" sz="900" b="1" kern="0" dirty="0">
                <a:solidFill>
                  <a:srgbClr val="FFFFFF"/>
                </a:solidFill>
                <a:latin typeface="Calibri"/>
                <a:cs typeface="Calibri" pitchFamily="34" charset="0"/>
              </a:endParaRPr>
            </a:p>
          </p:txBody>
        </p:sp>
        <p:pic>
          <p:nvPicPr>
            <p:cNvPr id="12" name="Picture 116">
              <a:extLst>
                <a:ext uri="{FF2B5EF4-FFF2-40B4-BE49-F238E27FC236}">
                  <a16:creationId xmlns:a16="http://schemas.microsoft.com/office/drawing/2014/main" id="{9426EB7C-4208-427C-81E9-6343D219B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146" y="2167971"/>
              <a:ext cx="380101" cy="34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</p:spPr>
        </p:pic>
        <p:sp>
          <p:nvSpPr>
            <p:cNvPr id="11" name="TextBox 117">
              <a:extLst>
                <a:ext uri="{FF2B5EF4-FFF2-40B4-BE49-F238E27FC236}">
                  <a16:creationId xmlns:a16="http://schemas.microsoft.com/office/drawing/2014/main" id="{ED21E08F-099D-4779-9EF8-4CA689B35276}"/>
                </a:ext>
              </a:extLst>
            </p:cNvPr>
            <p:cNvSpPr txBox="1"/>
            <p:nvPr/>
          </p:nvSpPr>
          <p:spPr>
            <a:xfrm>
              <a:off x="890696" y="2528011"/>
              <a:ext cx="945000" cy="2192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320" b="1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Idealização</a:t>
              </a:r>
              <a:endParaRPr lang="en-US" sz="132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  <a:p>
              <a:pPr algn="ctr"/>
              <a:r>
                <a:rPr lang="en-US" sz="960" b="1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Em</a:t>
              </a:r>
              <a:r>
                <a:rPr lang="en-US" sz="96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alto </a:t>
              </a:r>
              <a:r>
                <a:rPr lang="en-US" sz="960" b="1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nível</a:t>
              </a:r>
              <a:endParaRPr lang="en-US" sz="96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52E728B-B386-4E87-8200-ABC6753B7C92}"/>
              </a:ext>
            </a:extLst>
          </p:cNvPr>
          <p:cNvGrpSpPr/>
          <p:nvPr/>
        </p:nvGrpSpPr>
        <p:grpSpPr>
          <a:xfrm>
            <a:off x="3311824" y="2055919"/>
            <a:ext cx="2060640" cy="794880"/>
            <a:chOff x="2252515" y="2130985"/>
            <a:chExt cx="1717200" cy="662400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EFD84C6F-5CFC-42D9-82A8-A2850DDBA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515" y="2130985"/>
              <a:ext cx="1717200" cy="662400"/>
            </a:xfrm>
            <a:prstGeom prst="chevron">
              <a:avLst>
                <a:gd name="adj" fmla="val 20814"/>
              </a:avLst>
            </a:prstGeom>
            <a:solidFill>
              <a:schemeClr val="tx1">
                <a:lumMod val="65000"/>
                <a:lumOff val="35000"/>
              </a:schemeClr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ctr" defTabSz="764466"/>
              <a:endParaRPr lang="en-US" sz="900" b="1" kern="0" dirty="0">
                <a:solidFill>
                  <a:srgbClr val="FFFFFF"/>
                </a:solidFill>
                <a:latin typeface="Calibri"/>
                <a:cs typeface="Calibri" pitchFamily="34" charset="0"/>
              </a:endParaRPr>
            </a:p>
          </p:txBody>
        </p:sp>
        <p:sp>
          <p:nvSpPr>
            <p:cNvPr id="13" name="TextBox 120">
              <a:extLst>
                <a:ext uri="{FF2B5EF4-FFF2-40B4-BE49-F238E27FC236}">
                  <a16:creationId xmlns:a16="http://schemas.microsoft.com/office/drawing/2014/main" id="{6DFA65CC-069A-45F3-A734-088EEA583731}"/>
                </a:ext>
              </a:extLst>
            </p:cNvPr>
            <p:cNvSpPr txBox="1"/>
            <p:nvPr/>
          </p:nvSpPr>
          <p:spPr>
            <a:xfrm>
              <a:off x="2627900" y="2513500"/>
              <a:ext cx="945000" cy="2405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 anchor="ctr">
              <a:noAutofit/>
            </a:bodyPr>
            <a:lstStyle>
              <a:defPPr>
                <a:defRPr lang="pt-BR"/>
              </a:defPPr>
              <a:lvl1pPr algn="ctr">
                <a:defRPr sz="1100" b="1">
                  <a:solidFill>
                    <a:schemeClr val="bg1"/>
                  </a:solidFill>
                  <a:ea typeface="+mj-ea"/>
                  <a:cs typeface="Arial" pitchFamily="34" charset="0"/>
                </a:defRPr>
              </a:lvl1pPr>
            </a:lstStyle>
            <a:p>
              <a:r>
                <a:rPr lang="en-US" sz="1320" dirty="0"/>
                <a:t>Plano</a:t>
              </a:r>
            </a:p>
            <a:p>
              <a:r>
                <a:rPr lang="en-US" sz="960" dirty="0" err="1"/>
                <a:t>Nível</a:t>
              </a:r>
              <a:r>
                <a:rPr lang="en-US" sz="960" dirty="0"/>
                <a:t> de 100%</a:t>
              </a:r>
            </a:p>
          </p:txBody>
        </p:sp>
        <p:pic>
          <p:nvPicPr>
            <p:cNvPr id="14" name="Picture 119">
              <a:extLst>
                <a:ext uri="{FF2B5EF4-FFF2-40B4-BE49-F238E27FC236}">
                  <a16:creationId xmlns:a16="http://schemas.microsoft.com/office/drawing/2014/main" id="{CAC021CE-D133-444D-90A9-2F2BBF10B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9399" y="2166785"/>
              <a:ext cx="388309" cy="340068"/>
            </a:xfrm>
            <a:prstGeom prst="rect">
              <a:avLst/>
            </a:prstGeom>
          </p:spPr>
        </p:pic>
      </p:grpSp>
      <p:sp>
        <p:nvSpPr>
          <p:cNvPr id="45" name="AutoShape 5">
            <a:extLst>
              <a:ext uri="{FF2B5EF4-FFF2-40B4-BE49-F238E27FC236}">
                <a16:creationId xmlns:a16="http://schemas.microsoft.com/office/drawing/2014/main" id="{CF6685AE-E41B-4223-89A2-6E0408430B0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1478134" y="3633711"/>
            <a:ext cx="1533016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Atividades</a:t>
            </a:r>
          </a:p>
        </p:txBody>
      </p:sp>
      <p:sp>
        <p:nvSpPr>
          <p:cNvPr id="46" name="AutoShape 5">
            <a:extLst>
              <a:ext uri="{FF2B5EF4-FFF2-40B4-BE49-F238E27FC236}">
                <a16:creationId xmlns:a16="http://schemas.microsoft.com/office/drawing/2014/main" id="{9981C972-DD43-4959-A46C-503EE6BBEF9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3572841" y="3633711"/>
            <a:ext cx="1533016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Atividades</a:t>
            </a:r>
          </a:p>
        </p:txBody>
      </p:sp>
      <p:sp>
        <p:nvSpPr>
          <p:cNvPr id="49" name="AutoShape 5">
            <a:extLst>
              <a:ext uri="{FF2B5EF4-FFF2-40B4-BE49-F238E27FC236}">
                <a16:creationId xmlns:a16="http://schemas.microsoft.com/office/drawing/2014/main" id="{60F283CD-FB45-434B-ADA6-CC7445B6E58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646739" y="3633710"/>
            <a:ext cx="1533016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Atividades</a:t>
            </a:r>
          </a:p>
        </p:txBody>
      </p:sp>
      <p:sp>
        <p:nvSpPr>
          <p:cNvPr id="52" name="AutoShape 5">
            <a:extLst>
              <a:ext uri="{FF2B5EF4-FFF2-40B4-BE49-F238E27FC236}">
                <a16:creationId xmlns:a16="http://schemas.microsoft.com/office/drawing/2014/main" id="{860EED03-E06B-4BA7-968B-CEDF0F95795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623756" y="3638335"/>
            <a:ext cx="1533016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Atividades</a:t>
            </a:r>
          </a:p>
        </p:txBody>
      </p:sp>
      <p:sp>
        <p:nvSpPr>
          <p:cNvPr id="53" name="AutoShape 5">
            <a:extLst>
              <a:ext uri="{FF2B5EF4-FFF2-40B4-BE49-F238E27FC236}">
                <a16:creationId xmlns:a16="http://schemas.microsoft.com/office/drawing/2014/main" id="{A8B5B39E-C31A-4DF7-9C4A-4B612204443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9591627" y="3642139"/>
            <a:ext cx="1533016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Atividades</a:t>
            </a:r>
          </a:p>
        </p:txBody>
      </p:sp>
      <p:sp>
        <p:nvSpPr>
          <p:cNvPr id="57" name="AutoShape 5">
            <a:extLst>
              <a:ext uri="{FF2B5EF4-FFF2-40B4-BE49-F238E27FC236}">
                <a16:creationId xmlns:a16="http://schemas.microsoft.com/office/drawing/2014/main" id="{2ABA8786-E44A-4CF7-A2FF-BDB6E56AF32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21391" y="4877258"/>
            <a:ext cx="601294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E/S</a:t>
            </a:r>
          </a:p>
        </p:txBody>
      </p:sp>
      <p:sp>
        <p:nvSpPr>
          <p:cNvPr id="70" name="AutoShape 3">
            <a:extLst>
              <a:ext uri="{FF2B5EF4-FFF2-40B4-BE49-F238E27FC236}">
                <a16:creationId xmlns:a16="http://schemas.microsoft.com/office/drawing/2014/main" id="{0364CFBB-065B-49F0-8B38-1036023C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40" y="4810391"/>
            <a:ext cx="1036915" cy="490730"/>
          </a:xfrm>
          <a:custGeom>
            <a:avLst/>
            <a:gdLst>
              <a:gd name="connsiteX0" fmla="*/ 0 w 1204980"/>
              <a:gd name="connsiteY0" fmla="*/ 0 h 408941"/>
              <a:gd name="connsiteX1" fmla="*/ 1120710 w 1204980"/>
              <a:gd name="connsiteY1" fmla="*/ 0 h 408941"/>
              <a:gd name="connsiteX2" fmla="*/ 1204980 w 1204980"/>
              <a:gd name="connsiteY2" fmla="*/ 204471 h 408941"/>
              <a:gd name="connsiteX3" fmla="*/ 1120710 w 1204980"/>
              <a:gd name="connsiteY3" fmla="*/ 408941 h 408941"/>
              <a:gd name="connsiteX4" fmla="*/ 0 w 1204980"/>
              <a:gd name="connsiteY4" fmla="*/ 408941 h 408941"/>
              <a:gd name="connsiteX5" fmla="*/ 0 w 1204980"/>
              <a:gd name="connsiteY5" fmla="*/ 0 h 408941"/>
              <a:gd name="connsiteX0" fmla="*/ 0 w 1293470"/>
              <a:gd name="connsiteY0" fmla="*/ 0 h 408941"/>
              <a:gd name="connsiteX1" fmla="*/ 1120710 w 1293470"/>
              <a:gd name="connsiteY1" fmla="*/ 0 h 408941"/>
              <a:gd name="connsiteX2" fmla="*/ 1293470 w 1293470"/>
              <a:gd name="connsiteY2" fmla="*/ 197097 h 408941"/>
              <a:gd name="connsiteX3" fmla="*/ 1120710 w 1293470"/>
              <a:gd name="connsiteY3" fmla="*/ 408941 h 408941"/>
              <a:gd name="connsiteX4" fmla="*/ 0 w 1293470"/>
              <a:gd name="connsiteY4" fmla="*/ 408941 h 408941"/>
              <a:gd name="connsiteX5" fmla="*/ 0 w 1293470"/>
              <a:gd name="connsiteY5" fmla="*/ 0 h 40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3470" h="408941">
                <a:moveTo>
                  <a:pt x="0" y="0"/>
                </a:moveTo>
                <a:lnTo>
                  <a:pt x="1120710" y="0"/>
                </a:lnTo>
                <a:lnTo>
                  <a:pt x="1293470" y="197097"/>
                </a:lnTo>
                <a:lnTo>
                  <a:pt x="1120710" y="408941"/>
                </a:lnTo>
                <a:lnTo>
                  <a:pt x="0" y="408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20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Solicitação</a:t>
            </a:r>
            <a:endParaRPr lang="en-US" sz="120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48" name="AutoShape 3">
            <a:extLst>
              <a:ext uri="{FF2B5EF4-FFF2-40B4-BE49-F238E27FC236}">
                <a16:creationId xmlns:a16="http://schemas.microsoft.com/office/drawing/2014/main" id="{91A431F0-E7C4-4D32-AEBD-D3340A6791F4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35776" y="1744162"/>
            <a:ext cx="556578" cy="297051"/>
          </a:xfrm>
          <a:prstGeom prst="homePlate">
            <a:avLst>
              <a:gd name="adj" fmla="val 23338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080" b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Fases</a:t>
            </a:r>
            <a:endParaRPr lang="en-US" sz="1080" b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41" name="AutoShape 5">
            <a:extLst>
              <a:ext uri="{FF2B5EF4-FFF2-40B4-BE49-F238E27FC236}">
                <a16:creationId xmlns:a16="http://schemas.microsoft.com/office/drawing/2014/main" id="{8A90D4C9-FBA3-4257-821F-A62DB2AE9BE2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410076" y="2344349"/>
            <a:ext cx="822588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Etapas</a:t>
            </a:r>
            <a:endParaRPr lang="en-US" sz="1350" b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60" name="AutoShape 3">
            <a:extLst>
              <a:ext uri="{FF2B5EF4-FFF2-40B4-BE49-F238E27FC236}">
                <a16:creationId xmlns:a16="http://schemas.microsoft.com/office/drawing/2014/main" id="{43FAF8FD-AAA2-44C1-B85C-F0CD93B50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68" y="1631593"/>
            <a:ext cx="2062984" cy="396499"/>
          </a:xfrm>
          <a:prstGeom prst="homePlate">
            <a:avLst>
              <a:gd name="adj" fmla="val 20607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>
              <a:defRPr/>
            </a:pPr>
            <a:r>
              <a:rPr lang="en-US" sz="1350" b="1" kern="0" dirty="0">
                <a:solidFill>
                  <a:srgbClr val="FFFF00"/>
                </a:solidFill>
                <a:latin typeface="Calibri"/>
                <a:cs typeface="Calibri" pitchFamily="34" charset="0"/>
              </a:rPr>
              <a:t>INICIAÇÃO</a:t>
            </a:r>
          </a:p>
        </p:txBody>
      </p:sp>
      <p:sp>
        <p:nvSpPr>
          <p:cNvPr id="42" name="Seta: para Baixo 41">
            <a:extLst>
              <a:ext uri="{FF2B5EF4-FFF2-40B4-BE49-F238E27FC236}">
                <a16:creationId xmlns:a16="http://schemas.microsoft.com/office/drawing/2014/main" id="{A40AE913-1FAB-4A8D-B8D4-79D563B87E30}"/>
              </a:ext>
            </a:extLst>
          </p:cNvPr>
          <p:cNvSpPr/>
          <p:nvPr/>
        </p:nvSpPr>
        <p:spPr>
          <a:xfrm rot="12954055">
            <a:off x="89921" y="5310027"/>
            <a:ext cx="770630" cy="794432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Início</a:t>
            </a:r>
            <a:endParaRPr lang="pt-BR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446F2B5D-48C9-48E4-A5C9-72DFCFF7F836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X1 – Metodologia de Projetos.pptx</a:t>
            </a:r>
          </a:p>
        </p:txBody>
      </p:sp>
      <p:sp>
        <p:nvSpPr>
          <p:cNvPr id="47" name="Subtítulo 1">
            <a:extLst>
              <a:ext uri="{FF2B5EF4-FFF2-40B4-BE49-F238E27FC236}">
                <a16:creationId xmlns:a16="http://schemas.microsoft.com/office/drawing/2014/main" id="{127584A7-42C0-4C74-A540-266F5166E342}"/>
              </a:ext>
            </a:extLst>
          </p:cNvPr>
          <p:cNvSpPr txBox="1">
            <a:spLocks/>
          </p:cNvSpPr>
          <p:nvPr/>
        </p:nvSpPr>
        <p:spPr>
          <a:xfrm>
            <a:off x="442957" y="783786"/>
            <a:ext cx="11556905" cy="780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BR" sz="216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Calibri Light"/>
              </a:defRPr>
            </a:lvl1pPr>
            <a:lvl2pPr marL="5486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59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9456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918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404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891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Observe.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1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91" grpId="0" animBg="1"/>
      <p:bldP spid="93" grpId="0" animBg="1"/>
      <p:bldP spid="99" grpId="0" animBg="1"/>
      <p:bldP spid="100" grpId="0" animBg="1"/>
      <p:bldP spid="101" grpId="0" animBg="1"/>
      <p:bldP spid="45" grpId="0" animBg="1"/>
      <p:bldP spid="46" grpId="0" animBg="1"/>
      <p:bldP spid="49" grpId="0" animBg="1"/>
      <p:bldP spid="52" grpId="0" animBg="1"/>
      <p:bldP spid="53" grpId="0" animBg="1"/>
      <p:bldP spid="57" grpId="0" animBg="1"/>
      <p:bldP spid="70" grpId="0" animBg="1"/>
      <p:bldP spid="48" grpId="0" animBg="1"/>
      <p:bldP spid="41" grpId="0" animBg="1"/>
      <p:bldP spid="60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9739EBE-0C63-42D5-A736-D13C293E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98" y="249239"/>
            <a:ext cx="9875520" cy="358750"/>
          </a:xfrm>
        </p:spPr>
        <p:txBody>
          <a:bodyPr>
            <a:normAutofit fontScale="90000"/>
          </a:bodyPr>
          <a:lstStyle/>
          <a:p>
            <a:r>
              <a:rPr lang="pt-BR" dirty="0"/>
              <a:t>Fluxo da Metodologia</a:t>
            </a:r>
          </a:p>
        </p:txBody>
      </p:sp>
      <p:sp>
        <p:nvSpPr>
          <p:cNvPr id="61" name="AutoShape 5">
            <a:extLst>
              <a:ext uri="{FF2B5EF4-FFF2-40B4-BE49-F238E27FC236}">
                <a16:creationId xmlns:a16="http://schemas.microsoft.com/office/drawing/2014/main" id="{FE7F1761-AD1E-4B80-AA74-A6161FA74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821" y="1631593"/>
            <a:ext cx="2088742" cy="395280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50" b="1" kern="0" dirty="0">
                <a:solidFill>
                  <a:srgbClr val="FFFF00"/>
                </a:solidFill>
                <a:latin typeface="Calibri"/>
                <a:cs typeface="Calibri" pitchFamily="34" charset="0"/>
              </a:rPr>
              <a:t>PLANEJAMENTO</a:t>
            </a:r>
          </a:p>
        </p:txBody>
      </p:sp>
      <p:sp>
        <p:nvSpPr>
          <p:cNvPr id="62" name="AutoShape 5">
            <a:extLst>
              <a:ext uri="{FF2B5EF4-FFF2-40B4-BE49-F238E27FC236}">
                <a16:creationId xmlns:a16="http://schemas.microsoft.com/office/drawing/2014/main" id="{37313BFF-A8DA-4BED-A42C-AB3EE4660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75" y="1631593"/>
            <a:ext cx="4075600" cy="395280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50" b="1" kern="0" dirty="0">
                <a:solidFill>
                  <a:srgbClr val="FFFF00"/>
                </a:solidFill>
                <a:latin typeface="Calibri"/>
                <a:cs typeface="Calibri" pitchFamily="34" charset="0"/>
              </a:rPr>
              <a:t>EXECUÇÃO</a:t>
            </a:r>
          </a:p>
        </p:txBody>
      </p:sp>
      <p:sp>
        <p:nvSpPr>
          <p:cNvPr id="63" name="AutoShape 5">
            <a:extLst>
              <a:ext uri="{FF2B5EF4-FFF2-40B4-BE49-F238E27FC236}">
                <a16:creationId xmlns:a16="http://schemas.microsoft.com/office/drawing/2014/main" id="{E65A21EB-A374-437A-A0F9-D64368DE8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6074" y="1631593"/>
            <a:ext cx="1861922" cy="395280"/>
          </a:xfrm>
          <a:custGeom>
            <a:avLst/>
            <a:gdLst>
              <a:gd name="connsiteX0" fmla="*/ 0 w 2012525"/>
              <a:gd name="connsiteY0" fmla="*/ 0 h 439200"/>
              <a:gd name="connsiteX1" fmla="*/ 1921110 w 2012525"/>
              <a:gd name="connsiteY1" fmla="*/ 0 h 439200"/>
              <a:gd name="connsiteX2" fmla="*/ 2012525 w 2012525"/>
              <a:gd name="connsiteY2" fmla="*/ 219600 h 439200"/>
              <a:gd name="connsiteX3" fmla="*/ 1921110 w 2012525"/>
              <a:gd name="connsiteY3" fmla="*/ 439200 h 439200"/>
              <a:gd name="connsiteX4" fmla="*/ 0 w 2012525"/>
              <a:gd name="connsiteY4" fmla="*/ 439200 h 439200"/>
              <a:gd name="connsiteX5" fmla="*/ 91415 w 2012525"/>
              <a:gd name="connsiteY5" fmla="*/ 219600 h 439200"/>
              <a:gd name="connsiteX6" fmla="*/ 0 w 2012525"/>
              <a:gd name="connsiteY6" fmla="*/ 0 h 439200"/>
              <a:gd name="connsiteX0" fmla="*/ 0 w 1938783"/>
              <a:gd name="connsiteY0" fmla="*/ 0 h 439200"/>
              <a:gd name="connsiteX1" fmla="*/ 1921110 w 1938783"/>
              <a:gd name="connsiteY1" fmla="*/ 0 h 439200"/>
              <a:gd name="connsiteX2" fmla="*/ 1938783 w 1938783"/>
              <a:gd name="connsiteY2" fmla="*/ 219600 h 439200"/>
              <a:gd name="connsiteX3" fmla="*/ 1921110 w 1938783"/>
              <a:gd name="connsiteY3" fmla="*/ 439200 h 439200"/>
              <a:gd name="connsiteX4" fmla="*/ 0 w 1938783"/>
              <a:gd name="connsiteY4" fmla="*/ 439200 h 439200"/>
              <a:gd name="connsiteX5" fmla="*/ 91415 w 1938783"/>
              <a:gd name="connsiteY5" fmla="*/ 219600 h 439200"/>
              <a:gd name="connsiteX6" fmla="*/ 0 w 1938783"/>
              <a:gd name="connsiteY6" fmla="*/ 0 h 439200"/>
              <a:gd name="connsiteX0" fmla="*/ 0 w 1921110"/>
              <a:gd name="connsiteY0" fmla="*/ 0 h 439200"/>
              <a:gd name="connsiteX1" fmla="*/ 1921110 w 1921110"/>
              <a:gd name="connsiteY1" fmla="*/ 0 h 439200"/>
              <a:gd name="connsiteX2" fmla="*/ 1916661 w 1921110"/>
              <a:gd name="connsiteY2" fmla="*/ 212226 h 439200"/>
              <a:gd name="connsiteX3" fmla="*/ 1921110 w 1921110"/>
              <a:gd name="connsiteY3" fmla="*/ 439200 h 439200"/>
              <a:gd name="connsiteX4" fmla="*/ 0 w 1921110"/>
              <a:gd name="connsiteY4" fmla="*/ 439200 h 439200"/>
              <a:gd name="connsiteX5" fmla="*/ 91415 w 1921110"/>
              <a:gd name="connsiteY5" fmla="*/ 219600 h 439200"/>
              <a:gd name="connsiteX6" fmla="*/ 0 w 1921110"/>
              <a:gd name="connsiteY6" fmla="*/ 0 h 43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1110" h="439200">
                <a:moveTo>
                  <a:pt x="0" y="0"/>
                </a:moveTo>
                <a:lnTo>
                  <a:pt x="1921110" y="0"/>
                </a:lnTo>
                <a:lnTo>
                  <a:pt x="1916661" y="212226"/>
                </a:lnTo>
                <a:lnTo>
                  <a:pt x="1921110" y="439200"/>
                </a:lnTo>
                <a:lnTo>
                  <a:pt x="0" y="439200"/>
                </a:lnTo>
                <a:lnTo>
                  <a:pt x="91415" y="219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50" b="1" kern="0" dirty="0">
                <a:solidFill>
                  <a:srgbClr val="FFFF00"/>
                </a:solidFill>
                <a:latin typeface="Calibri"/>
                <a:cs typeface="Calibri" pitchFamily="34" charset="0"/>
              </a:rPr>
              <a:t>ENCERRAMENTO</a:t>
            </a:r>
          </a:p>
        </p:txBody>
      </p:sp>
      <p:sp>
        <p:nvSpPr>
          <p:cNvPr id="91" name="AutoShape 5">
            <a:extLst>
              <a:ext uri="{FF2B5EF4-FFF2-40B4-BE49-F238E27FC236}">
                <a16:creationId xmlns:a16="http://schemas.microsoft.com/office/drawing/2014/main" id="{7FB1FE6C-6D97-405C-88E0-1DE64313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547" y="4809172"/>
            <a:ext cx="1987420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Termo</a:t>
            </a:r>
            <a:r>
              <a:rPr lang="en-US" sz="1320" b="1" kern="0" dirty="0">
                <a:latin typeface="Calibri"/>
                <a:cs typeface="Calibri" pitchFamily="34" charset="0"/>
              </a:rPr>
              <a:t> de </a:t>
            </a:r>
            <a:r>
              <a:rPr lang="en-US" sz="1320" b="1" kern="0" dirty="0" err="1">
                <a:latin typeface="Calibri"/>
                <a:cs typeface="Calibri" pitchFamily="34" charset="0"/>
              </a:rPr>
              <a:t>Abertura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3" name="AutoShape 5">
            <a:extLst>
              <a:ext uri="{FF2B5EF4-FFF2-40B4-BE49-F238E27FC236}">
                <a16:creationId xmlns:a16="http://schemas.microsoft.com/office/drawing/2014/main" id="{8DE68FF3-4AF1-4E47-B2C7-B943283E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57" y="4801195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Compromisso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C6868AA-4B03-488F-ACFE-CAE2C0CEB540}"/>
              </a:ext>
            </a:extLst>
          </p:cNvPr>
          <p:cNvGrpSpPr/>
          <p:nvPr/>
        </p:nvGrpSpPr>
        <p:grpSpPr>
          <a:xfrm>
            <a:off x="5370473" y="2055919"/>
            <a:ext cx="2060640" cy="794880"/>
            <a:chOff x="3968056" y="2130985"/>
            <a:chExt cx="1717200" cy="662400"/>
          </a:xfrm>
        </p:grpSpPr>
        <p:sp>
          <p:nvSpPr>
            <p:cNvPr id="94" name="AutoShape 5">
              <a:extLst>
                <a:ext uri="{FF2B5EF4-FFF2-40B4-BE49-F238E27FC236}">
                  <a16:creationId xmlns:a16="http://schemas.microsoft.com/office/drawing/2014/main" id="{D8983B3B-99C5-4C1A-AE46-448E4876E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056" y="2130985"/>
              <a:ext cx="1717200" cy="662400"/>
            </a:xfrm>
            <a:prstGeom prst="chevron">
              <a:avLst>
                <a:gd name="adj" fmla="val 20814"/>
              </a:avLst>
            </a:prstGeom>
            <a:solidFill>
              <a:schemeClr val="tx1">
                <a:lumMod val="65000"/>
                <a:lumOff val="35000"/>
              </a:schemeClr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ctr" defTabSz="764466"/>
              <a:endParaRPr lang="en-US" sz="900" b="1" kern="0" dirty="0">
                <a:solidFill>
                  <a:srgbClr val="FFFFFF"/>
                </a:solidFill>
                <a:latin typeface="Calibri"/>
                <a:cs typeface="Calibri" pitchFamily="34" charset="0"/>
              </a:endParaRPr>
            </a:p>
          </p:txBody>
        </p:sp>
        <p:sp>
          <p:nvSpPr>
            <p:cNvPr id="95" name="TextBox 120">
              <a:extLst>
                <a:ext uri="{FF2B5EF4-FFF2-40B4-BE49-F238E27FC236}">
                  <a16:creationId xmlns:a16="http://schemas.microsoft.com/office/drawing/2014/main" id="{07878152-0079-4D22-8412-C72B78519FD7}"/>
                </a:ext>
              </a:extLst>
            </p:cNvPr>
            <p:cNvSpPr txBox="1"/>
            <p:nvPr/>
          </p:nvSpPr>
          <p:spPr>
            <a:xfrm>
              <a:off x="4139950" y="2506853"/>
              <a:ext cx="1368153" cy="2405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 anchor="ctr">
              <a:noAutofit/>
            </a:bodyPr>
            <a:lstStyle>
              <a:defPPr>
                <a:defRPr lang="pt-BR"/>
              </a:defPPr>
              <a:lvl1pPr algn="ctr">
                <a:defRPr sz="1100" b="1">
                  <a:solidFill>
                    <a:schemeClr val="bg1"/>
                  </a:solidFill>
                  <a:ea typeface="+mj-ea"/>
                  <a:cs typeface="Arial" pitchFamily="34" charset="0"/>
                </a:defRPr>
              </a:lvl1pPr>
            </a:lstStyle>
            <a:p>
              <a:r>
                <a:rPr lang="en-US" sz="1320" dirty="0" err="1"/>
                <a:t>Construção</a:t>
              </a:r>
              <a:endParaRPr lang="en-US" sz="1320" dirty="0"/>
            </a:p>
            <a:p>
              <a:r>
                <a:rPr lang="en-US" sz="600" dirty="0"/>
                <a:t> </a:t>
              </a:r>
            </a:p>
          </p:txBody>
        </p:sp>
        <p:pic>
          <p:nvPicPr>
            <p:cNvPr id="20" name="Picture 128">
              <a:extLst>
                <a:ext uri="{FF2B5EF4-FFF2-40B4-BE49-F238E27FC236}">
                  <a16:creationId xmlns:a16="http://schemas.microsoft.com/office/drawing/2014/main" id="{42F952A9-A492-425A-ACD4-E4ACFDABA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2165253"/>
              <a:ext cx="388309" cy="341600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71218F9-E7DC-4A14-AE9E-18B3514BEE50}"/>
              </a:ext>
            </a:extLst>
          </p:cNvPr>
          <p:cNvGrpSpPr/>
          <p:nvPr/>
        </p:nvGrpSpPr>
        <p:grpSpPr>
          <a:xfrm>
            <a:off x="7385434" y="2059818"/>
            <a:ext cx="2060640" cy="794880"/>
            <a:chOff x="5647190" y="2134234"/>
            <a:chExt cx="1717200" cy="662400"/>
          </a:xfrm>
        </p:grpSpPr>
        <p:sp>
          <p:nvSpPr>
            <p:cNvPr id="96" name="AutoShape 5">
              <a:extLst>
                <a:ext uri="{FF2B5EF4-FFF2-40B4-BE49-F238E27FC236}">
                  <a16:creationId xmlns:a16="http://schemas.microsoft.com/office/drawing/2014/main" id="{4252C450-26A8-46DB-BE53-A8F94BED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7190" y="2134234"/>
              <a:ext cx="1717200" cy="662400"/>
            </a:xfrm>
            <a:prstGeom prst="chevron">
              <a:avLst>
                <a:gd name="adj" fmla="val 20814"/>
              </a:avLst>
            </a:prstGeom>
            <a:solidFill>
              <a:schemeClr val="tx1">
                <a:lumMod val="65000"/>
                <a:lumOff val="35000"/>
              </a:schemeClr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ctr" defTabSz="764466"/>
              <a:endParaRPr lang="en-US" sz="900" b="1" kern="0" dirty="0">
                <a:solidFill>
                  <a:srgbClr val="FFFFFF"/>
                </a:solidFill>
                <a:latin typeface="Calibri"/>
                <a:cs typeface="Calibri" pitchFamily="34" charset="0"/>
              </a:endParaRPr>
            </a:p>
          </p:txBody>
        </p:sp>
        <p:pic>
          <p:nvPicPr>
            <p:cNvPr id="16" name="Picture 122">
              <a:extLst>
                <a:ext uri="{FF2B5EF4-FFF2-40B4-BE49-F238E27FC236}">
                  <a16:creationId xmlns:a16="http://schemas.microsoft.com/office/drawing/2014/main" id="{768F2D8A-2001-40DF-872D-60C274A50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5576" y="2168335"/>
              <a:ext cx="376664" cy="341276"/>
            </a:xfrm>
            <a:prstGeom prst="rect">
              <a:avLst/>
            </a:prstGeom>
          </p:spPr>
        </p:pic>
        <p:sp>
          <p:nvSpPr>
            <p:cNvPr id="97" name="TextBox 120">
              <a:extLst>
                <a:ext uri="{FF2B5EF4-FFF2-40B4-BE49-F238E27FC236}">
                  <a16:creationId xmlns:a16="http://schemas.microsoft.com/office/drawing/2014/main" id="{7A4767C4-70D5-4920-9E38-2A0FC404A4D5}"/>
                </a:ext>
              </a:extLst>
            </p:cNvPr>
            <p:cNvSpPr txBox="1"/>
            <p:nvPr/>
          </p:nvSpPr>
          <p:spPr>
            <a:xfrm>
              <a:off x="5859831" y="2542468"/>
              <a:ext cx="1368153" cy="2405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 anchor="ctr">
              <a:noAutofit/>
            </a:bodyPr>
            <a:lstStyle>
              <a:defPPr>
                <a:defRPr lang="pt-BR"/>
              </a:defPPr>
              <a:lvl1pPr algn="ctr">
                <a:defRPr sz="1100" b="1">
                  <a:solidFill>
                    <a:schemeClr val="bg1"/>
                  </a:solidFill>
                  <a:ea typeface="+mj-ea"/>
                  <a:cs typeface="Arial" pitchFamily="34" charset="0"/>
                </a:defRPr>
              </a:lvl1pPr>
            </a:lstStyle>
            <a:p>
              <a:r>
                <a:rPr lang="en-US" sz="1320" dirty="0" err="1"/>
                <a:t>Implantação</a:t>
              </a:r>
              <a:endParaRPr lang="en-US" sz="1320" dirty="0"/>
            </a:p>
            <a:p>
              <a:r>
                <a:rPr lang="en-US" sz="600" dirty="0"/>
                <a:t> </a:t>
              </a:r>
            </a:p>
          </p:txBody>
        </p:sp>
      </p:grpSp>
      <p:sp>
        <p:nvSpPr>
          <p:cNvPr id="99" name="AutoShape 5">
            <a:extLst>
              <a:ext uri="{FF2B5EF4-FFF2-40B4-BE49-F238E27FC236}">
                <a16:creationId xmlns:a16="http://schemas.microsoft.com/office/drawing/2014/main" id="{E1CAA70E-CC97-4449-B450-63E16412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06" y="4802989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Homologação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0" name="AutoShape 5">
            <a:extLst>
              <a:ext uri="{FF2B5EF4-FFF2-40B4-BE49-F238E27FC236}">
                <a16:creationId xmlns:a16="http://schemas.microsoft.com/office/drawing/2014/main" id="{8452377C-56AA-4360-8CCB-F8F0C84A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264" y="4816865"/>
            <a:ext cx="1922515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Termo de Aceite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1" name="AutoShape 5">
            <a:extLst>
              <a:ext uri="{FF2B5EF4-FFF2-40B4-BE49-F238E27FC236}">
                <a16:creationId xmlns:a16="http://schemas.microsoft.com/office/drawing/2014/main" id="{DF3AF182-C4AE-49BE-8EC8-842BD360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779" y="4816937"/>
            <a:ext cx="1268827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Sustentação</a:t>
            </a:r>
            <a:r>
              <a:rPr lang="en-US" sz="1320" b="1" i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  </a:t>
            </a: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Operação</a:t>
            </a:r>
            <a:endParaRPr lang="en-US" sz="132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5F53C1D-893B-47CB-B93C-2D355A7AAB58}"/>
              </a:ext>
            </a:extLst>
          </p:cNvPr>
          <p:cNvGrpSpPr/>
          <p:nvPr/>
        </p:nvGrpSpPr>
        <p:grpSpPr>
          <a:xfrm>
            <a:off x="9408920" y="2055480"/>
            <a:ext cx="1899077" cy="794880"/>
            <a:chOff x="7333428" y="2130619"/>
            <a:chExt cx="1582564" cy="662400"/>
          </a:xfrm>
        </p:grpSpPr>
        <p:sp>
          <p:nvSpPr>
            <p:cNvPr id="98" name="AutoShape 5">
              <a:extLst>
                <a:ext uri="{FF2B5EF4-FFF2-40B4-BE49-F238E27FC236}">
                  <a16:creationId xmlns:a16="http://schemas.microsoft.com/office/drawing/2014/main" id="{B11EE7E4-DE95-44D1-8C0F-D57A66F3C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428" y="2130619"/>
              <a:ext cx="1582564" cy="662400"/>
            </a:xfrm>
            <a:custGeom>
              <a:avLst/>
              <a:gdLst>
                <a:gd name="connsiteX0" fmla="*/ 0 w 1717200"/>
                <a:gd name="connsiteY0" fmla="*/ 0 h 662400"/>
                <a:gd name="connsiteX1" fmla="*/ 1579328 w 1717200"/>
                <a:gd name="connsiteY1" fmla="*/ 0 h 662400"/>
                <a:gd name="connsiteX2" fmla="*/ 1717200 w 1717200"/>
                <a:gd name="connsiteY2" fmla="*/ 331200 h 662400"/>
                <a:gd name="connsiteX3" fmla="*/ 1579328 w 1717200"/>
                <a:gd name="connsiteY3" fmla="*/ 662400 h 662400"/>
                <a:gd name="connsiteX4" fmla="*/ 0 w 1717200"/>
                <a:gd name="connsiteY4" fmla="*/ 662400 h 662400"/>
                <a:gd name="connsiteX5" fmla="*/ 137872 w 1717200"/>
                <a:gd name="connsiteY5" fmla="*/ 331200 h 662400"/>
                <a:gd name="connsiteX6" fmla="*/ 0 w 1717200"/>
                <a:gd name="connsiteY6" fmla="*/ 0 h 662400"/>
                <a:gd name="connsiteX0" fmla="*/ 0 w 1582564"/>
                <a:gd name="connsiteY0" fmla="*/ 0 h 662400"/>
                <a:gd name="connsiteX1" fmla="*/ 1579328 w 1582564"/>
                <a:gd name="connsiteY1" fmla="*/ 0 h 662400"/>
                <a:gd name="connsiteX2" fmla="*/ 1582564 w 1582564"/>
                <a:gd name="connsiteY2" fmla="*/ 348029 h 662400"/>
                <a:gd name="connsiteX3" fmla="*/ 1579328 w 1582564"/>
                <a:gd name="connsiteY3" fmla="*/ 662400 h 662400"/>
                <a:gd name="connsiteX4" fmla="*/ 0 w 1582564"/>
                <a:gd name="connsiteY4" fmla="*/ 662400 h 662400"/>
                <a:gd name="connsiteX5" fmla="*/ 137872 w 1582564"/>
                <a:gd name="connsiteY5" fmla="*/ 331200 h 662400"/>
                <a:gd name="connsiteX6" fmla="*/ 0 w 1582564"/>
                <a:gd name="connsiteY6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2564" h="662400">
                  <a:moveTo>
                    <a:pt x="0" y="0"/>
                  </a:moveTo>
                  <a:lnTo>
                    <a:pt x="1579328" y="0"/>
                  </a:lnTo>
                  <a:cubicBezTo>
                    <a:pt x="1580407" y="116010"/>
                    <a:pt x="1581485" y="232019"/>
                    <a:pt x="1582564" y="348029"/>
                  </a:cubicBezTo>
                  <a:cubicBezTo>
                    <a:pt x="1581485" y="452819"/>
                    <a:pt x="1580407" y="557610"/>
                    <a:pt x="1579328" y="662400"/>
                  </a:cubicBezTo>
                  <a:lnTo>
                    <a:pt x="0" y="662400"/>
                  </a:lnTo>
                  <a:lnTo>
                    <a:pt x="137872" y="33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ctr" defTabSz="764466"/>
              <a:endParaRPr lang="en-US" sz="900" b="1" kern="0" dirty="0">
                <a:solidFill>
                  <a:srgbClr val="FFFFFF"/>
                </a:solidFill>
                <a:latin typeface="Calibri"/>
                <a:cs typeface="Calibri" pitchFamily="34" charset="0"/>
              </a:endParaRPr>
            </a:p>
          </p:txBody>
        </p:sp>
        <p:pic>
          <p:nvPicPr>
            <p:cNvPr id="18" name="Picture 125">
              <a:extLst>
                <a:ext uri="{FF2B5EF4-FFF2-40B4-BE49-F238E27FC236}">
                  <a16:creationId xmlns:a16="http://schemas.microsoft.com/office/drawing/2014/main" id="{35490C6C-E501-45E1-9D9B-B68BB7C4D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859" y="2172009"/>
              <a:ext cx="376664" cy="343034"/>
            </a:xfrm>
            <a:prstGeom prst="rect">
              <a:avLst/>
            </a:prstGeom>
          </p:spPr>
        </p:pic>
        <p:sp>
          <p:nvSpPr>
            <p:cNvPr id="102" name="TextBox 120">
              <a:extLst>
                <a:ext uri="{FF2B5EF4-FFF2-40B4-BE49-F238E27FC236}">
                  <a16:creationId xmlns:a16="http://schemas.microsoft.com/office/drawing/2014/main" id="{AB0FD0EF-875A-42E7-A87D-BFE5366F667A}"/>
                </a:ext>
              </a:extLst>
            </p:cNvPr>
            <p:cNvSpPr txBox="1"/>
            <p:nvPr/>
          </p:nvSpPr>
          <p:spPr>
            <a:xfrm>
              <a:off x="7497214" y="2514371"/>
              <a:ext cx="1368153" cy="2405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 anchor="ctr">
              <a:noAutofit/>
            </a:bodyPr>
            <a:lstStyle>
              <a:defPPr>
                <a:defRPr lang="pt-BR"/>
              </a:defPPr>
              <a:lvl1pPr algn="ctr">
                <a:defRPr sz="1100" b="1">
                  <a:solidFill>
                    <a:schemeClr val="bg1"/>
                  </a:solidFill>
                  <a:ea typeface="+mj-ea"/>
                  <a:cs typeface="Arial" pitchFamily="34" charset="0"/>
                </a:defRPr>
              </a:lvl1pPr>
            </a:lstStyle>
            <a:p>
              <a:r>
                <a:rPr lang="en-US" sz="1320" dirty="0" err="1"/>
                <a:t>Encerramento</a:t>
              </a:r>
              <a:endParaRPr lang="en-US" sz="1320" dirty="0"/>
            </a:p>
            <a:p>
              <a:r>
                <a:rPr lang="en-US" sz="600" dirty="0"/>
                <a:t> 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239413C-95A2-4F0C-A1BB-520F84B176F7}"/>
              </a:ext>
            </a:extLst>
          </p:cNvPr>
          <p:cNvGrpSpPr/>
          <p:nvPr/>
        </p:nvGrpSpPr>
        <p:grpSpPr>
          <a:xfrm>
            <a:off x="1256268" y="2054581"/>
            <a:ext cx="2058649" cy="796681"/>
            <a:chOff x="539551" y="2129869"/>
            <a:chExt cx="1715541" cy="663901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59398BF-9840-4E3C-8504-6E03C162B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51" y="2129869"/>
              <a:ext cx="1715541" cy="663901"/>
            </a:xfrm>
            <a:prstGeom prst="homePlate">
              <a:avLst>
                <a:gd name="adj" fmla="val 20607"/>
              </a:avLst>
            </a:prstGeom>
            <a:solidFill>
              <a:schemeClr val="tx1">
                <a:lumMod val="65000"/>
                <a:lumOff val="35000"/>
              </a:schemeClr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ctr" defTabSz="764466">
                <a:defRPr/>
              </a:pPr>
              <a:endParaRPr lang="en-US" sz="900" b="1" kern="0" dirty="0">
                <a:solidFill>
                  <a:srgbClr val="FFFFFF"/>
                </a:solidFill>
                <a:latin typeface="Calibri"/>
                <a:cs typeface="Calibri" pitchFamily="34" charset="0"/>
              </a:endParaRPr>
            </a:p>
          </p:txBody>
        </p:sp>
        <p:pic>
          <p:nvPicPr>
            <p:cNvPr id="12" name="Picture 116">
              <a:extLst>
                <a:ext uri="{FF2B5EF4-FFF2-40B4-BE49-F238E27FC236}">
                  <a16:creationId xmlns:a16="http://schemas.microsoft.com/office/drawing/2014/main" id="{9426EB7C-4208-427C-81E9-6343D219B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146" y="2167971"/>
              <a:ext cx="380101" cy="34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</p:spPr>
        </p:pic>
        <p:sp>
          <p:nvSpPr>
            <p:cNvPr id="11" name="TextBox 117">
              <a:extLst>
                <a:ext uri="{FF2B5EF4-FFF2-40B4-BE49-F238E27FC236}">
                  <a16:creationId xmlns:a16="http://schemas.microsoft.com/office/drawing/2014/main" id="{ED21E08F-099D-4779-9EF8-4CA689B35276}"/>
                </a:ext>
              </a:extLst>
            </p:cNvPr>
            <p:cNvSpPr txBox="1"/>
            <p:nvPr/>
          </p:nvSpPr>
          <p:spPr>
            <a:xfrm>
              <a:off x="890696" y="2528011"/>
              <a:ext cx="945000" cy="2192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320" b="1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Idealização</a:t>
              </a:r>
              <a:endParaRPr lang="en-US" sz="132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  <a:p>
              <a:pPr algn="ctr"/>
              <a:r>
                <a:rPr lang="en-US" sz="960" b="1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Em</a:t>
              </a:r>
              <a:r>
                <a:rPr lang="en-US" sz="96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alto </a:t>
              </a:r>
              <a:r>
                <a:rPr lang="en-US" sz="960" b="1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nível</a:t>
              </a:r>
              <a:endParaRPr lang="en-US" sz="96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52E728B-B386-4E87-8200-ABC6753B7C92}"/>
              </a:ext>
            </a:extLst>
          </p:cNvPr>
          <p:cNvGrpSpPr/>
          <p:nvPr/>
        </p:nvGrpSpPr>
        <p:grpSpPr>
          <a:xfrm>
            <a:off x="3311824" y="2055919"/>
            <a:ext cx="2060640" cy="794880"/>
            <a:chOff x="2252515" y="2130985"/>
            <a:chExt cx="1717200" cy="662400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EFD84C6F-5CFC-42D9-82A8-A2850DDBA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515" y="2130985"/>
              <a:ext cx="1717200" cy="662400"/>
            </a:xfrm>
            <a:prstGeom prst="chevron">
              <a:avLst>
                <a:gd name="adj" fmla="val 20814"/>
              </a:avLst>
            </a:prstGeom>
            <a:solidFill>
              <a:schemeClr val="tx1">
                <a:lumMod val="65000"/>
                <a:lumOff val="35000"/>
              </a:schemeClr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ctr" defTabSz="764466"/>
              <a:endParaRPr lang="en-US" sz="900" b="1" kern="0" dirty="0">
                <a:solidFill>
                  <a:srgbClr val="FFFFFF"/>
                </a:solidFill>
                <a:latin typeface="Calibri"/>
                <a:cs typeface="Calibri" pitchFamily="34" charset="0"/>
              </a:endParaRPr>
            </a:p>
          </p:txBody>
        </p:sp>
        <p:sp>
          <p:nvSpPr>
            <p:cNvPr id="13" name="TextBox 120">
              <a:extLst>
                <a:ext uri="{FF2B5EF4-FFF2-40B4-BE49-F238E27FC236}">
                  <a16:creationId xmlns:a16="http://schemas.microsoft.com/office/drawing/2014/main" id="{6DFA65CC-069A-45F3-A734-088EEA583731}"/>
                </a:ext>
              </a:extLst>
            </p:cNvPr>
            <p:cNvSpPr txBox="1"/>
            <p:nvPr/>
          </p:nvSpPr>
          <p:spPr>
            <a:xfrm>
              <a:off x="2627900" y="2513500"/>
              <a:ext cx="945000" cy="2405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 anchor="ctr">
              <a:noAutofit/>
            </a:bodyPr>
            <a:lstStyle>
              <a:defPPr>
                <a:defRPr lang="pt-BR"/>
              </a:defPPr>
              <a:lvl1pPr algn="ctr">
                <a:defRPr sz="1100" b="1">
                  <a:solidFill>
                    <a:schemeClr val="bg1"/>
                  </a:solidFill>
                  <a:ea typeface="+mj-ea"/>
                  <a:cs typeface="Arial" pitchFamily="34" charset="0"/>
                </a:defRPr>
              </a:lvl1pPr>
            </a:lstStyle>
            <a:p>
              <a:r>
                <a:rPr lang="en-US" sz="1320" dirty="0"/>
                <a:t>Plano</a:t>
              </a:r>
            </a:p>
            <a:p>
              <a:r>
                <a:rPr lang="en-US" sz="960" dirty="0" err="1"/>
                <a:t>Nível</a:t>
              </a:r>
              <a:r>
                <a:rPr lang="en-US" sz="960" dirty="0"/>
                <a:t> de 100%</a:t>
              </a:r>
            </a:p>
          </p:txBody>
        </p:sp>
        <p:pic>
          <p:nvPicPr>
            <p:cNvPr id="14" name="Picture 119">
              <a:extLst>
                <a:ext uri="{FF2B5EF4-FFF2-40B4-BE49-F238E27FC236}">
                  <a16:creationId xmlns:a16="http://schemas.microsoft.com/office/drawing/2014/main" id="{CAC021CE-D133-444D-90A9-2F2BBF10B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9399" y="2166785"/>
              <a:ext cx="388309" cy="340068"/>
            </a:xfrm>
            <a:prstGeom prst="rect">
              <a:avLst/>
            </a:prstGeom>
          </p:spPr>
        </p:pic>
      </p:grpSp>
      <p:sp>
        <p:nvSpPr>
          <p:cNvPr id="45" name="AutoShape 5">
            <a:extLst>
              <a:ext uri="{FF2B5EF4-FFF2-40B4-BE49-F238E27FC236}">
                <a16:creationId xmlns:a16="http://schemas.microsoft.com/office/drawing/2014/main" id="{CF6685AE-E41B-4223-89A2-6E0408430B0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1478134" y="3633711"/>
            <a:ext cx="1533016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Atividades</a:t>
            </a:r>
          </a:p>
        </p:txBody>
      </p:sp>
      <p:sp>
        <p:nvSpPr>
          <p:cNvPr id="46" name="AutoShape 5">
            <a:extLst>
              <a:ext uri="{FF2B5EF4-FFF2-40B4-BE49-F238E27FC236}">
                <a16:creationId xmlns:a16="http://schemas.microsoft.com/office/drawing/2014/main" id="{9981C972-DD43-4959-A46C-503EE6BBEF9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3572841" y="3633711"/>
            <a:ext cx="1533016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Atividades</a:t>
            </a:r>
          </a:p>
        </p:txBody>
      </p:sp>
      <p:sp>
        <p:nvSpPr>
          <p:cNvPr id="49" name="AutoShape 5">
            <a:extLst>
              <a:ext uri="{FF2B5EF4-FFF2-40B4-BE49-F238E27FC236}">
                <a16:creationId xmlns:a16="http://schemas.microsoft.com/office/drawing/2014/main" id="{60F283CD-FB45-434B-ADA6-CC7445B6E58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646739" y="3633710"/>
            <a:ext cx="1533016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Atividades</a:t>
            </a:r>
          </a:p>
        </p:txBody>
      </p:sp>
      <p:sp>
        <p:nvSpPr>
          <p:cNvPr id="52" name="AutoShape 5">
            <a:extLst>
              <a:ext uri="{FF2B5EF4-FFF2-40B4-BE49-F238E27FC236}">
                <a16:creationId xmlns:a16="http://schemas.microsoft.com/office/drawing/2014/main" id="{860EED03-E06B-4BA7-968B-CEDF0F95795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623756" y="3638335"/>
            <a:ext cx="1533016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Atividades</a:t>
            </a:r>
          </a:p>
        </p:txBody>
      </p:sp>
      <p:sp>
        <p:nvSpPr>
          <p:cNvPr id="53" name="AutoShape 5">
            <a:extLst>
              <a:ext uri="{FF2B5EF4-FFF2-40B4-BE49-F238E27FC236}">
                <a16:creationId xmlns:a16="http://schemas.microsoft.com/office/drawing/2014/main" id="{A8B5B39E-C31A-4DF7-9C4A-4B612204443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9591627" y="3642139"/>
            <a:ext cx="1533016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Atividades</a:t>
            </a:r>
          </a:p>
        </p:txBody>
      </p:sp>
      <p:sp>
        <p:nvSpPr>
          <p:cNvPr id="57" name="AutoShape 5">
            <a:extLst>
              <a:ext uri="{FF2B5EF4-FFF2-40B4-BE49-F238E27FC236}">
                <a16:creationId xmlns:a16="http://schemas.microsoft.com/office/drawing/2014/main" id="{2ABA8786-E44A-4CF7-A2FF-BDB6E56AF32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21391" y="4877258"/>
            <a:ext cx="601294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E/S</a:t>
            </a:r>
          </a:p>
        </p:txBody>
      </p:sp>
      <p:sp>
        <p:nvSpPr>
          <p:cNvPr id="70" name="AutoShape 3">
            <a:extLst>
              <a:ext uri="{FF2B5EF4-FFF2-40B4-BE49-F238E27FC236}">
                <a16:creationId xmlns:a16="http://schemas.microsoft.com/office/drawing/2014/main" id="{0364CFBB-065B-49F0-8B38-1036023C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40" y="4810391"/>
            <a:ext cx="1036915" cy="490730"/>
          </a:xfrm>
          <a:custGeom>
            <a:avLst/>
            <a:gdLst>
              <a:gd name="connsiteX0" fmla="*/ 0 w 1204980"/>
              <a:gd name="connsiteY0" fmla="*/ 0 h 408941"/>
              <a:gd name="connsiteX1" fmla="*/ 1120710 w 1204980"/>
              <a:gd name="connsiteY1" fmla="*/ 0 h 408941"/>
              <a:gd name="connsiteX2" fmla="*/ 1204980 w 1204980"/>
              <a:gd name="connsiteY2" fmla="*/ 204471 h 408941"/>
              <a:gd name="connsiteX3" fmla="*/ 1120710 w 1204980"/>
              <a:gd name="connsiteY3" fmla="*/ 408941 h 408941"/>
              <a:gd name="connsiteX4" fmla="*/ 0 w 1204980"/>
              <a:gd name="connsiteY4" fmla="*/ 408941 h 408941"/>
              <a:gd name="connsiteX5" fmla="*/ 0 w 1204980"/>
              <a:gd name="connsiteY5" fmla="*/ 0 h 408941"/>
              <a:gd name="connsiteX0" fmla="*/ 0 w 1293470"/>
              <a:gd name="connsiteY0" fmla="*/ 0 h 408941"/>
              <a:gd name="connsiteX1" fmla="*/ 1120710 w 1293470"/>
              <a:gd name="connsiteY1" fmla="*/ 0 h 408941"/>
              <a:gd name="connsiteX2" fmla="*/ 1293470 w 1293470"/>
              <a:gd name="connsiteY2" fmla="*/ 197097 h 408941"/>
              <a:gd name="connsiteX3" fmla="*/ 1120710 w 1293470"/>
              <a:gd name="connsiteY3" fmla="*/ 408941 h 408941"/>
              <a:gd name="connsiteX4" fmla="*/ 0 w 1293470"/>
              <a:gd name="connsiteY4" fmla="*/ 408941 h 408941"/>
              <a:gd name="connsiteX5" fmla="*/ 0 w 1293470"/>
              <a:gd name="connsiteY5" fmla="*/ 0 h 40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3470" h="408941">
                <a:moveTo>
                  <a:pt x="0" y="0"/>
                </a:moveTo>
                <a:lnTo>
                  <a:pt x="1120710" y="0"/>
                </a:lnTo>
                <a:lnTo>
                  <a:pt x="1293470" y="197097"/>
                </a:lnTo>
                <a:lnTo>
                  <a:pt x="1120710" y="408941"/>
                </a:lnTo>
                <a:lnTo>
                  <a:pt x="0" y="408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20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Solicitação</a:t>
            </a:r>
            <a:endParaRPr lang="en-US" sz="120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48" name="AutoShape 3">
            <a:extLst>
              <a:ext uri="{FF2B5EF4-FFF2-40B4-BE49-F238E27FC236}">
                <a16:creationId xmlns:a16="http://schemas.microsoft.com/office/drawing/2014/main" id="{91A431F0-E7C4-4D32-AEBD-D3340A6791F4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35776" y="1744162"/>
            <a:ext cx="556578" cy="297051"/>
          </a:xfrm>
          <a:prstGeom prst="homePlate">
            <a:avLst>
              <a:gd name="adj" fmla="val 23338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080" b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Fases</a:t>
            </a:r>
            <a:endParaRPr lang="en-US" sz="1080" b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41" name="AutoShape 5">
            <a:extLst>
              <a:ext uri="{FF2B5EF4-FFF2-40B4-BE49-F238E27FC236}">
                <a16:creationId xmlns:a16="http://schemas.microsoft.com/office/drawing/2014/main" id="{8A90D4C9-FBA3-4257-821F-A62DB2AE9BE2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410076" y="2344349"/>
            <a:ext cx="822588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Etapas</a:t>
            </a:r>
            <a:endParaRPr lang="en-US" sz="1350" b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60" name="AutoShape 3">
            <a:extLst>
              <a:ext uri="{FF2B5EF4-FFF2-40B4-BE49-F238E27FC236}">
                <a16:creationId xmlns:a16="http://schemas.microsoft.com/office/drawing/2014/main" id="{43FAF8FD-AAA2-44C1-B85C-F0CD93B50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68" y="1631593"/>
            <a:ext cx="2062984" cy="396499"/>
          </a:xfrm>
          <a:prstGeom prst="homePlate">
            <a:avLst>
              <a:gd name="adj" fmla="val 20607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>
              <a:defRPr/>
            </a:pPr>
            <a:r>
              <a:rPr lang="en-US" sz="1350" b="1" kern="0" dirty="0">
                <a:solidFill>
                  <a:srgbClr val="FFFF00"/>
                </a:solidFill>
                <a:latin typeface="Calibri"/>
                <a:cs typeface="Calibri" pitchFamily="34" charset="0"/>
              </a:rPr>
              <a:t>INICIAÇÃO</a:t>
            </a:r>
          </a:p>
        </p:txBody>
      </p:sp>
      <p:sp>
        <p:nvSpPr>
          <p:cNvPr id="42" name="Seta: para Baixo 41">
            <a:extLst>
              <a:ext uri="{FF2B5EF4-FFF2-40B4-BE49-F238E27FC236}">
                <a16:creationId xmlns:a16="http://schemas.microsoft.com/office/drawing/2014/main" id="{A40AE913-1FAB-4A8D-B8D4-79D563B87E30}"/>
              </a:ext>
            </a:extLst>
          </p:cNvPr>
          <p:cNvSpPr/>
          <p:nvPr/>
        </p:nvSpPr>
        <p:spPr>
          <a:xfrm rot="12954055">
            <a:off x="89921" y="5310027"/>
            <a:ext cx="770630" cy="794432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Início</a:t>
            </a:r>
            <a:endParaRPr lang="pt-BR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446F2B5D-48C9-48E4-A5C9-72DFCFF7F836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X1 – Metodologia de Projetos.pptx</a:t>
            </a:r>
          </a:p>
        </p:txBody>
      </p:sp>
      <p:sp>
        <p:nvSpPr>
          <p:cNvPr id="44" name="Subtítulo 1">
            <a:extLst>
              <a:ext uri="{FF2B5EF4-FFF2-40B4-BE49-F238E27FC236}">
                <a16:creationId xmlns:a16="http://schemas.microsoft.com/office/drawing/2014/main" id="{54848174-A3DB-402B-8442-E37EC0163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6"/>
            <a:ext cx="11556905" cy="780435"/>
          </a:xfrm>
        </p:spPr>
        <p:txBody>
          <a:bodyPr>
            <a:noAutofit/>
          </a:bodyPr>
          <a:lstStyle/>
          <a:p>
            <a:r>
              <a:rPr lang="en-US" sz="2200" dirty="0"/>
              <a:t>É a </a:t>
            </a:r>
            <a:r>
              <a:rPr lang="en-US" sz="2200" dirty="0" err="1"/>
              <a:t>sequência</a:t>
            </a:r>
            <a:r>
              <a:rPr lang="en-US" sz="2200" dirty="0"/>
              <a:t> de </a:t>
            </a:r>
            <a:r>
              <a:rPr lang="en-US" sz="2200" dirty="0" err="1"/>
              <a:t>leitura</a:t>
            </a:r>
            <a:r>
              <a:rPr lang="en-US" sz="2200" dirty="0"/>
              <a:t>, </a:t>
            </a:r>
            <a:r>
              <a:rPr lang="en-US" sz="2200" dirty="0" err="1"/>
              <a:t>passo</a:t>
            </a:r>
            <a:r>
              <a:rPr lang="en-US" sz="2200" dirty="0"/>
              <a:t> a </a:t>
            </a:r>
            <a:r>
              <a:rPr lang="en-US" sz="2200" dirty="0" err="1"/>
              <a:t>passo</a:t>
            </a:r>
            <a:r>
              <a:rPr lang="en-US" sz="2200" dirty="0"/>
              <a:t>, dos </a:t>
            </a:r>
            <a:r>
              <a:rPr lang="en-US" sz="2200" dirty="0" err="1"/>
              <a:t>componentes</a:t>
            </a:r>
            <a:r>
              <a:rPr lang="en-US" sz="2200" dirty="0"/>
              <a:t> da metodologia.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792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91" grpId="0" animBg="1"/>
      <p:bldP spid="93" grpId="0" animBg="1"/>
      <p:bldP spid="99" grpId="0" animBg="1"/>
      <p:bldP spid="100" grpId="0" animBg="1"/>
      <p:bldP spid="101" grpId="0" animBg="1"/>
      <p:bldP spid="45" grpId="0" animBg="1"/>
      <p:bldP spid="46" grpId="0" animBg="1"/>
      <p:bldP spid="49" grpId="0" animBg="1"/>
      <p:bldP spid="52" grpId="0" animBg="1"/>
      <p:bldP spid="53" grpId="0" animBg="1"/>
      <p:bldP spid="57" grpId="0" animBg="1"/>
      <p:bldP spid="70" grpId="0" animBg="1"/>
      <p:bldP spid="48" grpId="0" animBg="1"/>
      <p:bldP spid="41" grpId="0" animBg="1"/>
      <p:bldP spid="60" grpId="0" animBg="1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9739EBE-0C63-42D5-A736-D13C293E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98" y="249239"/>
            <a:ext cx="9875520" cy="358750"/>
          </a:xfrm>
        </p:spPr>
        <p:txBody>
          <a:bodyPr>
            <a:normAutofit fontScale="90000"/>
          </a:bodyPr>
          <a:lstStyle/>
          <a:p>
            <a:r>
              <a:rPr lang="pt-BR" dirty="0"/>
              <a:t>Nível de detalhamento</a:t>
            </a:r>
          </a:p>
        </p:txBody>
      </p:sp>
      <p:sp>
        <p:nvSpPr>
          <p:cNvPr id="88" name="Subtítulo 1">
            <a:extLst>
              <a:ext uri="{FF2B5EF4-FFF2-40B4-BE49-F238E27FC236}">
                <a16:creationId xmlns:a16="http://schemas.microsoft.com/office/drawing/2014/main" id="{1D46D3EE-F464-4315-8D6D-1C06768E4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6"/>
            <a:ext cx="11556905" cy="780435"/>
          </a:xfrm>
        </p:spPr>
        <p:txBody>
          <a:bodyPr>
            <a:noAutofit/>
          </a:bodyPr>
          <a:lstStyle/>
          <a:p>
            <a:r>
              <a:rPr lang="en-US" sz="2200" dirty="0" err="1"/>
              <a:t>Considerar</a:t>
            </a:r>
            <a:r>
              <a:rPr lang="en-US" sz="2200" dirty="0"/>
              <a:t> o </a:t>
            </a:r>
            <a:r>
              <a:rPr lang="en-US" sz="2200" dirty="0" err="1"/>
              <a:t>seguinte</a:t>
            </a:r>
            <a:r>
              <a:rPr lang="en-US" sz="2200" dirty="0"/>
              <a:t> </a:t>
            </a:r>
            <a:r>
              <a:rPr lang="en-US" sz="2200" dirty="0" err="1"/>
              <a:t>entendimento</a:t>
            </a:r>
            <a:r>
              <a:rPr lang="en-US" sz="2200" dirty="0"/>
              <a:t> para </a:t>
            </a:r>
            <a:r>
              <a:rPr lang="en-US" sz="2200" dirty="0" err="1"/>
              <a:t>os</a:t>
            </a:r>
            <a:r>
              <a:rPr lang="en-US" sz="2200" dirty="0"/>
              <a:t> </a:t>
            </a:r>
            <a:r>
              <a:rPr lang="en-US" sz="2200" dirty="0" err="1"/>
              <a:t>termos</a:t>
            </a:r>
            <a:r>
              <a:rPr lang="en-US" sz="2200" dirty="0"/>
              <a:t>:</a:t>
            </a:r>
          </a:p>
          <a:p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4F167FE-5B34-4CDE-BC7D-253A82684405}"/>
              </a:ext>
            </a:extLst>
          </p:cNvPr>
          <p:cNvGrpSpPr/>
          <p:nvPr/>
        </p:nvGrpSpPr>
        <p:grpSpPr>
          <a:xfrm>
            <a:off x="622598" y="2060848"/>
            <a:ext cx="2058649" cy="796681"/>
            <a:chOff x="539551" y="2129869"/>
            <a:chExt cx="1715541" cy="663901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681EBDF8-99A7-457E-979F-8983D1DF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51" y="2129869"/>
              <a:ext cx="1715541" cy="663901"/>
            </a:xfrm>
            <a:prstGeom prst="homePlate">
              <a:avLst>
                <a:gd name="adj" fmla="val 20607"/>
              </a:avLst>
            </a:prstGeom>
            <a:solidFill>
              <a:schemeClr val="tx1">
                <a:lumMod val="65000"/>
                <a:lumOff val="35000"/>
              </a:schemeClr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ctr" defTabSz="764466">
                <a:defRPr/>
              </a:pPr>
              <a:endParaRPr lang="en-US" sz="900" b="1" kern="0" dirty="0">
                <a:solidFill>
                  <a:srgbClr val="FFFFFF"/>
                </a:solidFill>
                <a:latin typeface="Calibri"/>
                <a:cs typeface="Calibri" pitchFamily="34" charset="0"/>
              </a:endParaRPr>
            </a:p>
          </p:txBody>
        </p:sp>
        <p:pic>
          <p:nvPicPr>
            <p:cNvPr id="10" name="Picture 116">
              <a:extLst>
                <a:ext uri="{FF2B5EF4-FFF2-40B4-BE49-F238E27FC236}">
                  <a16:creationId xmlns:a16="http://schemas.microsoft.com/office/drawing/2014/main" id="{4ACBB4FF-7016-4F00-8BF1-FF08ACAA3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146" y="2167971"/>
              <a:ext cx="380101" cy="34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</p:spPr>
        </p:pic>
        <p:sp>
          <p:nvSpPr>
            <p:cNvPr id="11" name="TextBox 117">
              <a:extLst>
                <a:ext uri="{FF2B5EF4-FFF2-40B4-BE49-F238E27FC236}">
                  <a16:creationId xmlns:a16="http://schemas.microsoft.com/office/drawing/2014/main" id="{2CB0D6EA-AF07-4CD6-A5D7-BE237E1C5D92}"/>
                </a:ext>
              </a:extLst>
            </p:cNvPr>
            <p:cNvSpPr txBox="1"/>
            <p:nvPr/>
          </p:nvSpPr>
          <p:spPr>
            <a:xfrm>
              <a:off x="890696" y="2528011"/>
              <a:ext cx="945000" cy="2192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320" b="1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Idealização</a:t>
              </a:r>
              <a:endParaRPr lang="en-US" sz="132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  <a:p>
              <a:pPr algn="ctr"/>
              <a:r>
                <a:rPr lang="en-US" sz="960" b="1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Em</a:t>
              </a:r>
              <a:r>
                <a:rPr lang="en-US" sz="96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alto </a:t>
              </a:r>
              <a:r>
                <a:rPr lang="en-US" sz="960" b="1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nível</a:t>
              </a:r>
              <a:endParaRPr lang="en-US" sz="96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0C4A1B1-8368-4BE4-AB3A-C4ACA9FA5E9B}"/>
              </a:ext>
            </a:extLst>
          </p:cNvPr>
          <p:cNvGrpSpPr/>
          <p:nvPr/>
        </p:nvGrpSpPr>
        <p:grpSpPr>
          <a:xfrm>
            <a:off x="2678154" y="2062186"/>
            <a:ext cx="2060640" cy="794880"/>
            <a:chOff x="2252515" y="2130985"/>
            <a:chExt cx="1717200" cy="662400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ED15B7E6-9F36-4B78-8AFA-D2962A280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515" y="2130985"/>
              <a:ext cx="1717200" cy="662400"/>
            </a:xfrm>
            <a:prstGeom prst="chevron">
              <a:avLst>
                <a:gd name="adj" fmla="val 20814"/>
              </a:avLst>
            </a:prstGeom>
            <a:solidFill>
              <a:schemeClr val="tx1">
                <a:lumMod val="65000"/>
                <a:lumOff val="35000"/>
              </a:schemeClr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ctr" defTabSz="764466"/>
              <a:endParaRPr lang="en-US" sz="900" b="1" kern="0" dirty="0">
                <a:solidFill>
                  <a:srgbClr val="FFFFFF"/>
                </a:solidFill>
                <a:latin typeface="Calibri"/>
                <a:cs typeface="Calibri" pitchFamily="34" charset="0"/>
              </a:endParaRPr>
            </a:p>
          </p:txBody>
        </p:sp>
        <p:sp>
          <p:nvSpPr>
            <p:cNvPr id="14" name="TextBox 120">
              <a:extLst>
                <a:ext uri="{FF2B5EF4-FFF2-40B4-BE49-F238E27FC236}">
                  <a16:creationId xmlns:a16="http://schemas.microsoft.com/office/drawing/2014/main" id="{E52AF6B8-8AFB-4DE1-B962-4344AB012BC4}"/>
                </a:ext>
              </a:extLst>
            </p:cNvPr>
            <p:cNvSpPr txBox="1"/>
            <p:nvPr/>
          </p:nvSpPr>
          <p:spPr>
            <a:xfrm>
              <a:off x="2627900" y="2513500"/>
              <a:ext cx="945000" cy="2405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 anchor="ctr">
              <a:noAutofit/>
            </a:bodyPr>
            <a:lstStyle>
              <a:defPPr>
                <a:defRPr lang="pt-BR"/>
              </a:defPPr>
              <a:lvl1pPr algn="ctr">
                <a:defRPr sz="1100" b="1">
                  <a:solidFill>
                    <a:schemeClr val="bg1"/>
                  </a:solidFill>
                  <a:ea typeface="+mj-ea"/>
                  <a:cs typeface="Arial" pitchFamily="34" charset="0"/>
                </a:defRPr>
              </a:lvl1pPr>
            </a:lstStyle>
            <a:p>
              <a:r>
                <a:rPr lang="en-US" sz="1320" dirty="0"/>
                <a:t>Plano</a:t>
              </a:r>
            </a:p>
            <a:p>
              <a:r>
                <a:rPr lang="en-US" sz="960" dirty="0" err="1"/>
                <a:t>Nível</a:t>
              </a:r>
              <a:r>
                <a:rPr lang="en-US" sz="960" dirty="0"/>
                <a:t> de 100%</a:t>
              </a:r>
            </a:p>
          </p:txBody>
        </p:sp>
        <p:pic>
          <p:nvPicPr>
            <p:cNvPr id="15" name="Picture 119">
              <a:extLst>
                <a:ext uri="{FF2B5EF4-FFF2-40B4-BE49-F238E27FC236}">
                  <a16:creationId xmlns:a16="http://schemas.microsoft.com/office/drawing/2014/main" id="{8B9F477C-F16B-44EB-A830-113EABEE6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9399" y="2166785"/>
              <a:ext cx="388309" cy="340068"/>
            </a:xfrm>
            <a:prstGeom prst="rect">
              <a:avLst/>
            </a:prstGeom>
          </p:spPr>
        </p:pic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BB1B06AD-73C7-4A05-95EE-0BE3BC20F651}"/>
              </a:ext>
            </a:extLst>
          </p:cNvPr>
          <p:cNvSpPr/>
          <p:nvPr/>
        </p:nvSpPr>
        <p:spPr>
          <a:xfrm>
            <a:off x="550591" y="3260683"/>
            <a:ext cx="2139125" cy="7804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Em</a:t>
            </a:r>
            <a:r>
              <a:rPr lang="en-US" b="1" dirty="0">
                <a:solidFill>
                  <a:schemeClr val="tx1"/>
                </a:solidFill>
              </a:rPr>
              <a:t> Alto </a:t>
            </a:r>
            <a:r>
              <a:rPr lang="en-US" b="1" dirty="0" err="1">
                <a:solidFill>
                  <a:schemeClr val="tx1"/>
                </a:solidFill>
              </a:rPr>
              <a:t>Nível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70%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8" name="TextBox 160">
            <a:extLst>
              <a:ext uri="{FF2B5EF4-FFF2-40B4-BE49-F238E27FC236}">
                <a16:creationId xmlns:a16="http://schemas.microsoft.com/office/drawing/2014/main" id="{BB1B89E8-E66F-4CA6-BB3B-DA0FA197F7DF}"/>
              </a:ext>
            </a:extLst>
          </p:cNvPr>
          <p:cNvSpPr txBox="1"/>
          <p:nvPr/>
        </p:nvSpPr>
        <p:spPr>
          <a:xfrm>
            <a:off x="2701186" y="3379383"/>
            <a:ext cx="9226668" cy="557540"/>
          </a:xfrm>
          <a:prstGeom prst="rect">
            <a:avLst/>
          </a:prstGeom>
          <a:noFill/>
        </p:spPr>
        <p:txBody>
          <a:bodyPr wrap="square" lIns="76661" tIns="38330" rIns="76661" bIns="38330" rtlCol="0">
            <a:spAutoFit/>
          </a:bodyPr>
          <a:lstStyle/>
          <a:p>
            <a:pPr marL="171450" indent="-171450" defTabSz="764390">
              <a:buFont typeface="Wingdings" panose="05000000000000000000" pitchFamily="2" charset="2"/>
              <a:buChar char="§"/>
              <a:defRPr/>
            </a:pPr>
            <a:r>
              <a:rPr lang="fr-CH" sz="1560" kern="0" dirty="0">
                <a:cs typeface="Calibri" pitchFamily="34" charset="0"/>
              </a:rPr>
              <a:t>Análise não exaustiva.</a:t>
            </a:r>
          </a:p>
          <a:p>
            <a:pPr marL="171450" indent="-171450" defTabSz="764390">
              <a:buFont typeface="Wingdings" panose="05000000000000000000" pitchFamily="2" charset="2"/>
              <a:buChar char="§"/>
              <a:defRPr/>
            </a:pPr>
            <a:r>
              <a:rPr lang="fr-CH" sz="1560" kern="0" dirty="0">
                <a:cs typeface="Calibri" pitchFamily="34" charset="0"/>
              </a:rPr>
              <a:t>Há detalhes a serem explorados que não impactam fortemente as estimativas a ponto de se tornar inviável.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A136E2DF-E186-47A0-8DD5-5D88312AFEAB}"/>
              </a:ext>
            </a:extLst>
          </p:cNvPr>
          <p:cNvSpPr/>
          <p:nvPr/>
        </p:nvSpPr>
        <p:spPr>
          <a:xfrm>
            <a:off x="550590" y="4292170"/>
            <a:ext cx="2185099" cy="7804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Nível</a:t>
            </a:r>
            <a:r>
              <a:rPr lang="en-US" b="1" dirty="0">
                <a:solidFill>
                  <a:schemeClr val="tx1"/>
                </a:solidFill>
              </a:rPr>
              <a:t> de 100%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0" name="TextBox 160">
            <a:extLst>
              <a:ext uri="{FF2B5EF4-FFF2-40B4-BE49-F238E27FC236}">
                <a16:creationId xmlns:a16="http://schemas.microsoft.com/office/drawing/2014/main" id="{8134CDE1-762C-447A-B9BE-0B0491EA1690}"/>
              </a:ext>
            </a:extLst>
          </p:cNvPr>
          <p:cNvSpPr txBox="1"/>
          <p:nvPr/>
        </p:nvSpPr>
        <p:spPr>
          <a:xfrm>
            <a:off x="2813764" y="4292170"/>
            <a:ext cx="7103322" cy="797607"/>
          </a:xfrm>
          <a:prstGeom prst="rect">
            <a:avLst/>
          </a:prstGeom>
          <a:noFill/>
        </p:spPr>
        <p:txBody>
          <a:bodyPr wrap="square" lIns="76661" tIns="38330" rIns="76661" bIns="38330" rtlCol="0">
            <a:spAutoFit/>
          </a:bodyPr>
          <a:lstStyle/>
          <a:p>
            <a:pPr marL="171450" indent="-171450" defTabSz="764390">
              <a:buFont typeface="Wingdings" panose="05000000000000000000" pitchFamily="2" charset="2"/>
              <a:buChar char="§"/>
              <a:defRPr/>
            </a:pPr>
            <a:r>
              <a:rPr lang="fr-CH" sz="1560" kern="0" dirty="0">
                <a:cs typeface="Calibri" pitchFamily="34" charset="0"/>
              </a:rPr>
              <a:t>A análise apresentada é o escopo que será compromissado.</a:t>
            </a:r>
          </a:p>
          <a:p>
            <a:pPr marL="171450" indent="-171450" defTabSz="764390">
              <a:buFont typeface="Wingdings" panose="05000000000000000000" pitchFamily="2" charset="2"/>
              <a:buChar char="§"/>
              <a:defRPr/>
            </a:pPr>
            <a:r>
              <a:rPr lang="fr-CH" sz="1560" kern="0" dirty="0">
                <a:cs typeface="Calibri" pitchFamily="34" charset="0"/>
              </a:rPr>
              <a:t>Não declarou ou ficou insuficiente causando impacto: ESTÁ FORA DO ESCOPO.</a:t>
            </a:r>
          </a:p>
          <a:p>
            <a:pPr marL="171450" indent="-171450" defTabSz="764390">
              <a:buFont typeface="Wingdings" panose="05000000000000000000" pitchFamily="2" charset="2"/>
              <a:buChar char="§"/>
              <a:defRPr/>
            </a:pPr>
            <a:r>
              <a:rPr lang="fr-CH" sz="1560" kern="0" dirty="0">
                <a:cs typeface="Calibri" pitchFamily="34" charset="0"/>
              </a:rPr>
              <a:t>FORA DO ESCOPO = desvios que podem impactar em tempo e/ou custos.</a:t>
            </a:r>
          </a:p>
        </p:txBody>
      </p:sp>
    </p:spTree>
    <p:extLst>
      <p:ext uri="{BB962C8B-B14F-4D97-AF65-F5344CB8AC3E}">
        <p14:creationId xmlns:p14="http://schemas.microsoft.com/office/powerpoint/2010/main" val="72367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2"/>
          <p:cNvSpPr txBox="1"/>
          <p:nvPr/>
        </p:nvSpPr>
        <p:spPr>
          <a:xfrm>
            <a:off x="684705" y="2898811"/>
            <a:ext cx="5842753" cy="1308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numCol="1" rtlCol="0">
            <a:spAutoFit/>
          </a:bodyPr>
          <a:lstStyle/>
          <a:p>
            <a:pPr algn="ctr"/>
            <a:r>
              <a:rPr lang="pt-BR" altLang="pt-BR" sz="4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ller"/>
              </a:rPr>
              <a:t>Metodologia de Projetos</a:t>
            </a:r>
          </a:p>
          <a:p>
            <a:pPr algn="ctr"/>
            <a:r>
              <a:rPr lang="pt-BR" altLang="pt-B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Instruções de Uso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BB47E85-F5B3-4D5D-B817-F8C0365C689E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X1 - Metodologia de Projetos.pptx</a:t>
            </a:r>
          </a:p>
        </p:txBody>
      </p:sp>
    </p:spTree>
    <p:extLst>
      <p:ext uri="{BB962C8B-B14F-4D97-AF65-F5344CB8AC3E}">
        <p14:creationId xmlns:p14="http://schemas.microsoft.com/office/powerpoint/2010/main" val="208153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l="595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/>
          </p:cNvSpPr>
          <p:nvPr/>
        </p:nvSpPr>
        <p:spPr>
          <a:xfrm>
            <a:off x="7391350" y="1268760"/>
            <a:ext cx="4680520" cy="53285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Objetivo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Projeto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Metodologia de Projetos Autopass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b="1" dirty="0"/>
              <a:t>Gates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Papéis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Responsabilidades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Artefatos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tividades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 Metodologia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Repositório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Rituais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erramentas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oas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Práticas e Mandamentos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750816" y="324413"/>
            <a:ext cx="1149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Índice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7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64002F5-541D-4D78-93C3-EEF461BB87FE}"/>
              </a:ext>
            </a:extLst>
          </p:cNvPr>
          <p:cNvGrpSpPr/>
          <p:nvPr/>
        </p:nvGrpSpPr>
        <p:grpSpPr>
          <a:xfrm>
            <a:off x="5465981" y="5068786"/>
            <a:ext cx="2524221" cy="1078231"/>
            <a:chOff x="5465981" y="5068786"/>
            <a:chExt cx="2524221" cy="1078231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C2F44CEB-4127-456E-B072-E19984F00488}"/>
                </a:ext>
              </a:extLst>
            </p:cNvPr>
            <p:cNvGrpSpPr/>
            <p:nvPr/>
          </p:nvGrpSpPr>
          <p:grpSpPr>
            <a:xfrm>
              <a:off x="6296789" y="5068786"/>
              <a:ext cx="1693413" cy="736478"/>
              <a:chOff x="6296789" y="5068786"/>
              <a:chExt cx="1693413" cy="736478"/>
            </a:xfrm>
          </p:grpSpPr>
          <p:sp>
            <p:nvSpPr>
              <p:cNvPr id="64" name="große_box">
                <a:extLst>
                  <a:ext uri="{FF2B5EF4-FFF2-40B4-BE49-F238E27FC236}">
                    <a16:creationId xmlns:a16="http://schemas.microsoft.com/office/drawing/2014/main" id="{174B2436-0E61-4039-B005-03B08ECD2AE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6296789" y="5072983"/>
                <a:ext cx="399551" cy="732281"/>
              </a:xfrm>
              <a:prstGeom prst="roundRect">
                <a:avLst>
                  <a:gd name="adj" fmla="val 9380"/>
                </a:avLst>
              </a:prstGeom>
              <a:solidFill>
                <a:srgbClr val="DDDDDD">
                  <a:lumMod val="75000"/>
                </a:srgbClr>
              </a:solidFill>
              <a:ln w="1905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71388" tIns="35695" rIns="71388" bIns="35695" rtlCol="0" anchor="b"/>
              <a:lstStyle/>
              <a:p>
                <a:pPr algn="ctr" defTabSz="711899">
                  <a:defRPr/>
                </a:pPr>
                <a:endParaRPr lang="en-GB" sz="900" b="1" kern="0">
                  <a:solidFill>
                    <a:srgbClr val="DDDDDD"/>
                  </a:solidFill>
                  <a:latin typeface="Calibri"/>
                  <a:cs typeface="Calibri" pitchFamily="34" charset="0"/>
                </a:endParaRPr>
              </a:p>
            </p:txBody>
          </p:sp>
          <p:sp>
            <p:nvSpPr>
              <p:cNvPr id="65" name="zweiter_kreis">
                <a:extLst>
                  <a:ext uri="{FF2B5EF4-FFF2-40B4-BE49-F238E27FC236}">
                    <a16:creationId xmlns:a16="http://schemas.microsoft.com/office/drawing/2014/main" id="{660D0C4C-3D05-4F07-BD0A-B98BB1E660D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368749" y="5335884"/>
                <a:ext cx="240296" cy="20307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rot="10800000" vert="eaVert" wrap="none" lIns="71395" tIns="35699" rIns="71395" bIns="35699" anchor="ctr"/>
              <a:lstStyle/>
              <a:p>
                <a:pPr defTabSz="711899">
                  <a:defRPr/>
                </a:pPr>
                <a:endParaRPr lang="en-GB" sz="1440" ker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  <p:sp>
            <p:nvSpPr>
              <p:cNvPr id="66" name="dritter_kreis">
                <a:extLst>
                  <a:ext uri="{FF2B5EF4-FFF2-40B4-BE49-F238E27FC236}">
                    <a16:creationId xmlns:a16="http://schemas.microsoft.com/office/drawing/2014/main" id="{505946CB-A6A6-4BE5-A149-D8292CE263D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368749" y="5564337"/>
                <a:ext cx="240296" cy="203070"/>
              </a:xfrm>
              <a:prstGeom prst="ellipse">
                <a:avLst/>
              </a:prstGeom>
              <a:solidFill>
                <a:srgbClr val="006600"/>
              </a:solidFill>
              <a:ln w="127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wrap="none" lIns="71395" tIns="35699" rIns="71395" bIns="35699" anchor="ctr"/>
              <a:lstStyle/>
              <a:p>
                <a:pPr defTabSz="711899">
                  <a:defRPr/>
                </a:pPr>
                <a:endParaRPr lang="en-GB" sz="1440" ker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  <p:sp>
            <p:nvSpPr>
              <p:cNvPr id="75" name="erster_kreis">
                <a:extLst>
                  <a:ext uri="{FF2B5EF4-FFF2-40B4-BE49-F238E27FC236}">
                    <a16:creationId xmlns:a16="http://schemas.microsoft.com/office/drawing/2014/main" id="{4E5CB34E-4245-4665-9E3C-5081C817157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368748" y="5109241"/>
                <a:ext cx="240296" cy="201256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rot="10800000" vert="eaVert" wrap="none" lIns="71395" tIns="35699" rIns="71395" bIns="35699" anchor="ctr"/>
              <a:lstStyle/>
              <a:p>
                <a:pPr defTabSz="711899">
                  <a:defRPr/>
                </a:pPr>
                <a:endParaRPr lang="en-GB" sz="1440" ker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  <p:sp>
            <p:nvSpPr>
              <p:cNvPr id="78" name="TextBox 156">
                <a:extLst>
                  <a:ext uri="{FF2B5EF4-FFF2-40B4-BE49-F238E27FC236}">
                    <a16:creationId xmlns:a16="http://schemas.microsoft.com/office/drawing/2014/main" id="{106931D6-080B-4551-B073-E2B551B54B6B}"/>
                  </a:ext>
                </a:extLst>
              </p:cNvPr>
              <p:cNvSpPr txBox="1"/>
              <p:nvPr/>
            </p:nvSpPr>
            <p:spPr>
              <a:xfrm>
                <a:off x="6815286" y="5068786"/>
                <a:ext cx="756532" cy="238295"/>
              </a:xfrm>
              <a:prstGeom prst="rect">
                <a:avLst/>
              </a:prstGeom>
              <a:noFill/>
            </p:spPr>
            <p:txBody>
              <a:bodyPr wrap="none" lIns="71395" tIns="35699" rIns="71395" bIns="35699" rtlCol="0">
                <a:spAutoFit/>
              </a:bodyPr>
              <a:lstStyle/>
              <a:p>
                <a:pPr defTabSz="711899">
                  <a:defRPr/>
                </a:pPr>
                <a:r>
                  <a:rPr lang="fr-CH" sz="1080" b="1" kern="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Não seguir</a:t>
                </a:r>
                <a:endParaRPr lang="en-US" sz="1080" b="1" kern="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  <p:sp>
            <p:nvSpPr>
              <p:cNvPr id="82" name="TextBox 157">
                <a:extLst>
                  <a:ext uri="{FF2B5EF4-FFF2-40B4-BE49-F238E27FC236}">
                    <a16:creationId xmlns:a16="http://schemas.microsoft.com/office/drawing/2014/main" id="{B4C44C8D-05A2-42CD-BD24-AC6393A9D9CB}"/>
                  </a:ext>
                </a:extLst>
              </p:cNvPr>
              <p:cNvSpPr txBox="1"/>
              <p:nvPr/>
            </p:nvSpPr>
            <p:spPr>
              <a:xfrm>
                <a:off x="6815286" y="5548368"/>
                <a:ext cx="501655" cy="238295"/>
              </a:xfrm>
              <a:prstGeom prst="rect">
                <a:avLst/>
              </a:prstGeom>
              <a:noFill/>
            </p:spPr>
            <p:txBody>
              <a:bodyPr wrap="none" lIns="71395" tIns="35699" rIns="71395" bIns="35699" rtlCol="0">
                <a:spAutoFit/>
              </a:bodyPr>
              <a:lstStyle/>
              <a:p>
                <a:pPr defTabSz="711899">
                  <a:defRPr/>
                </a:pPr>
                <a:r>
                  <a:rPr lang="fr-CH" sz="1080" b="1" kern="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Seguir</a:t>
                </a:r>
                <a:endParaRPr lang="en-US" sz="1080" b="1" kern="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  <p:sp>
            <p:nvSpPr>
              <p:cNvPr id="88" name="TextBox 158">
                <a:extLst>
                  <a:ext uri="{FF2B5EF4-FFF2-40B4-BE49-F238E27FC236}">
                    <a16:creationId xmlns:a16="http://schemas.microsoft.com/office/drawing/2014/main" id="{5A405FF6-20DF-42EC-B5EB-E1FE162DB1B6}"/>
                  </a:ext>
                </a:extLst>
              </p:cNvPr>
              <p:cNvSpPr txBox="1"/>
              <p:nvPr/>
            </p:nvSpPr>
            <p:spPr>
              <a:xfrm>
                <a:off x="6815286" y="5313246"/>
                <a:ext cx="1174916" cy="238295"/>
              </a:xfrm>
              <a:prstGeom prst="rect">
                <a:avLst/>
              </a:prstGeom>
              <a:noFill/>
            </p:spPr>
            <p:txBody>
              <a:bodyPr wrap="none" lIns="71395" tIns="35699" rIns="71395" bIns="35699" rtlCol="0">
                <a:spAutoFit/>
              </a:bodyPr>
              <a:lstStyle/>
              <a:p>
                <a:pPr defTabSz="711899">
                  <a:defRPr/>
                </a:pPr>
                <a:r>
                  <a:rPr lang="fr-CH" sz="1080" b="1" kern="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Segurar / Refazer </a:t>
                </a:r>
                <a:endParaRPr lang="en-US" sz="1080" b="1" kern="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</p:grpSp>
        <p:sp>
          <p:nvSpPr>
            <p:cNvPr id="107" name="Retângulo: Cantos Arredondados 6">
              <a:extLst>
                <a:ext uri="{FF2B5EF4-FFF2-40B4-BE49-F238E27FC236}">
                  <a16:creationId xmlns:a16="http://schemas.microsoft.com/office/drawing/2014/main" id="{B6213480-596D-4BFF-8DDB-CBBC04018F08}"/>
                </a:ext>
              </a:extLst>
            </p:cNvPr>
            <p:cNvSpPr txBox="1"/>
            <p:nvPr/>
          </p:nvSpPr>
          <p:spPr>
            <a:xfrm>
              <a:off x="5465981" y="5842985"/>
              <a:ext cx="2160240" cy="304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b="1" dirty="0" err="1">
                  <a:solidFill>
                    <a:schemeClr val="tx1"/>
                  </a:solidFill>
                </a:rPr>
                <a:t>Checklist</a:t>
              </a:r>
              <a:endParaRPr 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6CD9BD3-16F9-4B57-A611-2D9CFEC4E728}"/>
              </a:ext>
            </a:extLst>
          </p:cNvPr>
          <p:cNvGrpSpPr/>
          <p:nvPr/>
        </p:nvGrpSpPr>
        <p:grpSpPr>
          <a:xfrm>
            <a:off x="652069" y="1776391"/>
            <a:ext cx="339267" cy="2444696"/>
            <a:chOff x="652069" y="577485"/>
            <a:chExt cx="339267" cy="2444696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43F04EDA-7D10-44AE-8B93-071B7175F247}"/>
                </a:ext>
              </a:extLst>
            </p:cNvPr>
            <p:cNvGrpSpPr/>
            <p:nvPr/>
          </p:nvGrpSpPr>
          <p:grpSpPr>
            <a:xfrm>
              <a:off x="652736" y="577485"/>
              <a:ext cx="338600" cy="2444696"/>
              <a:chOff x="393207" y="-66875"/>
              <a:chExt cx="376222" cy="2716330"/>
            </a:xfrm>
          </p:grpSpPr>
          <p:sp>
            <p:nvSpPr>
              <p:cNvPr id="55" name="AutoShape 3">
                <a:extLst>
                  <a:ext uri="{FF2B5EF4-FFF2-40B4-BE49-F238E27FC236}">
                    <a16:creationId xmlns:a16="http://schemas.microsoft.com/office/drawing/2014/main" id="{E0892CB3-E974-49F6-AED1-836537303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264732" y="77307"/>
                <a:ext cx="618420" cy="330056"/>
              </a:xfrm>
              <a:prstGeom prst="homePlate">
                <a:avLst>
                  <a:gd name="adj" fmla="val 23338"/>
                </a:avLst>
              </a:pr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080" b="1" kern="0" dirty="0" err="1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Fases</a:t>
                </a:r>
                <a:endParaRPr lang="en-US" sz="1080" b="1" kern="0" dirty="0">
                  <a:solidFill>
                    <a:schemeClr val="bg1"/>
                  </a:solidFill>
                  <a:latin typeface="Calibri"/>
                  <a:cs typeface="Calibri" pitchFamily="34" charset="0"/>
                </a:endParaRPr>
              </a:p>
            </p:txBody>
          </p:sp>
          <p:sp>
            <p:nvSpPr>
              <p:cNvPr id="57" name="AutoShape 5">
                <a:extLst>
                  <a:ext uri="{FF2B5EF4-FFF2-40B4-BE49-F238E27FC236}">
                    <a16:creationId xmlns:a16="http://schemas.microsoft.com/office/drawing/2014/main" id="{2ABA8786-E44A-4CF7-A2FF-BDB6E56AF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247265" y="2127292"/>
                <a:ext cx="668105" cy="376222"/>
              </a:xfrm>
              <a:prstGeom prst="chevron">
                <a:avLst>
                  <a:gd name="adj" fmla="val 20814"/>
                </a:avLst>
              </a:pr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350" b="1" kern="0" dirty="0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E/S</a:t>
                </a:r>
              </a:p>
            </p:txBody>
          </p:sp>
        </p:grpSp>
        <p:sp>
          <p:nvSpPr>
            <p:cNvPr id="67" name="AutoShape 5">
              <a:extLst>
                <a:ext uri="{FF2B5EF4-FFF2-40B4-BE49-F238E27FC236}">
                  <a16:creationId xmlns:a16="http://schemas.microsoft.com/office/drawing/2014/main" id="{D544B7AF-9F78-431A-816D-2F7B6AEBFC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0076" y="1317600"/>
              <a:ext cx="822588" cy="338601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64793" tIns="64793" rIns="64793" bIns="64793" anchor="ctr">
              <a:spAutoFit/>
            </a:bodyPr>
            <a:lstStyle/>
            <a:p>
              <a:pPr algn="ctr" defTabSz="766598">
                <a:buSzPct val="75000"/>
              </a:pPr>
              <a:r>
                <a:rPr lang="en-US" sz="1350" b="1" kern="0" dirty="0" err="1">
                  <a:solidFill>
                    <a:schemeClr val="bg1"/>
                  </a:solidFill>
                  <a:latin typeface="Calibri"/>
                  <a:cs typeface="Calibri" pitchFamily="34" charset="0"/>
                </a:rPr>
                <a:t>Etapas</a:t>
              </a:r>
              <a:endPara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endParaRPr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39739EBE-0C63-42D5-A736-D13C293E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Gates</a:t>
            </a:r>
          </a:p>
        </p:txBody>
      </p:sp>
      <p:sp>
        <p:nvSpPr>
          <p:cNvPr id="91" name="AutoShape 5">
            <a:extLst>
              <a:ext uri="{FF2B5EF4-FFF2-40B4-BE49-F238E27FC236}">
                <a16:creationId xmlns:a16="http://schemas.microsoft.com/office/drawing/2014/main" id="{7FB1FE6C-6D97-405C-88E0-1DE64313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547" y="3678648"/>
            <a:ext cx="1987420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Termo</a:t>
            </a:r>
            <a:r>
              <a:rPr lang="en-US" sz="1320" b="1" kern="0" dirty="0">
                <a:latin typeface="Calibri"/>
                <a:cs typeface="Calibri" pitchFamily="34" charset="0"/>
              </a:rPr>
              <a:t> de </a:t>
            </a:r>
            <a:r>
              <a:rPr lang="en-US" sz="1320" b="1" kern="0" dirty="0" err="1">
                <a:latin typeface="Calibri"/>
                <a:cs typeface="Calibri" pitchFamily="34" charset="0"/>
              </a:rPr>
              <a:t>Abertura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3" name="AutoShape 5">
            <a:extLst>
              <a:ext uri="{FF2B5EF4-FFF2-40B4-BE49-F238E27FC236}">
                <a16:creationId xmlns:a16="http://schemas.microsoft.com/office/drawing/2014/main" id="{8DE68FF3-4AF1-4E47-B2C7-B943283E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57" y="3670672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Compromisso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8" name="AutoShape 5">
            <a:extLst>
              <a:ext uri="{FF2B5EF4-FFF2-40B4-BE49-F238E27FC236}">
                <a16:creationId xmlns:a16="http://schemas.microsoft.com/office/drawing/2014/main" id="{B11EE7E4-DE95-44D1-8C0F-D57A66F3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920" y="2295747"/>
            <a:ext cx="1899077" cy="794880"/>
          </a:xfrm>
          <a:custGeom>
            <a:avLst/>
            <a:gdLst>
              <a:gd name="connsiteX0" fmla="*/ 0 w 1717200"/>
              <a:gd name="connsiteY0" fmla="*/ 0 h 662400"/>
              <a:gd name="connsiteX1" fmla="*/ 1579328 w 1717200"/>
              <a:gd name="connsiteY1" fmla="*/ 0 h 662400"/>
              <a:gd name="connsiteX2" fmla="*/ 1717200 w 1717200"/>
              <a:gd name="connsiteY2" fmla="*/ 331200 h 662400"/>
              <a:gd name="connsiteX3" fmla="*/ 1579328 w 1717200"/>
              <a:gd name="connsiteY3" fmla="*/ 662400 h 662400"/>
              <a:gd name="connsiteX4" fmla="*/ 0 w 1717200"/>
              <a:gd name="connsiteY4" fmla="*/ 662400 h 662400"/>
              <a:gd name="connsiteX5" fmla="*/ 137872 w 1717200"/>
              <a:gd name="connsiteY5" fmla="*/ 331200 h 662400"/>
              <a:gd name="connsiteX6" fmla="*/ 0 w 1717200"/>
              <a:gd name="connsiteY6" fmla="*/ 0 h 662400"/>
              <a:gd name="connsiteX0" fmla="*/ 0 w 1582564"/>
              <a:gd name="connsiteY0" fmla="*/ 0 h 662400"/>
              <a:gd name="connsiteX1" fmla="*/ 1579328 w 1582564"/>
              <a:gd name="connsiteY1" fmla="*/ 0 h 662400"/>
              <a:gd name="connsiteX2" fmla="*/ 1582564 w 1582564"/>
              <a:gd name="connsiteY2" fmla="*/ 348029 h 662400"/>
              <a:gd name="connsiteX3" fmla="*/ 1579328 w 1582564"/>
              <a:gd name="connsiteY3" fmla="*/ 662400 h 662400"/>
              <a:gd name="connsiteX4" fmla="*/ 0 w 1582564"/>
              <a:gd name="connsiteY4" fmla="*/ 662400 h 662400"/>
              <a:gd name="connsiteX5" fmla="*/ 137872 w 1582564"/>
              <a:gd name="connsiteY5" fmla="*/ 331200 h 662400"/>
              <a:gd name="connsiteX6" fmla="*/ 0 w 1582564"/>
              <a:gd name="connsiteY6" fmla="*/ 0 h 6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564" h="662400">
                <a:moveTo>
                  <a:pt x="0" y="0"/>
                </a:moveTo>
                <a:lnTo>
                  <a:pt x="1579328" y="0"/>
                </a:lnTo>
                <a:cubicBezTo>
                  <a:pt x="1580407" y="116010"/>
                  <a:pt x="1581485" y="232019"/>
                  <a:pt x="1582564" y="348029"/>
                </a:cubicBezTo>
                <a:cubicBezTo>
                  <a:pt x="1581485" y="452819"/>
                  <a:pt x="1580407" y="557610"/>
                  <a:pt x="1579328" y="662400"/>
                </a:cubicBezTo>
                <a:lnTo>
                  <a:pt x="0" y="662400"/>
                </a:lnTo>
                <a:lnTo>
                  <a:pt x="137872" y="3312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8" name="Picture 125">
            <a:extLst>
              <a:ext uri="{FF2B5EF4-FFF2-40B4-BE49-F238E27FC236}">
                <a16:creationId xmlns:a16="http://schemas.microsoft.com/office/drawing/2014/main" id="{35490C6C-E501-45E1-9D9B-B68BB7C4DB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037" y="2345415"/>
            <a:ext cx="451997" cy="411641"/>
          </a:xfrm>
          <a:prstGeom prst="rect">
            <a:avLst/>
          </a:prstGeom>
        </p:spPr>
      </p:pic>
      <p:sp>
        <p:nvSpPr>
          <p:cNvPr id="99" name="AutoShape 5">
            <a:extLst>
              <a:ext uri="{FF2B5EF4-FFF2-40B4-BE49-F238E27FC236}">
                <a16:creationId xmlns:a16="http://schemas.microsoft.com/office/drawing/2014/main" id="{E1CAA70E-CC97-4449-B450-63E16412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06" y="3672466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Homologação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0" name="AutoShape 5">
            <a:extLst>
              <a:ext uri="{FF2B5EF4-FFF2-40B4-BE49-F238E27FC236}">
                <a16:creationId xmlns:a16="http://schemas.microsoft.com/office/drawing/2014/main" id="{8452377C-56AA-4360-8CCB-F8F0C84A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264" y="3686342"/>
            <a:ext cx="1922515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Termo de Aceite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1" name="AutoShape 5">
            <a:extLst>
              <a:ext uri="{FF2B5EF4-FFF2-40B4-BE49-F238E27FC236}">
                <a16:creationId xmlns:a16="http://schemas.microsoft.com/office/drawing/2014/main" id="{DF3AF182-C4AE-49BE-8EC8-842BD360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779" y="3686414"/>
            <a:ext cx="1268827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Sustentação</a:t>
            </a:r>
            <a:r>
              <a:rPr lang="en-US" sz="1320" b="1" i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  </a:t>
            </a: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Operação</a:t>
            </a:r>
            <a:endParaRPr lang="en-US" sz="132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02" name="TextBox 120">
            <a:extLst>
              <a:ext uri="{FF2B5EF4-FFF2-40B4-BE49-F238E27FC236}">
                <a16:creationId xmlns:a16="http://schemas.microsoft.com/office/drawing/2014/main" id="{AB0FD0EF-875A-42E7-A87D-BFE5366F667A}"/>
              </a:ext>
            </a:extLst>
          </p:cNvPr>
          <p:cNvSpPr txBox="1"/>
          <p:nvPr/>
        </p:nvSpPr>
        <p:spPr>
          <a:xfrm>
            <a:off x="9605463" y="2756250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Encerramento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59398BF-9840-4E3C-8504-6E03C162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68" y="2294848"/>
            <a:ext cx="2058649" cy="796681"/>
          </a:xfrm>
          <a:prstGeom prst="homePlate">
            <a:avLst>
              <a:gd name="adj" fmla="val 20607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>
              <a:defRPr/>
            </a:pPr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2" name="Picture 116">
            <a:extLst>
              <a:ext uri="{FF2B5EF4-FFF2-40B4-BE49-F238E27FC236}">
                <a16:creationId xmlns:a16="http://schemas.microsoft.com/office/drawing/2014/main" id="{9426EB7C-4208-427C-81E9-6343D219B20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82" y="2340569"/>
            <a:ext cx="456121" cy="4156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11" name="TextBox 117">
            <a:extLst>
              <a:ext uri="{FF2B5EF4-FFF2-40B4-BE49-F238E27FC236}">
                <a16:creationId xmlns:a16="http://schemas.microsoft.com/office/drawing/2014/main" id="{ED21E08F-099D-4779-9EF8-4CA689B35276}"/>
              </a:ext>
            </a:extLst>
          </p:cNvPr>
          <p:cNvSpPr txBox="1"/>
          <p:nvPr/>
        </p:nvSpPr>
        <p:spPr>
          <a:xfrm>
            <a:off x="1677641" y="2772618"/>
            <a:ext cx="1134000" cy="2631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32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Idealização</a:t>
            </a:r>
            <a:endParaRPr lang="en-US" sz="1320" b="1" dirty="0">
              <a:solidFill>
                <a:schemeClr val="bg1"/>
              </a:solidFill>
              <a:ea typeface="+mj-ea"/>
              <a:cs typeface="Arial" pitchFamily="34" charset="0"/>
            </a:endParaRPr>
          </a:p>
          <a:p>
            <a:pPr algn="ctr"/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Em</a:t>
            </a:r>
            <a:r>
              <a:rPr lang="en-US" sz="960" b="1" dirty="0">
                <a:solidFill>
                  <a:schemeClr val="bg1"/>
                </a:solidFill>
                <a:ea typeface="+mj-ea"/>
                <a:cs typeface="Arial" pitchFamily="34" charset="0"/>
              </a:rPr>
              <a:t> alto </a:t>
            </a:r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nível</a:t>
            </a:r>
            <a:endParaRPr lang="en-US" sz="96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EFD84C6F-5CFC-42D9-82A8-A2850DDB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824" y="2296186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3" name="TextBox 120">
            <a:extLst>
              <a:ext uri="{FF2B5EF4-FFF2-40B4-BE49-F238E27FC236}">
                <a16:creationId xmlns:a16="http://schemas.microsoft.com/office/drawing/2014/main" id="{6DFA65CC-069A-45F3-A734-088EEA583731}"/>
              </a:ext>
            </a:extLst>
          </p:cNvPr>
          <p:cNvSpPr txBox="1"/>
          <p:nvPr/>
        </p:nvSpPr>
        <p:spPr>
          <a:xfrm>
            <a:off x="3762286" y="2755205"/>
            <a:ext cx="1134000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/>
              <a:t>Plano</a:t>
            </a:r>
          </a:p>
          <a:p>
            <a:r>
              <a:rPr lang="en-US" sz="960" dirty="0" err="1"/>
              <a:t>Nível</a:t>
            </a:r>
            <a:r>
              <a:rPr lang="en-US" sz="960" dirty="0"/>
              <a:t> de 100%</a:t>
            </a:r>
          </a:p>
        </p:txBody>
      </p:sp>
      <p:pic>
        <p:nvPicPr>
          <p:cNvPr id="14" name="Picture 119">
            <a:extLst>
              <a:ext uri="{FF2B5EF4-FFF2-40B4-BE49-F238E27FC236}">
                <a16:creationId xmlns:a16="http://schemas.microsoft.com/office/drawing/2014/main" id="{CAC021CE-D133-444D-90A9-2F2BBF10B95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85" y="2339146"/>
            <a:ext cx="465971" cy="408082"/>
          </a:xfrm>
          <a:prstGeom prst="rect">
            <a:avLst/>
          </a:prstGeom>
        </p:spPr>
      </p:pic>
      <p:sp>
        <p:nvSpPr>
          <p:cNvPr id="70" name="AutoShape 3">
            <a:extLst>
              <a:ext uri="{FF2B5EF4-FFF2-40B4-BE49-F238E27FC236}">
                <a16:creationId xmlns:a16="http://schemas.microsoft.com/office/drawing/2014/main" id="{0364CFBB-065B-49F0-8B38-1036023C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40" y="3679868"/>
            <a:ext cx="1036915" cy="490730"/>
          </a:xfrm>
          <a:custGeom>
            <a:avLst/>
            <a:gdLst>
              <a:gd name="connsiteX0" fmla="*/ 0 w 1204980"/>
              <a:gd name="connsiteY0" fmla="*/ 0 h 408941"/>
              <a:gd name="connsiteX1" fmla="*/ 1120710 w 1204980"/>
              <a:gd name="connsiteY1" fmla="*/ 0 h 408941"/>
              <a:gd name="connsiteX2" fmla="*/ 1204980 w 1204980"/>
              <a:gd name="connsiteY2" fmla="*/ 204471 h 408941"/>
              <a:gd name="connsiteX3" fmla="*/ 1120710 w 1204980"/>
              <a:gd name="connsiteY3" fmla="*/ 408941 h 408941"/>
              <a:gd name="connsiteX4" fmla="*/ 0 w 1204980"/>
              <a:gd name="connsiteY4" fmla="*/ 408941 h 408941"/>
              <a:gd name="connsiteX5" fmla="*/ 0 w 1204980"/>
              <a:gd name="connsiteY5" fmla="*/ 0 h 408941"/>
              <a:gd name="connsiteX0" fmla="*/ 0 w 1293470"/>
              <a:gd name="connsiteY0" fmla="*/ 0 h 408941"/>
              <a:gd name="connsiteX1" fmla="*/ 1120710 w 1293470"/>
              <a:gd name="connsiteY1" fmla="*/ 0 h 408941"/>
              <a:gd name="connsiteX2" fmla="*/ 1293470 w 1293470"/>
              <a:gd name="connsiteY2" fmla="*/ 197097 h 408941"/>
              <a:gd name="connsiteX3" fmla="*/ 1120710 w 1293470"/>
              <a:gd name="connsiteY3" fmla="*/ 408941 h 408941"/>
              <a:gd name="connsiteX4" fmla="*/ 0 w 1293470"/>
              <a:gd name="connsiteY4" fmla="*/ 408941 h 408941"/>
              <a:gd name="connsiteX5" fmla="*/ 0 w 1293470"/>
              <a:gd name="connsiteY5" fmla="*/ 0 h 40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3470" h="408941">
                <a:moveTo>
                  <a:pt x="0" y="0"/>
                </a:moveTo>
                <a:lnTo>
                  <a:pt x="1120710" y="0"/>
                </a:lnTo>
                <a:lnTo>
                  <a:pt x="1293470" y="197097"/>
                </a:lnTo>
                <a:lnTo>
                  <a:pt x="1120710" y="408941"/>
                </a:lnTo>
                <a:lnTo>
                  <a:pt x="0" y="408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20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Solicitação</a:t>
            </a:r>
            <a:endParaRPr lang="en-US" sz="120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A51665E-BE8A-4DB9-B8F4-74060C56C820}"/>
              </a:ext>
            </a:extLst>
          </p:cNvPr>
          <p:cNvGrpSpPr/>
          <p:nvPr/>
        </p:nvGrpSpPr>
        <p:grpSpPr>
          <a:xfrm>
            <a:off x="1256268" y="1871860"/>
            <a:ext cx="10051729" cy="396499"/>
            <a:chOff x="1096542" y="118800"/>
            <a:chExt cx="11273997" cy="440555"/>
          </a:xfrm>
        </p:grpSpPr>
        <p:sp>
          <p:nvSpPr>
            <p:cNvPr id="61" name="AutoShape 5">
              <a:extLst>
                <a:ext uri="{FF2B5EF4-FFF2-40B4-BE49-F238E27FC236}">
                  <a16:creationId xmlns:a16="http://schemas.microsoft.com/office/drawing/2014/main" id="{FE7F1761-AD1E-4B80-AA74-A6161FA7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764" y="118800"/>
              <a:ext cx="2342728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PLANEJAMENTO</a:t>
              </a:r>
            </a:p>
          </p:txBody>
        </p:sp>
        <p:sp>
          <p:nvSpPr>
            <p:cNvPr id="62" name="AutoShape 5">
              <a:extLst>
                <a:ext uri="{FF2B5EF4-FFF2-40B4-BE49-F238E27FC236}">
                  <a16:creationId xmlns:a16="http://schemas.microsoft.com/office/drawing/2014/main" id="{37313BFF-A8DA-4BED-A42C-AB3EE466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1028" y="118800"/>
              <a:ext cx="4571183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EXECUÇÃO</a:t>
              </a:r>
            </a:p>
          </p:txBody>
        </p:sp>
        <p:sp>
          <p:nvSpPr>
            <p:cNvPr id="63" name="AutoShape 5">
              <a:extLst>
                <a:ext uri="{FF2B5EF4-FFF2-40B4-BE49-F238E27FC236}">
                  <a16:creationId xmlns:a16="http://schemas.microsoft.com/office/drawing/2014/main" id="{E65A21EB-A374-437A-A0F9-D64368DE8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2211" y="118800"/>
              <a:ext cx="2088328" cy="439200"/>
            </a:xfrm>
            <a:custGeom>
              <a:avLst/>
              <a:gdLst>
                <a:gd name="connsiteX0" fmla="*/ 0 w 2012525"/>
                <a:gd name="connsiteY0" fmla="*/ 0 h 439200"/>
                <a:gd name="connsiteX1" fmla="*/ 1921110 w 2012525"/>
                <a:gd name="connsiteY1" fmla="*/ 0 h 439200"/>
                <a:gd name="connsiteX2" fmla="*/ 2012525 w 2012525"/>
                <a:gd name="connsiteY2" fmla="*/ 219600 h 439200"/>
                <a:gd name="connsiteX3" fmla="*/ 1921110 w 2012525"/>
                <a:gd name="connsiteY3" fmla="*/ 439200 h 439200"/>
                <a:gd name="connsiteX4" fmla="*/ 0 w 2012525"/>
                <a:gd name="connsiteY4" fmla="*/ 439200 h 439200"/>
                <a:gd name="connsiteX5" fmla="*/ 91415 w 2012525"/>
                <a:gd name="connsiteY5" fmla="*/ 219600 h 439200"/>
                <a:gd name="connsiteX6" fmla="*/ 0 w 2012525"/>
                <a:gd name="connsiteY6" fmla="*/ 0 h 439200"/>
                <a:gd name="connsiteX0" fmla="*/ 0 w 1938783"/>
                <a:gd name="connsiteY0" fmla="*/ 0 h 439200"/>
                <a:gd name="connsiteX1" fmla="*/ 1921110 w 1938783"/>
                <a:gd name="connsiteY1" fmla="*/ 0 h 439200"/>
                <a:gd name="connsiteX2" fmla="*/ 1938783 w 1938783"/>
                <a:gd name="connsiteY2" fmla="*/ 219600 h 439200"/>
                <a:gd name="connsiteX3" fmla="*/ 1921110 w 1938783"/>
                <a:gd name="connsiteY3" fmla="*/ 439200 h 439200"/>
                <a:gd name="connsiteX4" fmla="*/ 0 w 1938783"/>
                <a:gd name="connsiteY4" fmla="*/ 439200 h 439200"/>
                <a:gd name="connsiteX5" fmla="*/ 91415 w 1938783"/>
                <a:gd name="connsiteY5" fmla="*/ 219600 h 439200"/>
                <a:gd name="connsiteX6" fmla="*/ 0 w 1938783"/>
                <a:gd name="connsiteY6" fmla="*/ 0 h 439200"/>
                <a:gd name="connsiteX0" fmla="*/ 0 w 1921110"/>
                <a:gd name="connsiteY0" fmla="*/ 0 h 439200"/>
                <a:gd name="connsiteX1" fmla="*/ 1921110 w 1921110"/>
                <a:gd name="connsiteY1" fmla="*/ 0 h 439200"/>
                <a:gd name="connsiteX2" fmla="*/ 1916661 w 1921110"/>
                <a:gd name="connsiteY2" fmla="*/ 212226 h 439200"/>
                <a:gd name="connsiteX3" fmla="*/ 1921110 w 1921110"/>
                <a:gd name="connsiteY3" fmla="*/ 439200 h 439200"/>
                <a:gd name="connsiteX4" fmla="*/ 0 w 1921110"/>
                <a:gd name="connsiteY4" fmla="*/ 439200 h 439200"/>
                <a:gd name="connsiteX5" fmla="*/ 91415 w 1921110"/>
                <a:gd name="connsiteY5" fmla="*/ 219600 h 439200"/>
                <a:gd name="connsiteX6" fmla="*/ 0 w 1921110"/>
                <a:gd name="connsiteY6" fmla="*/ 0 h 43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1110" h="439200">
                  <a:moveTo>
                    <a:pt x="0" y="0"/>
                  </a:moveTo>
                  <a:lnTo>
                    <a:pt x="1921110" y="0"/>
                  </a:lnTo>
                  <a:lnTo>
                    <a:pt x="1916661" y="212226"/>
                  </a:lnTo>
                  <a:lnTo>
                    <a:pt x="1921110" y="439200"/>
                  </a:lnTo>
                  <a:lnTo>
                    <a:pt x="0" y="439200"/>
                  </a:lnTo>
                  <a:lnTo>
                    <a:pt x="91415" y="21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ENCERRAMENTO</a:t>
              </a:r>
            </a:p>
          </p:txBody>
        </p:sp>
        <p:sp>
          <p:nvSpPr>
            <p:cNvPr id="60" name="AutoShape 3">
              <a:extLst>
                <a:ext uri="{FF2B5EF4-FFF2-40B4-BE49-F238E27FC236}">
                  <a16:creationId xmlns:a16="http://schemas.microsoft.com/office/drawing/2014/main" id="{43FAF8FD-AAA2-44C1-B85C-F0CD93B5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542" y="118800"/>
              <a:ext cx="2313838" cy="440555"/>
            </a:xfrm>
            <a:prstGeom prst="homePlate">
              <a:avLst>
                <a:gd name="adj" fmla="val 20607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>
                <a:defRPr/>
              </a:pPr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INICIAÇÃO</a:t>
              </a:r>
            </a:p>
          </p:txBody>
        </p:sp>
      </p:grpSp>
      <p:sp>
        <p:nvSpPr>
          <p:cNvPr id="94" name="AutoShape 5">
            <a:extLst>
              <a:ext uri="{FF2B5EF4-FFF2-40B4-BE49-F238E27FC236}">
                <a16:creationId xmlns:a16="http://schemas.microsoft.com/office/drawing/2014/main" id="{D8983B3B-99C5-4C1A-AE46-448E4876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73" y="2296186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95" name="TextBox 120">
            <a:extLst>
              <a:ext uri="{FF2B5EF4-FFF2-40B4-BE49-F238E27FC236}">
                <a16:creationId xmlns:a16="http://schemas.microsoft.com/office/drawing/2014/main" id="{07878152-0079-4D22-8412-C72B78519FD7}"/>
              </a:ext>
            </a:extLst>
          </p:cNvPr>
          <p:cNvSpPr txBox="1"/>
          <p:nvPr/>
        </p:nvSpPr>
        <p:spPr>
          <a:xfrm>
            <a:off x="5576746" y="2747228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Construção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pic>
        <p:nvPicPr>
          <p:cNvPr id="20" name="Picture 128">
            <a:extLst>
              <a:ext uri="{FF2B5EF4-FFF2-40B4-BE49-F238E27FC236}">
                <a16:creationId xmlns:a16="http://schemas.microsoft.com/office/drawing/2014/main" id="{42F952A9-A492-425A-ACD4-E4ACFDABA23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16" y="2337308"/>
            <a:ext cx="465971" cy="409920"/>
          </a:xfrm>
          <a:prstGeom prst="rect">
            <a:avLst/>
          </a:prstGeom>
        </p:spPr>
      </p:pic>
      <p:sp>
        <p:nvSpPr>
          <p:cNvPr id="96" name="AutoShape 5">
            <a:extLst>
              <a:ext uri="{FF2B5EF4-FFF2-40B4-BE49-F238E27FC236}">
                <a16:creationId xmlns:a16="http://schemas.microsoft.com/office/drawing/2014/main" id="{4252C450-26A8-46DB-BE53-A8F94BED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434" y="2300085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6" name="Picture 122">
            <a:extLst>
              <a:ext uri="{FF2B5EF4-FFF2-40B4-BE49-F238E27FC236}">
                <a16:creationId xmlns:a16="http://schemas.microsoft.com/office/drawing/2014/main" id="{768F2D8A-2001-40DF-872D-60C274A506B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97" y="2341006"/>
            <a:ext cx="451997" cy="409531"/>
          </a:xfrm>
          <a:prstGeom prst="rect">
            <a:avLst/>
          </a:prstGeom>
        </p:spPr>
      </p:pic>
      <p:sp>
        <p:nvSpPr>
          <p:cNvPr id="97" name="TextBox 120">
            <a:extLst>
              <a:ext uri="{FF2B5EF4-FFF2-40B4-BE49-F238E27FC236}">
                <a16:creationId xmlns:a16="http://schemas.microsoft.com/office/drawing/2014/main" id="{7A4767C4-70D5-4920-9E38-2A0FC404A4D5}"/>
              </a:ext>
            </a:extLst>
          </p:cNvPr>
          <p:cNvSpPr txBox="1"/>
          <p:nvPr/>
        </p:nvSpPr>
        <p:spPr>
          <a:xfrm>
            <a:off x="7640604" y="2789966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Implantação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68" name="Subtítulo 1">
            <a:extLst>
              <a:ext uri="{FF2B5EF4-FFF2-40B4-BE49-F238E27FC236}">
                <a16:creationId xmlns:a16="http://schemas.microsoft.com/office/drawing/2014/main" id="{74EF1D0C-2DED-4473-9C10-E08F90C67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6"/>
            <a:ext cx="11556905" cy="780435"/>
          </a:xfrm>
        </p:spPr>
        <p:txBody>
          <a:bodyPr>
            <a:noAutofit/>
          </a:bodyPr>
          <a:lstStyle/>
          <a:p>
            <a:r>
              <a:rPr lang="en-US" sz="2200" dirty="0"/>
              <a:t>São </a:t>
            </a:r>
            <a:r>
              <a:rPr lang="en-US" sz="2200" dirty="0" err="1"/>
              <a:t>pontos</a:t>
            </a:r>
            <a:r>
              <a:rPr lang="en-US" sz="2200" dirty="0"/>
              <a:t> de </a:t>
            </a:r>
            <a:r>
              <a:rPr lang="en-US" sz="2200" dirty="0" err="1"/>
              <a:t>validação</a:t>
            </a:r>
            <a:r>
              <a:rPr lang="en-US" sz="2200" dirty="0"/>
              <a:t> para </a:t>
            </a:r>
            <a:r>
              <a:rPr lang="en-US" sz="2200" dirty="0" err="1"/>
              <a:t>tomada</a:t>
            </a:r>
            <a:r>
              <a:rPr lang="en-US" sz="2200" dirty="0"/>
              <a:t> de </a:t>
            </a:r>
            <a:r>
              <a:rPr lang="en-US" sz="2200" dirty="0" err="1"/>
              <a:t>decisão</a:t>
            </a:r>
            <a:r>
              <a:rPr lang="en-US" sz="2200" dirty="0"/>
              <a:t> para </a:t>
            </a:r>
            <a:r>
              <a:rPr lang="en-US" sz="2200" dirty="0" err="1"/>
              <a:t>transição</a:t>
            </a:r>
            <a:r>
              <a:rPr lang="en-US" sz="2200" dirty="0"/>
              <a:t> entre as </a:t>
            </a:r>
            <a:r>
              <a:rPr lang="en-US" sz="2200" dirty="0" err="1"/>
              <a:t>etapas</a:t>
            </a:r>
            <a:r>
              <a:rPr lang="en-US" sz="2200" dirty="0"/>
              <a:t>, a </a:t>
            </a:r>
            <a:r>
              <a:rPr lang="en-US" sz="2200" dirty="0" err="1"/>
              <a:t>fim</a:t>
            </a:r>
            <a:r>
              <a:rPr lang="en-US" sz="2200" dirty="0"/>
              <a:t> de </a:t>
            </a:r>
            <a:r>
              <a:rPr lang="en-US" sz="2200" dirty="0" err="1"/>
              <a:t>obter</a:t>
            </a:r>
            <a:r>
              <a:rPr lang="en-US" sz="2200" dirty="0"/>
              <a:t> </a:t>
            </a:r>
            <a:r>
              <a:rPr lang="en-US" sz="2200" dirty="0" err="1"/>
              <a:t>aprovação</a:t>
            </a:r>
            <a:r>
              <a:rPr lang="en-US" sz="2200" dirty="0"/>
              <a:t> para </a:t>
            </a:r>
            <a:r>
              <a:rPr lang="en-US" sz="2200" dirty="0" err="1"/>
              <a:t>seguir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</a:t>
            </a:r>
            <a:r>
              <a:rPr lang="en-US" sz="2200" dirty="0" err="1"/>
              <a:t>frente</a:t>
            </a:r>
            <a:r>
              <a:rPr lang="en-US" sz="2200" dirty="0"/>
              <a:t>.</a:t>
            </a:r>
          </a:p>
          <a:p>
            <a:endParaRPr lang="pt-BR" dirty="0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DB436618-7FC7-4BDD-908B-26EDE845CC40}"/>
              </a:ext>
            </a:extLst>
          </p:cNvPr>
          <p:cNvGrpSpPr/>
          <p:nvPr/>
        </p:nvGrpSpPr>
        <p:grpSpPr>
          <a:xfrm>
            <a:off x="757756" y="4288555"/>
            <a:ext cx="2817170" cy="2092773"/>
            <a:chOff x="0" y="1255247"/>
            <a:chExt cx="1330557" cy="1561233"/>
          </a:xfrm>
          <a:solidFill>
            <a:schemeClr val="bg2"/>
          </a:solidFill>
        </p:grpSpPr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CD755D0C-40FD-41F5-B2AF-37BA67BFF559}"/>
                </a:ext>
              </a:extLst>
            </p:cNvPr>
            <p:cNvSpPr/>
            <p:nvPr/>
          </p:nvSpPr>
          <p:spPr>
            <a:xfrm>
              <a:off x="0" y="1255247"/>
              <a:ext cx="1330557" cy="1561233"/>
            </a:xfrm>
            <a:prstGeom prst="round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Retângulo: Cantos Arredondados 6">
              <a:extLst>
                <a:ext uri="{FF2B5EF4-FFF2-40B4-BE49-F238E27FC236}">
                  <a16:creationId xmlns:a16="http://schemas.microsoft.com/office/drawing/2014/main" id="{B762D0BF-5ADD-40F5-A3B8-9B1CDDA43E23}"/>
                </a:ext>
              </a:extLst>
            </p:cNvPr>
            <p:cNvSpPr txBox="1"/>
            <p:nvPr/>
          </p:nvSpPr>
          <p:spPr>
            <a:xfrm>
              <a:off x="165807" y="1312352"/>
              <a:ext cx="1062721" cy="14490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err="1">
                  <a:solidFill>
                    <a:schemeClr val="accent6">
                      <a:lumMod val="50000"/>
                    </a:schemeClr>
                  </a:solidFill>
                </a:rPr>
                <a:t>Tipos</a:t>
              </a:r>
              <a:r>
                <a:rPr lang="en-US" sz="1500" b="1" dirty="0">
                  <a:solidFill>
                    <a:schemeClr val="accent6">
                      <a:lumMod val="50000"/>
                    </a:schemeClr>
                  </a:solidFill>
                </a:rPr>
                <a:t> de Gate: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500" b="1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-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Solicitação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b="1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- Termo de Abertura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500" b="1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-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Compromisso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500" b="1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-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Homologação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- Termo de Aceite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500" b="1" dirty="0">
                  <a:solidFill>
                    <a:schemeClr val="accent6">
                      <a:lumMod val="50000"/>
                    </a:schemeClr>
                  </a:solidFill>
                </a:rPr>
                <a:t>5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-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Encerramento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4" name="Retângulo 73">
            <a:extLst>
              <a:ext uri="{FF2B5EF4-FFF2-40B4-BE49-F238E27FC236}">
                <a16:creationId xmlns:a16="http://schemas.microsoft.com/office/drawing/2014/main" id="{B402D1C9-1D30-428E-B2E8-CA0633A66D91}"/>
              </a:ext>
            </a:extLst>
          </p:cNvPr>
          <p:cNvSpPr/>
          <p:nvPr/>
        </p:nvSpPr>
        <p:spPr>
          <a:xfrm>
            <a:off x="636946" y="3633962"/>
            <a:ext cx="360093" cy="590668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Seta: para a Direita Listrada 80">
            <a:extLst>
              <a:ext uri="{FF2B5EF4-FFF2-40B4-BE49-F238E27FC236}">
                <a16:creationId xmlns:a16="http://schemas.microsoft.com/office/drawing/2014/main" id="{DBB8B57B-33ED-4C10-8A15-37AE42B8C081}"/>
              </a:ext>
            </a:extLst>
          </p:cNvPr>
          <p:cNvSpPr/>
          <p:nvPr/>
        </p:nvSpPr>
        <p:spPr>
          <a:xfrm>
            <a:off x="1141351" y="2460959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Seta: para a Direita Listrada 82">
            <a:extLst>
              <a:ext uri="{FF2B5EF4-FFF2-40B4-BE49-F238E27FC236}">
                <a16:creationId xmlns:a16="http://schemas.microsoft.com/office/drawing/2014/main" id="{5FABA618-EF9B-4497-A7EC-491F429E3E53}"/>
              </a:ext>
            </a:extLst>
          </p:cNvPr>
          <p:cNvSpPr/>
          <p:nvPr/>
        </p:nvSpPr>
        <p:spPr>
          <a:xfrm>
            <a:off x="2889785" y="2460959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Seta: para a Direita Listrada 83">
            <a:extLst>
              <a:ext uri="{FF2B5EF4-FFF2-40B4-BE49-F238E27FC236}">
                <a16:creationId xmlns:a16="http://schemas.microsoft.com/office/drawing/2014/main" id="{907892AC-2EDE-4F13-8266-A07981D83226}"/>
              </a:ext>
            </a:extLst>
          </p:cNvPr>
          <p:cNvSpPr/>
          <p:nvPr/>
        </p:nvSpPr>
        <p:spPr>
          <a:xfrm>
            <a:off x="4938201" y="2460959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Seta: para a Direita Listrada 84">
            <a:extLst>
              <a:ext uri="{FF2B5EF4-FFF2-40B4-BE49-F238E27FC236}">
                <a16:creationId xmlns:a16="http://schemas.microsoft.com/office/drawing/2014/main" id="{CB84BC9C-687B-4336-8A0D-6221B0846DB5}"/>
              </a:ext>
            </a:extLst>
          </p:cNvPr>
          <p:cNvSpPr/>
          <p:nvPr/>
        </p:nvSpPr>
        <p:spPr>
          <a:xfrm>
            <a:off x="11020553" y="2443599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Seta: para a Direita Listrada 85">
            <a:extLst>
              <a:ext uri="{FF2B5EF4-FFF2-40B4-BE49-F238E27FC236}">
                <a16:creationId xmlns:a16="http://schemas.microsoft.com/office/drawing/2014/main" id="{84F2749C-417B-4D47-8248-AA140E5A483C}"/>
              </a:ext>
            </a:extLst>
          </p:cNvPr>
          <p:cNvSpPr/>
          <p:nvPr/>
        </p:nvSpPr>
        <p:spPr>
          <a:xfrm>
            <a:off x="7012698" y="2443599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Seta: para a Direita Listrada 86">
            <a:extLst>
              <a:ext uri="{FF2B5EF4-FFF2-40B4-BE49-F238E27FC236}">
                <a16:creationId xmlns:a16="http://schemas.microsoft.com/office/drawing/2014/main" id="{DFBECDB5-089E-47AA-BB6D-9CAB40EBF756}"/>
              </a:ext>
            </a:extLst>
          </p:cNvPr>
          <p:cNvSpPr/>
          <p:nvPr/>
        </p:nvSpPr>
        <p:spPr>
          <a:xfrm>
            <a:off x="9027659" y="2455739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Seta: para Baixo 51">
            <a:extLst>
              <a:ext uri="{FF2B5EF4-FFF2-40B4-BE49-F238E27FC236}">
                <a16:creationId xmlns:a16="http://schemas.microsoft.com/office/drawing/2014/main" id="{BCA53489-6FBA-4257-A9B2-58C5DDC3BB90}"/>
              </a:ext>
            </a:extLst>
          </p:cNvPr>
          <p:cNvSpPr/>
          <p:nvPr/>
        </p:nvSpPr>
        <p:spPr>
          <a:xfrm rot="13587983">
            <a:off x="25356" y="4376820"/>
            <a:ext cx="1137819" cy="1096368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Início</a:t>
            </a: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 no Projeto</a:t>
            </a:r>
            <a:endParaRPr lang="pt-BR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DE883C6-F308-41E5-A1D4-B5E6B45FFD2C}"/>
              </a:ext>
            </a:extLst>
          </p:cNvPr>
          <p:cNvGrpSpPr/>
          <p:nvPr/>
        </p:nvGrpSpPr>
        <p:grpSpPr>
          <a:xfrm>
            <a:off x="1531709" y="2706323"/>
            <a:ext cx="4837039" cy="2863821"/>
            <a:chOff x="1531709" y="2706323"/>
            <a:chExt cx="4837039" cy="2863821"/>
          </a:xfrm>
        </p:grpSpPr>
        <p:pic>
          <p:nvPicPr>
            <p:cNvPr id="106" name="Imagem 105">
              <a:extLst>
                <a:ext uri="{FF2B5EF4-FFF2-40B4-BE49-F238E27FC236}">
                  <a16:creationId xmlns:a16="http://schemas.microsoft.com/office/drawing/2014/main" id="{8611259F-2A5F-4449-8C3D-772F621869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5548" t="3782" r="8934" b="6622"/>
            <a:stretch/>
          </p:blipFill>
          <p:spPr>
            <a:xfrm>
              <a:off x="5418374" y="4969580"/>
              <a:ext cx="505425" cy="600564"/>
            </a:xfrm>
            <a:prstGeom prst="rect">
              <a:avLst/>
            </a:prstGeom>
            <a:noFill/>
          </p:spPr>
        </p:pic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4A764F77-B48C-4207-A5E4-3EFF6038A1D1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>
              <a:off x="1531709" y="2706323"/>
              <a:ext cx="4837039" cy="2503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F49B0E9-BCE7-467B-BAFE-117FBE2350EA}"/>
              </a:ext>
            </a:extLst>
          </p:cNvPr>
          <p:cNvGrpSpPr/>
          <p:nvPr/>
        </p:nvGrpSpPr>
        <p:grpSpPr>
          <a:xfrm>
            <a:off x="1326457" y="2875482"/>
            <a:ext cx="1841702" cy="698368"/>
            <a:chOff x="1326457" y="2875482"/>
            <a:chExt cx="1841702" cy="698368"/>
          </a:xfrm>
        </p:grpSpPr>
        <p:sp>
          <p:nvSpPr>
            <p:cNvPr id="6" name="Seta: Curva para Cima 5">
              <a:extLst>
                <a:ext uri="{FF2B5EF4-FFF2-40B4-BE49-F238E27FC236}">
                  <a16:creationId xmlns:a16="http://schemas.microsoft.com/office/drawing/2014/main" id="{0D6D90F2-B90B-4BB9-A0E2-60D595B823C2}"/>
                </a:ext>
              </a:extLst>
            </p:cNvPr>
            <p:cNvSpPr/>
            <p:nvPr/>
          </p:nvSpPr>
          <p:spPr>
            <a:xfrm flipV="1">
              <a:off x="1638411" y="2875482"/>
              <a:ext cx="1216435" cy="690946"/>
            </a:xfrm>
            <a:prstGeom prst="curvedUpArrow">
              <a:avLst>
                <a:gd name="adj1" fmla="val 25000"/>
                <a:gd name="adj2" fmla="val 96650"/>
                <a:gd name="adj3" fmla="val 25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8" name="Retângulo: Cantos Arredondados 6">
              <a:extLst>
                <a:ext uri="{FF2B5EF4-FFF2-40B4-BE49-F238E27FC236}">
                  <a16:creationId xmlns:a16="http://schemas.microsoft.com/office/drawing/2014/main" id="{797C935D-4117-4014-94CC-DB23025B76DB}"/>
                </a:ext>
              </a:extLst>
            </p:cNvPr>
            <p:cNvSpPr txBox="1"/>
            <p:nvPr/>
          </p:nvSpPr>
          <p:spPr>
            <a:xfrm>
              <a:off x="1326457" y="3269818"/>
              <a:ext cx="261494" cy="3040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b="1" dirty="0">
                  <a:solidFill>
                    <a:schemeClr val="accent6">
                      <a:lumMod val="50000"/>
                    </a:schemeClr>
                  </a:solidFill>
                </a:rPr>
                <a:t>E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9" name="Retângulo: Cantos Arredondados 6">
              <a:extLst>
                <a:ext uri="{FF2B5EF4-FFF2-40B4-BE49-F238E27FC236}">
                  <a16:creationId xmlns:a16="http://schemas.microsoft.com/office/drawing/2014/main" id="{1B0C6B59-695C-4944-A762-2B2C3D477DFF}"/>
                </a:ext>
              </a:extLst>
            </p:cNvPr>
            <p:cNvSpPr txBox="1"/>
            <p:nvPr/>
          </p:nvSpPr>
          <p:spPr>
            <a:xfrm>
              <a:off x="2906665" y="3250935"/>
              <a:ext cx="261494" cy="3040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b="1" dirty="0">
                  <a:solidFill>
                    <a:schemeClr val="accent6">
                      <a:lumMod val="50000"/>
                    </a:schemeClr>
                  </a:solidFill>
                </a:rPr>
                <a:t>S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269072A-4EC3-4DAB-90A1-FA403A27350C}"/>
              </a:ext>
            </a:extLst>
          </p:cNvPr>
          <p:cNvGrpSpPr/>
          <p:nvPr/>
        </p:nvGrpSpPr>
        <p:grpSpPr>
          <a:xfrm>
            <a:off x="2952908" y="2851463"/>
            <a:ext cx="1841702" cy="698606"/>
            <a:chOff x="2952908" y="2851463"/>
            <a:chExt cx="1841702" cy="698606"/>
          </a:xfrm>
        </p:grpSpPr>
        <p:sp>
          <p:nvSpPr>
            <p:cNvPr id="53" name="Seta: Curva para Cima 52">
              <a:extLst>
                <a:ext uri="{FF2B5EF4-FFF2-40B4-BE49-F238E27FC236}">
                  <a16:creationId xmlns:a16="http://schemas.microsoft.com/office/drawing/2014/main" id="{C652E7B7-DF53-4983-9F89-900CED6AE70D}"/>
                </a:ext>
              </a:extLst>
            </p:cNvPr>
            <p:cNvSpPr/>
            <p:nvPr/>
          </p:nvSpPr>
          <p:spPr>
            <a:xfrm flipV="1">
              <a:off x="3286894" y="2851463"/>
              <a:ext cx="1216435" cy="690946"/>
            </a:xfrm>
            <a:prstGeom prst="curvedUpArrow">
              <a:avLst>
                <a:gd name="adj1" fmla="val 25000"/>
                <a:gd name="adj2" fmla="val 96650"/>
                <a:gd name="adj3" fmla="val 25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0" name="Retângulo: Cantos Arredondados 6">
              <a:extLst>
                <a:ext uri="{FF2B5EF4-FFF2-40B4-BE49-F238E27FC236}">
                  <a16:creationId xmlns:a16="http://schemas.microsoft.com/office/drawing/2014/main" id="{D10B6CF5-B639-4290-A0E7-5EEE6A9F93F1}"/>
                </a:ext>
              </a:extLst>
            </p:cNvPr>
            <p:cNvSpPr txBox="1"/>
            <p:nvPr/>
          </p:nvSpPr>
          <p:spPr>
            <a:xfrm>
              <a:off x="2952908" y="3246037"/>
              <a:ext cx="261494" cy="3040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b="1" dirty="0">
                  <a:solidFill>
                    <a:schemeClr val="accent6">
                      <a:lumMod val="50000"/>
                    </a:schemeClr>
                  </a:solidFill>
                </a:rPr>
                <a:t>E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1" name="Retângulo: Cantos Arredondados 6">
              <a:extLst>
                <a:ext uri="{FF2B5EF4-FFF2-40B4-BE49-F238E27FC236}">
                  <a16:creationId xmlns:a16="http://schemas.microsoft.com/office/drawing/2014/main" id="{01CC7D99-69BE-49E0-B0CD-044958CFDAE6}"/>
                </a:ext>
              </a:extLst>
            </p:cNvPr>
            <p:cNvSpPr txBox="1"/>
            <p:nvPr/>
          </p:nvSpPr>
          <p:spPr>
            <a:xfrm>
              <a:off x="4533116" y="3227154"/>
              <a:ext cx="261494" cy="3040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b="1" dirty="0">
                  <a:solidFill>
                    <a:schemeClr val="accent6">
                      <a:lumMod val="50000"/>
                    </a:schemeClr>
                  </a:solidFill>
                </a:rPr>
                <a:t>S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F8B145E-BCC0-4202-9B01-B9235591ED6E}"/>
              </a:ext>
            </a:extLst>
          </p:cNvPr>
          <p:cNvGrpSpPr/>
          <p:nvPr/>
        </p:nvGrpSpPr>
        <p:grpSpPr>
          <a:xfrm>
            <a:off x="3280143" y="2706323"/>
            <a:ext cx="3123796" cy="2592720"/>
            <a:chOff x="3280143" y="2706323"/>
            <a:chExt cx="3123796" cy="2592720"/>
          </a:xfrm>
        </p:grpSpPr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AA65332F-FEB3-47F3-8463-9F40A26733FF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>
              <a:off x="3280143" y="2706323"/>
              <a:ext cx="3123796" cy="2432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Imagem 111">
              <a:extLst>
                <a:ext uri="{FF2B5EF4-FFF2-40B4-BE49-F238E27FC236}">
                  <a16:creationId xmlns:a16="http://schemas.microsoft.com/office/drawing/2014/main" id="{24F3B928-F30C-42DA-8001-C74C39D096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5548" t="3782" r="8934" b="6622"/>
            <a:stretch/>
          </p:blipFill>
          <p:spPr>
            <a:xfrm>
              <a:off x="5213269" y="4698479"/>
              <a:ext cx="505425" cy="600564"/>
            </a:xfrm>
            <a:prstGeom prst="rect">
              <a:avLst/>
            </a:prstGeom>
            <a:noFill/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55701511-9FCF-4493-A90A-2B85D3FB8F90}"/>
              </a:ext>
            </a:extLst>
          </p:cNvPr>
          <p:cNvGrpSpPr/>
          <p:nvPr/>
        </p:nvGrpSpPr>
        <p:grpSpPr>
          <a:xfrm>
            <a:off x="5328559" y="2706323"/>
            <a:ext cx="1160337" cy="2402918"/>
            <a:chOff x="5328559" y="2706323"/>
            <a:chExt cx="1160337" cy="2402918"/>
          </a:xfrm>
        </p:grpSpPr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1F7BDF20-7FFD-4705-8957-1E8B5FBB2677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>
              <a:off x="5328559" y="2706323"/>
              <a:ext cx="1160337" cy="2402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Imagem 112">
              <a:extLst>
                <a:ext uri="{FF2B5EF4-FFF2-40B4-BE49-F238E27FC236}">
                  <a16:creationId xmlns:a16="http://schemas.microsoft.com/office/drawing/2014/main" id="{16ABD0CF-D3AB-46C1-9BA4-41DD1CA5F4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5548" t="3782" r="8934" b="6622"/>
            <a:stretch/>
          </p:blipFill>
          <p:spPr>
            <a:xfrm>
              <a:off x="5563064" y="4275272"/>
              <a:ext cx="505425" cy="600564"/>
            </a:xfrm>
            <a:prstGeom prst="rect">
              <a:avLst/>
            </a:prstGeom>
            <a:noFill/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022FDB5-03B7-4BDA-AFD9-B1D0FA4CA7B4}"/>
              </a:ext>
            </a:extLst>
          </p:cNvPr>
          <p:cNvGrpSpPr/>
          <p:nvPr/>
        </p:nvGrpSpPr>
        <p:grpSpPr>
          <a:xfrm>
            <a:off x="6035550" y="2688963"/>
            <a:ext cx="1367506" cy="2420278"/>
            <a:chOff x="6035550" y="2688963"/>
            <a:chExt cx="1367506" cy="2420278"/>
          </a:xfrm>
        </p:grpSpPr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E1FBB598-CB11-4262-A6BC-24BA59A39BA5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 flipH="1">
              <a:off x="6488896" y="2688963"/>
              <a:ext cx="914160" cy="242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Imagem 113">
              <a:extLst>
                <a:ext uri="{FF2B5EF4-FFF2-40B4-BE49-F238E27FC236}">
                  <a16:creationId xmlns:a16="http://schemas.microsoft.com/office/drawing/2014/main" id="{CB29D423-0314-40D7-9360-EDB04331F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5548" t="3782" r="8934" b="6622"/>
            <a:stretch/>
          </p:blipFill>
          <p:spPr>
            <a:xfrm>
              <a:off x="6035550" y="4221087"/>
              <a:ext cx="505425" cy="600564"/>
            </a:xfrm>
            <a:prstGeom prst="rect">
              <a:avLst/>
            </a:prstGeom>
            <a:noFill/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67A4F55-1DD6-47B6-BC07-E1B96FC862BF}"/>
              </a:ext>
            </a:extLst>
          </p:cNvPr>
          <p:cNvGrpSpPr/>
          <p:nvPr/>
        </p:nvGrpSpPr>
        <p:grpSpPr>
          <a:xfrm>
            <a:off x="6484038" y="2701103"/>
            <a:ext cx="2933979" cy="2437611"/>
            <a:chOff x="6484038" y="2701103"/>
            <a:chExt cx="2933979" cy="2437611"/>
          </a:xfrm>
        </p:grpSpPr>
        <p:pic>
          <p:nvPicPr>
            <p:cNvPr id="115" name="Imagem 114">
              <a:extLst>
                <a:ext uri="{FF2B5EF4-FFF2-40B4-BE49-F238E27FC236}">
                  <a16:creationId xmlns:a16="http://schemas.microsoft.com/office/drawing/2014/main" id="{F66ABA8F-EB41-4A89-8047-E92755DE9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5548" t="3782" r="8934" b="6622"/>
            <a:stretch/>
          </p:blipFill>
          <p:spPr>
            <a:xfrm>
              <a:off x="6484038" y="4221087"/>
              <a:ext cx="505425" cy="600564"/>
            </a:xfrm>
            <a:prstGeom prst="rect">
              <a:avLst/>
            </a:prstGeom>
            <a:noFill/>
          </p:spPr>
        </p:pic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A410836D-8966-4455-83CA-016DE7270F44}"/>
                </a:ext>
              </a:extLst>
            </p:cNvPr>
            <p:cNvCxnSpPr>
              <a:cxnSpLocks/>
              <a:endCxn id="75" idx="7"/>
            </p:cNvCxnSpPr>
            <p:nvPr/>
          </p:nvCxnSpPr>
          <p:spPr>
            <a:xfrm flipH="1">
              <a:off x="6573853" y="2701103"/>
              <a:ext cx="2844164" cy="24376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7F274B5-A9C4-447B-B55D-7759E95FB100}"/>
              </a:ext>
            </a:extLst>
          </p:cNvPr>
          <p:cNvGrpSpPr/>
          <p:nvPr/>
        </p:nvGrpSpPr>
        <p:grpSpPr>
          <a:xfrm>
            <a:off x="6609044" y="2688963"/>
            <a:ext cx="4801867" cy="2520906"/>
            <a:chOff x="6609044" y="2688963"/>
            <a:chExt cx="4801867" cy="2520906"/>
          </a:xfrm>
        </p:grpSpPr>
        <p:pic>
          <p:nvPicPr>
            <p:cNvPr id="116" name="Imagem 115">
              <a:extLst>
                <a:ext uri="{FF2B5EF4-FFF2-40B4-BE49-F238E27FC236}">
                  <a16:creationId xmlns:a16="http://schemas.microsoft.com/office/drawing/2014/main" id="{5D0C1E67-1FAE-4452-8996-43D8B6B0EB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5548" t="3782" r="8934" b="6622"/>
            <a:stretch/>
          </p:blipFill>
          <p:spPr>
            <a:xfrm>
              <a:off x="6788333" y="4274613"/>
              <a:ext cx="505425" cy="600564"/>
            </a:xfrm>
            <a:prstGeom prst="rect">
              <a:avLst/>
            </a:prstGeom>
            <a:noFill/>
          </p:spPr>
        </p:pic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1360EDD0-6531-4A3C-98FC-3FB75637F39E}"/>
                </a:ext>
              </a:extLst>
            </p:cNvPr>
            <p:cNvCxnSpPr>
              <a:cxnSpLocks/>
              <a:endCxn id="75" idx="6"/>
            </p:cNvCxnSpPr>
            <p:nvPr/>
          </p:nvCxnSpPr>
          <p:spPr>
            <a:xfrm flipH="1">
              <a:off x="6609044" y="2688963"/>
              <a:ext cx="4801867" cy="2520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A8CA703-A5E3-485A-BD95-1FBCD41363C4}"/>
              </a:ext>
            </a:extLst>
          </p:cNvPr>
          <p:cNvGrpSpPr/>
          <p:nvPr/>
        </p:nvGrpSpPr>
        <p:grpSpPr>
          <a:xfrm>
            <a:off x="5231110" y="2875482"/>
            <a:ext cx="1841702" cy="697534"/>
            <a:chOff x="5231110" y="2875482"/>
            <a:chExt cx="1841702" cy="697534"/>
          </a:xfrm>
        </p:grpSpPr>
        <p:sp>
          <p:nvSpPr>
            <p:cNvPr id="54" name="Seta: Curva para Cima 53">
              <a:extLst>
                <a:ext uri="{FF2B5EF4-FFF2-40B4-BE49-F238E27FC236}">
                  <a16:creationId xmlns:a16="http://schemas.microsoft.com/office/drawing/2014/main" id="{2BF0A5D5-518E-42B3-8168-B6E67FF04F4F}"/>
                </a:ext>
              </a:extLst>
            </p:cNvPr>
            <p:cNvSpPr/>
            <p:nvPr/>
          </p:nvSpPr>
          <p:spPr>
            <a:xfrm flipV="1">
              <a:off x="5573398" y="2875482"/>
              <a:ext cx="1216435" cy="690946"/>
            </a:xfrm>
            <a:prstGeom prst="curvedUpArrow">
              <a:avLst>
                <a:gd name="adj1" fmla="val 25000"/>
                <a:gd name="adj2" fmla="val 96650"/>
                <a:gd name="adj3" fmla="val 25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7" name="Retângulo: Cantos Arredondados 6">
              <a:extLst>
                <a:ext uri="{FF2B5EF4-FFF2-40B4-BE49-F238E27FC236}">
                  <a16:creationId xmlns:a16="http://schemas.microsoft.com/office/drawing/2014/main" id="{A40E2BDE-8DF5-4927-A206-5D207DE5027C}"/>
                </a:ext>
              </a:extLst>
            </p:cNvPr>
            <p:cNvSpPr txBox="1"/>
            <p:nvPr/>
          </p:nvSpPr>
          <p:spPr>
            <a:xfrm>
              <a:off x="5231110" y="3268984"/>
              <a:ext cx="261494" cy="3040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b="1" dirty="0">
                  <a:solidFill>
                    <a:schemeClr val="accent6">
                      <a:lumMod val="50000"/>
                    </a:schemeClr>
                  </a:solidFill>
                </a:rPr>
                <a:t>E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tângulo: Cantos Arredondados 6">
              <a:extLst>
                <a:ext uri="{FF2B5EF4-FFF2-40B4-BE49-F238E27FC236}">
                  <a16:creationId xmlns:a16="http://schemas.microsoft.com/office/drawing/2014/main" id="{E66C5313-3C61-4B23-894E-4C4949F59913}"/>
                </a:ext>
              </a:extLst>
            </p:cNvPr>
            <p:cNvSpPr txBox="1"/>
            <p:nvPr/>
          </p:nvSpPr>
          <p:spPr>
            <a:xfrm>
              <a:off x="6811318" y="3250101"/>
              <a:ext cx="261494" cy="3040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b="1" dirty="0">
                  <a:solidFill>
                    <a:schemeClr val="accent6">
                      <a:lumMod val="50000"/>
                    </a:schemeClr>
                  </a:solidFill>
                </a:rPr>
                <a:t>S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9095AA9-386D-48CF-BE68-4A2AD7E352FE}"/>
              </a:ext>
            </a:extLst>
          </p:cNvPr>
          <p:cNvGrpSpPr/>
          <p:nvPr/>
        </p:nvGrpSpPr>
        <p:grpSpPr>
          <a:xfrm>
            <a:off x="7449807" y="2875482"/>
            <a:ext cx="1841702" cy="690946"/>
            <a:chOff x="7449807" y="2875482"/>
            <a:chExt cx="1841702" cy="690946"/>
          </a:xfrm>
        </p:grpSpPr>
        <p:sp>
          <p:nvSpPr>
            <p:cNvPr id="56" name="Seta: Curva para Cima 55">
              <a:extLst>
                <a:ext uri="{FF2B5EF4-FFF2-40B4-BE49-F238E27FC236}">
                  <a16:creationId xmlns:a16="http://schemas.microsoft.com/office/drawing/2014/main" id="{67941B08-F95D-40FE-ACB0-845130483760}"/>
                </a:ext>
              </a:extLst>
            </p:cNvPr>
            <p:cNvSpPr/>
            <p:nvPr/>
          </p:nvSpPr>
          <p:spPr>
            <a:xfrm flipV="1">
              <a:off x="7769351" y="2875482"/>
              <a:ext cx="1216435" cy="690946"/>
            </a:xfrm>
            <a:prstGeom prst="curvedUpArrow">
              <a:avLst>
                <a:gd name="adj1" fmla="val 25000"/>
                <a:gd name="adj2" fmla="val 96650"/>
                <a:gd name="adj3" fmla="val 25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9" name="Retângulo: Cantos Arredondados 6">
              <a:extLst>
                <a:ext uri="{FF2B5EF4-FFF2-40B4-BE49-F238E27FC236}">
                  <a16:creationId xmlns:a16="http://schemas.microsoft.com/office/drawing/2014/main" id="{C725D93C-664D-4930-96BC-C2A933A7A59E}"/>
                </a:ext>
              </a:extLst>
            </p:cNvPr>
            <p:cNvSpPr txBox="1"/>
            <p:nvPr/>
          </p:nvSpPr>
          <p:spPr>
            <a:xfrm>
              <a:off x="7449807" y="3260807"/>
              <a:ext cx="261494" cy="3040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b="1" dirty="0">
                  <a:solidFill>
                    <a:schemeClr val="accent6">
                      <a:lumMod val="50000"/>
                    </a:schemeClr>
                  </a:solidFill>
                </a:rPr>
                <a:t>E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tângulo: Cantos Arredondados 6">
              <a:extLst>
                <a:ext uri="{FF2B5EF4-FFF2-40B4-BE49-F238E27FC236}">
                  <a16:creationId xmlns:a16="http://schemas.microsoft.com/office/drawing/2014/main" id="{02A17736-A3F9-4BD7-A588-78AA7C50E726}"/>
                </a:ext>
              </a:extLst>
            </p:cNvPr>
            <p:cNvSpPr txBox="1"/>
            <p:nvPr/>
          </p:nvSpPr>
          <p:spPr>
            <a:xfrm>
              <a:off x="9030015" y="3241924"/>
              <a:ext cx="261494" cy="3040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b="1" dirty="0">
                  <a:solidFill>
                    <a:schemeClr val="accent6">
                      <a:lumMod val="50000"/>
                    </a:schemeClr>
                  </a:solidFill>
                </a:rPr>
                <a:t>S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1695838-F121-4FD1-9F6F-CC2D020FFA84}"/>
              </a:ext>
            </a:extLst>
          </p:cNvPr>
          <p:cNvGrpSpPr/>
          <p:nvPr/>
        </p:nvGrpSpPr>
        <p:grpSpPr>
          <a:xfrm>
            <a:off x="9400759" y="2875482"/>
            <a:ext cx="1841702" cy="690946"/>
            <a:chOff x="9400759" y="2875482"/>
            <a:chExt cx="1841702" cy="690946"/>
          </a:xfrm>
        </p:grpSpPr>
        <p:sp>
          <p:nvSpPr>
            <p:cNvPr id="59" name="Seta: Curva para Cima 58">
              <a:extLst>
                <a:ext uri="{FF2B5EF4-FFF2-40B4-BE49-F238E27FC236}">
                  <a16:creationId xmlns:a16="http://schemas.microsoft.com/office/drawing/2014/main" id="{CC1468B6-E01A-4A07-A7E8-9CA1E807118A}"/>
                </a:ext>
              </a:extLst>
            </p:cNvPr>
            <p:cNvSpPr/>
            <p:nvPr/>
          </p:nvSpPr>
          <p:spPr>
            <a:xfrm flipV="1">
              <a:off x="9727311" y="2875482"/>
              <a:ext cx="1216435" cy="690946"/>
            </a:xfrm>
            <a:prstGeom prst="curvedUpArrow">
              <a:avLst>
                <a:gd name="adj1" fmla="val 25000"/>
                <a:gd name="adj2" fmla="val 96650"/>
                <a:gd name="adj3" fmla="val 25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1" name="Retângulo: Cantos Arredondados 6">
              <a:extLst>
                <a:ext uri="{FF2B5EF4-FFF2-40B4-BE49-F238E27FC236}">
                  <a16:creationId xmlns:a16="http://schemas.microsoft.com/office/drawing/2014/main" id="{5DA47F01-8436-4AF3-A9CD-A9C0BBB13674}"/>
                </a:ext>
              </a:extLst>
            </p:cNvPr>
            <p:cNvSpPr txBox="1"/>
            <p:nvPr/>
          </p:nvSpPr>
          <p:spPr>
            <a:xfrm>
              <a:off x="9400759" y="3260920"/>
              <a:ext cx="261494" cy="3040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b="1" dirty="0">
                  <a:solidFill>
                    <a:schemeClr val="accent6">
                      <a:lumMod val="50000"/>
                    </a:schemeClr>
                  </a:solidFill>
                </a:rPr>
                <a:t>E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2" name="Retângulo: Cantos Arredondados 6">
              <a:extLst>
                <a:ext uri="{FF2B5EF4-FFF2-40B4-BE49-F238E27FC236}">
                  <a16:creationId xmlns:a16="http://schemas.microsoft.com/office/drawing/2014/main" id="{E400E342-A0ED-430D-843C-E7BF01742491}"/>
                </a:ext>
              </a:extLst>
            </p:cNvPr>
            <p:cNvSpPr txBox="1"/>
            <p:nvPr/>
          </p:nvSpPr>
          <p:spPr>
            <a:xfrm>
              <a:off x="10980967" y="3242037"/>
              <a:ext cx="261494" cy="3040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b="1" dirty="0">
                  <a:solidFill>
                    <a:schemeClr val="accent6">
                      <a:lumMod val="50000"/>
                    </a:schemeClr>
                  </a:solidFill>
                </a:rPr>
                <a:t>S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3" name="Seta: para Baixo 122">
            <a:extLst>
              <a:ext uri="{FF2B5EF4-FFF2-40B4-BE49-F238E27FC236}">
                <a16:creationId xmlns:a16="http://schemas.microsoft.com/office/drawing/2014/main" id="{6D8CCF22-AD16-4B74-836E-996E4C4993F9}"/>
              </a:ext>
            </a:extLst>
          </p:cNvPr>
          <p:cNvSpPr/>
          <p:nvPr/>
        </p:nvSpPr>
        <p:spPr>
          <a:xfrm rot="18390752">
            <a:off x="10456298" y="4280302"/>
            <a:ext cx="1357071" cy="1310510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Fim</a:t>
            </a: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 do Projeto</a:t>
            </a:r>
            <a:endParaRPr lang="pt-BR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4" name="Rectangle 6">
            <a:extLst>
              <a:ext uri="{FF2B5EF4-FFF2-40B4-BE49-F238E27FC236}">
                <a16:creationId xmlns:a16="http://schemas.microsoft.com/office/drawing/2014/main" id="{6BA05DC5-A3E3-4AC2-B4AB-2DE7EDED5E71}"/>
              </a:ext>
            </a:extLst>
          </p:cNvPr>
          <p:cNvSpPr/>
          <p:nvPr/>
        </p:nvSpPr>
        <p:spPr>
          <a:xfrm>
            <a:off x="-25474" y="6413266"/>
            <a:ext cx="6429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GX – </a:t>
            </a:r>
            <a:r>
              <a:rPr lang="pt-BR" sz="2000" b="1" i="1" dirty="0" err="1">
                <a:solidFill>
                  <a:schemeClr val="accent1"/>
                </a:solidFill>
              </a:rPr>
              <a:t>Checklist</a:t>
            </a:r>
            <a:r>
              <a:rPr lang="pt-BR" sz="2000" b="1" i="1" dirty="0">
                <a:solidFill>
                  <a:schemeClr val="accent1"/>
                </a:solidFill>
              </a:rPr>
              <a:t> - ‘Nome_do_Gate’.docx</a:t>
            </a:r>
          </a:p>
        </p:txBody>
      </p:sp>
    </p:spTree>
    <p:extLst>
      <p:ext uri="{BB962C8B-B14F-4D97-AF65-F5344CB8AC3E}">
        <p14:creationId xmlns:p14="http://schemas.microsoft.com/office/powerpoint/2010/main" val="317556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1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52" grpId="0" animBg="1"/>
      <p:bldP spid="1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9739EBE-0C63-42D5-A736-D13C293E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98" y="249239"/>
            <a:ext cx="9875520" cy="358750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Checklist</a:t>
            </a:r>
            <a:endParaRPr lang="pt-BR" dirty="0"/>
          </a:p>
        </p:txBody>
      </p:sp>
      <p:sp>
        <p:nvSpPr>
          <p:cNvPr id="88" name="Subtítulo 1">
            <a:extLst>
              <a:ext uri="{FF2B5EF4-FFF2-40B4-BE49-F238E27FC236}">
                <a16:creationId xmlns:a16="http://schemas.microsoft.com/office/drawing/2014/main" id="{1D46D3EE-F464-4315-8D6D-1C06768E4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6"/>
            <a:ext cx="4428113" cy="1925134"/>
          </a:xfrm>
        </p:spPr>
        <p:txBody>
          <a:bodyPr>
            <a:noAutofit/>
          </a:bodyPr>
          <a:lstStyle/>
          <a:p>
            <a:r>
              <a:rPr lang="en-US" sz="2200" dirty="0"/>
              <a:t>É um </a:t>
            </a:r>
            <a:r>
              <a:rPr lang="en-US" sz="2200" dirty="0" err="1"/>
              <a:t>roteiro</a:t>
            </a:r>
            <a:r>
              <a:rPr lang="en-US" sz="2200" dirty="0"/>
              <a:t> de </a:t>
            </a:r>
            <a:r>
              <a:rPr lang="en-US" sz="2200" dirty="0" err="1"/>
              <a:t>perguntas</a:t>
            </a:r>
            <a:r>
              <a:rPr lang="en-US" sz="2200" dirty="0"/>
              <a:t> que </a:t>
            </a:r>
            <a:r>
              <a:rPr lang="en-US" sz="2200" dirty="0" err="1"/>
              <a:t>guiam</a:t>
            </a:r>
            <a:r>
              <a:rPr lang="en-US" sz="2200" dirty="0"/>
              <a:t> a </a:t>
            </a:r>
            <a:r>
              <a:rPr lang="en-US" sz="2200" dirty="0" err="1"/>
              <a:t>validação</a:t>
            </a:r>
            <a:r>
              <a:rPr lang="en-US" sz="2200" dirty="0"/>
              <a:t> do Gate para </a:t>
            </a:r>
            <a:r>
              <a:rPr lang="en-US" sz="2200" dirty="0" err="1"/>
              <a:t>tomada</a:t>
            </a:r>
            <a:r>
              <a:rPr lang="en-US" sz="2200" dirty="0"/>
              <a:t> de </a:t>
            </a:r>
            <a:r>
              <a:rPr lang="en-US" sz="2200" dirty="0" err="1"/>
              <a:t>decisão</a:t>
            </a:r>
            <a:r>
              <a:rPr lang="en-US" sz="2200" dirty="0"/>
              <a:t>.</a:t>
            </a:r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58322D1-D624-4961-8D3F-DE90EDADD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110" y="135682"/>
            <a:ext cx="6840760" cy="6555728"/>
          </a:xfrm>
          <a:prstGeom prst="rect">
            <a:avLst/>
          </a:prstGeom>
        </p:spPr>
      </p:pic>
      <p:sp>
        <p:nvSpPr>
          <p:cNvPr id="40" name="Seta: para Baixo 39">
            <a:extLst>
              <a:ext uri="{FF2B5EF4-FFF2-40B4-BE49-F238E27FC236}">
                <a16:creationId xmlns:a16="http://schemas.microsoft.com/office/drawing/2014/main" id="{38B82FAB-F2FB-4CA1-A3B8-3A0B8D39DFE5}"/>
              </a:ext>
            </a:extLst>
          </p:cNvPr>
          <p:cNvSpPr/>
          <p:nvPr/>
        </p:nvSpPr>
        <p:spPr>
          <a:xfrm rot="16200000">
            <a:off x="3734714" y="2484683"/>
            <a:ext cx="1013747" cy="2267076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Grupos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informações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Específico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para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cada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Gate</a:t>
            </a: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895925FC-6998-4386-B85E-59340AD61E83}"/>
              </a:ext>
            </a:extLst>
          </p:cNvPr>
          <p:cNvSpPr/>
          <p:nvPr/>
        </p:nvSpPr>
        <p:spPr>
          <a:xfrm>
            <a:off x="-25474" y="6413266"/>
            <a:ext cx="6429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G1 - </a:t>
            </a:r>
            <a:r>
              <a:rPr lang="pt-BR" sz="2000" b="1" i="1" dirty="0" err="1">
                <a:solidFill>
                  <a:schemeClr val="accent1"/>
                </a:solidFill>
              </a:rPr>
              <a:t>Checklist</a:t>
            </a:r>
            <a:r>
              <a:rPr lang="pt-BR" sz="2000" b="1" i="1" dirty="0">
                <a:solidFill>
                  <a:schemeClr val="accent1"/>
                </a:solidFill>
              </a:rPr>
              <a:t> - Termo de Abertura.docx</a:t>
            </a:r>
          </a:p>
        </p:txBody>
      </p:sp>
      <p:sp>
        <p:nvSpPr>
          <p:cNvPr id="45" name="Seta: para Baixo 44">
            <a:extLst>
              <a:ext uri="{FF2B5EF4-FFF2-40B4-BE49-F238E27FC236}">
                <a16:creationId xmlns:a16="http://schemas.microsoft.com/office/drawing/2014/main" id="{4675720E-74DF-4029-9221-472489B8D9B8}"/>
              </a:ext>
            </a:extLst>
          </p:cNvPr>
          <p:cNvSpPr/>
          <p:nvPr/>
        </p:nvSpPr>
        <p:spPr>
          <a:xfrm rot="16200000">
            <a:off x="9200491" y="3060018"/>
            <a:ext cx="650891" cy="1676885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Líder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do Projeto</a:t>
            </a:r>
          </a:p>
        </p:txBody>
      </p:sp>
      <p:sp>
        <p:nvSpPr>
          <p:cNvPr id="46" name="Seta: para Baixo 45">
            <a:extLst>
              <a:ext uri="{FF2B5EF4-FFF2-40B4-BE49-F238E27FC236}">
                <a16:creationId xmlns:a16="http://schemas.microsoft.com/office/drawing/2014/main" id="{19C001C3-2175-46D8-B314-3E00042E1892}"/>
              </a:ext>
            </a:extLst>
          </p:cNvPr>
          <p:cNvSpPr/>
          <p:nvPr/>
        </p:nvSpPr>
        <p:spPr>
          <a:xfrm rot="16200000">
            <a:off x="10437453" y="3842097"/>
            <a:ext cx="650891" cy="1126474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PMO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6CF873-8B5E-470F-BBB0-912019490CF6}"/>
              </a:ext>
            </a:extLst>
          </p:cNvPr>
          <p:cNvSpPr txBox="1"/>
          <p:nvPr/>
        </p:nvSpPr>
        <p:spPr>
          <a:xfrm rot="19831631">
            <a:off x="56742" y="4464633"/>
            <a:ext cx="6107370" cy="4770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</a:rPr>
              <a:t>T</a:t>
            </a:r>
            <a:r>
              <a:rPr lang="pt-BR" sz="2500" b="1" dirty="0">
                <a:solidFill>
                  <a:srgbClr val="FF0000"/>
                </a:solidFill>
              </a:rPr>
              <a:t>O-DO: </a:t>
            </a:r>
            <a:r>
              <a:rPr lang="pt-BR" sz="2500" dirty="0">
                <a:solidFill>
                  <a:srgbClr val="FF0000"/>
                </a:solidFill>
              </a:rPr>
              <a:t>Fazer a leitura dos 6 </a:t>
            </a:r>
            <a:r>
              <a:rPr lang="pt-BR" sz="2500" dirty="0" err="1">
                <a:solidFill>
                  <a:srgbClr val="FF0000"/>
                </a:solidFill>
              </a:rPr>
              <a:t>checklists</a:t>
            </a:r>
            <a:endParaRPr lang="pt-BR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0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46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l="595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/>
          </p:cNvSpPr>
          <p:nvPr/>
        </p:nvSpPr>
        <p:spPr>
          <a:xfrm>
            <a:off x="7391350" y="1268760"/>
            <a:ext cx="4680520" cy="53285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Objetivo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Projeto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Metodologia de Projetos Autopass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b="1" dirty="0" err="1"/>
              <a:t>Papéis</a:t>
            </a:r>
            <a:r>
              <a:rPr lang="en-US" sz="2400" b="1" dirty="0"/>
              <a:t> e </a:t>
            </a:r>
            <a:r>
              <a:rPr lang="en-US" sz="2400" b="1" dirty="0" err="1"/>
              <a:t>Responsabilidades</a:t>
            </a:r>
            <a:endParaRPr lang="pt-BR" sz="2400" b="1" dirty="0"/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Artefatos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tividades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 Metodologia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Repositório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Rituais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erramentas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oas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Práticas e Mandamentos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750816" y="324413"/>
            <a:ext cx="1149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Índice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57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5819CC3-B2DB-4B83-AD17-C6DFC8A016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040678"/>
              </p:ext>
            </p:extLst>
          </p:nvPr>
        </p:nvGraphicFramePr>
        <p:xfrm>
          <a:off x="2339516" y="1844824"/>
          <a:ext cx="7344816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EDCA5344-B8A0-493D-9B28-D4B2AFCD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Papéis</a:t>
            </a:r>
            <a:endParaRPr lang="pt-BR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B8228E7-951B-4263-ABBC-D402CCF8E600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X3 - Papéis e Responsabilidades.xlsx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1575ACD0-7148-451A-883B-EA4326431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7"/>
            <a:ext cx="11137935" cy="885082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Descreve</a:t>
            </a:r>
            <a:r>
              <a:rPr lang="en-US" dirty="0"/>
              <a:t> as </a:t>
            </a:r>
            <a:r>
              <a:rPr lang="en-US" dirty="0" err="1"/>
              <a:t>funções</a:t>
            </a:r>
            <a:r>
              <a:rPr lang="en-US" dirty="0"/>
              <a:t> que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responsabilidades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papel</a:t>
            </a:r>
            <a:r>
              <a:rPr lang="en-US" dirty="0"/>
              <a:t> </a:t>
            </a:r>
            <a:r>
              <a:rPr lang="en-US" dirty="0" err="1"/>
              <a:t>atribuído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membro</a:t>
            </a:r>
            <a:r>
              <a:rPr lang="en-US" dirty="0"/>
              <a:t> da </a:t>
            </a:r>
            <a:r>
              <a:rPr lang="en-US" dirty="0" err="1"/>
              <a:t>equipe</a:t>
            </a:r>
            <a:r>
              <a:rPr lang="en-US" dirty="0"/>
              <a:t>.</a:t>
            </a:r>
          </a:p>
          <a:p>
            <a:r>
              <a:rPr lang="en-US" dirty="0"/>
              <a:t>Um </a:t>
            </a:r>
            <a:r>
              <a:rPr lang="en-US" dirty="0" err="1"/>
              <a:t>membro</a:t>
            </a:r>
            <a:r>
              <a:rPr lang="en-US" dirty="0"/>
              <a:t> da </a:t>
            </a:r>
            <a:r>
              <a:rPr lang="en-US" dirty="0" err="1"/>
              <a:t>equipe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possuir</a:t>
            </a:r>
            <a:r>
              <a:rPr lang="en-US" dirty="0"/>
              <a:t> mais de um </a:t>
            </a:r>
            <a:r>
              <a:rPr lang="en-US" dirty="0" err="1"/>
              <a:t>papel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E6E687-234B-4F30-B849-0250A76C10EA}"/>
              </a:ext>
            </a:extLst>
          </p:cNvPr>
          <p:cNvSpPr txBox="1"/>
          <p:nvPr/>
        </p:nvSpPr>
        <p:spPr>
          <a:xfrm rot="19831631">
            <a:off x="70329" y="4516286"/>
            <a:ext cx="5897410" cy="4770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</a:rPr>
              <a:t>T</a:t>
            </a:r>
            <a:r>
              <a:rPr lang="pt-BR" sz="2500" b="1" dirty="0">
                <a:solidFill>
                  <a:srgbClr val="FF0000"/>
                </a:solidFill>
              </a:rPr>
              <a:t>O-DO: </a:t>
            </a:r>
            <a:r>
              <a:rPr lang="pt-BR" sz="2500" dirty="0">
                <a:solidFill>
                  <a:srgbClr val="FF0000"/>
                </a:solidFill>
              </a:rPr>
              <a:t>Fazer a leitura dos papéis definidos</a:t>
            </a:r>
          </a:p>
        </p:txBody>
      </p:sp>
    </p:spTree>
    <p:extLst>
      <p:ext uri="{BB962C8B-B14F-4D97-AF65-F5344CB8AC3E}">
        <p14:creationId xmlns:p14="http://schemas.microsoft.com/office/powerpoint/2010/main" val="394877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CA5344-B8A0-493D-9B28-D4B2AFCD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Responsabilidades</a:t>
            </a:r>
            <a:r>
              <a:rPr lang="en-US" dirty="0"/>
              <a:t> (RACI)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03690D-A439-492C-A0C9-C1D5BB1C5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02" y="2132856"/>
            <a:ext cx="9464588" cy="2016224"/>
          </a:xfrm>
          <a:prstGeom prst="rect">
            <a:avLst/>
          </a:prstGeom>
        </p:spPr>
      </p:pic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DADE5721-8AA8-429D-A6EB-5DB9AAF775FD}"/>
              </a:ext>
            </a:extLst>
          </p:cNvPr>
          <p:cNvSpPr/>
          <p:nvPr/>
        </p:nvSpPr>
        <p:spPr>
          <a:xfrm>
            <a:off x="1678111" y="1686218"/>
            <a:ext cx="360040" cy="72008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8462D-9665-4207-80B2-6B38F1834CC6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X3 - Papéis e Responsabilidades.xlsx</a:t>
            </a: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31EDD2DA-541E-4A3D-93BE-AF6FDE524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7"/>
            <a:ext cx="11137935" cy="503998"/>
          </a:xfrm>
        </p:spPr>
        <p:txBody>
          <a:bodyPr>
            <a:normAutofit/>
          </a:bodyPr>
          <a:lstStyle/>
          <a:p>
            <a:r>
              <a:rPr lang="en-US" dirty="0" err="1"/>
              <a:t>Descreve</a:t>
            </a:r>
            <a:r>
              <a:rPr lang="en-US" dirty="0"/>
              <a:t> as </a:t>
            </a:r>
            <a:r>
              <a:rPr lang="en-US" dirty="0" err="1"/>
              <a:t>responsabilidades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membro</a:t>
            </a:r>
            <a:r>
              <a:rPr lang="en-US" dirty="0"/>
              <a:t> da </a:t>
            </a:r>
            <a:r>
              <a:rPr lang="en-US" dirty="0" err="1"/>
              <a:t>equipe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atividade</a:t>
            </a:r>
            <a:r>
              <a:rPr lang="en-US" dirty="0"/>
              <a:t> da metodologia.</a:t>
            </a: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37EB9BD-FDD8-401A-819B-655E127A5028}"/>
              </a:ext>
            </a:extLst>
          </p:cNvPr>
          <p:cNvGrpSpPr/>
          <p:nvPr/>
        </p:nvGrpSpPr>
        <p:grpSpPr>
          <a:xfrm>
            <a:off x="1678110" y="4234786"/>
            <a:ext cx="4201072" cy="936996"/>
            <a:chOff x="0" y="1255247"/>
            <a:chExt cx="1330557" cy="1561233"/>
          </a:xfrm>
          <a:solidFill>
            <a:schemeClr val="bg2"/>
          </a:solidFill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23633C1-3653-4B2B-B676-DCE5D2ACBD0E}"/>
                </a:ext>
              </a:extLst>
            </p:cNvPr>
            <p:cNvSpPr/>
            <p:nvPr/>
          </p:nvSpPr>
          <p:spPr>
            <a:xfrm>
              <a:off x="0" y="1255247"/>
              <a:ext cx="1330557" cy="1561233"/>
            </a:xfrm>
            <a:prstGeom prst="round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tângulo: Cantos Arredondados 6">
              <a:extLst>
                <a:ext uri="{FF2B5EF4-FFF2-40B4-BE49-F238E27FC236}">
                  <a16:creationId xmlns:a16="http://schemas.microsoft.com/office/drawing/2014/main" id="{44C90362-E52F-4CD3-83CF-8C563370805A}"/>
                </a:ext>
              </a:extLst>
            </p:cNvPr>
            <p:cNvSpPr txBox="1"/>
            <p:nvPr/>
          </p:nvSpPr>
          <p:spPr>
            <a:xfrm>
              <a:off x="90710" y="1312355"/>
              <a:ext cx="1171428" cy="120815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>
                  <a:solidFill>
                    <a:schemeClr val="accent6">
                      <a:lumMod val="50000"/>
                    </a:schemeClr>
                  </a:solidFill>
                </a:rPr>
                <a:t>Por </a:t>
              </a:r>
              <a:r>
                <a:rPr lang="en-US" sz="1500" b="1" dirty="0" err="1">
                  <a:solidFill>
                    <a:schemeClr val="accent6">
                      <a:lumMod val="50000"/>
                    </a:schemeClr>
                  </a:solidFill>
                </a:rPr>
                <a:t>padrão</a:t>
              </a:r>
              <a:r>
                <a:rPr lang="en-US" sz="1500" b="1" dirty="0">
                  <a:solidFill>
                    <a:schemeClr val="accent6">
                      <a:lumMod val="50000"/>
                    </a:schemeClr>
                  </a:solidFill>
                </a:rPr>
                <a:t>: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500" b="1" dirty="0">
                  <a:solidFill>
                    <a:schemeClr val="accent6">
                      <a:lumMod val="50000"/>
                    </a:schemeClr>
                  </a:solidFill>
                </a:rPr>
                <a:t>“A” </a:t>
              </a:r>
              <a:r>
                <a:rPr lang="en-US" sz="1500" b="1" dirty="0" err="1">
                  <a:solidFill>
                    <a:schemeClr val="accent6">
                      <a:lumMod val="50000"/>
                    </a:schemeClr>
                  </a:solidFill>
                </a:rPr>
                <a:t>pode</a:t>
              </a:r>
              <a:r>
                <a:rPr lang="en-US" sz="1500" b="1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sz="1500" b="1" dirty="0" err="1">
                  <a:solidFill>
                    <a:schemeClr val="accent6">
                      <a:lumMod val="50000"/>
                    </a:schemeClr>
                  </a:solidFill>
                </a:rPr>
                <a:t>ser</a:t>
              </a:r>
              <a:r>
                <a:rPr lang="en-US" sz="1500" b="1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sz="1500" b="1" dirty="0" err="1">
                  <a:solidFill>
                    <a:schemeClr val="accent6">
                      <a:lumMod val="50000"/>
                    </a:schemeClr>
                  </a:solidFill>
                </a:rPr>
                <a:t>automaticamente</a:t>
              </a:r>
              <a:r>
                <a:rPr lang="en-US" sz="1500" b="1" dirty="0">
                  <a:solidFill>
                    <a:schemeClr val="accent6">
                      <a:lumMod val="50000"/>
                    </a:schemeClr>
                  </a:solidFill>
                </a:rPr>
                <a:t> um “R”.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92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CA5344-B8A0-493D-9B28-D4B2AFCD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21" y="217155"/>
            <a:ext cx="10971372" cy="358750"/>
          </a:xfrm>
        </p:spPr>
        <p:txBody>
          <a:bodyPr>
            <a:normAutofit fontScale="90000"/>
          </a:bodyPr>
          <a:lstStyle/>
          <a:p>
            <a:r>
              <a:rPr lang="en-US" dirty="0"/>
              <a:t>Matriz de </a:t>
            </a:r>
            <a:r>
              <a:rPr lang="en-US" dirty="0" err="1"/>
              <a:t>Responsabilidades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411C719-92E1-473E-A300-767420CBA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7" y="2340680"/>
            <a:ext cx="11685517" cy="3096344"/>
          </a:xfrm>
          <a:prstGeom prst="rect">
            <a:avLst/>
          </a:prstGeo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238C6763-DFA2-4E1B-A335-5C0FA5B2319F}"/>
              </a:ext>
            </a:extLst>
          </p:cNvPr>
          <p:cNvSpPr/>
          <p:nvPr/>
        </p:nvSpPr>
        <p:spPr>
          <a:xfrm>
            <a:off x="6959302" y="1215777"/>
            <a:ext cx="1368152" cy="1412935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Papéis</a:t>
            </a:r>
            <a:endParaRPr lang="pt-B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E993BB70-33A6-4535-86A4-BB4E25D811A8}"/>
              </a:ext>
            </a:extLst>
          </p:cNvPr>
          <p:cNvSpPr/>
          <p:nvPr/>
        </p:nvSpPr>
        <p:spPr>
          <a:xfrm rot="16200000">
            <a:off x="521125" y="3522275"/>
            <a:ext cx="1368151" cy="1453235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Atividades</a:t>
            </a:r>
            <a:endParaRPr lang="pt-BR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FA09E4F-2357-4539-BEC7-155298A7E1D9}"/>
              </a:ext>
            </a:extLst>
          </p:cNvPr>
          <p:cNvSpPr/>
          <p:nvPr/>
        </p:nvSpPr>
        <p:spPr>
          <a:xfrm>
            <a:off x="6311230" y="3924856"/>
            <a:ext cx="2448272" cy="15121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7F7C5D9-5648-477A-8BD1-D53671B8B354}"/>
              </a:ext>
            </a:extLst>
          </p:cNvPr>
          <p:cNvSpPr/>
          <p:nvPr/>
        </p:nvSpPr>
        <p:spPr>
          <a:xfrm>
            <a:off x="2022647" y="4140880"/>
            <a:ext cx="9937106" cy="216024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Cima 14">
            <a:extLst>
              <a:ext uri="{FF2B5EF4-FFF2-40B4-BE49-F238E27FC236}">
                <a16:creationId xmlns:a16="http://schemas.microsoft.com/office/drawing/2014/main" id="{1C961637-F5C3-4BA8-8587-DED9FA724904}"/>
              </a:ext>
            </a:extLst>
          </p:cNvPr>
          <p:cNvSpPr/>
          <p:nvPr/>
        </p:nvSpPr>
        <p:spPr>
          <a:xfrm>
            <a:off x="9415050" y="4437113"/>
            <a:ext cx="1764195" cy="1512167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Artefatos</a:t>
            </a:r>
            <a:endParaRPr lang="pt-B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31074A5-683F-4BEF-B04D-703F22FE4FC3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X3 - Papéis e Responsabilidades.xlsx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F6BB377D-1B5E-4601-B2C9-B98064763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8" y="783787"/>
            <a:ext cx="5076184" cy="503998"/>
          </a:xfrm>
        </p:spPr>
        <p:txBody>
          <a:bodyPr>
            <a:normAutofit/>
          </a:bodyPr>
          <a:lstStyle/>
          <a:p>
            <a:r>
              <a:rPr lang="pt-BR" dirty="0"/>
              <a:t>É a junção dos </a:t>
            </a:r>
            <a:r>
              <a:rPr lang="pt-BR" dirty="0" err="1"/>
              <a:t>Pap</a:t>
            </a:r>
            <a:r>
              <a:rPr lang="en-US" dirty="0" err="1"/>
              <a:t>éis</a:t>
            </a:r>
            <a:r>
              <a:rPr lang="en-US" dirty="0"/>
              <a:t> x </a:t>
            </a:r>
            <a:r>
              <a:rPr lang="en-US" dirty="0" err="1"/>
              <a:t>Responsabilidades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D63D53-1308-404E-BF4C-2AD60E9DC152}"/>
              </a:ext>
            </a:extLst>
          </p:cNvPr>
          <p:cNvSpPr txBox="1"/>
          <p:nvPr/>
        </p:nvSpPr>
        <p:spPr>
          <a:xfrm rot="19831631">
            <a:off x="-72704" y="3972489"/>
            <a:ext cx="8107917" cy="4770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</a:rPr>
              <a:t>T</a:t>
            </a:r>
            <a:r>
              <a:rPr lang="pt-BR" sz="2500" b="1" dirty="0">
                <a:solidFill>
                  <a:srgbClr val="FF0000"/>
                </a:solidFill>
              </a:rPr>
              <a:t>O-DO: </a:t>
            </a:r>
            <a:r>
              <a:rPr lang="pt-BR" sz="2500" dirty="0">
                <a:solidFill>
                  <a:srgbClr val="FF0000"/>
                </a:solidFill>
              </a:rPr>
              <a:t>Fazer a leitura as atividades e entender a matriz</a:t>
            </a:r>
          </a:p>
        </p:txBody>
      </p:sp>
    </p:spTree>
    <p:extLst>
      <p:ext uri="{BB962C8B-B14F-4D97-AF65-F5344CB8AC3E}">
        <p14:creationId xmlns:p14="http://schemas.microsoft.com/office/powerpoint/2010/main" val="164955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  <p:bldP spid="12" grpId="0" animBg="1"/>
      <p:bldP spid="15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6">
            <a:extLst>
              <a:ext uri="{FF2B5EF4-FFF2-40B4-BE49-F238E27FC236}">
                <a16:creationId xmlns:a16="http://schemas.microsoft.com/office/drawing/2014/main" id="{71A2C7DD-9329-400E-9C02-D953BD7C74A9}"/>
              </a:ext>
            </a:extLst>
          </p:cNvPr>
          <p:cNvSpPr txBox="1"/>
          <p:nvPr/>
        </p:nvSpPr>
        <p:spPr>
          <a:xfrm>
            <a:off x="7467742" y="2672592"/>
            <a:ext cx="4028064" cy="21965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err="1"/>
              <a:t>Benefícios</a:t>
            </a:r>
            <a:r>
              <a:rPr lang="en-US" sz="2000" b="1" dirty="0"/>
              <a:t>:</a:t>
            </a:r>
          </a:p>
          <a:p>
            <a:pPr marL="342900" indent="-34290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pt-BR" sz="2000" dirty="0"/>
              <a:t>Garantir uma </a:t>
            </a:r>
            <a:r>
              <a:rPr lang="pt-BR" sz="2000" b="1" dirty="0"/>
              <a:t>comunicação</a:t>
            </a:r>
            <a:r>
              <a:rPr lang="pt-BR" sz="2000" dirty="0"/>
              <a:t> mais clara e fluída ao longo do projeto.</a:t>
            </a:r>
          </a:p>
          <a:p>
            <a:pPr marL="342900" indent="-34290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pt-BR" sz="2000" b="1" dirty="0"/>
              <a:t>Evitar</a:t>
            </a:r>
            <a:r>
              <a:rPr lang="pt-BR" sz="2000" dirty="0"/>
              <a:t> possíveis conflitos, que é um fator essencial para o sucesso de um projeto.</a:t>
            </a:r>
            <a:endParaRPr lang="en-US" sz="2000" b="1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DCA5344-B8A0-493D-9B28-D4B2AFCD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Matriz de </a:t>
            </a:r>
            <a:r>
              <a:rPr lang="en-US" dirty="0" err="1"/>
              <a:t>Responsabilidades</a:t>
            </a:r>
            <a:r>
              <a:rPr lang="en-US" dirty="0"/>
              <a:t> </a:t>
            </a:r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32CD875-6007-4A6A-AAA0-2A4AB758B30C}"/>
              </a:ext>
            </a:extLst>
          </p:cNvPr>
          <p:cNvGrpSpPr/>
          <p:nvPr/>
        </p:nvGrpSpPr>
        <p:grpSpPr>
          <a:xfrm>
            <a:off x="1918742" y="2862547"/>
            <a:ext cx="5904656" cy="1627021"/>
            <a:chOff x="3468004" y="1255247"/>
            <a:chExt cx="5311287" cy="1139827"/>
          </a:xfrm>
        </p:grpSpPr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3FA0B79B-D0F7-46C6-84BE-05721C9B8A07}"/>
                </a:ext>
              </a:extLst>
            </p:cNvPr>
            <p:cNvSpPr/>
            <p:nvPr/>
          </p:nvSpPr>
          <p:spPr>
            <a:xfrm>
              <a:off x="3468004" y="1255247"/>
              <a:ext cx="5202006" cy="1139827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chemeClr val="tx1">
                <a:lumMod val="50000"/>
                <a:lumOff val="5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Seta: para a Direita 4">
              <a:extLst>
                <a:ext uri="{FF2B5EF4-FFF2-40B4-BE49-F238E27FC236}">
                  <a16:creationId xmlns:a16="http://schemas.microsoft.com/office/drawing/2014/main" id="{3990E370-37FB-4A92-83C1-75F6BC6A4759}"/>
                </a:ext>
              </a:extLst>
            </p:cNvPr>
            <p:cNvSpPr txBox="1"/>
            <p:nvPr/>
          </p:nvSpPr>
          <p:spPr>
            <a:xfrm>
              <a:off x="3577286" y="1397725"/>
              <a:ext cx="5202005" cy="8548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114300" indent="-114300">
                <a:buFont typeface="Wingdings" panose="05000000000000000000" pitchFamily="2" charset="2"/>
                <a:buChar char="§"/>
              </a:pPr>
              <a:r>
                <a:rPr lang="en-US" dirty="0" err="1">
                  <a:solidFill>
                    <a:schemeClr val="bg1"/>
                  </a:solidFill>
                </a:rPr>
                <a:t>Determinar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quem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faz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cada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atividade</a:t>
              </a:r>
              <a:endParaRPr lang="pt-BR" dirty="0">
                <a:solidFill>
                  <a:schemeClr val="bg1"/>
                </a:solidFill>
              </a:endParaRPr>
            </a:p>
            <a:p>
              <a:pPr marL="114300" indent="-114300">
                <a:buFont typeface="Wingdings" panose="05000000000000000000" pitchFamily="2" charset="2"/>
                <a:buChar char="§"/>
              </a:pPr>
              <a:r>
                <a:rPr lang="pt-BR" dirty="0">
                  <a:solidFill>
                    <a:schemeClr val="bg1"/>
                  </a:solidFill>
                </a:rPr>
                <a:t>Distribuir responsabilidades entre a equipe do projeto</a:t>
              </a:r>
            </a:p>
            <a:p>
              <a:pPr marL="114300" indent="-114300">
                <a:buFont typeface="Wingdings" panose="05000000000000000000" pitchFamily="2" charset="2"/>
                <a:buChar char="§"/>
              </a:pPr>
              <a:r>
                <a:rPr lang="pt-BR" dirty="0">
                  <a:solidFill>
                    <a:schemeClr val="bg1"/>
                  </a:solidFill>
                </a:rPr>
                <a:t>Formalizar as atribuições das funções</a:t>
              </a:r>
            </a:p>
            <a:p>
              <a:pPr marL="114300" indent="-114300">
                <a:buFont typeface="Wingdings" panose="05000000000000000000" pitchFamily="2" charset="2"/>
                <a:buChar char="§"/>
              </a:pPr>
              <a:r>
                <a:rPr lang="pt-BR" dirty="0">
                  <a:solidFill>
                    <a:schemeClr val="bg1"/>
                  </a:solidFill>
                </a:rPr>
                <a:t>Documentar as informações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C6BE2F9-342B-4331-A788-F241D89724FB}"/>
              </a:ext>
            </a:extLst>
          </p:cNvPr>
          <p:cNvGrpSpPr/>
          <p:nvPr/>
        </p:nvGrpSpPr>
        <p:grpSpPr>
          <a:xfrm>
            <a:off x="910630" y="3181372"/>
            <a:ext cx="1063824" cy="989375"/>
            <a:chOff x="-20470" y="1255247"/>
            <a:chExt cx="3488473" cy="1139827"/>
          </a:xfrm>
          <a:solidFill>
            <a:schemeClr val="bg2"/>
          </a:solidFill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47952E2F-2D91-4EDC-8CD8-E6B33219A95F}"/>
                </a:ext>
              </a:extLst>
            </p:cNvPr>
            <p:cNvSpPr/>
            <p:nvPr/>
          </p:nvSpPr>
          <p:spPr>
            <a:xfrm>
              <a:off x="0" y="1255247"/>
              <a:ext cx="3468003" cy="1139827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tângulo: Cantos Arredondados 6">
              <a:extLst>
                <a:ext uri="{FF2B5EF4-FFF2-40B4-BE49-F238E27FC236}">
                  <a16:creationId xmlns:a16="http://schemas.microsoft.com/office/drawing/2014/main" id="{3AC0DB22-8C0E-4BFC-8EE6-8031338A4863}"/>
                </a:ext>
              </a:extLst>
            </p:cNvPr>
            <p:cNvSpPr txBox="1"/>
            <p:nvPr/>
          </p:nvSpPr>
          <p:spPr>
            <a:xfrm>
              <a:off x="-20470" y="1410439"/>
              <a:ext cx="3468003" cy="8850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RACI</a:t>
              </a:r>
              <a:endParaRPr lang="pt-BR" sz="1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9" name="Rectangle 6">
            <a:extLst>
              <a:ext uri="{FF2B5EF4-FFF2-40B4-BE49-F238E27FC236}">
                <a16:creationId xmlns:a16="http://schemas.microsoft.com/office/drawing/2014/main" id="{26208202-A73D-4A98-A314-38932BB48C81}"/>
              </a:ext>
            </a:extLst>
          </p:cNvPr>
          <p:cNvSpPr/>
          <p:nvPr/>
        </p:nvSpPr>
        <p:spPr>
          <a:xfrm>
            <a:off x="1702718" y="1455694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i="1" dirty="0">
                <a:solidFill>
                  <a:schemeClr val="tx2">
                    <a:lumMod val="50000"/>
                  </a:schemeClr>
                </a:solidFill>
              </a:rPr>
              <a:t>É o principal documento para guiar o uso dos artefatos conforme o sequenciamento das atividades da metodologia.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14648AE5-5023-4AB7-8D8A-16DC5F7B724B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X3 - Papéis e Responsabilidades.xlsx</a:t>
            </a:r>
          </a:p>
        </p:txBody>
      </p:sp>
    </p:spTree>
    <p:extLst>
      <p:ext uri="{BB962C8B-B14F-4D97-AF65-F5344CB8AC3E}">
        <p14:creationId xmlns:p14="http://schemas.microsoft.com/office/powerpoint/2010/main" val="522442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l="595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/>
          </p:cNvSpPr>
          <p:nvPr/>
        </p:nvSpPr>
        <p:spPr>
          <a:xfrm>
            <a:off x="7391350" y="1268760"/>
            <a:ext cx="4680520" cy="53285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Objetivo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Projeto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Metodologia de Projetos Autopass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Papéis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Responsabilidades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b="1" dirty="0"/>
              <a:t>Artefatos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tividades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 Metodologia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Repositório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Rituais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erramentas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oas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Práticas e Mandamentos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750816" y="324413"/>
            <a:ext cx="1149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Índice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72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1987FC7-8E70-4063-81FE-0170AC47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92" y="1397664"/>
            <a:ext cx="10495170" cy="354350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EDCA5344-B8A0-493D-9B28-D4B2AFCD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Artefatos</a:t>
            </a:r>
            <a:endParaRPr lang="pt-BR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3A42A16-6431-427F-A6B9-A418571D9CFA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X2 - Artefatos e Repositório.xlsx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2C073C7C-646F-412E-B831-0EF2CA757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7"/>
            <a:ext cx="11556905" cy="503998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Artefatos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“modelo”, </a:t>
            </a:r>
            <a:r>
              <a:rPr lang="en-US" dirty="0" err="1"/>
              <a:t>padronizados</a:t>
            </a:r>
            <a:r>
              <a:rPr lang="en-US" dirty="0"/>
              <a:t> e </a:t>
            </a:r>
            <a:r>
              <a:rPr lang="en-US" dirty="0" err="1"/>
              <a:t>construídos</a:t>
            </a:r>
            <a:r>
              <a:rPr lang="en-US" dirty="0"/>
              <a:t> para </a:t>
            </a:r>
            <a:r>
              <a:rPr lang="en-US" dirty="0" err="1"/>
              <a:t>atender</a:t>
            </a:r>
            <a:r>
              <a:rPr lang="en-US" dirty="0"/>
              <a:t> as </a:t>
            </a:r>
            <a:r>
              <a:rPr lang="en-US" dirty="0" err="1"/>
              <a:t>entregas</a:t>
            </a:r>
            <a:r>
              <a:rPr lang="en-US" dirty="0"/>
              <a:t> </a:t>
            </a:r>
            <a:r>
              <a:rPr lang="en-US" dirty="0" err="1"/>
              <a:t>propostas</a:t>
            </a:r>
            <a:r>
              <a:rPr lang="en-US" dirty="0"/>
              <a:t> pela metodologia.</a:t>
            </a: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D9431B9-D838-470D-B5A3-EDD52113986E}"/>
              </a:ext>
            </a:extLst>
          </p:cNvPr>
          <p:cNvGrpSpPr/>
          <p:nvPr/>
        </p:nvGrpSpPr>
        <p:grpSpPr>
          <a:xfrm>
            <a:off x="1126654" y="1467692"/>
            <a:ext cx="6242162" cy="4193556"/>
            <a:chOff x="0" y="1255247"/>
            <a:chExt cx="3468003" cy="3128441"/>
          </a:xfrm>
          <a:solidFill>
            <a:schemeClr val="bg2"/>
          </a:solidFill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94C42A7A-B5BF-491E-9881-485F81F76A8E}"/>
                </a:ext>
              </a:extLst>
            </p:cNvPr>
            <p:cNvSpPr/>
            <p:nvPr/>
          </p:nvSpPr>
          <p:spPr>
            <a:xfrm>
              <a:off x="0" y="1255247"/>
              <a:ext cx="3468003" cy="3128441"/>
            </a:xfrm>
            <a:prstGeom prst="round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tângulo: Cantos Arredondados 6">
              <a:extLst>
                <a:ext uri="{FF2B5EF4-FFF2-40B4-BE49-F238E27FC236}">
                  <a16:creationId xmlns:a16="http://schemas.microsoft.com/office/drawing/2014/main" id="{27FDECE0-82C5-4180-98E4-BA8F866E001B}"/>
                </a:ext>
              </a:extLst>
            </p:cNvPr>
            <p:cNvSpPr txBox="1"/>
            <p:nvPr/>
          </p:nvSpPr>
          <p:spPr>
            <a:xfrm>
              <a:off x="267523" y="1321044"/>
              <a:ext cx="2960444" cy="28825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Representa</a:t>
              </a:r>
              <a:r>
                <a:rPr 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Agrupamento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dos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artefatos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indicando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sua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origem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;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É a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primeira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letra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nome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arquivo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Os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grupos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são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</a:t>
              </a:r>
            </a:p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tabLst>
                  <a:tab pos="271463" algn="l"/>
                </a:tabLst>
              </a:pPr>
              <a:r>
                <a:rPr lang="pt-BR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</a:t>
              </a:r>
              <a:r>
                <a:rPr lang="pt-BR" sz="1500" b="1" dirty="0">
                  <a:solidFill>
                    <a:schemeClr val="accent6">
                      <a:lumMod val="50000"/>
                    </a:schemeClr>
                  </a:solidFill>
                </a:rPr>
                <a:t>X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</a:t>
              </a:r>
              <a:r>
                <a:rPr lang="pt-BR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Geral pode ser utilizado em todas as fases/etapas</a:t>
              </a:r>
            </a:p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tabLst>
                  <a:tab pos="271463" algn="l"/>
                </a:tabLst>
              </a:pP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</a:t>
              </a:r>
              <a:r>
                <a:rPr lang="en-US" sz="1500" b="1" dirty="0">
                  <a:solidFill>
                    <a:schemeClr val="accent6">
                      <a:lumMod val="50000"/>
                    </a:schemeClr>
                  </a:solidFill>
                </a:rPr>
                <a:t>A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Tem origem na Fase de Inicialização - Etapa Idealização</a:t>
              </a:r>
            </a:p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tabLst>
                  <a:tab pos="271463" algn="l"/>
                </a:tabLst>
              </a:pP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</a:t>
              </a:r>
              <a:r>
                <a:rPr lang="pt-BR" sz="1500" b="1" dirty="0">
                  <a:solidFill>
                    <a:schemeClr val="accent6">
                      <a:lumMod val="50000"/>
                    </a:schemeClr>
                  </a:solidFill>
                </a:rPr>
                <a:t>B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Tem origem na Fase de Planejamento - Etapa Plano</a:t>
              </a:r>
            </a:p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tabLst>
                  <a:tab pos="271463" algn="l"/>
                </a:tabLst>
              </a:pP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</a:t>
              </a:r>
              <a:r>
                <a:rPr lang="en-US" sz="1500" b="1" dirty="0">
                  <a:solidFill>
                    <a:schemeClr val="accent6">
                      <a:lumMod val="50000"/>
                    </a:schemeClr>
                  </a:solidFill>
                </a:rPr>
                <a:t>C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Tem origem na Fase de Execução - Etapa Construção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tabLst>
                  <a:tab pos="271463" algn="l"/>
                </a:tabLst>
              </a:pPr>
              <a:r>
                <a:rPr 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</a:t>
              </a:r>
              <a:r>
                <a:rPr lang="en-US" sz="1500" b="1" dirty="0">
                  <a:solidFill>
                    <a:schemeClr val="accent6">
                      <a:lumMod val="50000"/>
                    </a:schemeClr>
                  </a:solidFill>
                </a:rPr>
                <a:t>D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Tem origem na Fase de Execução - Etapa Implantação</a:t>
              </a:r>
            </a:p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tabLst>
                  <a:tab pos="271463" algn="l"/>
                </a:tabLst>
              </a:pPr>
              <a:r>
                <a:rPr 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</a:t>
              </a:r>
              <a:r>
                <a:rPr lang="pt-BR" sz="1500" b="1" dirty="0">
                  <a:solidFill>
                    <a:schemeClr val="accent6">
                      <a:lumMod val="50000"/>
                    </a:schemeClr>
                  </a:solidFill>
                </a:rPr>
                <a:t>E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Tem origem na Fase de Encerramento - Etapa Encerramento</a:t>
              </a:r>
            </a:p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tabLst>
                  <a:tab pos="271463" algn="l"/>
                </a:tabLst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</a:t>
              </a:r>
              <a:r>
                <a:rPr lang="pt-BR" sz="1500" b="1" dirty="0">
                  <a:solidFill>
                    <a:schemeClr val="accent6">
                      <a:lumMod val="50000"/>
                    </a:schemeClr>
                  </a:solidFill>
                </a:rPr>
                <a:t>G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  <a:r>
                <a:rPr lang="pt-BR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Checklist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dos Gates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5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Benefícios</a:t>
              </a:r>
              <a:r>
                <a:rPr 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</a:t>
              </a:r>
            </a:p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tabLst>
                  <a:tab pos="271463" algn="l"/>
                </a:tabLst>
              </a:pP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-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Organiza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os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arquivos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nas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pastas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sequência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que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sua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origem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tabLst>
                  <a:tab pos="271463" algn="l"/>
                </a:tabLst>
              </a:pP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-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Facilita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 auditoria dos PMOs para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os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Gates.</a:t>
              </a:r>
            </a:p>
          </p:txBody>
        </p:sp>
      </p:grp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F33D9DA0-F777-47E4-BA58-3EB64195C5A0}"/>
              </a:ext>
            </a:extLst>
          </p:cNvPr>
          <p:cNvSpPr/>
          <p:nvPr/>
        </p:nvSpPr>
        <p:spPr>
          <a:xfrm rot="16200000">
            <a:off x="537431" y="1137904"/>
            <a:ext cx="770630" cy="1176359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Grupo</a:t>
            </a:r>
            <a:endParaRPr lang="pt-BR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 l="595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/>
          </p:cNvSpPr>
          <p:nvPr/>
        </p:nvSpPr>
        <p:spPr>
          <a:xfrm>
            <a:off x="7391350" y="1412776"/>
            <a:ext cx="4680520" cy="53285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b="1" dirty="0"/>
              <a:t>14h00 – 18h00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endParaRPr lang="en-US" sz="2400" b="1" dirty="0"/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b="1" dirty="0" err="1"/>
              <a:t>Conceitos</a:t>
            </a:r>
            <a:endParaRPr lang="en-US" sz="2400" b="1" dirty="0"/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b="1" dirty="0"/>
              <a:t>Break de 20min: 16h00 </a:t>
            </a:r>
            <a:r>
              <a:rPr lang="en-US" sz="2400" b="1" dirty="0" err="1"/>
              <a:t>às</a:t>
            </a:r>
            <a:r>
              <a:rPr lang="en-US" sz="2400" b="1" dirty="0"/>
              <a:t> 16h20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b="1" dirty="0" err="1"/>
              <a:t>Navegar</a:t>
            </a:r>
            <a:r>
              <a:rPr lang="en-US" sz="2400" b="1" dirty="0"/>
              <a:t> </a:t>
            </a:r>
            <a:r>
              <a:rPr lang="en-US" sz="2400" b="1" dirty="0" err="1"/>
              <a:t>nos</a:t>
            </a:r>
            <a:r>
              <a:rPr lang="en-US" sz="2400" b="1" dirty="0"/>
              <a:t> </a:t>
            </a:r>
            <a:r>
              <a:rPr lang="en-US" sz="2400" b="1" dirty="0" err="1"/>
              <a:t>documentos</a:t>
            </a:r>
            <a:endParaRPr lang="en-US" sz="2400" b="1" dirty="0"/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b="1" dirty="0" err="1"/>
              <a:t>Próximos</a:t>
            </a:r>
            <a:r>
              <a:rPr lang="en-US" sz="2400" b="1" dirty="0"/>
              <a:t> </a:t>
            </a:r>
            <a:r>
              <a:rPr lang="en-US" sz="2400" b="1" dirty="0" err="1"/>
              <a:t>Passos</a:t>
            </a:r>
            <a:endParaRPr lang="en-US" sz="2400" b="1" dirty="0"/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b="1" dirty="0" err="1"/>
              <a:t>Sessão</a:t>
            </a:r>
            <a:r>
              <a:rPr lang="en-US" sz="2400" b="1" dirty="0"/>
              <a:t> de </a:t>
            </a:r>
            <a:r>
              <a:rPr lang="en-US" sz="2400" b="1" dirty="0" err="1"/>
              <a:t>dúvidas</a:t>
            </a:r>
            <a:endParaRPr lang="en-US" sz="2400" b="1" dirty="0"/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endParaRPr lang="pt-BR" sz="2400" b="1" dirty="0"/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750816" y="324413"/>
            <a:ext cx="1392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02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1987FC7-8E70-4063-81FE-0170AC47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92" y="1397664"/>
            <a:ext cx="10495170" cy="354350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EDCA5344-B8A0-493D-9B28-D4B2AFCD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Artefatos</a:t>
            </a:r>
            <a:endParaRPr lang="pt-BR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3A42A16-6431-427F-A6B9-A418571D9CFA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X2 - Artefatos e Repositório.xlsx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2C073C7C-646F-412E-B831-0EF2CA757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7"/>
            <a:ext cx="11556905" cy="503998"/>
          </a:xfrm>
        </p:spPr>
        <p:txBody>
          <a:bodyPr>
            <a:normAutofit fontScale="92500"/>
          </a:bodyPr>
          <a:lstStyle/>
          <a:p>
            <a:r>
              <a:rPr lang="en-US" dirty="0"/>
              <a:t>São </a:t>
            </a:r>
            <a:r>
              <a:rPr lang="en-US" dirty="0" err="1"/>
              <a:t>arquivos</a:t>
            </a:r>
            <a:r>
              <a:rPr lang="en-US" dirty="0"/>
              <a:t> “modelo”, </a:t>
            </a:r>
            <a:r>
              <a:rPr lang="en-US" dirty="0" err="1"/>
              <a:t>padronizados</a:t>
            </a:r>
            <a:r>
              <a:rPr lang="en-US" dirty="0"/>
              <a:t> e </a:t>
            </a:r>
            <a:r>
              <a:rPr lang="en-US" dirty="0" err="1"/>
              <a:t>construídos</a:t>
            </a:r>
            <a:r>
              <a:rPr lang="en-US" dirty="0"/>
              <a:t> para </a:t>
            </a:r>
            <a:r>
              <a:rPr lang="en-US" dirty="0" err="1"/>
              <a:t>atender</a:t>
            </a:r>
            <a:r>
              <a:rPr lang="en-US" dirty="0"/>
              <a:t> as </a:t>
            </a:r>
            <a:r>
              <a:rPr lang="en-US" dirty="0" err="1"/>
              <a:t>entregas</a:t>
            </a:r>
            <a:r>
              <a:rPr lang="en-US" dirty="0"/>
              <a:t> </a:t>
            </a:r>
            <a:r>
              <a:rPr lang="en-US" dirty="0" err="1"/>
              <a:t>propostas</a:t>
            </a:r>
            <a:r>
              <a:rPr lang="en-US" dirty="0"/>
              <a:t> pela metodologia.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252E5D7-A934-4322-9601-8AE0E2F431B7}"/>
              </a:ext>
            </a:extLst>
          </p:cNvPr>
          <p:cNvSpPr/>
          <p:nvPr/>
        </p:nvSpPr>
        <p:spPr>
          <a:xfrm>
            <a:off x="5231110" y="1628800"/>
            <a:ext cx="2232248" cy="216024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48803CA-0721-4107-A34D-FE32C96FA2FB}"/>
              </a:ext>
            </a:extLst>
          </p:cNvPr>
          <p:cNvSpPr/>
          <p:nvPr/>
        </p:nvSpPr>
        <p:spPr>
          <a:xfrm>
            <a:off x="3502918" y="1628800"/>
            <a:ext cx="648072" cy="324036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5DA8BF1-BDBB-418D-9244-A00445EDA367}"/>
              </a:ext>
            </a:extLst>
          </p:cNvPr>
          <p:cNvSpPr txBox="1"/>
          <p:nvPr/>
        </p:nvSpPr>
        <p:spPr>
          <a:xfrm rot="19831631">
            <a:off x="-10048" y="4210703"/>
            <a:ext cx="7139585" cy="4770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</a:rPr>
              <a:t>T</a:t>
            </a:r>
            <a:r>
              <a:rPr lang="pt-BR" sz="2500" b="1" dirty="0">
                <a:solidFill>
                  <a:srgbClr val="FF0000"/>
                </a:solidFill>
              </a:rPr>
              <a:t>O-DO: </a:t>
            </a:r>
            <a:r>
              <a:rPr lang="pt-BR" sz="2500" dirty="0">
                <a:solidFill>
                  <a:srgbClr val="FF0000"/>
                </a:solidFill>
              </a:rPr>
              <a:t>Fazer a leitura do objetivo de cada artefato</a:t>
            </a:r>
          </a:p>
        </p:txBody>
      </p:sp>
    </p:spTree>
    <p:extLst>
      <p:ext uri="{BB962C8B-B14F-4D97-AF65-F5344CB8AC3E}">
        <p14:creationId xmlns:p14="http://schemas.microsoft.com/office/powerpoint/2010/main" val="121574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CA5344-B8A0-493D-9B28-D4B2AFCD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21" y="217155"/>
            <a:ext cx="10971372" cy="3587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artefatos</a:t>
            </a:r>
            <a:endParaRPr lang="pt-BR" dirty="0"/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EB50EE1F-0B58-41F9-9870-4FC79C091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7"/>
            <a:ext cx="11556905" cy="503998"/>
          </a:xfrm>
        </p:spPr>
        <p:txBody>
          <a:bodyPr>
            <a:normAutofit/>
          </a:bodyPr>
          <a:lstStyle/>
          <a:p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arquivos</a:t>
            </a:r>
            <a:r>
              <a:rPr lang="en-US" sz="2000" dirty="0"/>
              <a:t> “modelo”, </a:t>
            </a:r>
            <a:r>
              <a:rPr lang="en-US" sz="2000" dirty="0" err="1"/>
              <a:t>são</a:t>
            </a:r>
            <a:r>
              <a:rPr lang="en-US" sz="2000" dirty="0"/>
              <a:t>:</a:t>
            </a:r>
            <a:endParaRPr lang="pt-BR" sz="200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557FDD2-410F-4766-AC43-1B27C0F0924E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X2 - Artefatos e Repositório.xlsx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9900C3-3139-47D4-899E-6F1ADFFC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494" y="914191"/>
            <a:ext cx="2781300" cy="58388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7959903-EB84-4794-85AE-2A0229621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51" y="1123742"/>
            <a:ext cx="59436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7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CA5344-B8A0-493D-9B28-D4B2AFCD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21" y="217155"/>
            <a:ext cx="10971372" cy="3587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artefatos</a:t>
            </a:r>
            <a:endParaRPr lang="pt-BR" dirty="0"/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EB50EE1F-0B58-41F9-9870-4FC79C091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7"/>
            <a:ext cx="11556905" cy="503998"/>
          </a:xfrm>
        </p:spPr>
        <p:txBody>
          <a:bodyPr>
            <a:normAutofit/>
          </a:bodyPr>
          <a:lstStyle/>
          <a:p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arquivos</a:t>
            </a:r>
            <a:r>
              <a:rPr lang="en-US" sz="2000" dirty="0"/>
              <a:t> “modelo”, </a:t>
            </a:r>
            <a:r>
              <a:rPr lang="en-US" sz="2000" dirty="0" err="1"/>
              <a:t>são</a:t>
            </a:r>
            <a:r>
              <a:rPr lang="en-US" sz="2000" dirty="0"/>
              <a:t>:</a:t>
            </a:r>
            <a:endParaRPr lang="pt-BR" sz="20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B382557-37B0-4AD4-9BE0-3DB3812FF085}"/>
              </a:ext>
            </a:extLst>
          </p:cNvPr>
          <p:cNvGrpSpPr/>
          <p:nvPr/>
        </p:nvGrpSpPr>
        <p:grpSpPr>
          <a:xfrm>
            <a:off x="2494806" y="1268760"/>
            <a:ext cx="3727559" cy="5093120"/>
            <a:chOff x="-155207" y="1255247"/>
            <a:chExt cx="3623211" cy="3128441"/>
          </a:xfrm>
          <a:solidFill>
            <a:schemeClr val="bg2"/>
          </a:solidFill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9AC8C80-6349-476B-B9E3-6CEC8B4CA507}"/>
                </a:ext>
              </a:extLst>
            </p:cNvPr>
            <p:cNvSpPr/>
            <p:nvPr/>
          </p:nvSpPr>
          <p:spPr>
            <a:xfrm>
              <a:off x="-155207" y="1255247"/>
              <a:ext cx="3623211" cy="3128441"/>
            </a:xfrm>
            <a:prstGeom prst="round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17E35D56-2844-4F1E-BA8A-6F4B3F7ABABD}"/>
                </a:ext>
              </a:extLst>
            </p:cNvPr>
            <p:cNvSpPr txBox="1"/>
            <p:nvPr/>
          </p:nvSpPr>
          <p:spPr>
            <a:xfrm>
              <a:off x="194754" y="1364611"/>
              <a:ext cx="2960445" cy="29425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Metodologia de Projetos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Artefatos e Repositório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Papéis e Responsabilidades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Ata de Reunião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Relatório de Status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Solicitação de Mudança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Termo de Aceite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Rituais e Mandamentos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Relatório de Status Executivo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Documento de Oportunidade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Declaração de Escopo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Lei do Bem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Requisitos Funcionais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Plano de Comunicação e RH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Esforço e Custos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Gestão de Riscos e Questões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Gestão de Mudanças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CB07DC1-DCCB-439C-9D8F-D7B10352A1C6}"/>
              </a:ext>
            </a:extLst>
          </p:cNvPr>
          <p:cNvGrpSpPr/>
          <p:nvPr/>
        </p:nvGrpSpPr>
        <p:grpSpPr>
          <a:xfrm>
            <a:off x="6189679" y="1268760"/>
            <a:ext cx="3727559" cy="5093120"/>
            <a:chOff x="0" y="1255247"/>
            <a:chExt cx="3468003" cy="3128441"/>
          </a:xfrm>
          <a:solidFill>
            <a:schemeClr val="bg2"/>
          </a:solidFill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E11F4AB1-B9D3-4687-9EBF-D9E3B6538548}"/>
                </a:ext>
              </a:extLst>
            </p:cNvPr>
            <p:cNvSpPr/>
            <p:nvPr/>
          </p:nvSpPr>
          <p:spPr>
            <a:xfrm>
              <a:off x="0" y="1255247"/>
              <a:ext cx="3468003" cy="3128441"/>
            </a:xfrm>
            <a:prstGeom prst="round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tângulo: Cantos Arredondados 6">
              <a:extLst>
                <a:ext uri="{FF2B5EF4-FFF2-40B4-BE49-F238E27FC236}">
                  <a16:creationId xmlns:a16="http://schemas.microsoft.com/office/drawing/2014/main" id="{6EAE5BC6-FD27-44E1-8ADC-856929ECC1B2}"/>
                </a:ext>
              </a:extLst>
            </p:cNvPr>
            <p:cNvSpPr txBox="1"/>
            <p:nvPr/>
          </p:nvSpPr>
          <p:spPr>
            <a:xfrm>
              <a:off x="218226" y="1393812"/>
              <a:ext cx="3043577" cy="286913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Apresentação de projeto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Cronograma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Controle de Custos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Plano de Projeto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Reunião de Partida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Especificação Funcional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Especificação Técnica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Cenários de Teste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Evidência de Teste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Lições Aprendidas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Checklist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- Solicitação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Checklist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- Termo de Abertura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Checklist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- Compromisso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Checklist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- Homologação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Checklist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- Termo de Aceite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Checklist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- Encerramento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557FDD2-410F-4766-AC43-1B27C0F0924E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X2 - Artefatos e Repositório.xlsx</a:t>
            </a:r>
          </a:p>
        </p:txBody>
      </p:sp>
    </p:spTree>
    <p:extLst>
      <p:ext uri="{BB962C8B-B14F-4D97-AF65-F5344CB8AC3E}">
        <p14:creationId xmlns:p14="http://schemas.microsoft.com/office/powerpoint/2010/main" val="198793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CA5344-B8A0-493D-9B28-D4B2AFCD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21" y="217155"/>
            <a:ext cx="10971372" cy="3587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Aonde</a:t>
            </a:r>
            <a:r>
              <a:rPr lang="en-US" dirty="0"/>
              <a:t> e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modelo?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411C719-92E1-473E-A300-767420CBA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7" y="2340680"/>
            <a:ext cx="11685517" cy="3096344"/>
          </a:xfrm>
          <a:prstGeom prst="rect">
            <a:avLst/>
          </a:prstGeo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238C6763-DFA2-4E1B-A335-5C0FA5B2319F}"/>
              </a:ext>
            </a:extLst>
          </p:cNvPr>
          <p:cNvSpPr/>
          <p:nvPr/>
        </p:nvSpPr>
        <p:spPr>
          <a:xfrm>
            <a:off x="9911630" y="2060848"/>
            <a:ext cx="1800200" cy="1412935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Artefatos</a:t>
            </a:r>
            <a:endParaRPr lang="pt-B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FA09E4F-2357-4539-BEC7-155298A7E1D9}"/>
              </a:ext>
            </a:extLst>
          </p:cNvPr>
          <p:cNvSpPr/>
          <p:nvPr/>
        </p:nvSpPr>
        <p:spPr>
          <a:xfrm>
            <a:off x="9263558" y="3753615"/>
            <a:ext cx="2664298" cy="168340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31074A5-683F-4BEF-B04D-703F22FE4FC3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X3 - Papéis e Responsabilidades.xlsx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F6BB377D-1B5E-4601-B2C9-B98064763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7"/>
            <a:ext cx="11747455" cy="768360"/>
          </a:xfrm>
        </p:spPr>
        <p:txBody>
          <a:bodyPr>
            <a:normAutofit/>
          </a:bodyPr>
          <a:lstStyle/>
          <a:p>
            <a:r>
              <a:rPr lang="pt-BR" dirty="0"/>
              <a:t>Na atividades determinadas na Matriz de Responsabilidade, conforme sequenciamento proposto pela Metodologia de Projetos.</a:t>
            </a:r>
          </a:p>
        </p:txBody>
      </p:sp>
    </p:spTree>
    <p:extLst>
      <p:ext uri="{BB962C8B-B14F-4D97-AF65-F5344CB8AC3E}">
        <p14:creationId xmlns:p14="http://schemas.microsoft.com/office/powerpoint/2010/main" val="340824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l="595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/>
          </p:cNvSpPr>
          <p:nvPr/>
        </p:nvSpPr>
        <p:spPr>
          <a:xfrm>
            <a:off x="7391350" y="1268760"/>
            <a:ext cx="4680520" cy="53285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Objetivo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Projeto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Metodologia de Projetos Autopass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Papéis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Responsabilidades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Artefatos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b="1" dirty="0"/>
              <a:t>A</a:t>
            </a:r>
            <a:r>
              <a:rPr lang="pt-BR" sz="2400" b="1" dirty="0" err="1"/>
              <a:t>tividades</a:t>
            </a:r>
            <a:r>
              <a:rPr lang="pt-BR" sz="2400" b="1" dirty="0"/>
              <a:t> da Metodologia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Repositório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Rituais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erramentas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oas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Práticas e Mandamentos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750816" y="324413"/>
            <a:ext cx="1149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Índice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5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9739EBE-0C63-42D5-A736-D13C293E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pt-BR" dirty="0" err="1"/>
              <a:t>tividades</a:t>
            </a:r>
            <a:r>
              <a:rPr lang="pt-BR" dirty="0"/>
              <a:t> da Metodologia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59398BF-9840-4E3C-8504-6E03C162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68" y="1095942"/>
            <a:ext cx="2058649" cy="796681"/>
          </a:xfrm>
          <a:prstGeom prst="homePlate">
            <a:avLst>
              <a:gd name="adj" fmla="val 20607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>
              <a:defRPr/>
            </a:pPr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2" name="Picture 116">
            <a:extLst>
              <a:ext uri="{FF2B5EF4-FFF2-40B4-BE49-F238E27FC236}">
                <a16:creationId xmlns:a16="http://schemas.microsoft.com/office/drawing/2014/main" id="{9426EB7C-4208-427C-81E9-6343D219B2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82" y="1141663"/>
            <a:ext cx="456121" cy="4156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11" name="TextBox 117">
            <a:extLst>
              <a:ext uri="{FF2B5EF4-FFF2-40B4-BE49-F238E27FC236}">
                <a16:creationId xmlns:a16="http://schemas.microsoft.com/office/drawing/2014/main" id="{ED21E08F-099D-4779-9EF8-4CA689B35276}"/>
              </a:ext>
            </a:extLst>
          </p:cNvPr>
          <p:cNvSpPr txBox="1"/>
          <p:nvPr/>
        </p:nvSpPr>
        <p:spPr>
          <a:xfrm>
            <a:off x="1677641" y="1573712"/>
            <a:ext cx="1134000" cy="2631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32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Idealização</a:t>
            </a:r>
            <a:endParaRPr lang="en-US" sz="1320" b="1" dirty="0">
              <a:solidFill>
                <a:schemeClr val="bg1"/>
              </a:solidFill>
              <a:ea typeface="+mj-ea"/>
              <a:cs typeface="Arial" pitchFamily="34" charset="0"/>
            </a:endParaRPr>
          </a:p>
          <a:p>
            <a:pPr algn="ctr"/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Em</a:t>
            </a:r>
            <a:r>
              <a:rPr lang="en-US" sz="960" b="1" dirty="0">
                <a:solidFill>
                  <a:schemeClr val="bg1"/>
                </a:solidFill>
                <a:ea typeface="+mj-ea"/>
                <a:cs typeface="Arial" pitchFamily="34" charset="0"/>
              </a:rPr>
              <a:t> alto </a:t>
            </a:r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nível</a:t>
            </a:r>
            <a:endParaRPr lang="en-US" sz="96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EFD84C6F-5CFC-42D9-82A8-A2850DDB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824" y="1097280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3" name="TextBox 120">
            <a:extLst>
              <a:ext uri="{FF2B5EF4-FFF2-40B4-BE49-F238E27FC236}">
                <a16:creationId xmlns:a16="http://schemas.microsoft.com/office/drawing/2014/main" id="{6DFA65CC-069A-45F3-A734-088EEA583731}"/>
              </a:ext>
            </a:extLst>
          </p:cNvPr>
          <p:cNvSpPr txBox="1"/>
          <p:nvPr/>
        </p:nvSpPr>
        <p:spPr>
          <a:xfrm>
            <a:off x="3762286" y="1556299"/>
            <a:ext cx="1134000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/>
              <a:t>Plano</a:t>
            </a:r>
          </a:p>
          <a:p>
            <a:r>
              <a:rPr lang="en-US" sz="960" dirty="0" err="1"/>
              <a:t>Nível</a:t>
            </a:r>
            <a:r>
              <a:rPr lang="en-US" sz="960" dirty="0"/>
              <a:t> de 100%</a:t>
            </a:r>
          </a:p>
        </p:txBody>
      </p:sp>
      <p:pic>
        <p:nvPicPr>
          <p:cNvPr id="14" name="Picture 119">
            <a:extLst>
              <a:ext uri="{FF2B5EF4-FFF2-40B4-BE49-F238E27FC236}">
                <a16:creationId xmlns:a16="http://schemas.microsoft.com/office/drawing/2014/main" id="{CAC021CE-D133-444D-90A9-2F2BBF10B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85" y="1140240"/>
            <a:ext cx="465971" cy="408082"/>
          </a:xfrm>
          <a:prstGeom prst="rect">
            <a:avLst/>
          </a:prstGeom>
        </p:spPr>
      </p:pic>
      <p:sp>
        <p:nvSpPr>
          <p:cNvPr id="81" name="Rectangle 4">
            <a:extLst>
              <a:ext uri="{FF2B5EF4-FFF2-40B4-BE49-F238E27FC236}">
                <a16:creationId xmlns:a16="http://schemas.microsoft.com/office/drawing/2014/main" id="{02884FE6-CDFA-4300-8F1F-B75790DD0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49" y="2409227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Selecionar o líder de projetos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Analisar base de conhecimento de lições aprendidas (histórico)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Compreender a necessidade e Criar a Declaração de escopo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o formulário da Lei do Bem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Revisar necessidades e Criar documento de Requisitos Funcionais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Identificar premissas e restrições iniciais, além de acordos existentes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entregas do projeto e critérios de sucesso 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Decidir o que comprar e o que fazer (arquitetura/tecnologia/estratégias)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partes interessadas e estimar recursos (</a:t>
            </a:r>
            <a:r>
              <a:rPr lang="pt-BR" altLang="pt-BR" sz="840" b="1" dirty="0" err="1">
                <a:solidFill>
                  <a:schemeClr val="bg1">
                    <a:lumMod val="85000"/>
                  </a:schemeClr>
                </a:solidFill>
              </a:rPr>
              <a:t>skills</a:t>
            </a: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 e áreas)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lista de atividades e dependências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Estimar tempo e custo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Identificar riscos e plano de respostas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Identificar os fornecedores potenciais e critérios de seleção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plano para gerenciar os recursos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plano para gerenciar a comunicação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plano para gestão de mudanças de escopo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Business Case com benefícios mensuráveis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Aplicar </a:t>
            </a:r>
            <a:r>
              <a:rPr lang="pt-BR" altLang="pt-BR" sz="840" b="1" dirty="0" err="1">
                <a:solidFill>
                  <a:schemeClr val="bg1">
                    <a:lumMod val="85000"/>
                  </a:schemeClr>
                </a:solidFill>
              </a:rPr>
              <a:t>checklist</a:t>
            </a: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 - Termo de Abertura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e apresentar ao COMEX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Submeter ao Gate 1 - Termo de Abertura</a:t>
            </a:r>
          </a:p>
        </p:txBody>
      </p:sp>
      <p:sp>
        <p:nvSpPr>
          <p:cNvPr id="107" name="Rectangle 4">
            <a:extLst>
              <a:ext uri="{FF2B5EF4-FFF2-40B4-BE49-F238E27FC236}">
                <a16:creationId xmlns:a16="http://schemas.microsoft.com/office/drawing/2014/main" id="{033137D5-2523-4F73-A35E-70EF22DDF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276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atividades e a equipe da fase de Planejamento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declaração de escopo, documento de requisitos funcionais, premissas, restrições, acordos, entregas do projeto, benefícios e critérios de sucesso/aceite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Fazer uma POC (se necessário)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o que comprar e o que fazer (arquitetura/tecnologia/estratégias)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plano para gerenciar recursos e definir equipe e estrutura do projeto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estimativas de tempo e custo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cronograma detalhado, entregáveis e analisar o caminho crítico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o  controle de custos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Determinar papéis e responsabilidades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plano de comunicação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plano de gerenciamento de riscos e plano de respostas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Selecionar fornecedores, analisar termos, acordos e negociar contratos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plano para gestão de mudanças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Plano de Projeto (linha de base)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Aplicar </a:t>
            </a:r>
            <a:r>
              <a:rPr lang="pt-BR" altLang="pt-BR" sz="840" b="1" dirty="0" err="1">
                <a:solidFill>
                  <a:schemeClr val="bg1">
                    <a:lumMod val="85000"/>
                  </a:schemeClr>
                </a:solidFill>
              </a:rPr>
              <a:t>checklist</a:t>
            </a: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 - Compromisso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Submeter ao Gate 2 - Compromisso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Contratar fornecedores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Envolver e alinhar  equipe para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Realizar reunião de partida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DEB713B6-F7F9-42B3-B3DD-75C850F59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103" y="2409226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Executar o trabalho de acordo com o plano do projeto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Desenhar a solução e criar especificação funcional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Validar e aprovar a especificação funcional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Produzir a solução (desenvolver ou configurar)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especificação técnica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Testar tecnicamente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cenários de testes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Garantir a qualidade das entregas - Teste de TI  conforme critérios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Garantir a qualidade das entregas - Teste do Usuário  conforme critérios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Teste Integrado para homologação final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Gerenciar registro de defeitos abertos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Solucionar defeitos abertos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Testar a solução de defeitos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Aprovar a homologação final - Termo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Realizar piloto (planejar, comunicar, treinar, implantar e homologar)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plano de implantação, comunicação e materiais de treinamento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Criar processo de suporte para a sustentação/operação efetuar o atendimento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Criar o plano de corte para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Submeter ao Gate 3 - Homologação</a:t>
            </a:r>
            <a:endParaRPr lang="en-US" altLang="pt-BR" sz="84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pt-BR" altLang="pt-BR" sz="840" dirty="0">
              <a:solidFill>
                <a:srgbClr val="212121"/>
              </a:solidFill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A51665E-BE8A-4DB9-B8F4-74060C56C820}"/>
              </a:ext>
            </a:extLst>
          </p:cNvPr>
          <p:cNvGrpSpPr/>
          <p:nvPr/>
        </p:nvGrpSpPr>
        <p:grpSpPr>
          <a:xfrm>
            <a:off x="1256268" y="672954"/>
            <a:ext cx="10051729" cy="396499"/>
            <a:chOff x="1096542" y="118800"/>
            <a:chExt cx="11273997" cy="440555"/>
          </a:xfrm>
        </p:grpSpPr>
        <p:sp>
          <p:nvSpPr>
            <p:cNvPr id="61" name="AutoShape 5">
              <a:extLst>
                <a:ext uri="{FF2B5EF4-FFF2-40B4-BE49-F238E27FC236}">
                  <a16:creationId xmlns:a16="http://schemas.microsoft.com/office/drawing/2014/main" id="{FE7F1761-AD1E-4B80-AA74-A6161FA7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764" y="118800"/>
              <a:ext cx="2342728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PLANEJAMENTO</a:t>
              </a:r>
            </a:p>
          </p:txBody>
        </p:sp>
        <p:sp>
          <p:nvSpPr>
            <p:cNvPr id="62" name="AutoShape 5">
              <a:extLst>
                <a:ext uri="{FF2B5EF4-FFF2-40B4-BE49-F238E27FC236}">
                  <a16:creationId xmlns:a16="http://schemas.microsoft.com/office/drawing/2014/main" id="{37313BFF-A8DA-4BED-A42C-AB3EE466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1028" y="118800"/>
              <a:ext cx="4571183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EXECUÇÃO</a:t>
              </a:r>
            </a:p>
          </p:txBody>
        </p:sp>
        <p:sp>
          <p:nvSpPr>
            <p:cNvPr id="63" name="AutoShape 5">
              <a:extLst>
                <a:ext uri="{FF2B5EF4-FFF2-40B4-BE49-F238E27FC236}">
                  <a16:creationId xmlns:a16="http://schemas.microsoft.com/office/drawing/2014/main" id="{E65A21EB-A374-437A-A0F9-D64368DE8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2211" y="118800"/>
              <a:ext cx="2088328" cy="439200"/>
            </a:xfrm>
            <a:custGeom>
              <a:avLst/>
              <a:gdLst>
                <a:gd name="connsiteX0" fmla="*/ 0 w 2012525"/>
                <a:gd name="connsiteY0" fmla="*/ 0 h 439200"/>
                <a:gd name="connsiteX1" fmla="*/ 1921110 w 2012525"/>
                <a:gd name="connsiteY1" fmla="*/ 0 h 439200"/>
                <a:gd name="connsiteX2" fmla="*/ 2012525 w 2012525"/>
                <a:gd name="connsiteY2" fmla="*/ 219600 h 439200"/>
                <a:gd name="connsiteX3" fmla="*/ 1921110 w 2012525"/>
                <a:gd name="connsiteY3" fmla="*/ 439200 h 439200"/>
                <a:gd name="connsiteX4" fmla="*/ 0 w 2012525"/>
                <a:gd name="connsiteY4" fmla="*/ 439200 h 439200"/>
                <a:gd name="connsiteX5" fmla="*/ 91415 w 2012525"/>
                <a:gd name="connsiteY5" fmla="*/ 219600 h 439200"/>
                <a:gd name="connsiteX6" fmla="*/ 0 w 2012525"/>
                <a:gd name="connsiteY6" fmla="*/ 0 h 439200"/>
                <a:gd name="connsiteX0" fmla="*/ 0 w 1938783"/>
                <a:gd name="connsiteY0" fmla="*/ 0 h 439200"/>
                <a:gd name="connsiteX1" fmla="*/ 1921110 w 1938783"/>
                <a:gd name="connsiteY1" fmla="*/ 0 h 439200"/>
                <a:gd name="connsiteX2" fmla="*/ 1938783 w 1938783"/>
                <a:gd name="connsiteY2" fmla="*/ 219600 h 439200"/>
                <a:gd name="connsiteX3" fmla="*/ 1921110 w 1938783"/>
                <a:gd name="connsiteY3" fmla="*/ 439200 h 439200"/>
                <a:gd name="connsiteX4" fmla="*/ 0 w 1938783"/>
                <a:gd name="connsiteY4" fmla="*/ 439200 h 439200"/>
                <a:gd name="connsiteX5" fmla="*/ 91415 w 1938783"/>
                <a:gd name="connsiteY5" fmla="*/ 219600 h 439200"/>
                <a:gd name="connsiteX6" fmla="*/ 0 w 1938783"/>
                <a:gd name="connsiteY6" fmla="*/ 0 h 439200"/>
                <a:gd name="connsiteX0" fmla="*/ 0 w 1921110"/>
                <a:gd name="connsiteY0" fmla="*/ 0 h 439200"/>
                <a:gd name="connsiteX1" fmla="*/ 1921110 w 1921110"/>
                <a:gd name="connsiteY1" fmla="*/ 0 h 439200"/>
                <a:gd name="connsiteX2" fmla="*/ 1916661 w 1921110"/>
                <a:gd name="connsiteY2" fmla="*/ 212226 h 439200"/>
                <a:gd name="connsiteX3" fmla="*/ 1921110 w 1921110"/>
                <a:gd name="connsiteY3" fmla="*/ 439200 h 439200"/>
                <a:gd name="connsiteX4" fmla="*/ 0 w 1921110"/>
                <a:gd name="connsiteY4" fmla="*/ 439200 h 439200"/>
                <a:gd name="connsiteX5" fmla="*/ 91415 w 1921110"/>
                <a:gd name="connsiteY5" fmla="*/ 219600 h 439200"/>
                <a:gd name="connsiteX6" fmla="*/ 0 w 1921110"/>
                <a:gd name="connsiteY6" fmla="*/ 0 h 43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1110" h="439200">
                  <a:moveTo>
                    <a:pt x="0" y="0"/>
                  </a:moveTo>
                  <a:lnTo>
                    <a:pt x="1921110" y="0"/>
                  </a:lnTo>
                  <a:lnTo>
                    <a:pt x="1916661" y="212226"/>
                  </a:lnTo>
                  <a:lnTo>
                    <a:pt x="1921110" y="439200"/>
                  </a:lnTo>
                  <a:lnTo>
                    <a:pt x="0" y="439200"/>
                  </a:lnTo>
                  <a:lnTo>
                    <a:pt x="91415" y="21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ENCERRAMENTO</a:t>
              </a:r>
            </a:p>
          </p:txBody>
        </p:sp>
        <p:sp>
          <p:nvSpPr>
            <p:cNvPr id="60" name="AutoShape 3">
              <a:extLst>
                <a:ext uri="{FF2B5EF4-FFF2-40B4-BE49-F238E27FC236}">
                  <a16:creationId xmlns:a16="http://schemas.microsoft.com/office/drawing/2014/main" id="{43FAF8FD-AAA2-44C1-B85C-F0CD93B5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542" y="118800"/>
              <a:ext cx="2313838" cy="440555"/>
            </a:xfrm>
            <a:prstGeom prst="homePlate">
              <a:avLst>
                <a:gd name="adj" fmla="val 20607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>
                <a:defRPr/>
              </a:pPr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INICIAÇÃO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03E93E5E-654F-4094-9A58-512CD8D45BD7}"/>
              </a:ext>
            </a:extLst>
          </p:cNvPr>
          <p:cNvGrpSpPr/>
          <p:nvPr/>
        </p:nvGrpSpPr>
        <p:grpSpPr>
          <a:xfrm>
            <a:off x="651401" y="577485"/>
            <a:ext cx="339935" cy="6117858"/>
            <a:chOff x="651401" y="577485"/>
            <a:chExt cx="339935" cy="6117858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267A53DA-9311-4626-94A4-496144F41B88}"/>
                </a:ext>
              </a:extLst>
            </p:cNvPr>
            <p:cNvGrpSpPr/>
            <p:nvPr/>
          </p:nvGrpSpPr>
          <p:grpSpPr>
            <a:xfrm>
              <a:off x="651401" y="577485"/>
              <a:ext cx="339935" cy="6117858"/>
              <a:chOff x="391723" y="-66875"/>
              <a:chExt cx="377705" cy="6797620"/>
            </a:xfrm>
          </p:grpSpPr>
          <p:sp>
            <p:nvSpPr>
              <p:cNvPr id="56" name="AutoShape 3">
                <a:extLst>
                  <a:ext uri="{FF2B5EF4-FFF2-40B4-BE49-F238E27FC236}">
                    <a16:creationId xmlns:a16="http://schemas.microsoft.com/office/drawing/2014/main" id="{CCFFCCC9-E4AF-44DD-9CC1-047025045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264732" y="77307"/>
                <a:ext cx="618420" cy="330056"/>
              </a:xfrm>
              <a:prstGeom prst="homePlate">
                <a:avLst>
                  <a:gd name="adj" fmla="val 23338"/>
                </a:avLst>
              </a:pr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080" b="1" kern="0" dirty="0" err="1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Fases</a:t>
                </a:r>
                <a:endParaRPr lang="en-US" sz="1080" b="1" kern="0" dirty="0">
                  <a:solidFill>
                    <a:schemeClr val="bg1"/>
                  </a:solidFill>
                  <a:latin typeface="Calibri"/>
                  <a:cs typeface="Calibri" pitchFamily="34" charset="0"/>
                </a:endParaRPr>
              </a:p>
            </p:txBody>
          </p:sp>
          <p:sp>
            <p:nvSpPr>
              <p:cNvPr id="58" name="AutoShape 5">
                <a:extLst>
                  <a:ext uri="{FF2B5EF4-FFF2-40B4-BE49-F238E27FC236}">
                    <a16:creationId xmlns:a16="http://schemas.microsoft.com/office/drawing/2014/main" id="{CBF09398-34B9-4953-9265-971F8E74A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247265" y="1487221"/>
                <a:ext cx="668104" cy="376222"/>
              </a:xfrm>
              <a:prstGeom prst="chevron">
                <a:avLst>
                  <a:gd name="adj" fmla="val 20814"/>
                </a:avLst>
              </a:pr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350" b="1" kern="0" dirty="0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E/S</a:t>
                </a:r>
              </a:p>
            </p:txBody>
          </p:sp>
          <p:sp>
            <p:nvSpPr>
              <p:cNvPr id="64" name="AutoShape 5">
                <a:extLst>
                  <a:ext uri="{FF2B5EF4-FFF2-40B4-BE49-F238E27FC236}">
                    <a16:creationId xmlns:a16="http://schemas.microsoft.com/office/drawing/2014/main" id="{E4E8376D-9BF3-4309-A7BF-87F80F85C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-1815974" y="4146827"/>
                <a:ext cx="4791615" cy="376222"/>
              </a:xfrm>
              <a:custGeom>
                <a:avLst/>
                <a:gdLst>
                  <a:gd name="connsiteX0" fmla="*/ 0 w 1980000"/>
                  <a:gd name="connsiteY0" fmla="*/ 0 h 376223"/>
                  <a:gd name="connsiteX1" fmla="*/ 1901693 w 1980000"/>
                  <a:gd name="connsiteY1" fmla="*/ 0 h 376223"/>
                  <a:gd name="connsiteX2" fmla="*/ 1980000 w 1980000"/>
                  <a:gd name="connsiteY2" fmla="*/ 188112 h 376223"/>
                  <a:gd name="connsiteX3" fmla="*/ 1901693 w 1980000"/>
                  <a:gd name="connsiteY3" fmla="*/ 376223 h 376223"/>
                  <a:gd name="connsiteX4" fmla="*/ 0 w 1980000"/>
                  <a:gd name="connsiteY4" fmla="*/ 376223 h 376223"/>
                  <a:gd name="connsiteX5" fmla="*/ 78307 w 1980000"/>
                  <a:gd name="connsiteY5" fmla="*/ 188112 h 376223"/>
                  <a:gd name="connsiteX6" fmla="*/ 0 w 1980000"/>
                  <a:gd name="connsiteY6" fmla="*/ 0 h 376223"/>
                  <a:gd name="connsiteX0" fmla="*/ 0 w 1906261"/>
                  <a:gd name="connsiteY0" fmla="*/ 0 h 376223"/>
                  <a:gd name="connsiteX1" fmla="*/ 1901693 w 1906261"/>
                  <a:gd name="connsiteY1" fmla="*/ 0 h 376223"/>
                  <a:gd name="connsiteX2" fmla="*/ 1906261 w 1906261"/>
                  <a:gd name="connsiteY2" fmla="*/ 173366 h 376223"/>
                  <a:gd name="connsiteX3" fmla="*/ 1901693 w 1906261"/>
                  <a:gd name="connsiteY3" fmla="*/ 376223 h 376223"/>
                  <a:gd name="connsiteX4" fmla="*/ 0 w 1906261"/>
                  <a:gd name="connsiteY4" fmla="*/ 376223 h 376223"/>
                  <a:gd name="connsiteX5" fmla="*/ 78307 w 1906261"/>
                  <a:gd name="connsiteY5" fmla="*/ 188112 h 376223"/>
                  <a:gd name="connsiteX6" fmla="*/ 0 w 1906261"/>
                  <a:gd name="connsiteY6" fmla="*/ 0 h 376223"/>
                  <a:gd name="connsiteX0" fmla="*/ 0 w 1906261"/>
                  <a:gd name="connsiteY0" fmla="*/ 0 h 376223"/>
                  <a:gd name="connsiteX1" fmla="*/ 1901693 w 1906261"/>
                  <a:gd name="connsiteY1" fmla="*/ 0 h 376223"/>
                  <a:gd name="connsiteX2" fmla="*/ 1906261 w 1906261"/>
                  <a:gd name="connsiteY2" fmla="*/ 173366 h 376223"/>
                  <a:gd name="connsiteX3" fmla="*/ 1901693 w 1906261"/>
                  <a:gd name="connsiteY3" fmla="*/ 376223 h 376223"/>
                  <a:gd name="connsiteX4" fmla="*/ 0 w 1906261"/>
                  <a:gd name="connsiteY4" fmla="*/ 376223 h 376223"/>
                  <a:gd name="connsiteX5" fmla="*/ 40600 w 1906261"/>
                  <a:gd name="connsiteY5" fmla="*/ 188111 h 376223"/>
                  <a:gd name="connsiteX6" fmla="*/ 0 w 1906261"/>
                  <a:gd name="connsiteY6" fmla="*/ 0 h 376223"/>
                  <a:gd name="connsiteX0" fmla="*/ 0 w 1906261"/>
                  <a:gd name="connsiteY0" fmla="*/ 0 h 376223"/>
                  <a:gd name="connsiteX1" fmla="*/ 1901693 w 1906261"/>
                  <a:gd name="connsiteY1" fmla="*/ 0 h 376223"/>
                  <a:gd name="connsiteX2" fmla="*/ 1906261 w 1906261"/>
                  <a:gd name="connsiteY2" fmla="*/ 173366 h 376223"/>
                  <a:gd name="connsiteX3" fmla="*/ 1901693 w 1906261"/>
                  <a:gd name="connsiteY3" fmla="*/ 376223 h 376223"/>
                  <a:gd name="connsiteX4" fmla="*/ 0 w 1906261"/>
                  <a:gd name="connsiteY4" fmla="*/ 376223 h 376223"/>
                  <a:gd name="connsiteX5" fmla="*/ 57281 w 1906261"/>
                  <a:gd name="connsiteY5" fmla="*/ 197943 h 376223"/>
                  <a:gd name="connsiteX6" fmla="*/ 0 w 1906261"/>
                  <a:gd name="connsiteY6" fmla="*/ 0 h 376223"/>
                  <a:gd name="connsiteX0" fmla="*/ 8341 w 1906261"/>
                  <a:gd name="connsiteY0" fmla="*/ 0 h 376224"/>
                  <a:gd name="connsiteX1" fmla="*/ 1901693 w 1906261"/>
                  <a:gd name="connsiteY1" fmla="*/ 1 h 376224"/>
                  <a:gd name="connsiteX2" fmla="*/ 1906261 w 1906261"/>
                  <a:gd name="connsiteY2" fmla="*/ 173367 h 376224"/>
                  <a:gd name="connsiteX3" fmla="*/ 1901693 w 1906261"/>
                  <a:gd name="connsiteY3" fmla="*/ 376224 h 376224"/>
                  <a:gd name="connsiteX4" fmla="*/ 0 w 1906261"/>
                  <a:gd name="connsiteY4" fmla="*/ 376224 h 376224"/>
                  <a:gd name="connsiteX5" fmla="*/ 57281 w 1906261"/>
                  <a:gd name="connsiteY5" fmla="*/ 197944 h 376224"/>
                  <a:gd name="connsiteX6" fmla="*/ 8341 w 1906261"/>
                  <a:gd name="connsiteY6" fmla="*/ 0 h 376224"/>
                  <a:gd name="connsiteX0" fmla="*/ 0 w 1897920"/>
                  <a:gd name="connsiteY0" fmla="*/ 0 h 376224"/>
                  <a:gd name="connsiteX1" fmla="*/ 1893352 w 1897920"/>
                  <a:gd name="connsiteY1" fmla="*/ 1 h 376224"/>
                  <a:gd name="connsiteX2" fmla="*/ 1897920 w 1897920"/>
                  <a:gd name="connsiteY2" fmla="*/ 173367 h 376224"/>
                  <a:gd name="connsiteX3" fmla="*/ 1893352 w 1897920"/>
                  <a:gd name="connsiteY3" fmla="*/ 376224 h 376224"/>
                  <a:gd name="connsiteX4" fmla="*/ 0 w 1897920"/>
                  <a:gd name="connsiteY4" fmla="*/ 376224 h 376224"/>
                  <a:gd name="connsiteX5" fmla="*/ 48940 w 1897920"/>
                  <a:gd name="connsiteY5" fmla="*/ 197944 h 376224"/>
                  <a:gd name="connsiteX6" fmla="*/ 0 w 1897920"/>
                  <a:gd name="connsiteY6" fmla="*/ 0 h 376224"/>
                  <a:gd name="connsiteX0" fmla="*/ 0 w 1897920"/>
                  <a:gd name="connsiteY0" fmla="*/ 0 h 376224"/>
                  <a:gd name="connsiteX1" fmla="*/ 1893352 w 1897920"/>
                  <a:gd name="connsiteY1" fmla="*/ 1 h 376224"/>
                  <a:gd name="connsiteX2" fmla="*/ 1897920 w 1897920"/>
                  <a:gd name="connsiteY2" fmla="*/ 173367 h 376224"/>
                  <a:gd name="connsiteX3" fmla="*/ 1893352 w 1897920"/>
                  <a:gd name="connsiteY3" fmla="*/ 376224 h 376224"/>
                  <a:gd name="connsiteX4" fmla="*/ 0 w 1897920"/>
                  <a:gd name="connsiteY4" fmla="*/ 376224 h 376224"/>
                  <a:gd name="connsiteX5" fmla="*/ 36429 w 1897920"/>
                  <a:gd name="connsiteY5" fmla="*/ 197944 h 376224"/>
                  <a:gd name="connsiteX6" fmla="*/ 0 w 1897920"/>
                  <a:gd name="connsiteY6" fmla="*/ 0 h 37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7920" h="376224">
                    <a:moveTo>
                      <a:pt x="0" y="0"/>
                    </a:moveTo>
                    <a:lnTo>
                      <a:pt x="1893352" y="1"/>
                    </a:lnTo>
                    <a:lnTo>
                      <a:pt x="1897920" y="173367"/>
                    </a:lnTo>
                    <a:lnTo>
                      <a:pt x="1893352" y="376224"/>
                    </a:lnTo>
                    <a:lnTo>
                      <a:pt x="0" y="376224"/>
                    </a:lnTo>
                    <a:lnTo>
                      <a:pt x="36429" y="1979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350" b="1" kern="0" dirty="0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Atividades</a:t>
                </a:r>
              </a:p>
            </p:txBody>
          </p:sp>
        </p:grpSp>
        <p:sp>
          <p:nvSpPr>
            <p:cNvPr id="53" name="AutoShape 5">
              <a:extLst>
                <a:ext uri="{FF2B5EF4-FFF2-40B4-BE49-F238E27FC236}">
                  <a16:creationId xmlns:a16="http://schemas.microsoft.com/office/drawing/2014/main" id="{1E5CF063-BFAE-4FB9-8956-60A16C10E1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0076" y="1317600"/>
              <a:ext cx="822588" cy="338601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64793" tIns="64793" rIns="64793" bIns="64793" anchor="ctr">
              <a:spAutoFit/>
            </a:bodyPr>
            <a:lstStyle/>
            <a:p>
              <a:pPr algn="ctr" defTabSz="766598">
                <a:buSzPct val="75000"/>
              </a:pPr>
              <a:r>
                <a:rPr lang="en-US" sz="1350" b="1" kern="0" dirty="0" err="1">
                  <a:solidFill>
                    <a:schemeClr val="bg1"/>
                  </a:solidFill>
                  <a:latin typeface="Calibri"/>
                  <a:cs typeface="Calibri" pitchFamily="34" charset="0"/>
                </a:rPr>
                <a:t>Etapas</a:t>
              </a:r>
              <a:endPara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endParaRPr>
            </a:p>
          </p:txBody>
        </p:sp>
      </p:grpSp>
      <p:sp>
        <p:nvSpPr>
          <p:cNvPr id="94" name="AutoShape 5">
            <a:extLst>
              <a:ext uri="{FF2B5EF4-FFF2-40B4-BE49-F238E27FC236}">
                <a16:creationId xmlns:a16="http://schemas.microsoft.com/office/drawing/2014/main" id="{D8983B3B-99C5-4C1A-AE46-448E4876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73" y="1097280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95" name="TextBox 120">
            <a:extLst>
              <a:ext uri="{FF2B5EF4-FFF2-40B4-BE49-F238E27FC236}">
                <a16:creationId xmlns:a16="http://schemas.microsoft.com/office/drawing/2014/main" id="{07878152-0079-4D22-8412-C72B78519FD7}"/>
              </a:ext>
            </a:extLst>
          </p:cNvPr>
          <p:cNvSpPr txBox="1"/>
          <p:nvPr/>
        </p:nvSpPr>
        <p:spPr>
          <a:xfrm>
            <a:off x="5576746" y="1548322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Construção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pic>
        <p:nvPicPr>
          <p:cNvPr id="20" name="Picture 128">
            <a:extLst>
              <a:ext uri="{FF2B5EF4-FFF2-40B4-BE49-F238E27FC236}">
                <a16:creationId xmlns:a16="http://schemas.microsoft.com/office/drawing/2014/main" id="{42F952A9-A492-425A-ACD4-E4ACFDABA2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16" y="1138402"/>
            <a:ext cx="465971" cy="409920"/>
          </a:xfrm>
          <a:prstGeom prst="rect">
            <a:avLst/>
          </a:prstGeom>
        </p:spPr>
      </p:pic>
      <p:sp>
        <p:nvSpPr>
          <p:cNvPr id="96" name="AutoShape 5">
            <a:extLst>
              <a:ext uri="{FF2B5EF4-FFF2-40B4-BE49-F238E27FC236}">
                <a16:creationId xmlns:a16="http://schemas.microsoft.com/office/drawing/2014/main" id="{4252C450-26A8-46DB-BE53-A8F94BED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434" y="1101179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6" name="Picture 122">
            <a:extLst>
              <a:ext uri="{FF2B5EF4-FFF2-40B4-BE49-F238E27FC236}">
                <a16:creationId xmlns:a16="http://schemas.microsoft.com/office/drawing/2014/main" id="{768F2D8A-2001-40DF-872D-60C274A506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97" y="1142100"/>
            <a:ext cx="451997" cy="409531"/>
          </a:xfrm>
          <a:prstGeom prst="rect">
            <a:avLst/>
          </a:prstGeom>
        </p:spPr>
      </p:pic>
      <p:sp>
        <p:nvSpPr>
          <p:cNvPr id="97" name="TextBox 120">
            <a:extLst>
              <a:ext uri="{FF2B5EF4-FFF2-40B4-BE49-F238E27FC236}">
                <a16:creationId xmlns:a16="http://schemas.microsoft.com/office/drawing/2014/main" id="{7A4767C4-70D5-4920-9E38-2A0FC404A4D5}"/>
              </a:ext>
            </a:extLst>
          </p:cNvPr>
          <p:cNvSpPr txBox="1"/>
          <p:nvPr/>
        </p:nvSpPr>
        <p:spPr>
          <a:xfrm>
            <a:off x="7640604" y="1591060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Implantação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98" name="AutoShape 5">
            <a:extLst>
              <a:ext uri="{FF2B5EF4-FFF2-40B4-BE49-F238E27FC236}">
                <a16:creationId xmlns:a16="http://schemas.microsoft.com/office/drawing/2014/main" id="{B11EE7E4-DE95-44D1-8C0F-D57A66F3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920" y="1096841"/>
            <a:ext cx="1899077" cy="794880"/>
          </a:xfrm>
          <a:custGeom>
            <a:avLst/>
            <a:gdLst>
              <a:gd name="connsiteX0" fmla="*/ 0 w 1717200"/>
              <a:gd name="connsiteY0" fmla="*/ 0 h 662400"/>
              <a:gd name="connsiteX1" fmla="*/ 1579328 w 1717200"/>
              <a:gd name="connsiteY1" fmla="*/ 0 h 662400"/>
              <a:gd name="connsiteX2" fmla="*/ 1717200 w 1717200"/>
              <a:gd name="connsiteY2" fmla="*/ 331200 h 662400"/>
              <a:gd name="connsiteX3" fmla="*/ 1579328 w 1717200"/>
              <a:gd name="connsiteY3" fmla="*/ 662400 h 662400"/>
              <a:gd name="connsiteX4" fmla="*/ 0 w 1717200"/>
              <a:gd name="connsiteY4" fmla="*/ 662400 h 662400"/>
              <a:gd name="connsiteX5" fmla="*/ 137872 w 1717200"/>
              <a:gd name="connsiteY5" fmla="*/ 331200 h 662400"/>
              <a:gd name="connsiteX6" fmla="*/ 0 w 1717200"/>
              <a:gd name="connsiteY6" fmla="*/ 0 h 662400"/>
              <a:gd name="connsiteX0" fmla="*/ 0 w 1582564"/>
              <a:gd name="connsiteY0" fmla="*/ 0 h 662400"/>
              <a:gd name="connsiteX1" fmla="*/ 1579328 w 1582564"/>
              <a:gd name="connsiteY1" fmla="*/ 0 h 662400"/>
              <a:gd name="connsiteX2" fmla="*/ 1582564 w 1582564"/>
              <a:gd name="connsiteY2" fmla="*/ 348029 h 662400"/>
              <a:gd name="connsiteX3" fmla="*/ 1579328 w 1582564"/>
              <a:gd name="connsiteY3" fmla="*/ 662400 h 662400"/>
              <a:gd name="connsiteX4" fmla="*/ 0 w 1582564"/>
              <a:gd name="connsiteY4" fmla="*/ 662400 h 662400"/>
              <a:gd name="connsiteX5" fmla="*/ 137872 w 1582564"/>
              <a:gd name="connsiteY5" fmla="*/ 331200 h 662400"/>
              <a:gd name="connsiteX6" fmla="*/ 0 w 1582564"/>
              <a:gd name="connsiteY6" fmla="*/ 0 h 6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564" h="662400">
                <a:moveTo>
                  <a:pt x="0" y="0"/>
                </a:moveTo>
                <a:lnTo>
                  <a:pt x="1579328" y="0"/>
                </a:lnTo>
                <a:cubicBezTo>
                  <a:pt x="1580407" y="116010"/>
                  <a:pt x="1581485" y="232019"/>
                  <a:pt x="1582564" y="348029"/>
                </a:cubicBezTo>
                <a:cubicBezTo>
                  <a:pt x="1581485" y="452819"/>
                  <a:pt x="1580407" y="557610"/>
                  <a:pt x="1579328" y="662400"/>
                </a:cubicBezTo>
                <a:lnTo>
                  <a:pt x="0" y="662400"/>
                </a:lnTo>
                <a:lnTo>
                  <a:pt x="137872" y="3312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8" name="Picture 125">
            <a:extLst>
              <a:ext uri="{FF2B5EF4-FFF2-40B4-BE49-F238E27FC236}">
                <a16:creationId xmlns:a16="http://schemas.microsoft.com/office/drawing/2014/main" id="{35490C6C-E501-45E1-9D9B-B68BB7C4DB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037" y="1146509"/>
            <a:ext cx="451997" cy="411641"/>
          </a:xfrm>
          <a:prstGeom prst="rect">
            <a:avLst/>
          </a:prstGeom>
        </p:spPr>
      </p:pic>
      <p:sp>
        <p:nvSpPr>
          <p:cNvPr id="102" name="TextBox 120">
            <a:extLst>
              <a:ext uri="{FF2B5EF4-FFF2-40B4-BE49-F238E27FC236}">
                <a16:creationId xmlns:a16="http://schemas.microsoft.com/office/drawing/2014/main" id="{AB0FD0EF-875A-42E7-A87D-BFE5366F667A}"/>
              </a:ext>
            </a:extLst>
          </p:cNvPr>
          <p:cNvSpPr txBox="1"/>
          <p:nvPr/>
        </p:nvSpPr>
        <p:spPr>
          <a:xfrm>
            <a:off x="9605463" y="1557344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Encerramento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91" name="AutoShape 5">
            <a:extLst>
              <a:ext uri="{FF2B5EF4-FFF2-40B4-BE49-F238E27FC236}">
                <a16:creationId xmlns:a16="http://schemas.microsoft.com/office/drawing/2014/main" id="{7FB1FE6C-6D97-405C-88E0-1DE64313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547" y="1900136"/>
            <a:ext cx="1987420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Termo</a:t>
            </a:r>
            <a:r>
              <a:rPr lang="en-US" sz="1320" b="1" kern="0" dirty="0">
                <a:latin typeface="Calibri"/>
                <a:cs typeface="Calibri" pitchFamily="34" charset="0"/>
              </a:rPr>
              <a:t> de </a:t>
            </a:r>
            <a:r>
              <a:rPr lang="en-US" sz="1320" b="1" kern="0" dirty="0" err="1">
                <a:latin typeface="Calibri"/>
                <a:cs typeface="Calibri" pitchFamily="34" charset="0"/>
              </a:rPr>
              <a:t>Abertura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3" name="AutoShape 5">
            <a:extLst>
              <a:ext uri="{FF2B5EF4-FFF2-40B4-BE49-F238E27FC236}">
                <a16:creationId xmlns:a16="http://schemas.microsoft.com/office/drawing/2014/main" id="{8DE68FF3-4AF1-4E47-B2C7-B943283E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57" y="1892160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Compromisso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9" name="AutoShape 5">
            <a:extLst>
              <a:ext uri="{FF2B5EF4-FFF2-40B4-BE49-F238E27FC236}">
                <a16:creationId xmlns:a16="http://schemas.microsoft.com/office/drawing/2014/main" id="{E1CAA70E-CC97-4449-B450-63E16412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06" y="1893954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Homologação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0" name="AutoShape 5">
            <a:extLst>
              <a:ext uri="{FF2B5EF4-FFF2-40B4-BE49-F238E27FC236}">
                <a16:creationId xmlns:a16="http://schemas.microsoft.com/office/drawing/2014/main" id="{8452377C-56AA-4360-8CCB-F8F0C84A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264" y="1907830"/>
            <a:ext cx="1922515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Termo de Aceite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1" name="AutoShape 5">
            <a:extLst>
              <a:ext uri="{FF2B5EF4-FFF2-40B4-BE49-F238E27FC236}">
                <a16:creationId xmlns:a16="http://schemas.microsoft.com/office/drawing/2014/main" id="{DF3AF182-C4AE-49BE-8EC8-842BD360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779" y="1907902"/>
            <a:ext cx="1268827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Sustentação</a:t>
            </a:r>
            <a:r>
              <a:rPr lang="en-US" sz="1320" b="1" i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  </a:t>
            </a: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Operação</a:t>
            </a:r>
            <a:endParaRPr lang="en-US" sz="132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70" name="AutoShape 3">
            <a:extLst>
              <a:ext uri="{FF2B5EF4-FFF2-40B4-BE49-F238E27FC236}">
                <a16:creationId xmlns:a16="http://schemas.microsoft.com/office/drawing/2014/main" id="{0364CFBB-065B-49F0-8B38-1036023C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40" y="1901356"/>
            <a:ext cx="1036915" cy="490730"/>
          </a:xfrm>
          <a:custGeom>
            <a:avLst/>
            <a:gdLst>
              <a:gd name="connsiteX0" fmla="*/ 0 w 1204980"/>
              <a:gd name="connsiteY0" fmla="*/ 0 h 408941"/>
              <a:gd name="connsiteX1" fmla="*/ 1120710 w 1204980"/>
              <a:gd name="connsiteY1" fmla="*/ 0 h 408941"/>
              <a:gd name="connsiteX2" fmla="*/ 1204980 w 1204980"/>
              <a:gd name="connsiteY2" fmla="*/ 204471 h 408941"/>
              <a:gd name="connsiteX3" fmla="*/ 1120710 w 1204980"/>
              <a:gd name="connsiteY3" fmla="*/ 408941 h 408941"/>
              <a:gd name="connsiteX4" fmla="*/ 0 w 1204980"/>
              <a:gd name="connsiteY4" fmla="*/ 408941 h 408941"/>
              <a:gd name="connsiteX5" fmla="*/ 0 w 1204980"/>
              <a:gd name="connsiteY5" fmla="*/ 0 h 408941"/>
              <a:gd name="connsiteX0" fmla="*/ 0 w 1293470"/>
              <a:gd name="connsiteY0" fmla="*/ 0 h 408941"/>
              <a:gd name="connsiteX1" fmla="*/ 1120710 w 1293470"/>
              <a:gd name="connsiteY1" fmla="*/ 0 h 408941"/>
              <a:gd name="connsiteX2" fmla="*/ 1293470 w 1293470"/>
              <a:gd name="connsiteY2" fmla="*/ 197097 h 408941"/>
              <a:gd name="connsiteX3" fmla="*/ 1120710 w 1293470"/>
              <a:gd name="connsiteY3" fmla="*/ 408941 h 408941"/>
              <a:gd name="connsiteX4" fmla="*/ 0 w 1293470"/>
              <a:gd name="connsiteY4" fmla="*/ 408941 h 408941"/>
              <a:gd name="connsiteX5" fmla="*/ 0 w 1293470"/>
              <a:gd name="connsiteY5" fmla="*/ 0 h 40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3470" h="408941">
                <a:moveTo>
                  <a:pt x="0" y="0"/>
                </a:moveTo>
                <a:lnTo>
                  <a:pt x="1120710" y="0"/>
                </a:lnTo>
                <a:lnTo>
                  <a:pt x="1293470" y="197097"/>
                </a:lnTo>
                <a:lnTo>
                  <a:pt x="1120710" y="408941"/>
                </a:lnTo>
                <a:lnTo>
                  <a:pt x="0" y="408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20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Solicitação</a:t>
            </a:r>
            <a:endParaRPr lang="en-US" sz="120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8E4D863D-0ECC-4AC4-AE3F-4200920AA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930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Executar o trabalho de acordo com o plano de implantação e treinamento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Executar o trabalho de acordo com os processos de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Transferir conhecimento e solução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Executar plano de comunicação sobre treinamento e implantação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Executar plano de treinamento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plano de manutenção e evolução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Submeter ao Gate 4 - Termo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Implantar utilizando o plano de corte para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Realizar o suporte assistido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Registrar, acompanhar e solucionar questões apresentadas no suporte assistido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en-US" altLang="pt-BR" sz="840" dirty="0">
              <a:solidFill>
                <a:schemeClr val="bg1">
                  <a:lumMod val="85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en-US" altLang="pt-BR" sz="840" dirty="0">
              <a:solidFill>
                <a:schemeClr val="bg1">
                  <a:lumMod val="85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pt-BR" altLang="pt-BR" sz="840" dirty="0">
              <a:solidFill>
                <a:srgbClr val="212121"/>
              </a:solidFill>
            </a:endParaRP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B6A9E32B-4D5F-425D-8A44-F9ECBE28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4490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Garantir conformidade do trabalho realizado com os requisitos e critérios de sucesso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Identificar, documentar e direcionar questões pendentes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Medir, ajustar e avaliar o desempenho 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Garantir a absorção do projeto para a equipe de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Validar as alterações nos processos e criar novas rotinas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Entregar 100% dos entregáveis do projeto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Medir e rastrear a criação de valores agregados e engajamento dos usuários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Realizar e formalizar a pesquisa de satisfação com o cliente, equipe e fornecedores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Encerrar contratos com os fornecedores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Encerrar controle de custos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Registrar relatórios finais de desempenho (cliente, equipe e fornecedor)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Registrar lições aprendidas e atualizar base de conhecimento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Encerrar o projeto formalmente através da aprovação do "Termo de Aceite"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Submeter ao Gate 5 - Encerramento</a:t>
            </a:r>
            <a:endParaRPr lang="en-US" altLang="pt-BR" sz="84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en-US" altLang="pt-BR" sz="840" dirty="0">
              <a:solidFill>
                <a:schemeClr val="bg1">
                  <a:lumMod val="85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pt-BR" altLang="pt-BR" sz="840" dirty="0">
              <a:solidFill>
                <a:srgbClr val="212121"/>
              </a:solidFill>
            </a:endParaRPr>
          </a:p>
        </p:txBody>
      </p:sp>
      <p:sp>
        <p:nvSpPr>
          <p:cNvPr id="55" name="Seta: para Baixo 54">
            <a:extLst>
              <a:ext uri="{FF2B5EF4-FFF2-40B4-BE49-F238E27FC236}">
                <a16:creationId xmlns:a16="http://schemas.microsoft.com/office/drawing/2014/main" id="{58813BF2-05F0-4B3E-9C69-33A4A44AE5F2}"/>
              </a:ext>
            </a:extLst>
          </p:cNvPr>
          <p:cNvSpPr/>
          <p:nvPr/>
        </p:nvSpPr>
        <p:spPr>
          <a:xfrm rot="12653720">
            <a:off x="649829" y="1489478"/>
            <a:ext cx="627717" cy="3371706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Atividades </a:t>
            </a:r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específicas</a:t>
            </a: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 para </a:t>
            </a:r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cada</a:t>
            </a: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etapa</a:t>
            </a:r>
            <a:endParaRPr lang="pt-BR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Seta: para Baixo 56">
            <a:extLst>
              <a:ext uri="{FF2B5EF4-FFF2-40B4-BE49-F238E27FC236}">
                <a16:creationId xmlns:a16="http://schemas.microsoft.com/office/drawing/2014/main" id="{0D48EF9D-DDDA-4B2B-BDFC-22FDC57DBB91}"/>
              </a:ext>
            </a:extLst>
          </p:cNvPr>
          <p:cNvSpPr/>
          <p:nvPr/>
        </p:nvSpPr>
        <p:spPr>
          <a:xfrm rot="12653720">
            <a:off x="2907310" y="1478245"/>
            <a:ext cx="627717" cy="3371706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Atividades </a:t>
            </a:r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específicas</a:t>
            </a: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 para </a:t>
            </a:r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cada</a:t>
            </a: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etapa</a:t>
            </a:r>
            <a:endParaRPr lang="pt-BR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Seta: para Baixo 58">
            <a:extLst>
              <a:ext uri="{FF2B5EF4-FFF2-40B4-BE49-F238E27FC236}">
                <a16:creationId xmlns:a16="http://schemas.microsoft.com/office/drawing/2014/main" id="{C77A8B29-5409-446D-B500-522C3B5B8D9E}"/>
              </a:ext>
            </a:extLst>
          </p:cNvPr>
          <p:cNvSpPr/>
          <p:nvPr/>
        </p:nvSpPr>
        <p:spPr>
          <a:xfrm rot="12653720">
            <a:off x="4764702" y="1511127"/>
            <a:ext cx="627717" cy="3371706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Atividades </a:t>
            </a:r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específicas</a:t>
            </a: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 para </a:t>
            </a:r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cada</a:t>
            </a: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etapa</a:t>
            </a:r>
            <a:endParaRPr lang="pt-BR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1F799348-A1FB-49A6-B195-D163FCD40936}"/>
              </a:ext>
            </a:extLst>
          </p:cNvPr>
          <p:cNvSpPr/>
          <p:nvPr/>
        </p:nvSpPr>
        <p:spPr>
          <a:xfrm rot="12653720">
            <a:off x="6755625" y="1493985"/>
            <a:ext cx="627717" cy="3371706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Atividades </a:t>
            </a:r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específicas</a:t>
            </a: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 para </a:t>
            </a:r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cada</a:t>
            </a: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etapa</a:t>
            </a:r>
            <a:endParaRPr lang="pt-BR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Seta: para Baixo 65">
            <a:extLst>
              <a:ext uri="{FF2B5EF4-FFF2-40B4-BE49-F238E27FC236}">
                <a16:creationId xmlns:a16="http://schemas.microsoft.com/office/drawing/2014/main" id="{1CDD3EEF-8620-4EB6-B3BB-9090CCEFB195}"/>
              </a:ext>
            </a:extLst>
          </p:cNvPr>
          <p:cNvSpPr/>
          <p:nvPr/>
        </p:nvSpPr>
        <p:spPr>
          <a:xfrm rot="12653720">
            <a:off x="8726989" y="1513006"/>
            <a:ext cx="627717" cy="3371706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Atividades </a:t>
            </a:r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específicas</a:t>
            </a: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 para </a:t>
            </a:r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cada</a:t>
            </a: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etapa</a:t>
            </a:r>
            <a:endParaRPr lang="pt-BR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38A22360-FC4E-428E-9247-8E66417316D3}"/>
              </a:ext>
            </a:extLst>
          </p:cNvPr>
          <p:cNvGrpSpPr/>
          <p:nvPr/>
        </p:nvGrpSpPr>
        <p:grpSpPr>
          <a:xfrm>
            <a:off x="7431113" y="4968928"/>
            <a:ext cx="4043118" cy="1556416"/>
            <a:chOff x="0" y="1635383"/>
            <a:chExt cx="1330557" cy="1161104"/>
          </a:xfrm>
          <a:solidFill>
            <a:schemeClr val="bg2"/>
          </a:solidFill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D1545C10-6821-41DE-B7F5-3D404846ABE7}"/>
                </a:ext>
              </a:extLst>
            </p:cNvPr>
            <p:cNvSpPr/>
            <p:nvPr/>
          </p:nvSpPr>
          <p:spPr>
            <a:xfrm>
              <a:off x="0" y="1635383"/>
              <a:ext cx="1330557" cy="1161104"/>
            </a:xfrm>
            <a:prstGeom prst="round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tângulo: Cantos Arredondados 6">
              <a:extLst>
                <a:ext uri="{FF2B5EF4-FFF2-40B4-BE49-F238E27FC236}">
                  <a16:creationId xmlns:a16="http://schemas.microsoft.com/office/drawing/2014/main" id="{D15504F0-385B-44EB-B4DE-6F567D643842}"/>
                </a:ext>
              </a:extLst>
            </p:cNvPr>
            <p:cNvSpPr txBox="1"/>
            <p:nvPr/>
          </p:nvSpPr>
          <p:spPr>
            <a:xfrm>
              <a:off x="67848" y="1692488"/>
              <a:ext cx="1208003" cy="10006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err="1">
                  <a:solidFill>
                    <a:schemeClr val="accent6">
                      <a:lumMod val="50000"/>
                    </a:schemeClr>
                  </a:solidFill>
                </a:rPr>
                <a:t>Sequência</a:t>
              </a:r>
              <a:r>
                <a:rPr lang="en-US" sz="1500" b="1" dirty="0">
                  <a:solidFill>
                    <a:schemeClr val="accent6">
                      <a:lumMod val="50000"/>
                    </a:schemeClr>
                  </a:solidFill>
                </a:rPr>
                <a:t> das atividades: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Lógica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gradativa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Considera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as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dependências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de execução.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</a:t>
              </a:r>
              <a:r>
                <a:rPr lang="pt-BR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uia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um passo a passo do que se precisa realizar para alcançar os resultados.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2" name="Rectangle 6">
            <a:extLst>
              <a:ext uri="{FF2B5EF4-FFF2-40B4-BE49-F238E27FC236}">
                <a16:creationId xmlns:a16="http://schemas.microsoft.com/office/drawing/2014/main" id="{7069838B-E343-4717-841F-092AD2A21434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X3 - Papéis e Responsabilidades.xlsx</a:t>
            </a:r>
          </a:p>
        </p:txBody>
      </p:sp>
    </p:spTree>
    <p:extLst>
      <p:ext uri="{BB962C8B-B14F-4D97-AF65-F5344CB8AC3E}">
        <p14:creationId xmlns:p14="http://schemas.microsoft.com/office/powerpoint/2010/main" val="412121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07" grpId="0" animBg="1"/>
      <p:bldP spid="42" grpId="0" animBg="1"/>
      <p:bldP spid="44" grpId="0" animBg="1"/>
      <p:bldP spid="46" grpId="0" animBg="1"/>
      <p:bldP spid="55" grpId="0" animBg="1"/>
      <p:bldP spid="57" grpId="0" animBg="1"/>
      <p:bldP spid="59" grpId="0" animBg="1"/>
      <p:bldP spid="65" grpId="0" animBg="1"/>
      <p:bldP spid="6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9739EBE-0C63-42D5-A736-D13C293E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Monitoramento</a:t>
            </a:r>
            <a:r>
              <a:rPr lang="en-US" dirty="0"/>
              <a:t> e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pt-BR" sz="1700" dirty="0"/>
              <a:t>(ciclo de vida)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59398BF-9840-4E3C-8504-6E03C162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68" y="1095942"/>
            <a:ext cx="2058649" cy="796681"/>
          </a:xfrm>
          <a:prstGeom prst="homePlate">
            <a:avLst>
              <a:gd name="adj" fmla="val 20607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>
              <a:defRPr/>
            </a:pPr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2" name="Picture 116">
            <a:extLst>
              <a:ext uri="{FF2B5EF4-FFF2-40B4-BE49-F238E27FC236}">
                <a16:creationId xmlns:a16="http://schemas.microsoft.com/office/drawing/2014/main" id="{9426EB7C-4208-427C-81E9-6343D219B2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82" y="1141663"/>
            <a:ext cx="456121" cy="4156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11" name="TextBox 117">
            <a:extLst>
              <a:ext uri="{FF2B5EF4-FFF2-40B4-BE49-F238E27FC236}">
                <a16:creationId xmlns:a16="http://schemas.microsoft.com/office/drawing/2014/main" id="{ED21E08F-099D-4779-9EF8-4CA689B35276}"/>
              </a:ext>
            </a:extLst>
          </p:cNvPr>
          <p:cNvSpPr txBox="1"/>
          <p:nvPr/>
        </p:nvSpPr>
        <p:spPr>
          <a:xfrm>
            <a:off x="1677641" y="1573712"/>
            <a:ext cx="1134000" cy="2631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32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Idealização</a:t>
            </a:r>
            <a:endParaRPr lang="en-US" sz="1320" b="1" dirty="0">
              <a:solidFill>
                <a:schemeClr val="bg1"/>
              </a:solidFill>
              <a:ea typeface="+mj-ea"/>
              <a:cs typeface="Arial" pitchFamily="34" charset="0"/>
            </a:endParaRPr>
          </a:p>
          <a:p>
            <a:pPr algn="ctr"/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Em</a:t>
            </a:r>
            <a:r>
              <a:rPr lang="en-US" sz="960" b="1" dirty="0">
                <a:solidFill>
                  <a:schemeClr val="bg1"/>
                </a:solidFill>
                <a:ea typeface="+mj-ea"/>
                <a:cs typeface="Arial" pitchFamily="34" charset="0"/>
              </a:rPr>
              <a:t> alto </a:t>
            </a:r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nível</a:t>
            </a:r>
            <a:endParaRPr lang="en-US" sz="96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EFD84C6F-5CFC-42D9-82A8-A2850DDB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824" y="1097280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3" name="TextBox 120">
            <a:extLst>
              <a:ext uri="{FF2B5EF4-FFF2-40B4-BE49-F238E27FC236}">
                <a16:creationId xmlns:a16="http://schemas.microsoft.com/office/drawing/2014/main" id="{6DFA65CC-069A-45F3-A734-088EEA583731}"/>
              </a:ext>
            </a:extLst>
          </p:cNvPr>
          <p:cNvSpPr txBox="1"/>
          <p:nvPr/>
        </p:nvSpPr>
        <p:spPr>
          <a:xfrm>
            <a:off x="3762286" y="1556299"/>
            <a:ext cx="1134000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/>
              <a:t>Plano</a:t>
            </a:r>
          </a:p>
          <a:p>
            <a:r>
              <a:rPr lang="en-US" sz="960" dirty="0" err="1"/>
              <a:t>Nível</a:t>
            </a:r>
            <a:r>
              <a:rPr lang="en-US" sz="960" dirty="0"/>
              <a:t> de 100%</a:t>
            </a:r>
          </a:p>
        </p:txBody>
      </p:sp>
      <p:pic>
        <p:nvPicPr>
          <p:cNvPr id="14" name="Picture 119">
            <a:extLst>
              <a:ext uri="{FF2B5EF4-FFF2-40B4-BE49-F238E27FC236}">
                <a16:creationId xmlns:a16="http://schemas.microsoft.com/office/drawing/2014/main" id="{CAC021CE-D133-444D-90A9-2F2BBF10B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85" y="1140240"/>
            <a:ext cx="465971" cy="408082"/>
          </a:xfrm>
          <a:prstGeom prst="rect">
            <a:avLst/>
          </a:prstGeom>
        </p:spPr>
      </p:pic>
      <p:sp>
        <p:nvSpPr>
          <p:cNvPr id="81" name="Rectangle 4">
            <a:extLst>
              <a:ext uri="{FF2B5EF4-FFF2-40B4-BE49-F238E27FC236}">
                <a16:creationId xmlns:a16="http://schemas.microsoft.com/office/drawing/2014/main" id="{02884FE6-CDFA-4300-8F1F-B75790DD0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49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Selecionar o líder de projetos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Analisar base de conhecimento de lições aprendidas (histórico)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Compreender a necessidade e Criar a Declaração de escopo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o formulário da Lei do Bem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Revisar necessidades e Criar documento de Requisitos Funcionais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Identificar premissas e restrições iniciais, além de acordos existentes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entregas do projeto e critérios de sucesso 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Decidir o que comprar e o que fazer (arquitetura/tecnologia/estratégias)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partes interessadas e estimar recursos (</a:t>
            </a:r>
            <a:r>
              <a:rPr lang="pt-BR" altLang="pt-BR" sz="840" b="1" dirty="0" err="1">
                <a:solidFill>
                  <a:schemeClr val="bg1">
                    <a:lumMod val="85000"/>
                  </a:schemeClr>
                </a:solidFill>
              </a:rPr>
              <a:t>skills</a:t>
            </a: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 e áreas)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lista de atividades e dependências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Estimar tempo e custo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Identificar riscos e plano de respostas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Identificar os fornecedores potenciais e critérios de seleção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plano para gerenciar os recursos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plano para gerenciar a comunicação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plano para gestão de mudanças de escopo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Business Case com benefícios mensuráveis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Aplicar </a:t>
            </a:r>
            <a:r>
              <a:rPr lang="pt-BR" altLang="pt-BR" sz="840" b="1" dirty="0" err="1">
                <a:solidFill>
                  <a:schemeClr val="bg1">
                    <a:lumMod val="85000"/>
                  </a:schemeClr>
                </a:solidFill>
              </a:rPr>
              <a:t>checklist</a:t>
            </a: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 - Termo de Abertura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e apresentar ao COMEX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Submeter ao Gate 1 - Termo de Abertura</a:t>
            </a:r>
          </a:p>
        </p:txBody>
      </p:sp>
      <p:sp>
        <p:nvSpPr>
          <p:cNvPr id="107" name="Rectangle 4">
            <a:extLst>
              <a:ext uri="{FF2B5EF4-FFF2-40B4-BE49-F238E27FC236}">
                <a16:creationId xmlns:a16="http://schemas.microsoft.com/office/drawing/2014/main" id="{033137D5-2523-4F73-A35E-70EF22DDF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276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atividades e a equipe da fase de Planejamento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declaração de escopo, documento de requisitos funcionais, premissas, restrições, acordos, entregas do projeto, benefícios e critérios de sucesso/aceite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Fazer uma POC (se necessário)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o que comprar e o que fazer (arquitetura/tecnologia/estratégias)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plano para gerenciar recursos e definir equipe e estrutura do projeto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estimativas de tempo e custo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cronograma detalhado, entregáveis e analisar o caminho crítico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o  controle de custos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Determinar papéis e responsabilidades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plano de comunicação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plano de gerenciamento de riscos e plano de respostas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Selecionar fornecedores, analisar termos, acordos e negociar contratos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plano para gestão de mudanças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Plano de Projeto (linha de base)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Aplicar </a:t>
            </a:r>
            <a:r>
              <a:rPr lang="pt-BR" altLang="pt-BR" sz="840" b="1" dirty="0" err="1">
                <a:solidFill>
                  <a:schemeClr val="bg1">
                    <a:lumMod val="85000"/>
                  </a:schemeClr>
                </a:solidFill>
              </a:rPr>
              <a:t>checklist</a:t>
            </a: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 - Compromisso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Submeter ao Gate 2 - Compromisso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Contratar fornecedores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Envolver e alinhar  equipe para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Realizar reunião de partida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DEB713B6-F7F9-42B3-B3DD-75C850F59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103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Executar o trabalho de acordo com o plano do projeto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Desenhar a solução e criar especificação funcional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Validar e aprovar a especificação funcional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Produzir a solução (desenvolver ou configurar)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especificação técnica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Testar tecnicamente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cenários de testes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Garantir a qualidade das entregas - Teste de TI  conforme critérios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Garantir a qualidade das entregas - Teste do Usuário  conforme critérios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Teste Integrado para homologação final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Gerenciar registro de defeitos abertos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Solucionar defeitos abertos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Testar a solução de defeitos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Aprovar a homologação final - Termo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Realizar piloto (planejar, comunicar, treinar, implantar e homologar)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plano de implantação, comunicação e materiais de treinamento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Criar processo de suporte para a sustentação/operação efetuar o atendimento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Criar o plano de corte para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Submeter ao Gate 3 - Homologação</a:t>
            </a:r>
            <a:endParaRPr lang="en-US" altLang="pt-BR" sz="84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pt-BR" altLang="pt-BR" sz="840" dirty="0">
              <a:solidFill>
                <a:srgbClr val="212121"/>
              </a:solidFill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8E4D863D-0ECC-4AC4-AE3F-4200920AA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930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Executar o trabalho de acordo com o plano de implantação e treinamento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Executar o trabalho de acordo com os processos de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Transferir conhecimento e solução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Executar plano de comunicação sobre treinamento e implantação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Executar plano de treinamento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plano de manutenção e evolução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Submeter ao Gate 4 - Termo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Implantar utilizando o plano de corte para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Realizar o suporte assistido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Registrar, acompanhar e solucionar questões apresentadas no suporte assistido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en-US" altLang="pt-BR" sz="840" dirty="0">
              <a:solidFill>
                <a:schemeClr val="bg1">
                  <a:lumMod val="85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en-US" altLang="pt-BR" sz="840" dirty="0">
              <a:solidFill>
                <a:schemeClr val="bg1">
                  <a:lumMod val="85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pt-BR" altLang="pt-BR" sz="840" dirty="0">
              <a:solidFill>
                <a:srgbClr val="212121"/>
              </a:solidFill>
            </a:endParaRP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B6A9E32B-4D5F-425D-8A44-F9ECBE28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4490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Garantir conformidade do trabalho realizado com os requisitos e critérios de sucesso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Identificar, documentar e direcionar questões pendentes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Medir, ajustar e avaliar o desempenho 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Garantir a absorção do projeto para a equipe de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Validar as alterações nos processos e criar novas rotinas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Entregar 100% dos entregáveis do projeto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Medir e rastrear a criação de valores agregados e engajamento dos usuários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Realizar e formalizar a pesquisa de satisfação com o cliente, equipe e fornecedores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Encerrar contratos com os fornecedores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Encerrar controle de custos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Registrar relatórios finais de desempenho (cliente, equipe e fornecedor)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Registrar lições aprendidas e atualizar base de conhecimento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Encerrar o projeto formalmente através da aprovação do "Termo de Aceite"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Submeter ao Gate 5 - Encerramento</a:t>
            </a:r>
            <a:endParaRPr lang="en-US" altLang="pt-BR" sz="84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en-US" altLang="pt-BR" sz="840" dirty="0">
              <a:solidFill>
                <a:schemeClr val="bg1">
                  <a:lumMod val="85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pt-BR" altLang="pt-BR" sz="840" dirty="0">
              <a:solidFill>
                <a:srgbClr val="212121"/>
              </a:solidFill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A51665E-BE8A-4DB9-B8F4-74060C56C820}"/>
              </a:ext>
            </a:extLst>
          </p:cNvPr>
          <p:cNvGrpSpPr/>
          <p:nvPr/>
        </p:nvGrpSpPr>
        <p:grpSpPr>
          <a:xfrm>
            <a:off x="1256268" y="672954"/>
            <a:ext cx="10051729" cy="396499"/>
            <a:chOff x="1096542" y="118800"/>
            <a:chExt cx="11273997" cy="440555"/>
          </a:xfrm>
        </p:grpSpPr>
        <p:sp>
          <p:nvSpPr>
            <p:cNvPr id="61" name="AutoShape 5">
              <a:extLst>
                <a:ext uri="{FF2B5EF4-FFF2-40B4-BE49-F238E27FC236}">
                  <a16:creationId xmlns:a16="http://schemas.microsoft.com/office/drawing/2014/main" id="{FE7F1761-AD1E-4B80-AA74-A6161FA7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764" y="118800"/>
              <a:ext cx="2342728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PLANEJAMENTO</a:t>
              </a:r>
            </a:p>
          </p:txBody>
        </p:sp>
        <p:sp>
          <p:nvSpPr>
            <p:cNvPr id="62" name="AutoShape 5">
              <a:extLst>
                <a:ext uri="{FF2B5EF4-FFF2-40B4-BE49-F238E27FC236}">
                  <a16:creationId xmlns:a16="http://schemas.microsoft.com/office/drawing/2014/main" id="{37313BFF-A8DA-4BED-A42C-AB3EE466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1028" y="118800"/>
              <a:ext cx="4571183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EXECUÇÃO</a:t>
              </a:r>
            </a:p>
          </p:txBody>
        </p:sp>
        <p:sp>
          <p:nvSpPr>
            <p:cNvPr id="63" name="AutoShape 5">
              <a:extLst>
                <a:ext uri="{FF2B5EF4-FFF2-40B4-BE49-F238E27FC236}">
                  <a16:creationId xmlns:a16="http://schemas.microsoft.com/office/drawing/2014/main" id="{E65A21EB-A374-437A-A0F9-D64368DE8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2211" y="118800"/>
              <a:ext cx="2088328" cy="439200"/>
            </a:xfrm>
            <a:custGeom>
              <a:avLst/>
              <a:gdLst>
                <a:gd name="connsiteX0" fmla="*/ 0 w 2012525"/>
                <a:gd name="connsiteY0" fmla="*/ 0 h 439200"/>
                <a:gd name="connsiteX1" fmla="*/ 1921110 w 2012525"/>
                <a:gd name="connsiteY1" fmla="*/ 0 h 439200"/>
                <a:gd name="connsiteX2" fmla="*/ 2012525 w 2012525"/>
                <a:gd name="connsiteY2" fmla="*/ 219600 h 439200"/>
                <a:gd name="connsiteX3" fmla="*/ 1921110 w 2012525"/>
                <a:gd name="connsiteY3" fmla="*/ 439200 h 439200"/>
                <a:gd name="connsiteX4" fmla="*/ 0 w 2012525"/>
                <a:gd name="connsiteY4" fmla="*/ 439200 h 439200"/>
                <a:gd name="connsiteX5" fmla="*/ 91415 w 2012525"/>
                <a:gd name="connsiteY5" fmla="*/ 219600 h 439200"/>
                <a:gd name="connsiteX6" fmla="*/ 0 w 2012525"/>
                <a:gd name="connsiteY6" fmla="*/ 0 h 439200"/>
                <a:gd name="connsiteX0" fmla="*/ 0 w 1938783"/>
                <a:gd name="connsiteY0" fmla="*/ 0 h 439200"/>
                <a:gd name="connsiteX1" fmla="*/ 1921110 w 1938783"/>
                <a:gd name="connsiteY1" fmla="*/ 0 h 439200"/>
                <a:gd name="connsiteX2" fmla="*/ 1938783 w 1938783"/>
                <a:gd name="connsiteY2" fmla="*/ 219600 h 439200"/>
                <a:gd name="connsiteX3" fmla="*/ 1921110 w 1938783"/>
                <a:gd name="connsiteY3" fmla="*/ 439200 h 439200"/>
                <a:gd name="connsiteX4" fmla="*/ 0 w 1938783"/>
                <a:gd name="connsiteY4" fmla="*/ 439200 h 439200"/>
                <a:gd name="connsiteX5" fmla="*/ 91415 w 1938783"/>
                <a:gd name="connsiteY5" fmla="*/ 219600 h 439200"/>
                <a:gd name="connsiteX6" fmla="*/ 0 w 1938783"/>
                <a:gd name="connsiteY6" fmla="*/ 0 h 439200"/>
                <a:gd name="connsiteX0" fmla="*/ 0 w 1921110"/>
                <a:gd name="connsiteY0" fmla="*/ 0 h 439200"/>
                <a:gd name="connsiteX1" fmla="*/ 1921110 w 1921110"/>
                <a:gd name="connsiteY1" fmla="*/ 0 h 439200"/>
                <a:gd name="connsiteX2" fmla="*/ 1916661 w 1921110"/>
                <a:gd name="connsiteY2" fmla="*/ 212226 h 439200"/>
                <a:gd name="connsiteX3" fmla="*/ 1921110 w 1921110"/>
                <a:gd name="connsiteY3" fmla="*/ 439200 h 439200"/>
                <a:gd name="connsiteX4" fmla="*/ 0 w 1921110"/>
                <a:gd name="connsiteY4" fmla="*/ 439200 h 439200"/>
                <a:gd name="connsiteX5" fmla="*/ 91415 w 1921110"/>
                <a:gd name="connsiteY5" fmla="*/ 219600 h 439200"/>
                <a:gd name="connsiteX6" fmla="*/ 0 w 1921110"/>
                <a:gd name="connsiteY6" fmla="*/ 0 h 43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1110" h="439200">
                  <a:moveTo>
                    <a:pt x="0" y="0"/>
                  </a:moveTo>
                  <a:lnTo>
                    <a:pt x="1921110" y="0"/>
                  </a:lnTo>
                  <a:lnTo>
                    <a:pt x="1916661" y="212226"/>
                  </a:lnTo>
                  <a:lnTo>
                    <a:pt x="1921110" y="439200"/>
                  </a:lnTo>
                  <a:lnTo>
                    <a:pt x="0" y="439200"/>
                  </a:lnTo>
                  <a:lnTo>
                    <a:pt x="91415" y="21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ENCERRAMENTO</a:t>
              </a:r>
            </a:p>
          </p:txBody>
        </p:sp>
        <p:sp>
          <p:nvSpPr>
            <p:cNvPr id="60" name="AutoShape 3">
              <a:extLst>
                <a:ext uri="{FF2B5EF4-FFF2-40B4-BE49-F238E27FC236}">
                  <a16:creationId xmlns:a16="http://schemas.microsoft.com/office/drawing/2014/main" id="{43FAF8FD-AAA2-44C1-B85C-F0CD93B5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542" y="118800"/>
              <a:ext cx="2313838" cy="440555"/>
            </a:xfrm>
            <a:prstGeom prst="homePlate">
              <a:avLst>
                <a:gd name="adj" fmla="val 20607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>
                <a:defRPr/>
              </a:pPr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INICIAÇÃO</a:t>
              </a:r>
            </a:p>
          </p:txBody>
        </p:sp>
      </p:grpSp>
      <p:pic>
        <p:nvPicPr>
          <p:cNvPr id="45" name="Imagem 44">
            <a:extLst>
              <a:ext uri="{FF2B5EF4-FFF2-40B4-BE49-F238E27FC236}">
                <a16:creationId xmlns:a16="http://schemas.microsoft.com/office/drawing/2014/main" id="{C77C3FE7-8502-4644-93BE-99F73BA1E0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598"/>
          <a:stretch/>
        </p:blipFill>
        <p:spPr>
          <a:xfrm>
            <a:off x="1118004" y="2564904"/>
            <a:ext cx="1952866" cy="113569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55FCEF1C-686A-465F-827E-5FFC0FC5B4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598"/>
          <a:stretch/>
        </p:blipFill>
        <p:spPr>
          <a:xfrm>
            <a:off x="3210918" y="3256181"/>
            <a:ext cx="1952866" cy="113569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9A5BFFAE-A32F-4738-9D86-3BA58161E2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598"/>
          <a:stretch/>
        </p:blipFill>
        <p:spPr>
          <a:xfrm>
            <a:off x="5287870" y="4033867"/>
            <a:ext cx="1952866" cy="113569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E3AF3C2C-BBFC-4EFE-B548-61F2D3643F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598"/>
          <a:stretch/>
        </p:blipFill>
        <p:spPr>
          <a:xfrm>
            <a:off x="7384131" y="4725144"/>
            <a:ext cx="1952866" cy="113569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D7FF8A5D-A2B9-4ECB-9FD7-F556795237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598"/>
          <a:stretch/>
        </p:blipFill>
        <p:spPr>
          <a:xfrm>
            <a:off x="9473257" y="5473069"/>
            <a:ext cx="1952866" cy="113569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</p:pic>
      <p:grpSp>
        <p:nvGrpSpPr>
          <p:cNvPr id="51" name="Agrupar 50">
            <a:extLst>
              <a:ext uri="{FF2B5EF4-FFF2-40B4-BE49-F238E27FC236}">
                <a16:creationId xmlns:a16="http://schemas.microsoft.com/office/drawing/2014/main" id="{03E93E5E-654F-4094-9A58-512CD8D45BD7}"/>
              </a:ext>
            </a:extLst>
          </p:cNvPr>
          <p:cNvGrpSpPr/>
          <p:nvPr/>
        </p:nvGrpSpPr>
        <p:grpSpPr>
          <a:xfrm>
            <a:off x="651401" y="577485"/>
            <a:ext cx="339935" cy="6117858"/>
            <a:chOff x="651401" y="577485"/>
            <a:chExt cx="339935" cy="6117858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267A53DA-9311-4626-94A4-496144F41B88}"/>
                </a:ext>
              </a:extLst>
            </p:cNvPr>
            <p:cNvGrpSpPr/>
            <p:nvPr/>
          </p:nvGrpSpPr>
          <p:grpSpPr>
            <a:xfrm>
              <a:off x="651401" y="577485"/>
              <a:ext cx="339935" cy="6117858"/>
              <a:chOff x="391723" y="-66875"/>
              <a:chExt cx="377705" cy="6797620"/>
            </a:xfrm>
          </p:grpSpPr>
          <p:sp>
            <p:nvSpPr>
              <p:cNvPr id="56" name="AutoShape 3">
                <a:extLst>
                  <a:ext uri="{FF2B5EF4-FFF2-40B4-BE49-F238E27FC236}">
                    <a16:creationId xmlns:a16="http://schemas.microsoft.com/office/drawing/2014/main" id="{CCFFCCC9-E4AF-44DD-9CC1-047025045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264732" y="77307"/>
                <a:ext cx="618420" cy="330056"/>
              </a:xfrm>
              <a:prstGeom prst="homePlate">
                <a:avLst>
                  <a:gd name="adj" fmla="val 23338"/>
                </a:avLst>
              </a:pr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080" b="1" kern="0" dirty="0" err="1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Fases</a:t>
                </a:r>
                <a:endParaRPr lang="en-US" sz="1080" b="1" kern="0" dirty="0">
                  <a:solidFill>
                    <a:schemeClr val="bg1"/>
                  </a:solidFill>
                  <a:latin typeface="Calibri"/>
                  <a:cs typeface="Calibri" pitchFamily="34" charset="0"/>
                </a:endParaRPr>
              </a:p>
            </p:txBody>
          </p:sp>
          <p:sp>
            <p:nvSpPr>
              <p:cNvPr id="58" name="AutoShape 5">
                <a:extLst>
                  <a:ext uri="{FF2B5EF4-FFF2-40B4-BE49-F238E27FC236}">
                    <a16:creationId xmlns:a16="http://schemas.microsoft.com/office/drawing/2014/main" id="{CBF09398-34B9-4953-9265-971F8E74A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247265" y="1487221"/>
                <a:ext cx="668104" cy="376222"/>
              </a:xfrm>
              <a:prstGeom prst="chevron">
                <a:avLst>
                  <a:gd name="adj" fmla="val 20814"/>
                </a:avLst>
              </a:pr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350" b="1" kern="0" dirty="0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E/S</a:t>
                </a:r>
              </a:p>
            </p:txBody>
          </p:sp>
          <p:sp>
            <p:nvSpPr>
              <p:cNvPr id="64" name="AutoShape 5">
                <a:extLst>
                  <a:ext uri="{FF2B5EF4-FFF2-40B4-BE49-F238E27FC236}">
                    <a16:creationId xmlns:a16="http://schemas.microsoft.com/office/drawing/2014/main" id="{E4E8376D-9BF3-4309-A7BF-87F80F85C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-1815974" y="4146827"/>
                <a:ext cx="4791615" cy="376222"/>
              </a:xfrm>
              <a:custGeom>
                <a:avLst/>
                <a:gdLst>
                  <a:gd name="connsiteX0" fmla="*/ 0 w 1980000"/>
                  <a:gd name="connsiteY0" fmla="*/ 0 h 376223"/>
                  <a:gd name="connsiteX1" fmla="*/ 1901693 w 1980000"/>
                  <a:gd name="connsiteY1" fmla="*/ 0 h 376223"/>
                  <a:gd name="connsiteX2" fmla="*/ 1980000 w 1980000"/>
                  <a:gd name="connsiteY2" fmla="*/ 188112 h 376223"/>
                  <a:gd name="connsiteX3" fmla="*/ 1901693 w 1980000"/>
                  <a:gd name="connsiteY3" fmla="*/ 376223 h 376223"/>
                  <a:gd name="connsiteX4" fmla="*/ 0 w 1980000"/>
                  <a:gd name="connsiteY4" fmla="*/ 376223 h 376223"/>
                  <a:gd name="connsiteX5" fmla="*/ 78307 w 1980000"/>
                  <a:gd name="connsiteY5" fmla="*/ 188112 h 376223"/>
                  <a:gd name="connsiteX6" fmla="*/ 0 w 1980000"/>
                  <a:gd name="connsiteY6" fmla="*/ 0 h 376223"/>
                  <a:gd name="connsiteX0" fmla="*/ 0 w 1906261"/>
                  <a:gd name="connsiteY0" fmla="*/ 0 h 376223"/>
                  <a:gd name="connsiteX1" fmla="*/ 1901693 w 1906261"/>
                  <a:gd name="connsiteY1" fmla="*/ 0 h 376223"/>
                  <a:gd name="connsiteX2" fmla="*/ 1906261 w 1906261"/>
                  <a:gd name="connsiteY2" fmla="*/ 173366 h 376223"/>
                  <a:gd name="connsiteX3" fmla="*/ 1901693 w 1906261"/>
                  <a:gd name="connsiteY3" fmla="*/ 376223 h 376223"/>
                  <a:gd name="connsiteX4" fmla="*/ 0 w 1906261"/>
                  <a:gd name="connsiteY4" fmla="*/ 376223 h 376223"/>
                  <a:gd name="connsiteX5" fmla="*/ 78307 w 1906261"/>
                  <a:gd name="connsiteY5" fmla="*/ 188112 h 376223"/>
                  <a:gd name="connsiteX6" fmla="*/ 0 w 1906261"/>
                  <a:gd name="connsiteY6" fmla="*/ 0 h 376223"/>
                  <a:gd name="connsiteX0" fmla="*/ 0 w 1906261"/>
                  <a:gd name="connsiteY0" fmla="*/ 0 h 376223"/>
                  <a:gd name="connsiteX1" fmla="*/ 1901693 w 1906261"/>
                  <a:gd name="connsiteY1" fmla="*/ 0 h 376223"/>
                  <a:gd name="connsiteX2" fmla="*/ 1906261 w 1906261"/>
                  <a:gd name="connsiteY2" fmla="*/ 173366 h 376223"/>
                  <a:gd name="connsiteX3" fmla="*/ 1901693 w 1906261"/>
                  <a:gd name="connsiteY3" fmla="*/ 376223 h 376223"/>
                  <a:gd name="connsiteX4" fmla="*/ 0 w 1906261"/>
                  <a:gd name="connsiteY4" fmla="*/ 376223 h 376223"/>
                  <a:gd name="connsiteX5" fmla="*/ 40600 w 1906261"/>
                  <a:gd name="connsiteY5" fmla="*/ 188111 h 376223"/>
                  <a:gd name="connsiteX6" fmla="*/ 0 w 1906261"/>
                  <a:gd name="connsiteY6" fmla="*/ 0 h 376223"/>
                  <a:gd name="connsiteX0" fmla="*/ 0 w 1906261"/>
                  <a:gd name="connsiteY0" fmla="*/ 0 h 376223"/>
                  <a:gd name="connsiteX1" fmla="*/ 1901693 w 1906261"/>
                  <a:gd name="connsiteY1" fmla="*/ 0 h 376223"/>
                  <a:gd name="connsiteX2" fmla="*/ 1906261 w 1906261"/>
                  <a:gd name="connsiteY2" fmla="*/ 173366 h 376223"/>
                  <a:gd name="connsiteX3" fmla="*/ 1901693 w 1906261"/>
                  <a:gd name="connsiteY3" fmla="*/ 376223 h 376223"/>
                  <a:gd name="connsiteX4" fmla="*/ 0 w 1906261"/>
                  <a:gd name="connsiteY4" fmla="*/ 376223 h 376223"/>
                  <a:gd name="connsiteX5" fmla="*/ 57281 w 1906261"/>
                  <a:gd name="connsiteY5" fmla="*/ 197943 h 376223"/>
                  <a:gd name="connsiteX6" fmla="*/ 0 w 1906261"/>
                  <a:gd name="connsiteY6" fmla="*/ 0 h 376223"/>
                  <a:gd name="connsiteX0" fmla="*/ 8341 w 1906261"/>
                  <a:gd name="connsiteY0" fmla="*/ 0 h 376224"/>
                  <a:gd name="connsiteX1" fmla="*/ 1901693 w 1906261"/>
                  <a:gd name="connsiteY1" fmla="*/ 1 h 376224"/>
                  <a:gd name="connsiteX2" fmla="*/ 1906261 w 1906261"/>
                  <a:gd name="connsiteY2" fmla="*/ 173367 h 376224"/>
                  <a:gd name="connsiteX3" fmla="*/ 1901693 w 1906261"/>
                  <a:gd name="connsiteY3" fmla="*/ 376224 h 376224"/>
                  <a:gd name="connsiteX4" fmla="*/ 0 w 1906261"/>
                  <a:gd name="connsiteY4" fmla="*/ 376224 h 376224"/>
                  <a:gd name="connsiteX5" fmla="*/ 57281 w 1906261"/>
                  <a:gd name="connsiteY5" fmla="*/ 197944 h 376224"/>
                  <a:gd name="connsiteX6" fmla="*/ 8341 w 1906261"/>
                  <a:gd name="connsiteY6" fmla="*/ 0 h 376224"/>
                  <a:gd name="connsiteX0" fmla="*/ 0 w 1897920"/>
                  <a:gd name="connsiteY0" fmla="*/ 0 h 376224"/>
                  <a:gd name="connsiteX1" fmla="*/ 1893352 w 1897920"/>
                  <a:gd name="connsiteY1" fmla="*/ 1 h 376224"/>
                  <a:gd name="connsiteX2" fmla="*/ 1897920 w 1897920"/>
                  <a:gd name="connsiteY2" fmla="*/ 173367 h 376224"/>
                  <a:gd name="connsiteX3" fmla="*/ 1893352 w 1897920"/>
                  <a:gd name="connsiteY3" fmla="*/ 376224 h 376224"/>
                  <a:gd name="connsiteX4" fmla="*/ 0 w 1897920"/>
                  <a:gd name="connsiteY4" fmla="*/ 376224 h 376224"/>
                  <a:gd name="connsiteX5" fmla="*/ 48940 w 1897920"/>
                  <a:gd name="connsiteY5" fmla="*/ 197944 h 376224"/>
                  <a:gd name="connsiteX6" fmla="*/ 0 w 1897920"/>
                  <a:gd name="connsiteY6" fmla="*/ 0 h 376224"/>
                  <a:gd name="connsiteX0" fmla="*/ 0 w 1897920"/>
                  <a:gd name="connsiteY0" fmla="*/ 0 h 376224"/>
                  <a:gd name="connsiteX1" fmla="*/ 1893352 w 1897920"/>
                  <a:gd name="connsiteY1" fmla="*/ 1 h 376224"/>
                  <a:gd name="connsiteX2" fmla="*/ 1897920 w 1897920"/>
                  <a:gd name="connsiteY2" fmla="*/ 173367 h 376224"/>
                  <a:gd name="connsiteX3" fmla="*/ 1893352 w 1897920"/>
                  <a:gd name="connsiteY3" fmla="*/ 376224 h 376224"/>
                  <a:gd name="connsiteX4" fmla="*/ 0 w 1897920"/>
                  <a:gd name="connsiteY4" fmla="*/ 376224 h 376224"/>
                  <a:gd name="connsiteX5" fmla="*/ 36429 w 1897920"/>
                  <a:gd name="connsiteY5" fmla="*/ 197944 h 376224"/>
                  <a:gd name="connsiteX6" fmla="*/ 0 w 1897920"/>
                  <a:gd name="connsiteY6" fmla="*/ 0 h 37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7920" h="376224">
                    <a:moveTo>
                      <a:pt x="0" y="0"/>
                    </a:moveTo>
                    <a:lnTo>
                      <a:pt x="1893352" y="1"/>
                    </a:lnTo>
                    <a:lnTo>
                      <a:pt x="1897920" y="173367"/>
                    </a:lnTo>
                    <a:lnTo>
                      <a:pt x="1893352" y="376224"/>
                    </a:lnTo>
                    <a:lnTo>
                      <a:pt x="0" y="376224"/>
                    </a:lnTo>
                    <a:lnTo>
                      <a:pt x="36429" y="1979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350" b="1" kern="0" dirty="0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Atividades</a:t>
                </a:r>
              </a:p>
            </p:txBody>
          </p:sp>
        </p:grpSp>
        <p:sp>
          <p:nvSpPr>
            <p:cNvPr id="53" name="AutoShape 5">
              <a:extLst>
                <a:ext uri="{FF2B5EF4-FFF2-40B4-BE49-F238E27FC236}">
                  <a16:creationId xmlns:a16="http://schemas.microsoft.com/office/drawing/2014/main" id="{1E5CF063-BFAE-4FB9-8956-60A16C10E1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0076" y="1317600"/>
              <a:ext cx="822588" cy="338601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64793" tIns="64793" rIns="64793" bIns="64793" anchor="ctr">
              <a:spAutoFit/>
            </a:bodyPr>
            <a:lstStyle/>
            <a:p>
              <a:pPr algn="ctr" defTabSz="766598">
                <a:buSzPct val="75000"/>
              </a:pPr>
              <a:r>
                <a:rPr lang="en-US" sz="1350" b="1" kern="0" dirty="0" err="1">
                  <a:solidFill>
                    <a:schemeClr val="bg1"/>
                  </a:solidFill>
                  <a:latin typeface="Calibri"/>
                  <a:cs typeface="Calibri" pitchFamily="34" charset="0"/>
                </a:rPr>
                <a:t>Etapas</a:t>
              </a:r>
              <a:endPara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endParaRPr>
            </a:p>
          </p:txBody>
        </p:sp>
      </p:grpSp>
      <p:sp>
        <p:nvSpPr>
          <p:cNvPr id="94" name="AutoShape 5">
            <a:extLst>
              <a:ext uri="{FF2B5EF4-FFF2-40B4-BE49-F238E27FC236}">
                <a16:creationId xmlns:a16="http://schemas.microsoft.com/office/drawing/2014/main" id="{D8983B3B-99C5-4C1A-AE46-448E4876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73" y="1097280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95" name="TextBox 120">
            <a:extLst>
              <a:ext uri="{FF2B5EF4-FFF2-40B4-BE49-F238E27FC236}">
                <a16:creationId xmlns:a16="http://schemas.microsoft.com/office/drawing/2014/main" id="{07878152-0079-4D22-8412-C72B78519FD7}"/>
              </a:ext>
            </a:extLst>
          </p:cNvPr>
          <p:cNvSpPr txBox="1"/>
          <p:nvPr/>
        </p:nvSpPr>
        <p:spPr>
          <a:xfrm>
            <a:off x="5576746" y="1548322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Construção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pic>
        <p:nvPicPr>
          <p:cNvPr id="20" name="Picture 128">
            <a:extLst>
              <a:ext uri="{FF2B5EF4-FFF2-40B4-BE49-F238E27FC236}">
                <a16:creationId xmlns:a16="http://schemas.microsoft.com/office/drawing/2014/main" id="{42F952A9-A492-425A-ACD4-E4ACFDABA2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16" y="1138402"/>
            <a:ext cx="465971" cy="409920"/>
          </a:xfrm>
          <a:prstGeom prst="rect">
            <a:avLst/>
          </a:prstGeom>
        </p:spPr>
      </p:pic>
      <p:sp>
        <p:nvSpPr>
          <p:cNvPr id="96" name="AutoShape 5">
            <a:extLst>
              <a:ext uri="{FF2B5EF4-FFF2-40B4-BE49-F238E27FC236}">
                <a16:creationId xmlns:a16="http://schemas.microsoft.com/office/drawing/2014/main" id="{4252C450-26A8-46DB-BE53-A8F94BED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434" y="1101179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6" name="Picture 122">
            <a:extLst>
              <a:ext uri="{FF2B5EF4-FFF2-40B4-BE49-F238E27FC236}">
                <a16:creationId xmlns:a16="http://schemas.microsoft.com/office/drawing/2014/main" id="{768F2D8A-2001-40DF-872D-60C274A50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97" y="1142100"/>
            <a:ext cx="451997" cy="409531"/>
          </a:xfrm>
          <a:prstGeom prst="rect">
            <a:avLst/>
          </a:prstGeom>
        </p:spPr>
      </p:pic>
      <p:sp>
        <p:nvSpPr>
          <p:cNvPr id="97" name="TextBox 120">
            <a:extLst>
              <a:ext uri="{FF2B5EF4-FFF2-40B4-BE49-F238E27FC236}">
                <a16:creationId xmlns:a16="http://schemas.microsoft.com/office/drawing/2014/main" id="{7A4767C4-70D5-4920-9E38-2A0FC404A4D5}"/>
              </a:ext>
            </a:extLst>
          </p:cNvPr>
          <p:cNvSpPr txBox="1"/>
          <p:nvPr/>
        </p:nvSpPr>
        <p:spPr>
          <a:xfrm>
            <a:off x="7640604" y="1591060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Implantação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98" name="AutoShape 5">
            <a:extLst>
              <a:ext uri="{FF2B5EF4-FFF2-40B4-BE49-F238E27FC236}">
                <a16:creationId xmlns:a16="http://schemas.microsoft.com/office/drawing/2014/main" id="{B11EE7E4-DE95-44D1-8C0F-D57A66F3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920" y="1096841"/>
            <a:ext cx="1899077" cy="794880"/>
          </a:xfrm>
          <a:custGeom>
            <a:avLst/>
            <a:gdLst>
              <a:gd name="connsiteX0" fmla="*/ 0 w 1717200"/>
              <a:gd name="connsiteY0" fmla="*/ 0 h 662400"/>
              <a:gd name="connsiteX1" fmla="*/ 1579328 w 1717200"/>
              <a:gd name="connsiteY1" fmla="*/ 0 h 662400"/>
              <a:gd name="connsiteX2" fmla="*/ 1717200 w 1717200"/>
              <a:gd name="connsiteY2" fmla="*/ 331200 h 662400"/>
              <a:gd name="connsiteX3" fmla="*/ 1579328 w 1717200"/>
              <a:gd name="connsiteY3" fmla="*/ 662400 h 662400"/>
              <a:gd name="connsiteX4" fmla="*/ 0 w 1717200"/>
              <a:gd name="connsiteY4" fmla="*/ 662400 h 662400"/>
              <a:gd name="connsiteX5" fmla="*/ 137872 w 1717200"/>
              <a:gd name="connsiteY5" fmla="*/ 331200 h 662400"/>
              <a:gd name="connsiteX6" fmla="*/ 0 w 1717200"/>
              <a:gd name="connsiteY6" fmla="*/ 0 h 662400"/>
              <a:gd name="connsiteX0" fmla="*/ 0 w 1582564"/>
              <a:gd name="connsiteY0" fmla="*/ 0 h 662400"/>
              <a:gd name="connsiteX1" fmla="*/ 1579328 w 1582564"/>
              <a:gd name="connsiteY1" fmla="*/ 0 h 662400"/>
              <a:gd name="connsiteX2" fmla="*/ 1582564 w 1582564"/>
              <a:gd name="connsiteY2" fmla="*/ 348029 h 662400"/>
              <a:gd name="connsiteX3" fmla="*/ 1579328 w 1582564"/>
              <a:gd name="connsiteY3" fmla="*/ 662400 h 662400"/>
              <a:gd name="connsiteX4" fmla="*/ 0 w 1582564"/>
              <a:gd name="connsiteY4" fmla="*/ 662400 h 662400"/>
              <a:gd name="connsiteX5" fmla="*/ 137872 w 1582564"/>
              <a:gd name="connsiteY5" fmla="*/ 331200 h 662400"/>
              <a:gd name="connsiteX6" fmla="*/ 0 w 1582564"/>
              <a:gd name="connsiteY6" fmla="*/ 0 h 6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564" h="662400">
                <a:moveTo>
                  <a:pt x="0" y="0"/>
                </a:moveTo>
                <a:lnTo>
                  <a:pt x="1579328" y="0"/>
                </a:lnTo>
                <a:cubicBezTo>
                  <a:pt x="1580407" y="116010"/>
                  <a:pt x="1581485" y="232019"/>
                  <a:pt x="1582564" y="348029"/>
                </a:cubicBezTo>
                <a:cubicBezTo>
                  <a:pt x="1581485" y="452819"/>
                  <a:pt x="1580407" y="557610"/>
                  <a:pt x="1579328" y="662400"/>
                </a:cubicBezTo>
                <a:lnTo>
                  <a:pt x="0" y="662400"/>
                </a:lnTo>
                <a:lnTo>
                  <a:pt x="137872" y="3312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8" name="Picture 125">
            <a:extLst>
              <a:ext uri="{FF2B5EF4-FFF2-40B4-BE49-F238E27FC236}">
                <a16:creationId xmlns:a16="http://schemas.microsoft.com/office/drawing/2014/main" id="{35490C6C-E501-45E1-9D9B-B68BB7C4DB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037" y="1146509"/>
            <a:ext cx="451997" cy="411641"/>
          </a:xfrm>
          <a:prstGeom prst="rect">
            <a:avLst/>
          </a:prstGeom>
        </p:spPr>
      </p:pic>
      <p:sp>
        <p:nvSpPr>
          <p:cNvPr id="102" name="TextBox 120">
            <a:extLst>
              <a:ext uri="{FF2B5EF4-FFF2-40B4-BE49-F238E27FC236}">
                <a16:creationId xmlns:a16="http://schemas.microsoft.com/office/drawing/2014/main" id="{AB0FD0EF-875A-42E7-A87D-BFE5366F667A}"/>
              </a:ext>
            </a:extLst>
          </p:cNvPr>
          <p:cNvSpPr txBox="1"/>
          <p:nvPr/>
        </p:nvSpPr>
        <p:spPr>
          <a:xfrm>
            <a:off x="9605463" y="1557344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Encerramento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91" name="AutoShape 5">
            <a:extLst>
              <a:ext uri="{FF2B5EF4-FFF2-40B4-BE49-F238E27FC236}">
                <a16:creationId xmlns:a16="http://schemas.microsoft.com/office/drawing/2014/main" id="{7FB1FE6C-6D97-405C-88E0-1DE64313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547" y="1900136"/>
            <a:ext cx="1987420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Termo</a:t>
            </a:r>
            <a:r>
              <a:rPr lang="en-US" sz="1320" b="1" kern="0" dirty="0">
                <a:latin typeface="Calibri"/>
                <a:cs typeface="Calibri" pitchFamily="34" charset="0"/>
              </a:rPr>
              <a:t> de </a:t>
            </a:r>
            <a:r>
              <a:rPr lang="en-US" sz="1320" b="1" kern="0" dirty="0" err="1">
                <a:latin typeface="Calibri"/>
                <a:cs typeface="Calibri" pitchFamily="34" charset="0"/>
              </a:rPr>
              <a:t>Abertura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3" name="AutoShape 5">
            <a:extLst>
              <a:ext uri="{FF2B5EF4-FFF2-40B4-BE49-F238E27FC236}">
                <a16:creationId xmlns:a16="http://schemas.microsoft.com/office/drawing/2014/main" id="{8DE68FF3-4AF1-4E47-B2C7-B943283E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57" y="1892160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Compromisso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9" name="AutoShape 5">
            <a:extLst>
              <a:ext uri="{FF2B5EF4-FFF2-40B4-BE49-F238E27FC236}">
                <a16:creationId xmlns:a16="http://schemas.microsoft.com/office/drawing/2014/main" id="{E1CAA70E-CC97-4449-B450-63E16412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06" y="1893954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Homologação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0" name="AutoShape 5">
            <a:extLst>
              <a:ext uri="{FF2B5EF4-FFF2-40B4-BE49-F238E27FC236}">
                <a16:creationId xmlns:a16="http://schemas.microsoft.com/office/drawing/2014/main" id="{8452377C-56AA-4360-8CCB-F8F0C84A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264" y="1907830"/>
            <a:ext cx="1922515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Termo de Aceite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1" name="AutoShape 5">
            <a:extLst>
              <a:ext uri="{FF2B5EF4-FFF2-40B4-BE49-F238E27FC236}">
                <a16:creationId xmlns:a16="http://schemas.microsoft.com/office/drawing/2014/main" id="{DF3AF182-C4AE-49BE-8EC8-842BD360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779" y="1907902"/>
            <a:ext cx="1268827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Sustentação</a:t>
            </a:r>
            <a:r>
              <a:rPr lang="en-US" sz="1320" b="1" i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  </a:t>
            </a: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Operação</a:t>
            </a:r>
            <a:endParaRPr lang="en-US" sz="132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70" name="AutoShape 3">
            <a:extLst>
              <a:ext uri="{FF2B5EF4-FFF2-40B4-BE49-F238E27FC236}">
                <a16:creationId xmlns:a16="http://schemas.microsoft.com/office/drawing/2014/main" id="{0364CFBB-065B-49F0-8B38-1036023C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40" y="1901356"/>
            <a:ext cx="1036915" cy="490730"/>
          </a:xfrm>
          <a:custGeom>
            <a:avLst/>
            <a:gdLst>
              <a:gd name="connsiteX0" fmla="*/ 0 w 1204980"/>
              <a:gd name="connsiteY0" fmla="*/ 0 h 408941"/>
              <a:gd name="connsiteX1" fmla="*/ 1120710 w 1204980"/>
              <a:gd name="connsiteY1" fmla="*/ 0 h 408941"/>
              <a:gd name="connsiteX2" fmla="*/ 1204980 w 1204980"/>
              <a:gd name="connsiteY2" fmla="*/ 204471 h 408941"/>
              <a:gd name="connsiteX3" fmla="*/ 1120710 w 1204980"/>
              <a:gd name="connsiteY3" fmla="*/ 408941 h 408941"/>
              <a:gd name="connsiteX4" fmla="*/ 0 w 1204980"/>
              <a:gd name="connsiteY4" fmla="*/ 408941 h 408941"/>
              <a:gd name="connsiteX5" fmla="*/ 0 w 1204980"/>
              <a:gd name="connsiteY5" fmla="*/ 0 h 408941"/>
              <a:gd name="connsiteX0" fmla="*/ 0 w 1293470"/>
              <a:gd name="connsiteY0" fmla="*/ 0 h 408941"/>
              <a:gd name="connsiteX1" fmla="*/ 1120710 w 1293470"/>
              <a:gd name="connsiteY1" fmla="*/ 0 h 408941"/>
              <a:gd name="connsiteX2" fmla="*/ 1293470 w 1293470"/>
              <a:gd name="connsiteY2" fmla="*/ 197097 h 408941"/>
              <a:gd name="connsiteX3" fmla="*/ 1120710 w 1293470"/>
              <a:gd name="connsiteY3" fmla="*/ 408941 h 408941"/>
              <a:gd name="connsiteX4" fmla="*/ 0 w 1293470"/>
              <a:gd name="connsiteY4" fmla="*/ 408941 h 408941"/>
              <a:gd name="connsiteX5" fmla="*/ 0 w 1293470"/>
              <a:gd name="connsiteY5" fmla="*/ 0 h 40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3470" h="408941">
                <a:moveTo>
                  <a:pt x="0" y="0"/>
                </a:moveTo>
                <a:lnTo>
                  <a:pt x="1120710" y="0"/>
                </a:lnTo>
                <a:lnTo>
                  <a:pt x="1293470" y="197097"/>
                </a:lnTo>
                <a:lnTo>
                  <a:pt x="1120710" y="408941"/>
                </a:lnTo>
                <a:lnTo>
                  <a:pt x="0" y="408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20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Solicitação</a:t>
            </a:r>
            <a:endParaRPr lang="en-US" sz="120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54" name="Rectangle 6">
            <a:extLst>
              <a:ext uri="{FF2B5EF4-FFF2-40B4-BE49-F238E27FC236}">
                <a16:creationId xmlns:a16="http://schemas.microsoft.com/office/drawing/2014/main" id="{A315781E-E3B2-4DB0-AEF7-D7A16DE935D1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X3 - Papéis e Responsabilidades.xlsx</a:t>
            </a: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E35A676A-6BE9-461A-B5E9-17E9E441059B}"/>
              </a:ext>
            </a:extLst>
          </p:cNvPr>
          <p:cNvSpPr/>
          <p:nvPr/>
        </p:nvSpPr>
        <p:spPr>
          <a:xfrm rot="10800000">
            <a:off x="6918216" y="2637860"/>
            <a:ext cx="2181748" cy="9847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Seta: Curva para Baixo 54">
            <a:extLst>
              <a:ext uri="{FF2B5EF4-FFF2-40B4-BE49-F238E27FC236}">
                <a16:creationId xmlns:a16="http://schemas.microsoft.com/office/drawing/2014/main" id="{7FB2A8CD-95BC-4361-A394-895A9C7CCB84}"/>
              </a:ext>
            </a:extLst>
          </p:cNvPr>
          <p:cNvSpPr/>
          <p:nvPr/>
        </p:nvSpPr>
        <p:spPr>
          <a:xfrm>
            <a:off x="6289722" y="1772816"/>
            <a:ext cx="2181748" cy="9847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0109509-19B7-4310-917A-F149EBCF2D6C}"/>
              </a:ext>
            </a:extLst>
          </p:cNvPr>
          <p:cNvSpPr txBox="1"/>
          <p:nvPr/>
        </p:nvSpPr>
        <p:spPr>
          <a:xfrm rot="20731247">
            <a:off x="5596312" y="3385124"/>
            <a:ext cx="2538953" cy="630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Fasear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as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entregas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5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</a:rPr>
              <a:t>quando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</a:rPr>
              <a:t> possível)</a:t>
            </a:r>
            <a:endParaRPr lang="pt-BR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07" grpId="0" animBg="1"/>
      <p:bldP spid="42" grpId="0" animBg="1"/>
      <p:bldP spid="44" grpId="0" animBg="1"/>
      <p:bldP spid="46" grpId="0" animBg="1"/>
      <p:bldP spid="2" grpId="0" animBg="1"/>
      <p:bldP spid="55" grpId="0" animBg="1"/>
      <p:bldP spid="5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AutoShape 5">
            <a:extLst>
              <a:ext uri="{FF2B5EF4-FFF2-40B4-BE49-F238E27FC236}">
                <a16:creationId xmlns:a16="http://schemas.microsoft.com/office/drawing/2014/main" id="{7FB1FE6C-6D97-405C-88E0-1DE64313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547" y="1900136"/>
            <a:ext cx="1987420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Termo</a:t>
            </a:r>
            <a:r>
              <a:rPr lang="en-US" sz="1320" b="1" kern="0" dirty="0">
                <a:latin typeface="Calibri"/>
                <a:cs typeface="Calibri" pitchFamily="34" charset="0"/>
              </a:rPr>
              <a:t> de </a:t>
            </a:r>
            <a:r>
              <a:rPr lang="en-US" sz="1320" b="1" kern="0" dirty="0" err="1">
                <a:latin typeface="Calibri"/>
                <a:cs typeface="Calibri" pitchFamily="34" charset="0"/>
              </a:rPr>
              <a:t>Abertura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3" name="AutoShape 5">
            <a:extLst>
              <a:ext uri="{FF2B5EF4-FFF2-40B4-BE49-F238E27FC236}">
                <a16:creationId xmlns:a16="http://schemas.microsoft.com/office/drawing/2014/main" id="{8DE68FF3-4AF1-4E47-B2C7-B943283E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57" y="1892160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Compromisso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4" name="AutoShape 5">
            <a:extLst>
              <a:ext uri="{FF2B5EF4-FFF2-40B4-BE49-F238E27FC236}">
                <a16:creationId xmlns:a16="http://schemas.microsoft.com/office/drawing/2014/main" id="{D8983B3B-99C5-4C1A-AE46-448E4876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73" y="1097280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95" name="TextBox 120">
            <a:extLst>
              <a:ext uri="{FF2B5EF4-FFF2-40B4-BE49-F238E27FC236}">
                <a16:creationId xmlns:a16="http://schemas.microsoft.com/office/drawing/2014/main" id="{07878152-0079-4D22-8412-C72B78519FD7}"/>
              </a:ext>
            </a:extLst>
          </p:cNvPr>
          <p:cNvSpPr txBox="1"/>
          <p:nvPr/>
        </p:nvSpPr>
        <p:spPr>
          <a:xfrm>
            <a:off x="5576746" y="1548322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Construção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pic>
        <p:nvPicPr>
          <p:cNvPr id="20" name="Picture 128">
            <a:extLst>
              <a:ext uri="{FF2B5EF4-FFF2-40B4-BE49-F238E27FC236}">
                <a16:creationId xmlns:a16="http://schemas.microsoft.com/office/drawing/2014/main" id="{42F952A9-A492-425A-ACD4-E4ACFDABA2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16" y="1138402"/>
            <a:ext cx="465971" cy="409920"/>
          </a:xfrm>
          <a:prstGeom prst="rect">
            <a:avLst/>
          </a:prstGeom>
        </p:spPr>
      </p:pic>
      <p:sp>
        <p:nvSpPr>
          <p:cNvPr id="96" name="AutoShape 5">
            <a:extLst>
              <a:ext uri="{FF2B5EF4-FFF2-40B4-BE49-F238E27FC236}">
                <a16:creationId xmlns:a16="http://schemas.microsoft.com/office/drawing/2014/main" id="{4252C450-26A8-46DB-BE53-A8F94BED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434" y="1101179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6" name="Picture 122">
            <a:extLst>
              <a:ext uri="{FF2B5EF4-FFF2-40B4-BE49-F238E27FC236}">
                <a16:creationId xmlns:a16="http://schemas.microsoft.com/office/drawing/2014/main" id="{768F2D8A-2001-40DF-872D-60C274A50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97" y="1142100"/>
            <a:ext cx="451997" cy="409531"/>
          </a:xfrm>
          <a:prstGeom prst="rect">
            <a:avLst/>
          </a:prstGeom>
        </p:spPr>
      </p:pic>
      <p:sp>
        <p:nvSpPr>
          <p:cNvPr id="97" name="TextBox 120">
            <a:extLst>
              <a:ext uri="{FF2B5EF4-FFF2-40B4-BE49-F238E27FC236}">
                <a16:creationId xmlns:a16="http://schemas.microsoft.com/office/drawing/2014/main" id="{7A4767C4-70D5-4920-9E38-2A0FC404A4D5}"/>
              </a:ext>
            </a:extLst>
          </p:cNvPr>
          <p:cNvSpPr txBox="1"/>
          <p:nvPr/>
        </p:nvSpPr>
        <p:spPr>
          <a:xfrm>
            <a:off x="7640604" y="1591060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Implantação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98" name="AutoShape 5">
            <a:extLst>
              <a:ext uri="{FF2B5EF4-FFF2-40B4-BE49-F238E27FC236}">
                <a16:creationId xmlns:a16="http://schemas.microsoft.com/office/drawing/2014/main" id="{B11EE7E4-DE95-44D1-8C0F-D57A66F3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920" y="1096841"/>
            <a:ext cx="1899077" cy="794880"/>
          </a:xfrm>
          <a:custGeom>
            <a:avLst/>
            <a:gdLst>
              <a:gd name="connsiteX0" fmla="*/ 0 w 1717200"/>
              <a:gd name="connsiteY0" fmla="*/ 0 h 662400"/>
              <a:gd name="connsiteX1" fmla="*/ 1579328 w 1717200"/>
              <a:gd name="connsiteY1" fmla="*/ 0 h 662400"/>
              <a:gd name="connsiteX2" fmla="*/ 1717200 w 1717200"/>
              <a:gd name="connsiteY2" fmla="*/ 331200 h 662400"/>
              <a:gd name="connsiteX3" fmla="*/ 1579328 w 1717200"/>
              <a:gd name="connsiteY3" fmla="*/ 662400 h 662400"/>
              <a:gd name="connsiteX4" fmla="*/ 0 w 1717200"/>
              <a:gd name="connsiteY4" fmla="*/ 662400 h 662400"/>
              <a:gd name="connsiteX5" fmla="*/ 137872 w 1717200"/>
              <a:gd name="connsiteY5" fmla="*/ 331200 h 662400"/>
              <a:gd name="connsiteX6" fmla="*/ 0 w 1717200"/>
              <a:gd name="connsiteY6" fmla="*/ 0 h 662400"/>
              <a:gd name="connsiteX0" fmla="*/ 0 w 1582564"/>
              <a:gd name="connsiteY0" fmla="*/ 0 h 662400"/>
              <a:gd name="connsiteX1" fmla="*/ 1579328 w 1582564"/>
              <a:gd name="connsiteY1" fmla="*/ 0 h 662400"/>
              <a:gd name="connsiteX2" fmla="*/ 1582564 w 1582564"/>
              <a:gd name="connsiteY2" fmla="*/ 348029 h 662400"/>
              <a:gd name="connsiteX3" fmla="*/ 1579328 w 1582564"/>
              <a:gd name="connsiteY3" fmla="*/ 662400 h 662400"/>
              <a:gd name="connsiteX4" fmla="*/ 0 w 1582564"/>
              <a:gd name="connsiteY4" fmla="*/ 662400 h 662400"/>
              <a:gd name="connsiteX5" fmla="*/ 137872 w 1582564"/>
              <a:gd name="connsiteY5" fmla="*/ 331200 h 662400"/>
              <a:gd name="connsiteX6" fmla="*/ 0 w 1582564"/>
              <a:gd name="connsiteY6" fmla="*/ 0 h 6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564" h="662400">
                <a:moveTo>
                  <a:pt x="0" y="0"/>
                </a:moveTo>
                <a:lnTo>
                  <a:pt x="1579328" y="0"/>
                </a:lnTo>
                <a:cubicBezTo>
                  <a:pt x="1580407" y="116010"/>
                  <a:pt x="1581485" y="232019"/>
                  <a:pt x="1582564" y="348029"/>
                </a:cubicBezTo>
                <a:cubicBezTo>
                  <a:pt x="1581485" y="452819"/>
                  <a:pt x="1580407" y="557610"/>
                  <a:pt x="1579328" y="662400"/>
                </a:cubicBezTo>
                <a:lnTo>
                  <a:pt x="0" y="662400"/>
                </a:lnTo>
                <a:lnTo>
                  <a:pt x="137872" y="3312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8" name="Picture 125">
            <a:extLst>
              <a:ext uri="{FF2B5EF4-FFF2-40B4-BE49-F238E27FC236}">
                <a16:creationId xmlns:a16="http://schemas.microsoft.com/office/drawing/2014/main" id="{35490C6C-E501-45E1-9D9B-B68BB7C4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037" y="1146509"/>
            <a:ext cx="451997" cy="411641"/>
          </a:xfrm>
          <a:prstGeom prst="rect">
            <a:avLst/>
          </a:prstGeom>
        </p:spPr>
      </p:pic>
      <p:sp>
        <p:nvSpPr>
          <p:cNvPr id="99" name="AutoShape 5">
            <a:extLst>
              <a:ext uri="{FF2B5EF4-FFF2-40B4-BE49-F238E27FC236}">
                <a16:creationId xmlns:a16="http://schemas.microsoft.com/office/drawing/2014/main" id="{E1CAA70E-CC97-4449-B450-63E16412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06" y="1893954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Homologação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0" name="AutoShape 5">
            <a:extLst>
              <a:ext uri="{FF2B5EF4-FFF2-40B4-BE49-F238E27FC236}">
                <a16:creationId xmlns:a16="http://schemas.microsoft.com/office/drawing/2014/main" id="{8452377C-56AA-4360-8CCB-F8F0C84A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264" y="1907830"/>
            <a:ext cx="1922515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Termo de Aceite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1" name="AutoShape 5">
            <a:extLst>
              <a:ext uri="{FF2B5EF4-FFF2-40B4-BE49-F238E27FC236}">
                <a16:creationId xmlns:a16="http://schemas.microsoft.com/office/drawing/2014/main" id="{DF3AF182-C4AE-49BE-8EC8-842BD360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779" y="1907902"/>
            <a:ext cx="1268827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Sustentação</a:t>
            </a:r>
            <a:r>
              <a:rPr lang="en-US" sz="1320" b="1" i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  </a:t>
            </a: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Operação</a:t>
            </a:r>
            <a:endParaRPr lang="en-US" sz="132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02" name="TextBox 120">
            <a:extLst>
              <a:ext uri="{FF2B5EF4-FFF2-40B4-BE49-F238E27FC236}">
                <a16:creationId xmlns:a16="http://schemas.microsoft.com/office/drawing/2014/main" id="{AB0FD0EF-875A-42E7-A87D-BFE5366F667A}"/>
              </a:ext>
            </a:extLst>
          </p:cNvPr>
          <p:cNvSpPr txBox="1"/>
          <p:nvPr/>
        </p:nvSpPr>
        <p:spPr>
          <a:xfrm>
            <a:off x="9605463" y="1557344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Encerramento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105" name="Seta: para a Direita Listrada 104">
            <a:extLst>
              <a:ext uri="{FF2B5EF4-FFF2-40B4-BE49-F238E27FC236}">
                <a16:creationId xmlns:a16="http://schemas.microsoft.com/office/drawing/2014/main" id="{0F4A37ED-02A6-408E-B898-F50747BF298A}"/>
              </a:ext>
            </a:extLst>
          </p:cNvPr>
          <p:cNvSpPr/>
          <p:nvPr/>
        </p:nvSpPr>
        <p:spPr>
          <a:xfrm>
            <a:off x="7012698" y="1244693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Seta: para a Direita Listrada 105">
            <a:extLst>
              <a:ext uri="{FF2B5EF4-FFF2-40B4-BE49-F238E27FC236}">
                <a16:creationId xmlns:a16="http://schemas.microsoft.com/office/drawing/2014/main" id="{55BE97A2-3A16-4703-99A0-648B17E33E57}"/>
              </a:ext>
            </a:extLst>
          </p:cNvPr>
          <p:cNvSpPr/>
          <p:nvPr/>
        </p:nvSpPr>
        <p:spPr>
          <a:xfrm>
            <a:off x="9027659" y="1256833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59398BF-9840-4E3C-8504-6E03C162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68" y="1095942"/>
            <a:ext cx="2058649" cy="796681"/>
          </a:xfrm>
          <a:prstGeom prst="homePlate">
            <a:avLst>
              <a:gd name="adj" fmla="val 20607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>
              <a:defRPr/>
            </a:pPr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2" name="Picture 116">
            <a:extLst>
              <a:ext uri="{FF2B5EF4-FFF2-40B4-BE49-F238E27FC236}">
                <a16:creationId xmlns:a16="http://schemas.microsoft.com/office/drawing/2014/main" id="{9426EB7C-4208-427C-81E9-6343D219B2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82" y="1141663"/>
            <a:ext cx="456121" cy="4156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11" name="TextBox 117">
            <a:extLst>
              <a:ext uri="{FF2B5EF4-FFF2-40B4-BE49-F238E27FC236}">
                <a16:creationId xmlns:a16="http://schemas.microsoft.com/office/drawing/2014/main" id="{ED21E08F-099D-4779-9EF8-4CA689B35276}"/>
              </a:ext>
            </a:extLst>
          </p:cNvPr>
          <p:cNvSpPr txBox="1"/>
          <p:nvPr/>
        </p:nvSpPr>
        <p:spPr>
          <a:xfrm>
            <a:off x="1677641" y="1573712"/>
            <a:ext cx="1134000" cy="2631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32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Idealização</a:t>
            </a:r>
            <a:endParaRPr lang="en-US" sz="1320" b="1" dirty="0">
              <a:solidFill>
                <a:schemeClr val="bg1"/>
              </a:solidFill>
              <a:ea typeface="+mj-ea"/>
              <a:cs typeface="Arial" pitchFamily="34" charset="0"/>
            </a:endParaRPr>
          </a:p>
          <a:p>
            <a:pPr algn="ctr"/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Em</a:t>
            </a:r>
            <a:r>
              <a:rPr lang="en-US" sz="960" b="1" dirty="0">
                <a:solidFill>
                  <a:schemeClr val="bg1"/>
                </a:solidFill>
                <a:ea typeface="+mj-ea"/>
                <a:cs typeface="Arial" pitchFamily="34" charset="0"/>
              </a:rPr>
              <a:t> alto </a:t>
            </a:r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nível</a:t>
            </a:r>
            <a:endParaRPr lang="en-US" sz="96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103" name="Seta: para a Direita Listrada 102">
            <a:extLst>
              <a:ext uri="{FF2B5EF4-FFF2-40B4-BE49-F238E27FC236}">
                <a16:creationId xmlns:a16="http://schemas.microsoft.com/office/drawing/2014/main" id="{87842E9A-3D6D-4CEA-83DB-E3560C226C62}"/>
              </a:ext>
            </a:extLst>
          </p:cNvPr>
          <p:cNvSpPr/>
          <p:nvPr/>
        </p:nvSpPr>
        <p:spPr>
          <a:xfrm>
            <a:off x="2889785" y="1262053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EFD84C6F-5CFC-42D9-82A8-A2850DDB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824" y="1097280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3" name="TextBox 120">
            <a:extLst>
              <a:ext uri="{FF2B5EF4-FFF2-40B4-BE49-F238E27FC236}">
                <a16:creationId xmlns:a16="http://schemas.microsoft.com/office/drawing/2014/main" id="{6DFA65CC-069A-45F3-A734-088EEA583731}"/>
              </a:ext>
            </a:extLst>
          </p:cNvPr>
          <p:cNvSpPr txBox="1"/>
          <p:nvPr/>
        </p:nvSpPr>
        <p:spPr>
          <a:xfrm>
            <a:off x="3762286" y="1556299"/>
            <a:ext cx="1134000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/>
              <a:t>Plano</a:t>
            </a:r>
          </a:p>
          <a:p>
            <a:r>
              <a:rPr lang="en-US" sz="960" dirty="0" err="1"/>
              <a:t>Nível</a:t>
            </a:r>
            <a:r>
              <a:rPr lang="en-US" sz="960" dirty="0"/>
              <a:t> de 100%</a:t>
            </a:r>
          </a:p>
        </p:txBody>
      </p:sp>
      <p:pic>
        <p:nvPicPr>
          <p:cNvPr id="14" name="Picture 119">
            <a:extLst>
              <a:ext uri="{FF2B5EF4-FFF2-40B4-BE49-F238E27FC236}">
                <a16:creationId xmlns:a16="http://schemas.microsoft.com/office/drawing/2014/main" id="{CAC021CE-D133-444D-90A9-2F2BBF10B9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85" y="1140240"/>
            <a:ext cx="465971" cy="408082"/>
          </a:xfrm>
          <a:prstGeom prst="rect">
            <a:avLst/>
          </a:prstGeom>
        </p:spPr>
      </p:pic>
      <p:sp>
        <p:nvSpPr>
          <p:cNvPr id="104" name="Seta: para a Direita Listrada 103">
            <a:extLst>
              <a:ext uri="{FF2B5EF4-FFF2-40B4-BE49-F238E27FC236}">
                <a16:creationId xmlns:a16="http://schemas.microsoft.com/office/drawing/2014/main" id="{22E54519-CDCE-4B12-BA8B-13DFE9CC9DC6}"/>
              </a:ext>
            </a:extLst>
          </p:cNvPr>
          <p:cNvSpPr/>
          <p:nvPr/>
        </p:nvSpPr>
        <p:spPr>
          <a:xfrm>
            <a:off x="4938201" y="1262053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Seta: para a Direita Listrada 39">
            <a:extLst>
              <a:ext uri="{FF2B5EF4-FFF2-40B4-BE49-F238E27FC236}">
                <a16:creationId xmlns:a16="http://schemas.microsoft.com/office/drawing/2014/main" id="{4C26DEBB-B411-430E-9E56-0AEF953F3743}"/>
              </a:ext>
            </a:extLst>
          </p:cNvPr>
          <p:cNvSpPr/>
          <p:nvPr/>
        </p:nvSpPr>
        <p:spPr>
          <a:xfrm>
            <a:off x="1141351" y="1262053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Seta: para a Direita Listrada 40">
            <a:extLst>
              <a:ext uri="{FF2B5EF4-FFF2-40B4-BE49-F238E27FC236}">
                <a16:creationId xmlns:a16="http://schemas.microsoft.com/office/drawing/2014/main" id="{760EF724-67FD-486C-A9A3-699E6CEBB100}"/>
              </a:ext>
            </a:extLst>
          </p:cNvPr>
          <p:cNvSpPr/>
          <p:nvPr/>
        </p:nvSpPr>
        <p:spPr>
          <a:xfrm>
            <a:off x="11020553" y="1244693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AutoShape 3">
            <a:extLst>
              <a:ext uri="{FF2B5EF4-FFF2-40B4-BE49-F238E27FC236}">
                <a16:creationId xmlns:a16="http://schemas.microsoft.com/office/drawing/2014/main" id="{0364CFBB-065B-49F0-8B38-1036023C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40" y="1901356"/>
            <a:ext cx="1036915" cy="490730"/>
          </a:xfrm>
          <a:custGeom>
            <a:avLst/>
            <a:gdLst>
              <a:gd name="connsiteX0" fmla="*/ 0 w 1204980"/>
              <a:gd name="connsiteY0" fmla="*/ 0 h 408941"/>
              <a:gd name="connsiteX1" fmla="*/ 1120710 w 1204980"/>
              <a:gd name="connsiteY1" fmla="*/ 0 h 408941"/>
              <a:gd name="connsiteX2" fmla="*/ 1204980 w 1204980"/>
              <a:gd name="connsiteY2" fmla="*/ 204471 h 408941"/>
              <a:gd name="connsiteX3" fmla="*/ 1120710 w 1204980"/>
              <a:gd name="connsiteY3" fmla="*/ 408941 h 408941"/>
              <a:gd name="connsiteX4" fmla="*/ 0 w 1204980"/>
              <a:gd name="connsiteY4" fmla="*/ 408941 h 408941"/>
              <a:gd name="connsiteX5" fmla="*/ 0 w 1204980"/>
              <a:gd name="connsiteY5" fmla="*/ 0 h 408941"/>
              <a:gd name="connsiteX0" fmla="*/ 0 w 1293470"/>
              <a:gd name="connsiteY0" fmla="*/ 0 h 408941"/>
              <a:gd name="connsiteX1" fmla="*/ 1120710 w 1293470"/>
              <a:gd name="connsiteY1" fmla="*/ 0 h 408941"/>
              <a:gd name="connsiteX2" fmla="*/ 1293470 w 1293470"/>
              <a:gd name="connsiteY2" fmla="*/ 197097 h 408941"/>
              <a:gd name="connsiteX3" fmla="*/ 1120710 w 1293470"/>
              <a:gd name="connsiteY3" fmla="*/ 408941 h 408941"/>
              <a:gd name="connsiteX4" fmla="*/ 0 w 1293470"/>
              <a:gd name="connsiteY4" fmla="*/ 408941 h 408941"/>
              <a:gd name="connsiteX5" fmla="*/ 0 w 1293470"/>
              <a:gd name="connsiteY5" fmla="*/ 0 h 40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3470" h="408941">
                <a:moveTo>
                  <a:pt x="0" y="0"/>
                </a:moveTo>
                <a:lnTo>
                  <a:pt x="1120710" y="0"/>
                </a:lnTo>
                <a:lnTo>
                  <a:pt x="1293470" y="197097"/>
                </a:lnTo>
                <a:lnTo>
                  <a:pt x="1120710" y="408941"/>
                </a:lnTo>
                <a:lnTo>
                  <a:pt x="0" y="408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20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Solicitação</a:t>
            </a:r>
            <a:endParaRPr lang="en-US" sz="120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81" name="Rectangle 4">
            <a:extLst>
              <a:ext uri="{FF2B5EF4-FFF2-40B4-BE49-F238E27FC236}">
                <a16:creationId xmlns:a16="http://schemas.microsoft.com/office/drawing/2014/main" id="{02884FE6-CDFA-4300-8F1F-B75790DD0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49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rgbClr val="212121"/>
                </a:solidFill>
              </a:rPr>
              <a:t>Selecionar o líder de projetos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rgbClr val="212121"/>
                </a:solidFill>
              </a:rPr>
              <a:t>Analisar base de conhecimento de lições aprendidas (histórico)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rgbClr val="212121"/>
                </a:solidFill>
              </a:rPr>
              <a:t>Compreender a necessidade e Criar a Declaração de escopo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rgbClr val="212121"/>
                </a:solidFill>
              </a:rPr>
              <a:t>Criar o formulário da Lei do Bem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rgbClr val="212121"/>
                </a:solidFill>
              </a:rPr>
              <a:t>Revisar necessidades e Criar documento de Requisitos Funcionais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rgbClr val="212121"/>
                </a:solidFill>
              </a:rPr>
              <a:t>Identificar premissas e restrições iniciais, além de acordos existentes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rgbClr val="212121"/>
                </a:solidFill>
              </a:rPr>
              <a:t>Definir entregas do projeto e critérios de sucesso 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rgbClr val="212121"/>
                </a:solidFill>
              </a:rPr>
              <a:t>Decidir o que comprar e o que fazer (arquitetura/tecnologia/estratégias)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rgbClr val="212121"/>
                </a:solidFill>
              </a:rPr>
              <a:t>Definir partes interessadas e estimar recursos (</a:t>
            </a:r>
            <a:r>
              <a:rPr lang="pt-BR" altLang="pt-BR" sz="840" b="1" dirty="0" err="1">
                <a:solidFill>
                  <a:srgbClr val="212121"/>
                </a:solidFill>
              </a:rPr>
              <a:t>skills</a:t>
            </a:r>
            <a:r>
              <a:rPr lang="pt-BR" altLang="pt-BR" sz="840" b="1" dirty="0">
                <a:solidFill>
                  <a:srgbClr val="212121"/>
                </a:solidFill>
              </a:rPr>
              <a:t> e áreas)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rgbClr val="212121"/>
                </a:solidFill>
              </a:rPr>
              <a:t>Criar lista de atividades e dependências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rgbClr val="212121"/>
                </a:solidFill>
              </a:rPr>
              <a:t>Estimar tempo e custo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rgbClr val="212121"/>
                </a:solidFill>
              </a:rPr>
              <a:t>Identificar riscos e plano de respostas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rgbClr val="212121"/>
                </a:solidFill>
              </a:rPr>
              <a:t>Identificar os fornecedores potenciais e critérios de seleção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rgbClr val="212121"/>
                </a:solidFill>
              </a:rPr>
              <a:t>Definir plano para gerenciar os recursos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rgbClr val="212121"/>
                </a:solidFill>
              </a:rPr>
              <a:t>Definir plano para gerenciar a comunicação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rgbClr val="212121"/>
                </a:solidFill>
              </a:rPr>
              <a:t>Definir plano para gestão de mudanças de escopo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rgbClr val="212121"/>
                </a:solidFill>
              </a:rPr>
              <a:t>Criar Business Case com benefícios mensuráveis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rgbClr val="212121"/>
                </a:solidFill>
              </a:rPr>
              <a:t>Criar e apresentar ao COMEX 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rgbClr val="212121"/>
                </a:solidFill>
              </a:rPr>
              <a:t>Aplicar </a:t>
            </a:r>
            <a:r>
              <a:rPr lang="pt-BR" altLang="pt-BR" sz="840" b="1" dirty="0" err="1">
                <a:solidFill>
                  <a:srgbClr val="212121"/>
                </a:solidFill>
              </a:rPr>
              <a:t>checklist</a:t>
            </a:r>
            <a:r>
              <a:rPr lang="pt-BR" altLang="pt-BR" sz="840" b="1" dirty="0">
                <a:solidFill>
                  <a:srgbClr val="212121"/>
                </a:solidFill>
              </a:rPr>
              <a:t> - Termo de Abertura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rgbClr val="212121"/>
                </a:solidFill>
              </a:rPr>
              <a:t>Prévia de TI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rgbClr val="212121"/>
                </a:solidFill>
              </a:rPr>
              <a:t>Submeter ao Gate 1 - Termo de Abertura</a:t>
            </a:r>
          </a:p>
        </p:txBody>
      </p:sp>
      <p:sp>
        <p:nvSpPr>
          <p:cNvPr id="107" name="Rectangle 4">
            <a:extLst>
              <a:ext uri="{FF2B5EF4-FFF2-40B4-BE49-F238E27FC236}">
                <a16:creationId xmlns:a16="http://schemas.microsoft.com/office/drawing/2014/main" id="{033137D5-2523-4F73-A35E-70EF22DDF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276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Definir atividades e a equipe da fase de Planejamento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Refinar declaração de escopo, documento de requisitos funcionais, premissas, restrições, acordos, entregas do projeto, benefícios e critérios de sucesso/aceite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Fazer uma POC (se necessário)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Refinar o que comprar e o que fazer (arquitetura/tecnologia/estratégias)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Refinar plano para gerenciar recursos e definir equipe e estrutura do projeto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Refinar estimativas de tempo e custo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Criar cronograma detalhado, entregáveis e analisar o caminho crítico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Criar o  controle de custos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Determinar papéis e responsabilidades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Refinar plano de comunicação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Refinar plano de gerenciamento de riscos e plano de respostas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Selecionar fornecedores, analisar termos, acordos e negociar contratos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Refinar plano para gestão de mudanças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Criar Plano de Projeto (linha de base)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Aplicar </a:t>
            </a:r>
            <a:r>
              <a:rPr lang="pt-BR" altLang="pt-BR" sz="840" b="1" dirty="0" err="1">
                <a:solidFill>
                  <a:srgbClr val="212121"/>
                </a:solidFill>
              </a:rPr>
              <a:t>checklist</a:t>
            </a:r>
            <a:r>
              <a:rPr lang="pt-BR" altLang="pt-BR" sz="840" b="1" dirty="0">
                <a:solidFill>
                  <a:srgbClr val="212121"/>
                </a:solidFill>
              </a:rPr>
              <a:t> – Compromisso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en-US" altLang="pt-BR" sz="840" b="1" dirty="0">
                <a:solidFill>
                  <a:srgbClr val="212121"/>
                </a:solidFill>
              </a:rPr>
              <a:t>P</a:t>
            </a:r>
            <a:r>
              <a:rPr lang="pt-BR" altLang="pt-BR" sz="840" b="1" dirty="0" err="1">
                <a:solidFill>
                  <a:srgbClr val="212121"/>
                </a:solidFill>
              </a:rPr>
              <a:t>révia</a:t>
            </a:r>
            <a:r>
              <a:rPr lang="pt-BR" altLang="pt-BR" sz="840" b="1" dirty="0">
                <a:solidFill>
                  <a:srgbClr val="212121"/>
                </a:solidFill>
              </a:rPr>
              <a:t> de TI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Submeter ao Gate 2 - Compromisso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Contratar fornecedores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Envolver e alinhar  equipe para transição para sustentação/operação (T2R)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Realizar reunião de partida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DEB713B6-F7F9-42B3-B3DD-75C850F59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103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Executar o trabalho de acordo com o plano do projeto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Desenhar a solução e criar especificação funcional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Validar e aprovar a </a:t>
            </a:r>
            <a:r>
              <a:rPr lang="pt-BR" altLang="pt-BR" sz="840" b="1" dirty="0" err="1">
                <a:solidFill>
                  <a:srgbClr val="212121"/>
                </a:solidFill>
              </a:rPr>
              <a:t>especi</a:t>
            </a:r>
            <a:r>
              <a:rPr lang="pt-BR" altLang="pt-BR" sz="840" b="1" dirty="0">
                <a:solidFill>
                  <a:srgbClr val="212121"/>
                </a:solidFill>
              </a:rPr>
              <a:t>. funcional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Produzir a solução (desenvolver ou configurar)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Criar especificação técnica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Testar tecnicamente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Criar cenários de testes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Garantir a qualidade das entregas - Teste de TI  conforme critérios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Garantir a qualidade das entregas - Teste do Usuário  x critérios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Teste Integrado para homologação final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Gerenciar registro de defeitos abertos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Solucionar defeitos abertos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Testar a solução de defeitos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Aprovar a homologação final – T.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Realizar piloto (planejar, comunicar, treinar, implantar e homologar)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Criar plano de implantação, comunicação e materiais de treinamento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processo de suporte para a sustentação/operação efetuar o atendimento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o plano de corte para transição para sustentação/operação (T2R)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Aplicar </a:t>
            </a:r>
            <a:r>
              <a:rPr lang="pt-BR" altLang="pt-BR" sz="840" b="1" dirty="0" err="1">
                <a:solidFill>
                  <a:srgbClr val="212121"/>
                </a:solidFill>
              </a:rPr>
              <a:t>checklist</a:t>
            </a:r>
            <a:r>
              <a:rPr lang="pt-BR" altLang="pt-BR" sz="840" b="1" dirty="0">
                <a:solidFill>
                  <a:srgbClr val="212121"/>
                </a:solidFill>
              </a:rPr>
              <a:t> –  Homologação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en-US" altLang="pt-BR" sz="840" b="1" dirty="0">
                <a:solidFill>
                  <a:srgbClr val="212121"/>
                </a:solidFill>
              </a:rPr>
              <a:t>P</a:t>
            </a:r>
            <a:r>
              <a:rPr lang="pt-BR" altLang="pt-BR" sz="840" b="1" dirty="0" err="1">
                <a:solidFill>
                  <a:srgbClr val="212121"/>
                </a:solidFill>
              </a:rPr>
              <a:t>révia</a:t>
            </a:r>
            <a:r>
              <a:rPr lang="pt-BR" altLang="pt-BR" sz="840" b="1" dirty="0">
                <a:solidFill>
                  <a:srgbClr val="212121"/>
                </a:solidFill>
              </a:rPr>
              <a:t> de TI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Submeter ao Gate 3 - Homologação</a:t>
            </a:r>
            <a:endParaRPr lang="en-US" altLang="pt-BR" sz="840" b="1" dirty="0">
              <a:solidFill>
                <a:srgbClr val="212121"/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pt-BR" altLang="pt-BR" sz="840" dirty="0">
              <a:solidFill>
                <a:srgbClr val="212121"/>
              </a:solidFill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8E4D863D-0ECC-4AC4-AE3F-4200920AA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930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Executar o trabalho de acordo com o plano de implantação e treinamento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Executar o trabalho de acordo com os processos de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Transferir conhecimento e solução para sustentação/operação (T2R)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Executar plano de comunicação sobre treinamento e implantação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Executar plano de treinamento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Criar plano de manutenção e evolução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Aplicar </a:t>
            </a:r>
            <a:r>
              <a:rPr lang="pt-BR" altLang="pt-BR" sz="840" b="1" dirty="0" err="1">
                <a:solidFill>
                  <a:srgbClr val="212121"/>
                </a:solidFill>
              </a:rPr>
              <a:t>checklist</a:t>
            </a:r>
            <a:r>
              <a:rPr lang="pt-BR" altLang="pt-BR" sz="840" b="1" dirty="0">
                <a:solidFill>
                  <a:srgbClr val="212121"/>
                </a:solidFill>
              </a:rPr>
              <a:t> – Termo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en-US" altLang="pt-BR" sz="840" b="1" dirty="0">
                <a:solidFill>
                  <a:srgbClr val="212121"/>
                </a:solidFill>
              </a:rPr>
              <a:t>P</a:t>
            </a:r>
            <a:r>
              <a:rPr lang="pt-BR" altLang="pt-BR" sz="840" b="1" dirty="0" err="1">
                <a:solidFill>
                  <a:srgbClr val="212121"/>
                </a:solidFill>
              </a:rPr>
              <a:t>révia</a:t>
            </a:r>
            <a:r>
              <a:rPr lang="pt-BR" altLang="pt-BR" sz="840" b="1" dirty="0">
                <a:solidFill>
                  <a:srgbClr val="212121"/>
                </a:solidFill>
              </a:rPr>
              <a:t> de TI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Submeter ao Gate 4 - Termo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Implantar utilizando o plano de corte para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Realizar o suporte assistido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Registrar, acompanhar e solucionar questões apresentadas no suporte assistido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en-US" altLang="pt-BR" sz="840" dirty="0">
              <a:solidFill>
                <a:srgbClr val="212121"/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en-US" altLang="pt-BR" sz="840" dirty="0">
              <a:solidFill>
                <a:srgbClr val="212121"/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pt-BR" altLang="pt-BR" sz="840" dirty="0">
              <a:solidFill>
                <a:srgbClr val="212121"/>
              </a:solidFill>
            </a:endParaRP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B6A9E32B-4D5F-425D-8A44-F9ECBE28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4490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Garantir conformidade do trabalho realizado com os requisitos e critérios de sucesso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Identificar, documentar e direcionar questões pendentes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Medir, ajustar e avaliar o desempenho 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Garantir a absorção do projeto para a equipe de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Validar as alterações nos processos e criar novas rotinas para sustentação/operação (T2R)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Entregar 100% dos entregáveis do projeto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Medir e rastrear a criação de valores agregados e engajamento dos usuários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Realizar e formalizar a pesquisa de satisfação com o cliente, equipe e fornecedores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Encerrar contratos com os fornecedores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Encerrar controle de custos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Registrar relatórios finais de desempenho (cliente, equipe e fornecedor)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Registrar lições aprendidas e atualizar base de conhecimento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Encerrar o projeto formalmente através da aprovação do "Termo de Aceite"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Aplicar </a:t>
            </a:r>
            <a:r>
              <a:rPr lang="pt-BR" altLang="pt-BR" sz="840" b="1" dirty="0" err="1">
                <a:solidFill>
                  <a:srgbClr val="212121"/>
                </a:solidFill>
              </a:rPr>
              <a:t>checklist</a:t>
            </a:r>
            <a:r>
              <a:rPr lang="pt-BR" altLang="pt-BR" sz="840" b="1" dirty="0">
                <a:solidFill>
                  <a:srgbClr val="212121"/>
                </a:solidFill>
              </a:rPr>
              <a:t> – Encerramento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en-US" altLang="pt-BR" sz="840" b="1" dirty="0">
                <a:solidFill>
                  <a:srgbClr val="212121"/>
                </a:solidFill>
              </a:rPr>
              <a:t>P</a:t>
            </a:r>
            <a:r>
              <a:rPr lang="pt-BR" altLang="pt-BR" sz="840" b="1" dirty="0" err="1">
                <a:solidFill>
                  <a:srgbClr val="212121"/>
                </a:solidFill>
              </a:rPr>
              <a:t>révia</a:t>
            </a:r>
            <a:r>
              <a:rPr lang="pt-BR" altLang="pt-BR" sz="840" b="1" dirty="0">
                <a:solidFill>
                  <a:srgbClr val="212121"/>
                </a:solidFill>
              </a:rPr>
              <a:t> de TI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212121"/>
                </a:solidFill>
              </a:rPr>
              <a:t>Submeter ao Gate 5 - Encerramento</a:t>
            </a:r>
            <a:endParaRPr lang="en-US" altLang="pt-BR" sz="840" b="1" dirty="0">
              <a:solidFill>
                <a:srgbClr val="212121"/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en-US" altLang="pt-BR" sz="840" dirty="0">
              <a:solidFill>
                <a:srgbClr val="212121"/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pt-BR" altLang="pt-BR" sz="840" dirty="0">
              <a:solidFill>
                <a:srgbClr val="21212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9739EBE-0C63-42D5-A736-D13C293E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pt-BR" dirty="0" err="1"/>
              <a:t>tividades</a:t>
            </a:r>
            <a:r>
              <a:rPr lang="pt-BR" dirty="0"/>
              <a:t> para conduzir o projeto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A51665E-BE8A-4DB9-B8F4-74060C56C820}"/>
              </a:ext>
            </a:extLst>
          </p:cNvPr>
          <p:cNvGrpSpPr/>
          <p:nvPr/>
        </p:nvGrpSpPr>
        <p:grpSpPr>
          <a:xfrm>
            <a:off x="1256268" y="672954"/>
            <a:ext cx="10051729" cy="396499"/>
            <a:chOff x="1096542" y="118800"/>
            <a:chExt cx="11273997" cy="440555"/>
          </a:xfrm>
        </p:grpSpPr>
        <p:sp>
          <p:nvSpPr>
            <p:cNvPr id="61" name="AutoShape 5">
              <a:extLst>
                <a:ext uri="{FF2B5EF4-FFF2-40B4-BE49-F238E27FC236}">
                  <a16:creationId xmlns:a16="http://schemas.microsoft.com/office/drawing/2014/main" id="{FE7F1761-AD1E-4B80-AA74-A6161FA7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764" y="118800"/>
              <a:ext cx="2342728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PLANEJAMENTO</a:t>
              </a:r>
            </a:p>
          </p:txBody>
        </p:sp>
        <p:sp>
          <p:nvSpPr>
            <p:cNvPr id="62" name="AutoShape 5">
              <a:extLst>
                <a:ext uri="{FF2B5EF4-FFF2-40B4-BE49-F238E27FC236}">
                  <a16:creationId xmlns:a16="http://schemas.microsoft.com/office/drawing/2014/main" id="{37313BFF-A8DA-4BED-A42C-AB3EE466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1028" y="118800"/>
              <a:ext cx="4571183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EXECUÇÃO</a:t>
              </a:r>
            </a:p>
          </p:txBody>
        </p:sp>
        <p:sp>
          <p:nvSpPr>
            <p:cNvPr id="63" name="AutoShape 5">
              <a:extLst>
                <a:ext uri="{FF2B5EF4-FFF2-40B4-BE49-F238E27FC236}">
                  <a16:creationId xmlns:a16="http://schemas.microsoft.com/office/drawing/2014/main" id="{E65A21EB-A374-437A-A0F9-D64368DE8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2211" y="118800"/>
              <a:ext cx="2088328" cy="439200"/>
            </a:xfrm>
            <a:custGeom>
              <a:avLst/>
              <a:gdLst>
                <a:gd name="connsiteX0" fmla="*/ 0 w 2012525"/>
                <a:gd name="connsiteY0" fmla="*/ 0 h 439200"/>
                <a:gd name="connsiteX1" fmla="*/ 1921110 w 2012525"/>
                <a:gd name="connsiteY1" fmla="*/ 0 h 439200"/>
                <a:gd name="connsiteX2" fmla="*/ 2012525 w 2012525"/>
                <a:gd name="connsiteY2" fmla="*/ 219600 h 439200"/>
                <a:gd name="connsiteX3" fmla="*/ 1921110 w 2012525"/>
                <a:gd name="connsiteY3" fmla="*/ 439200 h 439200"/>
                <a:gd name="connsiteX4" fmla="*/ 0 w 2012525"/>
                <a:gd name="connsiteY4" fmla="*/ 439200 h 439200"/>
                <a:gd name="connsiteX5" fmla="*/ 91415 w 2012525"/>
                <a:gd name="connsiteY5" fmla="*/ 219600 h 439200"/>
                <a:gd name="connsiteX6" fmla="*/ 0 w 2012525"/>
                <a:gd name="connsiteY6" fmla="*/ 0 h 439200"/>
                <a:gd name="connsiteX0" fmla="*/ 0 w 1938783"/>
                <a:gd name="connsiteY0" fmla="*/ 0 h 439200"/>
                <a:gd name="connsiteX1" fmla="*/ 1921110 w 1938783"/>
                <a:gd name="connsiteY1" fmla="*/ 0 h 439200"/>
                <a:gd name="connsiteX2" fmla="*/ 1938783 w 1938783"/>
                <a:gd name="connsiteY2" fmla="*/ 219600 h 439200"/>
                <a:gd name="connsiteX3" fmla="*/ 1921110 w 1938783"/>
                <a:gd name="connsiteY3" fmla="*/ 439200 h 439200"/>
                <a:gd name="connsiteX4" fmla="*/ 0 w 1938783"/>
                <a:gd name="connsiteY4" fmla="*/ 439200 h 439200"/>
                <a:gd name="connsiteX5" fmla="*/ 91415 w 1938783"/>
                <a:gd name="connsiteY5" fmla="*/ 219600 h 439200"/>
                <a:gd name="connsiteX6" fmla="*/ 0 w 1938783"/>
                <a:gd name="connsiteY6" fmla="*/ 0 h 439200"/>
                <a:gd name="connsiteX0" fmla="*/ 0 w 1921110"/>
                <a:gd name="connsiteY0" fmla="*/ 0 h 439200"/>
                <a:gd name="connsiteX1" fmla="*/ 1921110 w 1921110"/>
                <a:gd name="connsiteY1" fmla="*/ 0 h 439200"/>
                <a:gd name="connsiteX2" fmla="*/ 1916661 w 1921110"/>
                <a:gd name="connsiteY2" fmla="*/ 212226 h 439200"/>
                <a:gd name="connsiteX3" fmla="*/ 1921110 w 1921110"/>
                <a:gd name="connsiteY3" fmla="*/ 439200 h 439200"/>
                <a:gd name="connsiteX4" fmla="*/ 0 w 1921110"/>
                <a:gd name="connsiteY4" fmla="*/ 439200 h 439200"/>
                <a:gd name="connsiteX5" fmla="*/ 91415 w 1921110"/>
                <a:gd name="connsiteY5" fmla="*/ 219600 h 439200"/>
                <a:gd name="connsiteX6" fmla="*/ 0 w 1921110"/>
                <a:gd name="connsiteY6" fmla="*/ 0 h 43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1110" h="439200">
                  <a:moveTo>
                    <a:pt x="0" y="0"/>
                  </a:moveTo>
                  <a:lnTo>
                    <a:pt x="1921110" y="0"/>
                  </a:lnTo>
                  <a:lnTo>
                    <a:pt x="1916661" y="212226"/>
                  </a:lnTo>
                  <a:lnTo>
                    <a:pt x="1921110" y="439200"/>
                  </a:lnTo>
                  <a:lnTo>
                    <a:pt x="0" y="439200"/>
                  </a:lnTo>
                  <a:lnTo>
                    <a:pt x="91415" y="21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ENCERRAMENTO</a:t>
              </a:r>
            </a:p>
          </p:txBody>
        </p:sp>
        <p:sp>
          <p:nvSpPr>
            <p:cNvPr id="60" name="AutoShape 3">
              <a:extLst>
                <a:ext uri="{FF2B5EF4-FFF2-40B4-BE49-F238E27FC236}">
                  <a16:creationId xmlns:a16="http://schemas.microsoft.com/office/drawing/2014/main" id="{43FAF8FD-AAA2-44C1-B85C-F0CD93B5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542" y="118800"/>
              <a:ext cx="2313838" cy="440555"/>
            </a:xfrm>
            <a:prstGeom prst="homePlate">
              <a:avLst>
                <a:gd name="adj" fmla="val 20607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>
                <a:defRPr/>
              </a:pPr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INICIAÇÃO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523B272-AD4D-48C6-946F-3CBFC9147DBD}"/>
              </a:ext>
            </a:extLst>
          </p:cNvPr>
          <p:cNvGrpSpPr/>
          <p:nvPr/>
        </p:nvGrpSpPr>
        <p:grpSpPr>
          <a:xfrm>
            <a:off x="651401" y="577485"/>
            <a:ext cx="339935" cy="6117858"/>
            <a:chOff x="651401" y="577485"/>
            <a:chExt cx="339935" cy="6117858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694D078C-A610-465B-BD7C-4CC7CDF48EB1}"/>
                </a:ext>
              </a:extLst>
            </p:cNvPr>
            <p:cNvGrpSpPr/>
            <p:nvPr/>
          </p:nvGrpSpPr>
          <p:grpSpPr>
            <a:xfrm>
              <a:off x="651401" y="577485"/>
              <a:ext cx="339935" cy="6117858"/>
              <a:chOff x="391723" y="-66875"/>
              <a:chExt cx="377705" cy="6797620"/>
            </a:xfrm>
          </p:grpSpPr>
          <p:sp>
            <p:nvSpPr>
              <p:cNvPr id="50" name="AutoShape 3">
                <a:extLst>
                  <a:ext uri="{FF2B5EF4-FFF2-40B4-BE49-F238E27FC236}">
                    <a16:creationId xmlns:a16="http://schemas.microsoft.com/office/drawing/2014/main" id="{512133AE-BFCF-42C8-A5F2-4E9C64A99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264732" y="77307"/>
                <a:ext cx="618420" cy="330056"/>
              </a:xfrm>
              <a:prstGeom prst="homePlate">
                <a:avLst>
                  <a:gd name="adj" fmla="val 23338"/>
                </a:avLst>
              </a:pr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080" b="1" kern="0" dirty="0" err="1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Fases</a:t>
                </a:r>
                <a:endParaRPr lang="en-US" sz="1080" b="1" kern="0" dirty="0">
                  <a:solidFill>
                    <a:schemeClr val="bg1"/>
                  </a:solidFill>
                  <a:latin typeface="Calibri"/>
                  <a:cs typeface="Calibri" pitchFamily="34" charset="0"/>
                </a:endParaRPr>
              </a:p>
            </p:txBody>
          </p:sp>
          <p:sp>
            <p:nvSpPr>
              <p:cNvPr id="51" name="AutoShape 5">
                <a:extLst>
                  <a:ext uri="{FF2B5EF4-FFF2-40B4-BE49-F238E27FC236}">
                    <a16:creationId xmlns:a16="http://schemas.microsoft.com/office/drawing/2014/main" id="{1425735D-3441-4F78-9772-9E90CD446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247265" y="1487221"/>
                <a:ext cx="668104" cy="376222"/>
              </a:xfrm>
              <a:prstGeom prst="chevron">
                <a:avLst>
                  <a:gd name="adj" fmla="val 20814"/>
                </a:avLst>
              </a:pr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350" b="1" kern="0" dirty="0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E/S</a:t>
                </a:r>
              </a:p>
            </p:txBody>
          </p:sp>
          <p:sp>
            <p:nvSpPr>
              <p:cNvPr id="52" name="AutoShape 5">
                <a:extLst>
                  <a:ext uri="{FF2B5EF4-FFF2-40B4-BE49-F238E27FC236}">
                    <a16:creationId xmlns:a16="http://schemas.microsoft.com/office/drawing/2014/main" id="{0FF7BABF-B174-4156-B468-553D3CD8E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-1815974" y="4146827"/>
                <a:ext cx="4791615" cy="376222"/>
              </a:xfrm>
              <a:custGeom>
                <a:avLst/>
                <a:gdLst>
                  <a:gd name="connsiteX0" fmla="*/ 0 w 1980000"/>
                  <a:gd name="connsiteY0" fmla="*/ 0 h 376223"/>
                  <a:gd name="connsiteX1" fmla="*/ 1901693 w 1980000"/>
                  <a:gd name="connsiteY1" fmla="*/ 0 h 376223"/>
                  <a:gd name="connsiteX2" fmla="*/ 1980000 w 1980000"/>
                  <a:gd name="connsiteY2" fmla="*/ 188112 h 376223"/>
                  <a:gd name="connsiteX3" fmla="*/ 1901693 w 1980000"/>
                  <a:gd name="connsiteY3" fmla="*/ 376223 h 376223"/>
                  <a:gd name="connsiteX4" fmla="*/ 0 w 1980000"/>
                  <a:gd name="connsiteY4" fmla="*/ 376223 h 376223"/>
                  <a:gd name="connsiteX5" fmla="*/ 78307 w 1980000"/>
                  <a:gd name="connsiteY5" fmla="*/ 188112 h 376223"/>
                  <a:gd name="connsiteX6" fmla="*/ 0 w 1980000"/>
                  <a:gd name="connsiteY6" fmla="*/ 0 h 376223"/>
                  <a:gd name="connsiteX0" fmla="*/ 0 w 1906261"/>
                  <a:gd name="connsiteY0" fmla="*/ 0 h 376223"/>
                  <a:gd name="connsiteX1" fmla="*/ 1901693 w 1906261"/>
                  <a:gd name="connsiteY1" fmla="*/ 0 h 376223"/>
                  <a:gd name="connsiteX2" fmla="*/ 1906261 w 1906261"/>
                  <a:gd name="connsiteY2" fmla="*/ 173366 h 376223"/>
                  <a:gd name="connsiteX3" fmla="*/ 1901693 w 1906261"/>
                  <a:gd name="connsiteY3" fmla="*/ 376223 h 376223"/>
                  <a:gd name="connsiteX4" fmla="*/ 0 w 1906261"/>
                  <a:gd name="connsiteY4" fmla="*/ 376223 h 376223"/>
                  <a:gd name="connsiteX5" fmla="*/ 78307 w 1906261"/>
                  <a:gd name="connsiteY5" fmla="*/ 188112 h 376223"/>
                  <a:gd name="connsiteX6" fmla="*/ 0 w 1906261"/>
                  <a:gd name="connsiteY6" fmla="*/ 0 h 376223"/>
                  <a:gd name="connsiteX0" fmla="*/ 0 w 1906261"/>
                  <a:gd name="connsiteY0" fmla="*/ 0 h 376223"/>
                  <a:gd name="connsiteX1" fmla="*/ 1901693 w 1906261"/>
                  <a:gd name="connsiteY1" fmla="*/ 0 h 376223"/>
                  <a:gd name="connsiteX2" fmla="*/ 1906261 w 1906261"/>
                  <a:gd name="connsiteY2" fmla="*/ 173366 h 376223"/>
                  <a:gd name="connsiteX3" fmla="*/ 1901693 w 1906261"/>
                  <a:gd name="connsiteY3" fmla="*/ 376223 h 376223"/>
                  <a:gd name="connsiteX4" fmla="*/ 0 w 1906261"/>
                  <a:gd name="connsiteY4" fmla="*/ 376223 h 376223"/>
                  <a:gd name="connsiteX5" fmla="*/ 40600 w 1906261"/>
                  <a:gd name="connsiteY5" fmla="*/ 188111 h 376223"/>
                  <a:gd name="connsiteX6" fmla="*/ 0 w 1906261"/>
                  <a:gd name="connsiteY6" fmla="*/ 0 h 376223"/>
                  <a:gd name="connsiteX0" fmla="*/ 0 w 1906261"/>
                  <a:gd name="connsiteY0" fmla="*/ 0 h 376223"/>
                  <a:gd name="connsiteX1" fmla="*/ 1901693 w 1906261"/>
                  <a:gd name="connsiteY1" fmla="*/ 0 h 376223"/>
                  <a:gd name="connsiteX2" fmla="*/ 1906261 w 1906261"/>
                  <a:gd name="connsiteY2" fmla="*/ 173366 h 376223"/>
                  <a:gd name="connsiteX3" fmla="*/ 1901693 w 1906261"/>
                  <a:gd name="connsiteY3" fmla="*/ 376223 h 376223"/>
                  <a:gd name="connsiteX4" fmla="*/ 0 w 1906261"/>
                  <a:gd name="connsiteY4" fmla="*/ 376223 h 376223"/>
                  <a:gd name="connsiteX5" fmla="*/ 57281 w 1906261"/>
                  <a:gd name="connsiteY5" fmla="*/ 197943 h 376223"/>
                  <a:gd name="connsiteX6" fmla="*/ 0 w 1906261"/>
                  <a:gd name="connsiteY6" fmla="*/ 0 h 376223"/>
                  <a:gd name="connsiteX0" fmla="*/ 8341 w 1906261"/>
                  <a:gd name="connsiteY0" fmla="*/ 0 h 376224"/>
                  <a:gd name="connsiteX1" fmla="*/ 1901693 w 1906261"/>
                  <a:gd name="connsiteY1" fmla="*/ 1 h 376224"/>
                  <a:gd name="connsiteX2" fmla="*/ 1906261 w 1906261"/>
                  <a:gd name="connsiteY2" fmla="*/ 173367 h 376224"/>
                  <a:gd name="connsiteX3" fmla="*/ 1901693 w 1906261"/>
                  <a:gd name="connsiteY3" fmla="*/ 376224 h 376224"/>
                  <a:gd name="connsiteX4" fmla="*/ 0 w 1906261"/>
                  <a:gd name="connsiteY4" fmla="*/ 376224 h 376224"/>
                  <a:gd name="connsiteX5" fmla="*/ 57281 w 1906261"/>
                  <a:gd name="connsiteY5" fmla="*/ 197944 h 376224"/>
                  <a:gd name="connsiteX6" fmla="*/ 8341 w 1906261"/>
                  <a:gd name="connsiteY6" fmla="*/ 0 h 376224"/>
                  <a:gd name="connsiteX0" fmla="*/ 0 w 1897920"/>
                  <a:gd name="connsiteY0" fmla="*/ 0 h 376224"/>
                  <a:gd name="connsiteX1" fmla="*/ 1893352 w 1897920"/>
                  <a:gd name="connsiteY1" fmla="*/ 1 h 376224"/>
                  <a:gd name="connsiteX2" fmla="*/ 1897920 w 1897920"/>
                  <a:gd name="connsiteY2" fmla="*/ 173367 h 376224"/>
                  <a:gd name="connsiteX3" fmla="*/ 1893352 w 1897920"/>
                  <a:gd name="connsiteY3" fmla="*/ 376224 h 376224"/>
                  <a:gd name="connsiteX4" fmla="*/ 0 w 1897920"/>
                  <a:gd name="connsiteY4" fmla="*/ 376224 h 376224"/>
                  <a:gd name="connsiteX5" fmla="*/ 48940 w 1897920"/>
                  <a:gd name="connsiteY5" fmla="*/ 197944 h 376224"/>
                  <a:gd name="connsiteX6" fmla="*/ 0 w 1897920"/>
                  <a:gd name="connsiteY6" fmla="*/ 0 h 376224"/>
                  <a:gd name="connsiteX0" fmla="*/ 0 w 1897920"/>
                  <a:gd name="connsiteY0" fmla="*/ 0 h 376224"/>
                  <a:gd name="connsiteX1" fmla="*/ 1893352 w 1897920"/>
                  <a:gd name="connsiteY1" fmla="*/ 1 h 376224"/>
                  <a:gd name="connsiteX2" fmla="*/ 1897920 w 1897920"/>
                  <a:gd name="connsiteY2" fmla="*/ 173367 h 376224"/>
                  <a:gd name="connsiteX3" fmla="*/ 1893352 w 1897920"/>
                  <a:gd name="connsiteY3" fmla="*/ 376224 h 376224"/>
                  <a:gd name="connsiteX4" fmla="*/ 0 w 1897920"/>
                  <a:gd name="connsiteY4" fmla="*/ 376224 h 376224"/>
                  <a:gd name="connsiteX5" fmla="*/ 36429 w 1897920"/>
                  <a:gd name="connsiteY5" fmla="*/ 197944 h 376224"/>
                  <a:gd name="connsiteX6" fmla="*/ 0 w 1897920"/>
                  <a:gd name="connsiteY6" fmla="*/ 0 h 37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7920" h="376224">
                    <a:moveTo>
                      <a:pt x="0" y="0"/>
                    </a:moveTo>
                    <a:lnTo>
                      <a:pt x="1893352" y="1"/>
                    </a:lnTo>
                    <a:lnTo>
                      <a:pt x="1897920" y="173367"/>
                    </a:lnTo>
                    <a:lnTo>
                      <a:pt x="1893352" y="376224"/>
                    </a:lnTo>
                    <a:lnTo>
                      <a:pt x="0" y="376224"/>
                    </a:lnTo>
                    <a:lnTo>
                      <a:pt x="36429" y="1979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350" b="1" kern="0" dirty="0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Atividades</a:t>
                </a:r>
              </a:p>
            </p:txBody>
          </p:sp>
        </p:grpSp>
        <p:sp>
          <p:nvSpPr>
            <p:cNvPr id="49" name="AutoShape 5">
              <a:extLst>
                <a:ext uri="{FF2B5EF4-FFF2-40B4-BE49-F238E27FC236}">
                  <a16:creationId xmlns:a16="http://schemas.microsoft.com/office/drawing/2014/main" id="{B1C1E91E-73F2-4002-90BB-9E634CC9A5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0076" y="1317600"/>
              <a:ext cx="822588" cy="338601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64793" tIns="64793" rIns="64793" bIns="64793" anchor="ctr">
              <a:spAutoFit/>
            </a:bodyPr>
            <a:lstStyle/>
            <a:p>
              <a:pPr algn="ctr" defTabSz="766598">
                <a:buSzPct val="75000"/>
              </a:pPr>
              <a:r>
                <a:rPr lang="en-US" sz="1350" b="1" kern="0" dirty="0" err="1">
                  <a:solidFill>
                    <a:schemeClr val="bg1"/>
                  </a:solidFill>
                  <a:latin typeface="Calibri"/>
                  <a:cs typeface="Calibri" pitchFamily="34" charset="0"/>
                </a:rPr>
                <a:t>Etapas</a:t>
              </a:r>
              <a:endPara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endParaRPr>
            </a:p>
          </p:txBody>
        </p:sp>
      </p:grpSp>
      <p:sp>
        <p:nvSpPr>
          <p:cNvPr id="53" name="Rectangle 6">
            <a:extLst>
              <a:ext uri="{FF2B5EF4-FFF2-40B4-BE49-F238E27FC236}">
                <a16:creationId xmlns:a16="http://schemas.microsoft.com/office/drawing/2014/main" id="{DD8D26AC-BEE1-4C3F-821A-68345F859115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X1 – Metodologia de Projetos.pptx</a:t>
            </a:r>
          </a:p>
        </p:txBody>
      </p:sp>
    </p:spTree>
    <p:extLst>
      <p:ext uri="{BB962C8B-B14F-4D97-AF65-F5344CB8AC3E}">
        <p14:creationId xmlns:p14="http://schemas.microsoft.com/office/powerpoint/2010/main" val="3319626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AutoShape 5">
            <a:extLst>
              <a:ext uri="{FF2B5EF4-FFF2-40B4-BE49-F238E27FC236}">
                <a16:creationId xmlns:a16="http://schemas.microsoft.com/office/drawing/2014/main" id="{7FB1FE6C-6D97-405C-88E0-1DE64313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547" y="1900136"/>
            <a:ext cx="1987420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Termo</a:t>
            </a:r>
            <a:r>
              <a:rPr lang="en-US" sz="1320" b="1" kern="0" dirty="0">
                <a:latin typeface="Calibri"/>
                <a:cs typeface="Calibri" pitchFamily="34" charset="0"/>
              </a:rPr>
              <a:t> de </a:t>
            </a:r>
            <a:r>
              <a:rPr lang="en-US" sz="1320" b="1" kern="0" dirty="0" err="1">
                <a:latin typeface="Calibri"/>
                <a:cs typeface="Calibri" pitchFamily="34" charset="0"/>
              </a:rPr>
              <a:t>Abertura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3" name="AutoShape 5">
            <a:extLst>
              <a:ext uri="{FF2B5EF4-FFF2-40B4-BE49-F238E27FC236}">
                <a16:creationId xmlns:a16="http://schemas.microsoft.com/office/drawing/2014/main" id="{8DE68FF3-4AF1-4E47-B2C7-B943283E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57" y="1892160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Compromisso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4" name="AutoShape 5">
            <a:extLst>
              <a:ext uri="{FF2B5EF4-FFF2-40B4-BE49-F238E27FC236}">
                <a16:creationId xmlns:a16="http://schemas.microsoft.com/office/drawing/2014/main" id="{D8983B3B-99C5-4C1A-AE46-448E4876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73" y="1097280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95" name="TextBox 120">
            <a:extLst>
              <a:ext uri="{FF2B5EF4-FFF2-40B4-BE49-F238E27FC236}">
                <a16:creationId xmlns:a16="http://schemas.microsoft.com/office/drawing/2014/main" id="{07878152-0079-4D22-8412-C72B78519FD7}"/>
              </a:ext>
            </a:extLst>
          </p:cNvPr>
          <p:cNvSpPr txBox="1"/>
          <p:nvPr/>
        </p:nvSpPr>
        <p:spPr>
          <a:xfrm>
            <a:off x="5576746" y="1548322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Construção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pic>
        <p:nvPicPr>
          <p:cNvPr id="20" name="Picture 128">
            <a:extLst>
              <a:ext uri="{FF2B5EF4-FFF2-40B4-BE49-F238E27FC236}">
                <a16:creationId xmlns:a16="http://schemas.microsoft.com/office/drawing/2014/main" id="{42F952A9-A492-425A-ACD4-E4ACFDABA2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16" y="1138402"/>
            <a:ext cx="465971" cy="409920"/>
          </a:xfrm>
          <a:prstGeom prst="rect">
            <a:avLst/>
          </a:prstGeom>
        </p:spPr>
      </p:pic>
      <p:sp>
        <p:nvSpPr>
          <p:cNvPr id="96" name="AutoShape 5">
            <a:extLst>
              <a:ext uri="{FF2B5EF4-FFF2-40B4-BE49-F238E27FC236}">
                <a16:creationId xmlns:a16="http://schemas.microsoft.com/office/drawing/2014/main" id="{4252C450-26A8-46DB-BE53-A8F94BED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434" y="1101179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6" name="Picture 122">
            <a:extLst>
              <a:ext uri="{FF2B5EF4-FFF2-40B4-BE49-F238E27FC236}">
                <a16:creationId xmlns:a16="http://schemas.microsoft.com/office/drawing/2014/main" id="{768F2D8A-2001-40DF-872D-60C274A50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97" y="1142100"/>
            <a:ext cx="451997" cy="409531"/>
          </a:xfrm>
          <a:prstGeom prst="rect">
            <a:avLst/>
          </a:prstGeom>
        </p:spPr>
      </p:pic>
      <p:sp>
        <p:nvSpPr>
          <p:cNvPr id="97" name="TextBox 120">
            <a:extLst>
              <a:ext uri="{FF2B5EF4-FFF2-40B4-BE49-F238E27FC236}">
                <a16:creationId xmlns:a16="http://schemas.microsoft.com/office/drawing/2014/main" id="{7A4767C4-70D5-4920-9E38-2A0FC404A4D5}"/>
              </a:ext>
            </a:extLst>
          </p:cNvPr>
          <p:cNvSpPr txBox="1"/>
          <p:nvPr/>
        </p:nvSpPr>
        <p:spPr>
          <a:xfrm>
            <a:off x="7640604" y="1591060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Implantação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98" name="AutoShape 5">
            <a:extLst>
              <a:ext uri="{FF2B5EF4-FFF2-40B4-BE49-F238E27FC236}">
                <a16:creationId xmlns:a16="http://schemas.microsoft.com/office/drawing/2014/main" id="{B11EE7E4-DE95-44D1-8C0F-D57A66F3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920" y="1096841"/>
            <a:ext cx="1899077" cy="794880"/>
          </a:xfrm>
          <a:custGeom>
            <a:avLst/>
            <a:gdLst>
              <a:gd name="connsiteX0" fmla="*/ 0 w 1717200"/>
              <a:gd name="connsiteY0" fmla="*/ 0 h 662400"/>
              <a:gd name="connsiteX1" fmla="*/ 1579328 w 1717200"/>
              <a:gd name="connsiteY1" fmla="*/ 0 h 662400"/>
              <a:gd name="connsiteX2" fmla="*/ 1717200 w 1717200"/>
              <a:gd name="connsiteY2" fmla="*/ 331200 h 662400"/>
              <a:gd name="connsiteX3" fmla="*/ 1579328 w 1717200"/>
              <a:gd name="connsiteY3" fmla="*/ 662400 h 662400"/>
              <a:gd name="connsiteX4" fmla="*/ 0 w 1717200"/>
              <a:gd name="connsiteY4" fmla="*/ 662400 h 662400"/>
              <a:gd name="connsiteX5" fmla="*/ 137872 w 1717200"/>
              <a:gd name="connsiteY5" fmla="*/ 331200 h 662400"/>
              <a:gd name="connsiteX6" fmla="*/ 0 w 1717200"/>
              <a:gd name="connsiteY6" fmla="*/ 0 h 662400"/>
              <a:gd name="connsiteX0" fmla="*/ 0 w 1582564"/>
              <a:gd name="connsiteY0" fmla="*/ 0 h 662400"/>
              <a:gd name="connsiteX1" fmla="*/ 1579328 w 1582564"/>
              <a:gd name="connsiteY1" fmla="*/ 0 h 662400"/>
              <a:gd name="connsiteX2" fmla="*/ 1582564 w 1582564"/>
              <a:gd name="connsiteY2" fmla="*/ 348029 h 662400"/>
              <a:gd name="connsiteX3" fmla="*/ 1579328 w 1582564"/>
              <a:gd name="connsiteY3" fmla="*/ 662400 h 662400"/>
              <a:gd name="connsiteX4" fmla="*/ 0 w 1582564"/>
              <a:gd name="connsiteY4" fmla="*/ 662400 h 662400"/>
              <a:gd name="connsiteX5" fmla="*/ 137872 w 1582564"/>
              <a:gd name="connsiteY5" fmla="*/ 331200 h 662400"/>
              <a:gd name="connsiteX6" fmla="*/ 0 w 1582564"/>
              <a:gd name="connsiteY6" fmla="*/ 0 h 6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564" h="662400">
                <a:moveTo>
                  <a:pt x="0" y="0"/>
                </a:moveTo>
                <a:lnTo>
                  <a:pt x="1579328" y="0"/>
                </a:lnTo>
                <a:cubicBezTo>
                  <a:pt x="1580407" y="116010"/>
                  <a:pt x="1581485" y="232019"/>
                  <a:pt x="1582564" y="348029"/>
                </a:cubicBezTo>
                <a:cubicBezTo>
                  <a:pt x="1581485" y="452819"/>
                  <a:pt x="1580407" y="557610"/>
                  <a:pt x="1579328" y="662400"/>
                </a:cubicBezTo>
                <a:lnTo>
                  <a:pt x="0" y="662400"/>
                </a:lnTo>
                <a:lnTo>
                  <a:pt x="137872" y="3312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8" name="Picture 125">
            <a:extLst>
              <a:ext uri="{FF2B5EF4-FFF2-40B4-BE49-F238E27FC236}">
                <a16:creationId xmlns:a16="http://schemas.microsoft.com/office/drawing/2014/main" id="{35490C6C-E501-45E1-9D9B-B68BB7C4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037" y="1146509"/>
            <a:ext cx="451997" cy="411641"/>
          </a:xfrm>
          <a:prstGeom prst="rect">
            <a:avLst/>
          </a:prstGeom>
        </p:spPr>
      </p:pic>
      <p:sp>
        <p:nvSpPr>
          <p:cNvPr id="99" name="AutoShape 5">
            <a:extLst>
              <a:ext uri="{FF2B5EF4-FFF2-40B4-BE49-F238E27FC236}">
                <a16:creationId xmlns:a16="http://schemas.microsoft.com/office/drawing/2014/main" id="{E1CAA70E-CC97-4449-B450-63E16412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06" y="1893954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Homologação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0" name="AutoShape 5">
            <a:extLst>
              <a:ext uri="{FF2B5EF4-FFF2-40B4-BE49-F238E27FC236}">
                <a16:creationId xmlns:a16="http://schemas.microsoft.com/office/drawing/2014/main" id="{8452377C-56AA-4360-8CCB-F8F0C84A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264" y="1907830"/>
            <a:ext cx="1922515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Termo de Aceite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1" name="AutoShape 5">
            <a:extLst>
              <a:ext uri="{FF2B5EF4-FFF2-40B4-BE49-F238E27FC236}">
                <a16:creationId xmlns:a16="http://schemas.microsoft.com/office/drawing/2014/main" id="{DF3AF182-C4AE-49BE-8EC8-842BD360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779" y="1907902"/>
            <a:ext cx="1268827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Sustentação</a:t>
            </a:r>
            <a:r>
              <a:rPr lang="en-US" sz="1320" b="1" i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  </a:t>
            </a: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Operação</a:t>
            </a:r>
            <a:endParaRPr lang="en-US" sz="132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02" name="TextBox 120">
            <a:extLst>
              <a:ext uri="{FF2B5EF4-FFF2-40B4-BE49-F238E27FC236}">
                <a16:creationId xmlns:a16="http://schemas.microsoft.com/office/drawing/2014/main" id="{AB0FD0EF-875A-42E7-A87D-BFE5366F667A}"/>
              </a:ext>
            </a:extLst>
          </p:cNvPr>
          <p:cNvSpPr txBox="1"/>
          <p:nvPr/>
        </p:nvSpPr>
        <p:spPr>
          <a:xfrm>
            <a:off x="9605463" y="1557344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Encerramento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105" name="Seta: para a Direita Listrada 104">
            <a:extLst>
              <a:ext uri="{FF2B5EF4-FFF2-40B4-BE49-F238E27FC236}">
                <a16:creationId xmlns:a16="http://schemas.microsoft.com/office/drawing/2014/main" id="{0F4A37ED-02A6-408E-B898-F50747BF298A}"/>
              </a:ext>
            </a:extLst>
          </p:cNvPr>
          <p:cNvSpPr/>
          <p:nvPr/>
        </p:nvSpPr>
        <p:spPr>
          <a:xfrm>
            <a:off x="7012698" y="1244693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Seta: para a Direita Listrada 105">
            <a:extLst>
              <a:ext uri="{FF2B5EF4-FFF2-40B4-BE49-F238E27FC236}">
                <a16:creationId xmlns:a16="http://schemas.microsoft.com/office/drawing/2014/main" id="{55BE97A2-3A16-4703-99A0-648B17E33E57}"/>
              </a:ext>
            </a:extLst>
          </p:cNvPr>
          <p:cNvSpPr/>
          <p:nvPr/>
        </p:nvSpPr>
        <p:spPr>
          <a:xfrm>
            <a:off x="9027659" y="1256833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59398BF-9840-4E3C-8504-6E03C162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68" y="1095942"/>
            <a:ext cx="2058649" cy="796681"/>
          </a:xfrm>
          <a:prstGeom prst="homePlate">
            <a:avLst>
              <a:gd name="adj" fmla="val 20607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>
              <a:defRPr/>
            </a:pPr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2" name="Picture 116">
            <a:extLst>
              <a:ext uri="{FF2B5EF4-FFF2-40B4-BE49-F238E27FC236}">
                <a16:creationId xmlns:a16="http://schemas.microsoft.com/office/drawing/2014/main" id="{9426EB7C-4208-427C-81E9-6343D219B2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82" y="1141663"/>
            <a:ext cx="456121" cy="4156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11" name="TextBox 117">
            <a:extLst>
              <a:ext uri="{FF2B5EF4-FFF2-40B4-BE49-F238E27FC236}">
                <a16:creationId xmlns:a16="http://schemas.microsoft.com/office/drawing/2014/main" id="{ED21E08F-099D-4779-9EF8-4CA689B35276}"/>
              </a:ext>
            </a:extLst>
          </p:cNvPr>
          <p:cNvSpPr txBox="1"/>
          <p:nvPr/>
        </p:nvSpPr>
        <p:spPr>
          <a:xfrm>
            <a:off x="1677641" y="1573712"/>
            <a:ext cx="1134000" cy="2631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32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Idealização</a:t>
            </a:r>
            <a:endParaRPr lang="en-US" sz="1320" b="1" dirty="0">
              <a:solidFill>
                <a:schemeClr val="bg1"/>
              </a:solidFill>
              <a:ea typeface="+mj-ea"/>
              <a:cs typeface="Arial" pitchFamily="34" charset="0"/>
            </a:endParaRPr>
          </a:p>
          <a:p>
            <a:pPr algn="ctr"/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Em</a:t>
            </a:r>
            <a:r>
              <a:rPr lang="en-US" sz="960" b="1" dirty="0">
                <a:solidFill>
                  <a:schemeClr val="bg1"/>
                </a:solidFill>
                <a:ea typeface="+mj-ea"/>
                <a:cs typeface="Arial" pitchFamily="34" charset="0"/>
              </a:rPr>
              <a:t> alto </a:t>
            </a:r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nível</a:t>
            </a:r>
            <a:endParaRPr lang="en-US" sz="96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103" name="Seta: para a Direita Listrada 102">
            <a:extLst>
              <a:ext uri="{FF2B5EF4-FFF2-40B4-BE49-F238E27FC236}">
                <a16:creationId xmlns:a16="http://schemas.microsoft.com/office/drawing/2014/main" id="{87842E9A-3D6D-4CEA-83DB-E3560C226C62}"/>
              </a:ext>
            </a:extLst>
          </p:cNvPr>
          <p:cNvSpPr/>
          <p:nvPr/>
        </p:nvSpPr>
        <p:spPr>
          <a:xfrm>
            <a:off x="2889785" y="1262053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EFD84C6F-5CFC-42D9-82A8-A2850DDB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824" y="1097280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3" name="TextBox 120">
            <a:extLst>
              <a:ext uri="{FF2B5EF4-FFF2-40B4-BE49-F238E27FC236}">
                <a16:creationId xmlns:a16="http://schemas.microsoft.com/office/drawing/2014/main" id="{6DFA65CC-069A-45F3-A734-088EEA583731}"/>
              </a:ext>
            </a:extLst>
          </p:cNvPr>
          <p:cNvSpPr txBox="1"/>
          <p:nvPr/>
        </p:nvSpPr>
        <p:spPr>
          <a:xfrm>
            <a:off x="3762286" y="1556299"/>
            <a:ext cx="1134000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/>
              <a:t>Plano</a:t>
            </a:r>
          </a:p>
          <a:p>
            <a:r>
              <a:rPr lang="en-US" sz="960" dirty="0" err="1"/>
              <a:t>Nível</a:t>
            </a:r>
            <a:r>
              <a:rPr lang="en-US" sz="960" dirty="0"/>
              <a:t> de 100%</a:t>
            </a:r>
          </a:p>
        </p:txBody>
      </p:sp>
      <p:pic>
        <p:nvPicPr>
          <p:cNvPr id="14" name="Picture 119">
            <a:extLst>
              <a:ext uri="{FF2B5EF4-FFF2-40B4-BE49-F238E27FC236}">
                <a16:creationId xmlns:a16="http://schemas.microsoft.com/office/drawing/2014/main" id="{CAC021CE-D133-444D-90A9-2F2BBF10B9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85" y="1140240"/>
            <a:ext cx="465971" cy="408082"/>
          </a:xfrm>
          <a:prstGeom prst="rect">
            <a:avLst/>
          </a:prstGeom>
        </p:spPr>
      </p:pic>
      <p:sp>
        <p:nvSpPr>
          <p:cNvPr id="104" name="Seta: para a Direita Listrada 103">
            <a:extLst>
              <a:ext uri="{FF2B5EF4-FFF2-40B4-BE49-F238E27FC236}">
                <a16:creationId xmlns:a16="http://schemas.microsoft.com/office/drawing/2014/main" id="{22E54519-CDCE-4B12-BA8B-13DFE9CC9DC6}"/>
              </a:ext>
            </a:extLst>
          </p:cNvPr>
          <p:cNvSpPr/>
          <p:nvPr/>
        </p:nvSpPr>
        <p:spPr>
          <a:xfrm>
            <a:off x="4938201" y="1262053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Seta: para a Direita Listrada 39">
            <a:extLst>
              <a:ext uri="{FF2B5EF4-FFF2-40B4-BE49-F238E27FC236}">
                <a16:creationId xmlns:a16="http://schemas.microsoft.com/office/drawing/2014/main" id="{4C26DEBB-B411-430E-9E56-0AEF953F3743}"/>
              </a:ext>
            </a:extLst>
          </p:cNvPr>
          <p:cNvSpPr/>
          <p:nvPr/>
        </p:nvSpPr>
        <p:spPr>
          <a:xfrm>
            <a:off x="1141351" y="1262053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Seta: para a Direita Listrada 40">
            <a:extLst>
              <a:ext uri="{FF2B5EF4-FFF2-40B4-BE49-F238E27FC236}">
                <a16:creationId xmlns:a16="http://schemas.microsoft.com/office/drawing/2014/main" id="{760EF724-67FD-486C-A9A3-699E6CEBB100}"/>
              </a:ext>
            </a:extLst>
          </p:cNvPr>
          <p:cNvSpPr/>
          <p:nvPr/>
        </p:nvSpPr>
        <p:spPr>
          <a:xfrm>
            <a:off x="11020553" y="1244693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AutoShape 3">
            <a:extLst>
              <a:ext uri="{FF2B5EF4-FFF2-40B4-BE49-F238E27FC236}">
                <a16:creationId xmlns:a16="http://schemas.microsoft.com/office/drawing/2014/main" id="{0364CFBB-065B-49F0-8B38-1036023C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40" y="1901356"/>
            <a:ext cx="1036915" cy="490730"/>
          </a:xfrm>
          <a:custGeom>
            <a:avLst/>
            <a:gdLst>
              <a:gd name="connsiteX0" fmla="*/ 0 w 1204980"/>
              <a:gd name="connsiteY0" fmla="*/ 0 h 408941"/>
              <a:gd name="connsiteX1" fmla="*/ 1120710 w 1204980"/>
              <a:gd name="connsiteY1" fmla="*/ 0 h 408941"/>
              <a:gd name="connsiteX2" fmla="*/ 1204980 w 1204980"/>
              <a:gd name="connsiteY2" fmla="*/ 204471 h 408941"/>
              <a:gd name="connsiteX3" fmla="*/ 1120710 w 1204980"/>
              <a:gd name="connsiteY3" fmla="*/ 408941 h 408941"/>
              <a:gd name="connsiteX4" fmla="*/ 0 w 1204980"/>
              <a:gd name="connsiteY4" fmla="*/ 408941 h 408941"/>
              <a:gd name="connsiteX5" fmla="*/ 0 w 1204980"/>
              <a:gd name="connsiteY5" fmla="*/ 0 h 408941"/>
              <a:gd name="connsiteX0" fmla="*/ 0 w 1293470"/>
              <a:gd name="connsiteY0" fmla="*/ 0 h 408941"/>
              <a:gd name="connsiteX1" fmla="*/ 1120710 w 1293470"/>
              <a:gd name="connsiteY1" fmla="*/ 0 h 408941"/>
              <a:gd name="connsiteX2" fmla="*/ 1293470 w 1293470"/>
              <a:gd name="connsiteY2" fmla="*/ 197097 h 408941"/>
              <a:gd name="connsiteX3" fmla="*/ 1120710 w 1293470"/>
              <a:gd name="connsiteY3" fmla="*/ 408941 h 408941"/>
              <a:gd name="connsiteX4" fmla="*/ 0 w 1293470"/>
              <a:gd name="connsiteY4" fmla="*/ 408941 h 408941"/>
              <a:gd name="connsiteX5" fmla="*/ 0 w 1293470"/>
              <a:gd name="connsiteY5" fmla="*/ 0 h 40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3470" h="408941">
                <a:moveTo>
                  <a:pt x="0" y="0"/>
                </a:moveTo>
                <a:lnTo>
                  <a:pt x="1120710" y="0"/>
                </a:lnTo>
                <a:lnTo>
                  <a:pt x="1293470" y="197097"/>
                </a:lnTo>
                <a:lnTo>
                  <a:pt x="1120710" y="408941"/>
                </a:lnTo>
                <a:lnTo>
                  <a:pt x="0" y="408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20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Solicitação</a:t>
            </a:r>
            <a:endParaRPr lang="en-US" sz="120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81" name="Rectangle 4">
            <a:extLst>
              <a:ext uri="{FF2B5EF4-FFF2-40B4-BE49-F238E27FC236}">
                <a16:creationId xmlns:a16="http://schemas.microsoft.com/office/drawing/2014/main" id="{02884FE6-CDFA-4300-8F1F-B75790DD0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49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Selecionar o líder de projetos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Analisar base de conhecimento de lições aprendidas (histórico)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Compreender a necessidade e Criar a Declaração de escopo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o formulário da Lei do Bem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Revisar necessidades e Criar documento de Requisitos Funcionais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Identificar premissas e restrições iniciais, além de acordos existentes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Definir entregas do projeto e critérios de sucesso 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Decidir o que comprar e o que fazer (arquitetura/tecnologia/estratégias)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Definir partes interessadas e estimar recursos (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skills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 e áreas)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lista de atividades e dependências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Estimar tempo e custo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Identificar riscos e plano de respostas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Identificar os fornecedores potenciais e critérios de seleção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Definir plano para gerenciar os recursos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Definir plano para gerenciar a comunicação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Definir plano para gestão de mudanças de escopo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Business Case com benefícios mensuráveis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e apresentar ao COMEX 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Aplicar 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checklist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 - Termo de Abertura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Prévia de TI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Submeter ao Gate 1 - Termo de Abertura</a:t>
            </a:r>
          </a:p>
        </p:txBody>
      </p:sp>
      <p:sp>
        <p:nvSpPr>
          <p:cNvPr id="107" name="Rectangle 4">
            <a:extLst>
              <a:ext uri="{FF2B5EF4-FFF2-40B4-BE49-F238E27FC236}">
                <a16:creationId xmlns:a16="http://schemas.microsoft.com/office/drawing/2014/main" id="{033137D5-2523-4F73-A35E-70EF22DDF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276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Definir atividades e a equipe da fase de Planejamento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declaração de escopo, documento de requisitos funcionais, premissas, restrições, acordos, entregas do projeto, benefícios e critérios de sucesso/aceite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Fazer uma POC (se necessário)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o que comprar e o que fazer (arquitetura/tecnologia/estratégias)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plano para gerenciar recursos e definir equipe e estrutura do projeto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estimativas de tempo e custo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cronograma detalhado, entregáveis e analisar o caminho crítico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o  controle de custos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Determinar papéis e responsabilidades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plano de comunicação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plano de gerenciamento de riscos e plano de respostas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Selecionar fornecedores, analisar termos, acordos e negociar contratos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plano para gestão de mudanças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Plano de Projeto (linha de base)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Aplicar 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checklist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 – Compromisso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en-US" altLang="pt-BR" sz="84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révia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 de TI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Submeter ao Gate 2 - Compromisso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Contratar fornecedores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Envolver e alinhar  equipe para transição para sustentação/operação (T2R)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Realizar reunião de partida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DEB713B6-F7F9-42B3-B3DD-75C850F59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103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Executar o trabalho de acordo com o plano do projeto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Desenhar a solução e criar especificação funcional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Validar e aprovar a 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especi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. funcional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Produzir a solução (desenvolver ou configurar)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especificação técnica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Testar tecnicamente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cenários de testes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Garantir a qualidade das entregas - Teste de TI  conforme critérios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Garantir a qualidade das entregas - Teste do Usuário  x critérios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Teste Integrado para homologação final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Gerenciar registro de defeitos abertos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Solucionar defeitos abertos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Testar a solução de defeitos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Aprovar a homologação final – T.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Realizar piloto (planejar, comunicar, treinar, implantar e homologar)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plano de implantação, comunicação e materiais de treinamento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Criar processo de suporte para a sustentação/operação efetuar o atendimento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Criar o plano de corte para transição para sustentação/operação (T2R)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Aplicar 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checklist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 –  Homologação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en-US" altLang="pt-BR" sz="84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révia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 de TI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Submeter ao Gate 3 - Homologação</a:t>
            </a:r>
            <a:endParaRPr lang="en-US" altLang="pt-BR" sz="840" dirty="0">
              <a:solidFill>
                <a:schemeClr val="bg1">
                  <a:lumMod val="50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pt-BR" altLang="pt-BR" sz="840" dirty="0">
              <a:solidFill>
                <a:srgbClr val="212121"/>
              </a:solidFill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8E4D863D-0ECC-4AC4-AE3F-4200920AA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930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Executar o trabalho de acordo com o plano de implantação e treinamento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Executar o trabalho de acordo com os processos de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Transferir conhecimento e solução para sustentação/operação (T2R)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Executar plano de comunicação sobre treinamento e implantação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Executar plano de treinamento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plano de manutenção e evolução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Aplicar 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checklist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 – Termo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en-US" altLang="pt-BR" sz="84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révia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 de TI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Submeter ao Gate 4 - Termo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Implantar utilizando o plano de corte para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Realizar o suporte assistido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Registrar, acompanhar e solucionar questões apresentadas no suporte assistido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en-US" altLang="pt-BR" sz="840" dirty="0">
              <a:solidFill>
                <a:srgbClr val="212121"/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en-US" altLang="pt-BR" sz="840" dirty="0">
              <a:solidFill>
                <a:srgbClr val="212121"/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pt-BR" altLang="pt-BR" sz="840" dirty="0">
              <a:solidFill>
                <a:srgbClr val="212121"/>
              </a:solidFill>
            </a:endParaRP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B6A9E32B-4D5F-425D-8A44-F9ECBE28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4490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Garantir conformidade do trabalho realizado com os requisitos e critérios de sucesso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Identificar, documentar e direcionar questões pendentes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Medir, ajustar e avaliar o desempenho 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Garantir a absorção do projeto para a equipe de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Validar as alterações nos processos e criar novas rotinas para sustentação/operação (T2R)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Entregar 100% dos entregáveis do projeto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Medir e rastrear a criação de valores agregados e engajamento dos usuários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Realizar e formalizar a pesquisa de satisfação com o cliente, equipe e fornecedores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Encerrar contratos com os fornecedores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Encerrar controle de custos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Registrar relatórios finais de desempenho (cliente, equipe e fornecedor)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Registrar lições aprendidas e atualizar base de conhecimento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Encerrar o projeto formalmente através da aprovação do "Termo de Aceite"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Aplicar 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checklist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 – Encerramento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en-US" altLang="pt-BR" sz="84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révia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 de TI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Submeter ao Gate 5 - Encerramento</a:t>
            </a:r>
            <a:endParaRPr lang="en-US" altLang="pt-BR" sz="840" dirty="0">
              <a:solidFill>
                <a:schemeClr val="bg1">
                  <a:lumMod val="50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en-US" altLang="pt-BR" sz="840" dirty="0">
              <a:solidFill>
                <a:srgbClr val="212121"/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pt-BR" altLang="pt-BR" sz="840" dirty="0">
              <a:solidFill>
                <a:srgbClr val="21212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9739EBE-0C63-42D5-A736-D13C293E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Atividades para garantir a transição para Sustentação/Operação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A51665E-BE8A-4DB9-B8F4-74060C56C820}"/>
              </a:ext>
            </a:extLst>
          </p:cNvPr>
          <p:cNvGrpSpPr/>
          <p:nvPr/>
        </p:nvGrpSpPr>
        <p:grpSpPr>
          <a:xfrm>
            <a:off x="1256268" y="672954"/>
            <a:ext cx="10051729" cy="396499"/>
            <a:chOff x="1096542" y="118800"/>
            <a:chExt cx="11273997" cy="440555"/>
          </a:xfrm>
        </p:grpSpPr>
        <p:sp>
          <p:nvSpPr>
            <p:cNvPr id="61" name="AutoShape 5">
              <a:extLst>
                <a:ext uri="{FF2B5EF4-FFF2-40B4-BE49-F238E27FC236}">
                  <a16:creationId xmlns:a16="http://schemas.microsoft.com/office/drawing/2014/main" id="{FE7F1761-AD1E-4B80-AA74-A6161FA7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764" y="118800"/>
              <a:ext cx="2342728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PLANEJAMENTO</a:t>
              </a:r>
            </a:p>
          </p:txBody>
        </p:sp>
        <p:sp>
          <p:nvSpPr>
            <p:cNvPr id="62" name="AutoShape 5">
              <a:extLst>
                <a:ext uri="{FF2B5EF4-FFF2-40B4-BE49-F238E27FC236}">
                  <a16:creationId xmlns:a16="http://schemas.microsoft.com/office/drawing/2014/main" id="{37313BFF-A8DA-4BED-A42C-AB3EE466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1028" y="118800"/>
              <a:ext cx="4571183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EXECUÇÃO</a:t>
              </a:r>
            </a:p>
          </p:txBody>
        </p:sp>
        <p:sp>
          <p:nvSpPr>
            <p:cNvPr id="63" name="AutoShape 5">
              <a:extLst>
                <a:ext uri="{FF2B5EF4-FFF2-40B4-BE49-F238E27FC236}">
                  <a16:creationId xmlns:a16="http://schemas.microsoft.com/office/drawing/2014/main" id="{E65A21EB-A374-437A-A0F9-D64368DE8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2211" y="118800"/>
              <a:ext cx="2088328" cy="439200"/>
            </a:xfrm>
            <a:custGeom>
              <a:avLst/>
              <a:gdLst>
                <a:gd name="connsiteX0" fmla="*/ 0 w 2012525"/>
                <a:gd name="connsiteY0" fmla="*/ 0 h 439200"/>
                <a:gd name="connsiteX1" fmla="*/ 1921110 w 2012525"/>
                <a:gd name="connsiteY1" fmla="*/ 0 h 439200"/>
                <a:gd name="connsiteX2" fmla="*/ 2012525 w 2012525"/>
                <a:gd name="connsiteY2" fmla="*/ 219600 h 439200"/>
                <a:gd name="connsiteX3" fmla="*/ 1921110 w 2012525"/>
                <a:gd name="connsiteY3" fmla="*/ 439200 h 439200"/>
                <a:gd name="connsiteX4" fmla="*/ 0 w 2012525"/>
                <a:gd name="connsiteY4" fmla="*/ 439200 h 439200"/>
                <a:gd name="connsiteX5" fmla="*/ 91415 w 2012525"/>
                <a:gd name="connsiteY5" fmla="*/ 219600 h 439200"/>
                <a:gd name="connsiteX6" fmla="*/ 0 w 2012525"/>
                <a:gd name="connsiteY6" fmla="*/ 0 h 439200"/>
                <a:gd name="connsiteX0" fmla="*/ 0 w 1938783"/>
                <a:gd name="connsiteY0" fmla="*/ 0 h 439200"/>
                <a:gd name="connsiteX1" fmla="*/ 1921110 w 1938783"/>
                <a:gd name="connsiteY1" fmla="*/ 0 h 439200"/>
                <a:gd name="connsiteX2" fmla="*/ 1938783 w 1938783"/>
                <a:gd name="connsiteY2" fmla="*/ 219600 h 439200"/>
                <a:gd name="connsiteX3" fmla="*/ 1921110 w 1938783"/>
                <a:gd name="connsiteY3" fmla="*/ 439200 h 439200"/>
                <a:gd name="connsiteX4" fmla="*/ 0 w 1938783"/>
                <a:gd name="connsiteY4" fmla="*/ 439200 h 439200"/>
                <a:gd name="connsiteX5" fmla="*/ 91415 w 1938783"/>
                <a:gd name="connsiteY5" fmla="*/ 219600 h 439200"/>
                <a:gd name="connsiteX6" fmla="*/ 0 w 1938783"/>
                <a:gd name="connsiteY6" fmla="*/ 0 h 439200"/>
                <a:gd name="connsiteX0" fmla="*/ 0 w 1921110"/>
                <a:gd name="connsiteY0" fmla="*/ 0 h 439200"/>
                <a:gd name="connsiteX1" fmla="*/ 1921110 w 1921110"/>
                <a:gd name="connsiteY1" fmla="*/ 0 h 439200"/>
                <a:gd name="connsiteX2" fmla="*/ 1916661 w 1921110"/>
                <a:gd name="connsiteY2" fmla="*/ 212226 h 439200"/>
                <a:gd name="connsiteX3" fmla="*/ 1921110 w 1921110"/>
                <a:gd name="connsiteY3" fmla="*/ 439200 h 439200"/>
                <a:gd name="connsiteX4" fmla="*/ 0 w 1921110"/>
                <a:gd name="connsiteY4" fmla="*/ 439200 h 439200"/>
                <a:gd name="connsiteX5" fmla="*/ 91415 w 1921110"/>
                <a:gd name="connsiteY5" fmla="*/ 219600 h 439200"/>
                <a:gd name="connsiteX6" fmla="*/ 0 w 1921110"/>
                <a:gd name="connsiteY6" fmla="*/ 0 h 43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1110" h="439200">
                  <a:moveTo>
                    <a:pt x="0" y="0"/>
                  </a:moveTo>
                  <a:lnTo>
                    <a:pt x="1921110" y="0"/>
                  </a:lnTo>
                  <a:lnTo>
                    <a:pt x="1916661" y="212226"/>
                  </a:lnTo>
                  <a:lnTo>
                    <a:pt x="1921110" y="439200"/>
                  </a:lnTo>
                  <a:lnTo>
                    <a:pt x="0" y="439200"/>
                  </a:lnTo>
                  <a:lnTo>
                    <a:pt x="91415" y="21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ENCERRAMENTO</a:t>
              </a:r>
            </a:p>
          </p:txBody>
        </p:sp>
        <p:sp>
          <p:nvSpPr>
            <p:cNvPr id="60" name="AutoShape 3">
              <a:extLst>
                <a:ext uri="{FF2B5EF4-FFF2-40B4-BE49-F238E27FC236}">
                  <a16:creationId xmlns:a16="http://schemas.microsoft.com/office/drawing/2014/main" id="{43FAF8FD-AAA2-44C1-B85C-F0CD93B5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542" y="118800"/>
              <a:ext cx="2313838" cy="440555"/>
            </a:xfrm>
            <a:prstGeom prst="homePlate">
              <a:avLst>
                <a:gd name="adj" fmla="val 20607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>
                <a:defRPr/>
              </a:pPr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INICIAÇÃO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523B272-AD4D-48C6-946F-3CBFC9147DBD}"/>
              </a:ext>
            </a:extLst>
          </p:cNvPr>
          <p:cNvGrpSpPr/>
          <p:nvPr/>
        </p:nvGrpSpPr>
        <p:grpSpPr>
          <a:xfrm>
            <a:off x="651401" y="577485"/>
            <a:ext cx="339935" cy="6117858"/>
            <a:chOff x="651401" y="577485"/>
            <a:chExt cx="339935" cy="6117858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694D078C-A610-465B-BD7C-4CC7CDF48EB1}"/>
                </a:ext>
              </a:extLst>
            </p:cNvPr>
            <p:cNvGrpSpPr/>
            <p:nvPr/>
          </p:nvGrpSpPr>
          <p:grpSpPr>
            <a:xfrm>
              <a:off x="651401" y="577485"/>
              <a:ext cx="339935" cy="6117858"/>
              <a:chOff x="391723" y="-66875"/>
              <a:chExt cx="377705" cy="6797620"/>
            </a:xfrm>
          </p:grpSpPr>
          <p:sp>
            <p:nvSpPr>
              <p:cNvPr id="50" name="AutoShape 3">
                <a:extLst>
                  <a:ext uri="{FF2B5EF4-FFF2-40B4-BE49-F238E27FC236}">
                    <a16:creationId xmlns:a16="http://schemas.microsoft.com/office/drawing/2014/main" id="{512133AE-BFCF-42C8-A5F2-4E9C64A99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264732" y="77307"/>
                <a:ext cx="618420" cy="330056"/>
              </a:xfrm>
              <a:prstGeom prst="homePlate">
                <a:avLst>
                  <a:gd name="adj" fmla="val 23338"/>
                </a:avLst>
              </a:pr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080" b="1" kern="0" dirty="0" err="1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Fases</a:t>
                </a:r>
                <a:endParaRPr lang="en-US" sz="1080" b="1" kern="0" dirty="0">
                  <a:solidFill>
                    <a:schemeClr val="bg1"/>
                  </a:solidFill>
                  <a:latin typeface="Calibri"/>
                  <a:cs typeface="Calibri" pitchFamily="34" charset="0"/>
                </a:endParaRPr>
              </a:p>
            </p:txBody>
          </p:sp>
          <p:sp>
            <p:nvSpPr>
              <p:cNvPr id="51" name="AutoShape 5">
                <a:extLst>
                  <a:ext uri="{FF2B5EF4-FFF2-40B4-BE49-F238E27FC236}">
                    <a16:creationId xmlns:a16="http://schemas.microsoft.com/office/drawing/2014/main" id="{1425735D-3441-4F78-9772-9E90CD446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247265" y="1487221"/>
                <a:ext cx="668104" cy="376222"/>
              </a:xfrm>
              <a:prstGeom prst="chevron">
                <a:avLst>
                  <a:gd name="adj" fmla="val 20814"/>
                </a:avLst>
              </a:pr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350" b="1" kern="0" dirty="0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E/S</a:t>
                </a:r>
              </a:p>
            </p:txBody>
          </p:sp>
          <p:sp>
            <p:nvSpPr>
              <p:cNvPr id="52" name="AutoShape 5">
                <a:extLst>
                  <a:ext uri="{FF2B5EF4-FFF2-40B4-BE49-F238E27FC236}">
                    <a16:creationId xmlns:a16="http://schemas.microsoft.com/office/drawing/2014/main" id="{0FF7BABF-B174-4156-B468-553D3CD8E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-1815974" y="4146827"/>
                <a:ext cx="4791615" cy="376222"/>
              </a:xfrm>
              <a:custGeom>
                <a:avLst/>
                <a:gdLst>
                  <a:gd name="connsiteX0" fmla="*/ 0 w 1980000"/>
                  <a:gd name="connsiteY0" fmla="*/ 0 h 376223"/>
                  <a:gd name="connsiteX1" fmla="*/ 1901693 w 1980000"/>
                  <a:gd name="connsiteY1" fmla="*/ 0 h 376223"/>
                  <a:gd name="connsiteX2" fmla="*/ 1980000 w 1980000"/>
                  <a:gd name="connsiteY2" fmla="*/ 188112 h 376223"/>
                  <a:gd name="connsiteX3" fmla="*/ 1901693 w 1980000"/>
                  <a:gd name="connsiteY3" fmla="*/ 376223 h 376223"/>
                  <a:gd name="connsiteX4" fmla="*/ 0 w 1980000"/>
                  <a:gd name="connsiteY4" fmla="*/ 376223 h 376223"/>
                  <a:gd name="connsiteX5" fmla="*/ 78307 w 1980000"/>
                  <a:gd name="connsiteY5" fmla="*/ 188112 h 376223"/>
                  <a:gd name="connsiteX6" fmla="*/ 0 w 1980000"/>
                  <a:gd name="connsiteY6" fmla="*/ 0 h 376223"/>
                  <a:gd name="connsiteX0" fmla="*/ 0 w 1906261"/>
                  <a:gd name="connsiteY0" fmla="*/ 0 h 376223"/>
                  <a:gd name="connsiteX1" fmla="*/ 1901693 w 1906261"/>
                  <a:gd name="connsiteY1" fmla="*/ 0 h 376223"/>
                  <a:gd name="connsiteX2" fmla="*/ 1906261 w 1906261"/>
                  <a:gd name="connsiteY2" fmla="*/ 173366 h 376223"/>
                  <a:gd name="connsiteX3" fmla="*/ 1901693 w 1906261"/>
                  <a:gd name="connsiteY3" fmla="*/ 376223 h 376223"/>
                  <a:gd name="connsiteX4" fmla="*/ 0 w 1906261"/>
                  <a:gd name="connsiteY4" fmla="*/ 376223 h 376223"/>
                  <a:gd name="connsiteX5" fmla="*/ 78307 w 1906261"/>
                  <a:gd name="connsiteY5" fmla="*/ 188112 h 376223"/>
                  <a:gd name="connsiteX6" fmla="*/ 0 w 1906261"/>
                  <a:gd name="connsiteY6" fmla="*/ 0 h 376223"/>
                  <a:gd name="connsiteX0" fmla="*/ 0 w 1906261"/>
                  <a:gd name="connsiteY0" fmla="*/ 0 h 376223"/>
                  <a:gd name="connsiteX1" fmla="*/ 1901693 w 1906261"/>
                  <a:gd name="connsiteY1" fmla="*/ 0 h 376223"/>
                  <a:gd name="connsiteX2" fmla="*/ 1906261 w 1906261"/>
                  <a:gd name="connsiteY2" fmla="*/ 173366 h 376223"/>
                  <a:gd name="connsiteX3" fmla="*/ 1901693 w 1906261"/>
                  <a:gd name="connsiteY3" fmla="*/ 376223 h 376223"/>
                  <a:gd name="connsiteX4" fmla="*/ 0 w 1906261"/>
                  <a:gd name="connsiteY4" fmla="*/ 376223 h 376223"/>
                  <a:gd name="connsiteX5" fmla="*/ 40600 w 1906261"/>
                  <a:gd name="connsiteY5" fmla="*/ 188111 h 376223"/>
                  <a:gd name="connsiteX6" fmla="*/ 0 w 1906261"/>
                  <a:gd name="connsiteY6" fmla="*/ 0 h 376223"/>
                  <a:gd name="connsiteX0" fmla="*/ 0 w 1906261"/>
                  <a:gd name="connsiteY0" fmla="*/ 0 h 376223"/>
                  <a:gd name="connsiteX1" fmla="*/ 1901693 w 1906261"/>
                  <a:gd name="connsiteY1" fmla="*/ 0 h 376223"/>
                  <a:gd name="connsiteX2" fmla="*/ 1906261 w 1906261"/>
                  <a:gd name="connsiteY2" fmla="*/ 173366 h 376223"/>
                  <a:gd name="connsiteX3" fmla="*/ 1901693 w 1906261"/>
                  <a:gd name="connsiteY3" fmla="*/ 376223 h 376223"/>
                  <a:gd name="connsiteX4" fmla="*/ 0 w 1906261"/>
                  <a:gd name="connsiteY4" fmla="*/ 376223 h 376223"/>
                  <a:gd name="connsiteX5" fmla="*/ 57281 w 1906261"/>
                  <a:gd name="connsiteY5" fmla="*/ 197943 h 376223"/>
                  <a:gd name="connsiteX6" fmla="*/ 0 w 1906261"/>
                  <a:gd name="connsiteY6" fmla="*/ 0 h 376223"/>
                  <a:gd name="connsiteX0" fmla="*/ 8341 w 1906261"/>
                  <a:gd name="connsiteY0" fmla="*/ 0 h 376224"/>
                  <a:gd name="connsiteX1" fmla="*/ 1901693 w 1906261"/>
                  <a:gd name="connsiteY1" fmla="*/ 1 h 376224"/>
                  <a:gd name="connsiteX2" fmla="*/ 1906261 w 1906261"/>
                  <a:gd name="connsiteY2" fmla="*/ 173367 h 376224"/>
                  <a:gd name="connsiteX3" fmla="*/ 1901693 w 1906261"/>
                  <a:gd name="connsiteY3" fmla="*/ 376224 h 376224"/>
                  <a:gd name="connsiteX4" fmla="*/ 0 w 1906261"/>
                  <a:gd name="connsiteY4" fmla="*/ 376224 h 376224"/>
                  <a:gd name="connsiteX5" fmla="*/ 57281 w 1906261"/>
                  <a:gd name="connsiteY5" fmla="*/ 197944 h 376224"/>
                  <a:gd name="connsiteX6" fmla="*/ 8341 w 1906261"/>
                  <a:gd name="connsiteY6" fmla="*/ 0 h 376224"/>
                  <a:gd name="connsiteX0" fmla="*/ 0 w 1897920"/>
                  <a:gd name="connsiteY0" fmla="*/ 0 h 376224"/>
                  <a:gd name="connsiteX1" fmla="*/ 1893352 w 1897920"/>
                  <a:gd name="connsiteY1" fmla="*/ 1 h 376224"/>
                  <a:gd name="connsiteX2" fmla="*/ 1897920 w 1897920"/>
                  <a:gd name="connsiteY2" fmla="*/ 173367 h 376224"/>
                  <a:gd name="connsiteX3" fmla="*/ 1893352 w 1897920"/>
                  <a:gd name="connsiteY3" fmla="*/ 376224 h 376224"/>
                  <a:gd name="connsiteX4" fmla="*/ 0 w 1897920"/>
                  <a:gd name="connsiteY4" fmla="*/ 376224 h 376224"/>
                  <a:gd name="connsiteX5" fmla="*/ 48940 w 1897920"/>
                  <a:gd name="connsiteY5" fmla="*/ 197944 h 376224"/>
                  <a:gd name="connsiteX6" fmla="*/ 0 w 1897920"/>
                  <a:gd name="connsiteY6" fmla="*/ 0 h 376224"/>
                  <a:gd name="connsiteX0" fmla="*/ 0 w 1897920"/>
                  <a:gd name="connsiteY0" fmla="*/ 0 h 376224"/>
                  <a:gd name="connsiteX1" fmla="*/ 1893352 w 1897920"/>
                  <a:gd name="connsiteY1" fmla="*/ 1 h 376224"/>
                  <a:gd name="connsiteX2" fmla="*/ 1897920 w 1897920"/>
                  <a:gd name="connsiteY2" fmla="*/ 173367 h 376224"/>
                  <a:gd name="connsiteX3" fmla="*/ 1893352 w 1897920"/>
                  <a:gd name="connsiteY3" fmla="*/ 376224 h 376224"/>
                  <a:gd name="connsiteX4" fmla="*/ 0 w 1897920"/>
                  <a:gd name="connsiteY4" fmla="*/ 376224 h 376224"/>
                  <a:gd name="connsiteX5" fmla="*/ 36429 w 1897920"/>
                  <a:gd name="connsiteY5" fmla="*/ 197944 h 376224"/>
                  <a:gd name="connsiteX6" fmla="*/ 0 w 1897920"/>
                  <a:gd name="connsiteY6" fmla="*/ 0 h 37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7920" h="376224">
                    <a:moveTo>
                      <a:pt x="0" y="0"/>
                    </a:moveTo>
                    <a:lnTo>
                      <a:pt x="1893352" y="1"/>
                    </a:lnTo>
                    <a:lnTo>
                      <a:pt x="1897920" y="173367"/>
                    </a:lnTo>
                    <a:lnTo>
                      <a:pt x="1893352" y="376224"/>
                    </a:lnTo>
                    <a:lnTo>
                      <a:pt x="0" y="376224"/>
                    </a:lnTo>
                    <a:lnTo>
                      <a:pt x="36429" y="1979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350" b="1" kern="0" dirty="0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Atividades</a:t>
                </a:r>
              </a:p>
            </p:txBody>
          </p:sp>
        </p:grpSp>
        <p:sp>
          <p:nvSpPr>
            <p:cNvPr id="49" name="AutoShape 5">
              <a:extLst>
                <a:ext uri="{FF2B5EF4-FFF2-40B4-BE49-F238E27FC236}">
                  <a16:creationId xmlns:a16="http://schemas.microsoft.com/office/drawing/2014/main" id="{B1C1E91E-73F2-4002-90BB-9E634CC9A5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0076" y="1317600"/>
              <a:ext cx="822588" cy="338601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64793" tIns="64793" rIns="64793" bIns="64793" anchor="ctr">
              <a:spAutoFit/>
            </a:bodyPr>
            <a:lstStyle/>
            <a:p>
              <a:pPr algn="ctr" defTabSz="766598">
                <a:buSzPct val="75000"/>
              </a:pPr>
              <a:r>
                <a:rPr lang="en-US" sz="1350" b="1" kern="0" dirty="0" err="1">
                  <a:solidFill>
                    <a:schemeClr val="bg1"/>
                  </a:solidFill>
                  <a:latin typeface="Calibri"/>
                  <a:cs typeface="Calibri" pitchFamily="34" charset="0"/>
                </a:rPr>
                <a:t>Etapas</a:t>
              </a:r>
              <a:endPara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endParaRPr>
            </a:p>
          </p:txBody>
        </p:sp>
      </p:grpSp>
      <p:sp>
        <p:nvSpPr>
          <p:cNvPr id="53" name="Rectangle 6">
            <a:extLst>
              <a:ext uri="{FF2B5EF4-FFF2-40B4-BE49-F238E27FC236}">
                <a16:creationId xmlns:a16="http://schemas.microsoft.com/office/drawing/2014/main" id="{DD8D26AC-BEE1-4C3F-821A-68345F859115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X1 – Metodologia de Projetos.pptx</a:t>
            </a:r>
          </a:p>
        </p:txBody>
      </p:sp>
    </p:spTree>
    <p:extLst>
      <p:ext uri="{BB962C8B-B14F-4D97-AF65-F5344CB8AC3E}">
        <p14:creationId xmlns:p14="http://schemas.microsoft.com/office/powerpoint/2010/main" val="109025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9739EBE-0C63-42D5-A736-D13C293E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Explorando</a:t>
            </a:r>
            <a:r>
              <a:rPr lang="en-US" dirty="0"/>
              <a:t> as atividades</a:t>
            </a:r>
            <a:endParaRPr lang="pt-BR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59398BF-9840-4E3C-8504-6E03C162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68" y="1095942"/>
            <a:ext cx="2058649" cy="796681"/>
          </a:xfrm>
          <a:prstGeom prst="homePlate">
            <a:avLst>
              <a:gd name="adj" fmla="val 20607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>
              <a:defRPr/>
            </a:pPr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2" name="Picture 116">
            <a:extLst>
              <a:ext uri="{FF2B5EF4-FFF2-40B4-BE49-F238E27FC236}">
                <a16:creationId xmlns:a16="http://schemas.microsoft.com/office/drawing/2014/main" id="{9426EB7C-4208-427C-81E9-6343D219B2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82" y="1141663"/>
            <a:ext cx="456121" cy="4156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11" name="TextBox 117">
            <a:extLst>
              <a:ext uri="{FF2B5EF4-FFF2-40B4-BE49-F238E27FC236}">
                <a16:creationId xmlns:a16="http://schemas.microsoft.com/office/drawing/2014/main" id="{ED21E08F-099D-4779-9EF8-4CA689B35276}"/>
              </a:ext>
            </a:extLst>
          </p:cNvPr>
          <p:cNvSpPr txBox="1"/>
          <p:nvPr/>
        </p:nvSpPr>
        <p:spPr>
          <a:xfrm>
            <a:off x="1677641" y="1573712"/>
            <a:ext cx="1134000" cy="2631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32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Idealização</a:t>
            </a:r>
            <a:endParaRPr lang="en-US" sz="1320" b="1" dirty="0">
              <a:solidFill>
                <a:schemeClr val="bg1"/>
              </a:solidFill>
              <a:ea typeface="+mj-ea"/>
              <a:cs typeface="Arial" pitchFamily="34" charset="0"/>
            </a:endParaRPr>
          </a:p>
          <a:p>
            <a:pPr algn="ctr"/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Em</a:t>
            </a:r>
            <a:r>
              <a:rPr lang="en-US" sz="960" b="1" dirty="0">
                <a:solidFill>
                  <a:schemeClr val="bg1"/>
                </a:solidFill>
                <a:ea typeface="+mj-ea"/>
                <a:cs typeface="Arial" pitchFamily="34" charset="0"/>
              </a:rPr>
              <a:t> alto </a:t>
            </a:r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nível</a:t>
            </a:r>
            <a:endParaRPr lang="en-US" sz="96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EFD84C6F-5CFC-42D9-82A8-A2850DDB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824" y="1097280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3" name="TextBox 120">
            <a:extLst>
              <a:ext uri="{FF2B5EF4-FFF2-40B4-BE49-F238E27FC236}">
                <a16:creationId xmlns:a16="http://schemas.microsoft.com/office/drawing/2014/main" id="{6DFA65CC-069A-45F3-A734-088EEA583731}"/>
              </a:ext>
            </a:extLst>
          </p:cNvPr>
          <p:cNvSpPr txBox="1"/>
          <p:nvPr/>
        </p:nvSpPr>
        <p:spPr>
          <a:xfrm>
            <a:off x="3762286" y="1556299"/>
            <a:ext cx="1134000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/>
              <a:t>Plano</a:t>
            </a:r>
          </a:p>
          <a:p>
            <a:r>
              <a:rPr lang="en-US" sz="960" dirty="0" err="1"/>
              <a:t>Nível</a:t>
            </a:r>
            <a:r>
              <a:rPr lang="en-US" sz="960" dirty="0"/>
              <a:t> de 100%</a:t>
            </a:r>
          </a:p>
        </p:txBody>
      </p:sp>
      <p:pic>
        <p:nvPicPr>
          <p:cNvPr id="14" name="Picture 119">
            <a:extLst>
              <a:ext uri="{FF2B5EF4-FFF2-40B4-BE49-F238E27FC236}">
                <a16:creationId xmlns:a16="http://schemas.microsoft.com/office/drawing/2014/main" id="{CAC021CE-D133-444D-90A9-2F2BBF10B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85" y="1140240"/>
            <a:ext cx="465971" cy="408082"/>
          </a:xfrm>
          <a:prstGeom prst="rect">
            <a:avLst/>
          </a:prstGeom>
        </p:spPr>
      </p:pic>
      <p:sp>
        <p:nvSpPr>
          <p:cNvPr id="81" name="Rectangle 4">
            <a:extLst>
              <a:ext uri="{FF2B5EF4-FFF2-40B4-BE49-F238E27FC236}">
                <a16:creationId xmlns:a16="http://schemas.microsoft.com/office/drawing/2014/main" id="{02884FE6-CDFA-4300-8F1F-B75790DD0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49" y="2409227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Selecionar o líder de projetos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Analisar base de conhecimento de lições aprendidas (histórico)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Compreender a necessidade e Criar a Declaração de escopo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o formulário da Lei do Bem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Revisar necessidades e Criar documento de Requisitos Funcionais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Identificar premissas e restrições iniciais, além de acordos existentes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entregas do projeto e critérios de sucesso 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Decidir o que comprar e o que fazer (arquitetura/tecnologia/estratégias)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partes interessadas e estimar recursos (</a:t>
            </a:r>
            <a:r>
              <a:rPr lang="pt-BR" altLang="pt-BR" sz="840" b="1" dirty="0" err="1">
                <a:solidFill>
                  <a:schemeClr val="bg1">
                    <a:lumMod val="85000"/>
                  </a:schemeClr>
                </a:solidFill>
              </a:rPr>
              <a:t>skills</a:t>
            </a: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 e áreas)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lista de atividades e dependências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Estimar tempo e custo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Identificar riscos e plano de respostas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Identificar os fornecedores potenciais e critérios de seleção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plano para gerenciar os recursos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plano para gerenciar a comunicação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plano para gestão de mudanças de escopo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Business Case com benefícios mensuráveis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Aplicar </a:t>
            </a:r>
            <a:r>
              <a:rPr lang="pt-BR" altLang="pt-BR" sz="840" b="1" dirty="0" err="1">
                <a:solidFill>
                  <a:schemeClr val="bg1">
                    <a:lumMod val="85000"/>
                  </a:schemeClr>
                </a:solidFill>
              </a:rPr>
              <a:t>checklist</a:t>
            </a: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 - Termo de Abertura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e apresentar ao COMEX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Submeter ao Gate 1 - Termo de Abertura</a:t>
            </a:r>
          </a:p>
        </p:txBody>
      </p:sp>
      <p:sp>
        <p:nvSpPr>
          <p:cNvPr id="107" name="Rectangle 4">
            <a:extLst>
              <a:ext uri="{FF2B5EF4-FFF2-40B4-BE49-F238E27FC236}">
                <a16:creationId xmlns:a16="http://schemas.microsoft.com/office/drawing/2014/main" id="{033137D5-2523-4F73-A35E-70EF22DDF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276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atividades e a equipe da fase de Planejamento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declaração de escopo, documento de requisitos funcionais, premissas, restrições, acordos, entregas do projeto, benefícios e critérios de sucesso/aceite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Fazer uma POC (se necessário)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o que comprar e o que fazer (arquitetura/tecnologia/estratégias)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plano para gerenciar recursos e definir equipe e estrutura do projeto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estimativas de tempo e custo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cronograma detalhado, entregáveis e analisar o caminho crítico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o  controle de custos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Determinar papéis e responsabilidades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plano de comunicação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plano de gerenciamento de riscos e plano de respostas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Selecionar fornecedores, analisar termos, acordos e negociar contratos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plano para gestão de mudanças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Plano de Projeto (linha de base)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Aplicar </a:t>
            </a:r>
            <a:r>
              <a:rPr lang="pt-BR" altLang="pt-BR" sz="840" b="1" dirty="0" err="1">
                <a:solidFill>
                  <a:schemeClr val="bg1">
                    <a:lumMod val="85000"/>
                  </a:schemeClr>
                </a:solidFill>
              </a:rPr>
              <a:t>checklist</a:t>
            </a: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 - Compromisso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Submeter ao Gate 2 - Compromisso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Contratar fornecedores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Envolver e alinhar  equipe para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Realizar reunião de partida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DEB713B6-F7F9-42B3-B3DD-75C850F59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103" y="2409226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Executar o trabalho de acordo com o plano do projeto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Desenhar a solução e criar especificação funcional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Validar e aprovar a especificação funcional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Produzir a solução (desenvolver ou configurar)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especificação técnica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Testar tecnicamente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cenários de testes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Garantir a qualidade das entregas - Teste de TI  conforme critérios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Garantir a qualidade das entregas - Teste do Usuário  conforme critérios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Teste Integrado para homologação final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Gerenciar registro de defeitos abertos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Solucionar defeitos abertos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Testar a solução de defeitos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Aprovar a homologação final - Termo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Realizar piloto (planejar, comunicar, treinar, implantar e homologar)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plano de implantação, comunicação e materiais de treinamento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Criar processo de suporte para a sustentação/operação efetuar o atendimento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Criar o plano de corte para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Submeter ao Gate 3 - Homologação</a:t>
            </a:r>
            <a:endParaRPr lang="en-US" altLang="pt-BR" sz="84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pt-BR" altLang="pt-BR" sz="840" dirty="0">
              <a:solidFill>
                <a:srgbClr val="212121"/>
              </a:solidFill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A51665E-BE8A-4DB9-B8F4-74060C56C820}"/>
              </a:ext>
            </a:extLst>
          </p:cNvPr>
          <p:cNvGrpSpPr/>
          <p:nvPr/>
        </p:nvGrpSpPr>
        <p:grpSpPr>
          <a:xfrm>
            <a:off x="1256268" y="672954"/>
            <a:ext cx="10051729" cy="396499"/>
            <a:chOff x="1096542" y="118800"/>
            <a:chExt cx="11273997" cy="440555"/>
          </a:xfrm>
        </p:grpSpPr>
        <p:sp>
          <p:nvSpPr>
            <p:cNvPr id="61" name="AutoShape 5">
              <a:extLst>
                <a:ext uri="{FF2B5EF4-FFF2-40B4-BE49-F238E27FC236}">
                  <a16:creationId xmlns:a16="http://schemas.microsoft.com/office/drawing/2014/main" id="{FE7F1761-AD1E-4B80-AA74-A6161FA7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764" y="118800"/>
              <a:ext cx="2342728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PLANEJAMENTO</a:t>
              </a:r>
            </a:p>
          </p:txBody>
        </p:sp>
        <p:sp>
          <p:nvSpPr>
            <p:cNvPr id="62" name="AutoShape 5">
              <a:extLst>
                <a:ext uri="{FF2B5EF4-FFF2-40B4-BE49-F238E27FC236}">
                  <a16:creationId xmlns:a16="http://schemas.microsoft.com/office/drawing/2014/main" id="{37313BFF-A8DA-4BED-A42C-AB3EE466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1028" y="118800"/>
              <a:ext cx="4571183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EXECUÇÃO</a:t>
              </a:r>
            </a:p>
          </p:txBody>
        </p:sp>
        <p:sp>
          <p:nvSpPr>
            <p:cNvPr id="63" name="AutoShape 5">
              <a:extLst>
                <a:ext uri="{FF2B5EF4-FFF2-40B4-BE49-F238E27FC236}">
                  <a16:creationId xmlns:a16="http://schemas.microsoft.com/office/drawing/2014/main" id="{E65A21EB-A374-437A-A0F9-D64368DE8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2211" y="118800"/>
              <a:ext cx="2088328" cy="439200"/>
            </a:xfrm>
            <a:custGeom>
              <a:avLst/>
              <a:gdLst>
                <a:gd name="connsiteX0" fmla="*/ 0 w 2012525"/>
                <a:gd name="connsiteY0" fmla="*/ 0 h 439200"/>
                <a:gd name="connsiteX1" fmla="*/ 1921110 w 2012525"/>
                <a:gd name="connsiteY1" fmla="*/ 0 h 439200"/>
                <a:gd name="connsiteX2" fmla="*/ 2012525 w 2012525"/>
                <a:gd name="connsiteY2" fmla="*/ 219600 h 439200"/>
                <a:gd name="connsiteX3" fmla="*/ 1921110 w 2012525"/>
                <a:gd name="connsiteY3" fmla="*/ 439200 h 439200"/>
                <a:gd name="connsiteX4" fmla="*/ 0 w 2012525"/>
                <a:gd name="connsiteY4" fmla="*/ 439200 h 439200"/>
                <a:gd name="connsiteX5" fmla="*/ 91415 w 2012525"/>
                <a:gd name="connsiteY5" fmla="*/ 219600 h 439200"/>
                <a:gd name="connsiteX6" fmla="*/ 0 w 2012525"/>
                <a:gd name="connsiteY6" fmla="*/ 0 h 439200"/>
                <a:gd name="connsiteX0" fmla="*/ 0 w 1938783"/>
                <a:gd name="connsiteY0" fmla="*/ 0 h 439200"/>
                <a:gd name="connsiteX1" fmla="*/ 1921110 w 1938783"/>
                <a:gd name="connsiteY1" fmla="*/ 0 h 439200"/>
                <a:gd name="connsiteX2" fmla="*/ 1938783 w 1938783"/>
                <a:gd name="connsiteY2" fmla="*/ 219600 h 439200"/>
                <a:gd name="connsiteX3" fmla="*/ 1921110 w 1938783"/>
                <a:gd name="connsiteY3" fmla="*/ 439200 h 439200"/>
                <a:gd name="connsiteX4" fmla="*/ 0 w 1938783"/>
                <a:gd name="connsiteY4" fmla="*/ 439200 h 439200"/>
                <a:gd name="connsiteX5" fmla="*/ 91415 w 1938783"/>
                <a:gd name="connsiteY5" fmla="*/ 219600 h 439200"/>
                <a:gd name="connsiteX6" fmla="*/ 0 w 1938783"/>
                <a:gd name="connsiteY6" fmla="*/ 0 h 439200"/>
                <a:gd name="connsiteX0" fmla="*/ 0 w 1921110"/>
                <a:gd name="connsiteY0" fmla="*/ 0 h 439200"/>
                <a:gd name="connsiteX1" fmla="*/ 1921110 w 1921110"/>
                <a:gd name="connsiteY1" fmla="*/ 0 h 439200"/>
                <a:gd name="connsiteX2" fmla="*/ 1916661 w 1921110"/>
                <a:gd name="connsiteY2" fmla="*/ 212226 h 439200"/>
                <a:gd name="connsiteX3" fmla="*/ 1921110 w 1921110"/>
                <a:gd name="connsiteY3" fmla="*/ 439200 h 439200"/>
                <a:gd name="connsiteX4" fmla="*/ 0 w 1921110"/>
                <a:gd name="connsiteY4" fmla="*/ 439200 h 439200"/>
                <a:gd name="connsiteX5" fmla="*/ 91415 w 1921110"/>
                <a:gd name="connsiteY5" fmla="*/ 219600 h 439200"/>
                <a:gd name="connsiteX6" fmla="*/ 0 w 1921110"/>
                <a:gd name="connsiteY6" fmla="*/ 0 h 43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1110" h="439200">
                  <a:moveTo>
                    <a:pt x="0" y="0"/>
                  </a:moveTo>
                  <a:lnTo>
                    <a:pt x="1921110" y="0"/>
                  </a:lnTo>
                  <a:lnTo>
                    <a:pt x="1916661" y="212226"/>
                  </a:lnTo>
                  <a:lnTo>
                    <a:pt x="1921110" y="439200"/>
                  </a:lnTo>
                  <a:lnTo>
                    <a:pt x="0" y="439200"/>
                  </a:lnTo>
                  <a:lnTo>
                    <a:pt x="91415" y="21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ENCERRAMENTO</a:t>
              </a:r>
            </a:p>
          </p:txBody>
        </p:sp>
        <p:sp>
          <p:nvSpPr>
            <p:cNvPr id="60" name="AutoShape 3">
              <a:extLst>
                <a:ext uri="{FF2B5EF4-FFF2-40B4-BE49-F238E27FC236}">
                  <a16:creationId xmlns:a16="http://schemas.microsoft.com/office/drawing/2014/main" id="{43FAF8FD-AAA2-44C1-B85C-F0CD93B5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542" y="118800"/>
              <a:ext cx="2313838" cy="440555"/>
            </a:xfrm>
            <a:prstGeom prst="homePlate">
              <a:avLst>
                <a:gd name="adj" fmla="val 20607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>
                <a:defRPr/>
              </a:pPr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INICIAÇÃO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03E93E5E-654F-4094-9A58-512CD8D45BD7}"/>
              </a:ext>
            </a:extLst>
          </p:cNvPr>
          <p:cNvGrpSpPr/>
          <p:nvPr/>
        </p:nvGrpSpPr>
        <p:grpSpPr>
          <a:xfrm>
            <a:off x="651401" y="577485"/>
            <a:ext cx="339935" cy="6117858"/>
            <a:chOff x="651401" y="577485"/>
            <a:chExt cx="339935" cy="6117858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267A53DA-9311-4626-94A4-496144F41B88}"/>
                </a:ext>
              </a:extLst>
            </p:cNvPr>
            <p:cNvGrpSpPr/>
            <p:nvPr/>
          </p:nvGrpSpPr>
          <p:grpSpPr>
            <a:xfrm>
              <a:off x="651401" y="577485"/>
              <a:ext cx="339935" cy="6117858"/>
              <a:chOff x="391723" y="-66875"/>
              <a:chExt cx="377705" cy="6797620"/>
            </a:xfrm>
          </p:grpSpPr>
          <p:sp>
            <p:nvSpPr>
              <p:cNvPr id="56" name="AutoShape 3">
                <a:extLst>
                  <a:ext uri="{FF2B5EF4-FFF2-40B4-BE49-F238E27FC236}">
                    <a16:creationId xmlns:a16="http://schemas.microsoft.com/office/drawing/2014/main" id="{CCFFCCC9-E4AF-44DD-9CC1-047025045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264732" y="77307"/>
                <a:ext cx="618420" cy="330056"/>
              </a:xfrm>
              <a:prstGeom prst="homePlate">
                <a:avLst>
                  <a:gd name="adj" fmla="val 23338"/>
                </a:avLst>
              </a:pr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080" b="1" kern="0" dirty="0" err="1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Fases</a:t>
                </a:r>
                <a:endParaRPr lang="en-US" sz="1080" b="1" kern="0" dirty="0">
                  <a:solidFill>
                    <a:schemeClr val="bg1"/>
                  </a:solidFill>
                  <a:latin typeface="Calibri"/>
                  <a:cs typeface="Calibri" pitchFamily="34" charset="0"/>
                </a:endParaRPr>
              </a:p>
            </p:txBody>
          </p:sp>
          <p:sp>
            <p:nvSpPr>
              <p:cNvPr id="58" name="AutoShape 5">
                <a:extLst>
                  <a:ext uri="{FF2B5EF4-FFF2-40B4-BE49-F238E27FC236}">
                    <a16:creationId xmlns:a16="http://schemas.microsoft.com/office/drawing/2014/main" id="{CBF09398-34B9-4953-9265-971F8E74A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247265" y="1487221"/>
                <a:ext cx="668104" cy="376222"/>
              </a:xfrm>
              <a:prstGeom prst="chevron">
                <a:avLst>
                  <a:gd name="adj" fmla="val 20814"/>
                </a:avLst>
              </a:pr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350" b="1" kern="0" dirty="0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E/S</a:t>
                </a:r>
              </a:p>
            </p:txBody>
          </p:sp>
          <p:sp>
            <p:nvSpPr>
              <p:cNvPr id="64" name="AutoShape 5">
                <a:extLst>
                  <a:ext uri="{FF2B5EF4-FFF2-40B4-BE49-F238E27FC236}">
                    <a16:creationId xmlns:a16="http://schemas.microsoft.com/office/drawing/2014/main" id="{E4E8376D-9BF3-4309-A7BF-87F80F85C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-1815974" y="4146827"/>
                <a:ext cx="4791615" cy="376222"/>
              </a:xfrm>
              <a:custGeom>
                <a:avLst/>
                <a:gdLst>
                  <a:gd name="connsiteX0" fmla="*/ 0 w 1980000"/>
                  <a:gd name="connsiteY0" fmla="*/ 0 h 376223"/>
                  <a:gd name="connsiteX1" fmla="*/ 1901693 w 1980000"/>
                  <a:gd name="connsiteY1" fmla="*/ 0 h 376223"/>
                  <a:gd name="connsiteX2" fmla="*/ 1980000 w 1980000"/>
                  <a:gd name="connsiteY2" fmla="*/ 188112 h 376223"/>
                  <a:gd name="connsiteX3" fmla="*/ 1901693 w 1980000"/>
                  <a:gd name="connsiteY3" fmla="*/ 376223 h 376223"/>
                  <a:gd name="connsiteX4" fmla="*/ 0 w 1980000"/>
                  <a:gd name="connsiteY4" fmla="*/ 376223 h 376223"/>
                  <a:gd name="connsiteX5" fmla="*/ 78307 w 1980000"/>
                  <a:gd name="connsiteY5" fmla="*/ 188112 h 376223"/>
                  <a:gd name="connsiteX6" fmla="*/ 0 w 1980000"/>
                  <a:gd name="connsiteY6" fmla="*/ 0 h 376223"/>
                  <a:gd name="connsiteX0" fmla="*/ 0 w 1906261"/>
                  <a:gd name="connsiteY0" fmla="*/ 0 h 376223"/>
                  <a:gd name="connsiteX1" fmla="*/ 1901693 w 1906261"/>
                  <a:gd name="connsiteY1" fmla="*/ 0 h 376223"/>
                  <a:gd name="connsiteX2" fmla="*/ 1906261 w 1906261"/>
                  <a:gd name="connsiteY2" fmla="*/ 173366 h 376223"/>
                  <a:gd name="connsiteX3" fmla="*/ 1901693 w 1906261"/>
                  <a:gd name="connsiteY3" fmla="*/ 376223 h 376223"/>
                  <a:gd name="connsiteX4" fmla="*/ 0 w 1906261"/>
                  <a:gd name="connsiteY4" fmla="*/ 376223 h 376223"/>
                  <a:gd name="connsiteX5" fmla="*/ 78307 w 1906261"/>
                  <a:gd name="connsiteY5" fmla="*/ 188112 h 376223"/>
                  <a:gd name="connsiteX6" fmla="*/ 0 w 1906261"/>
                  <a:gd name="connsiteY6" fmla="*/ 0 h 376223"/>
                  <a:gd name="connsiteX0" fmla="*/ 0 w 1906261"/>
                  <a:gd name="connsiteY0" fmla="*/ 0 h 376223"/>
                  <a:gd name="connsiteX1" fmla="*/ 1901693 w 1906261"/>
                  <a:gd name="connsiteY1" fmla="*/ 0 h 376223"/>
                  <a:gd name="connsiteX2" fmla="*/ 1906261 w 1906261"/>
                  <a:gd name="connsiteY2" fmla="*/ 173366 h 376223"/>
                  <a:gd name="connsiteX3" fmla="*/ 1901693 w 1906261"/>
                  <a:gd name="connsiteY3" fmla="*/ 376223 h 376223"/>
                  <a:gd name="connsiteX4" fmla="*/ 0 w 1906261"/>
                  <a:gd name="connsiteY4" fmla="*/ 376223 h 376223"/>
                  <a:gd name="connsiteX5" fmla="*/ 40600 w 1906261"/>
                  <a:gd name="connsiteY5" fmla="*/ 188111 h 376223"/>
                  <a:gd name="connsiteX6" fmla="*/ 0 w 1906261"/>
                  <a:gd name="connsiteY6" fmla="*/ 0 h 376223"/>
                  <a:gd name="connsiteX0" fmla="*/ 0 w 1906261"/>
                  <a:gd name="connsiteY0" fmla="*/ 0 h 376223"/>
                  <a:gd name="connsiteX1" fmla="*/ 1901693 w 1906261"/>
                  <a:gd name="connsiteY1" fmla="*/ 0 h 376223"/>
                  <a:gd name="connsiteX2" fmla="*/ 1906261 w 1906261"/>
                  <a:gd name="connsiteY2" fmla="*/ 173366 h 376223"/>
                  <a:gd name="connsiteX3" fmla="*/ 1901693 w 1906261"/>
                  <a:gd name="connsiteY3" fmla="*/ 376223 h 376223"/>
                  <a:gd name="connsiteX4" fmla="*/ 0 w 1906261"/>
                  <a:gd name="connsiteY4" fmla="*/ 376223 h 376223"/>
                  <a:gd name="connsiteX5" fmla="*/ 57281 w 1906261"/>
                  <a:gd name="connsiteY5" fmla="*/ 197943 h 376223"/>
                  <a:gd name="connsiteX6" fmla="*/ 0 w 1906261"/>
                  <a:gd name="connsiteY6" fmla="*/ 0 h 376223"/>
                  <a:gd name="connsiteX0" fmla="*/ 8341 w 1906261"/>
                  <a:gd name="connsiteY0" fmla="*/ 0 h 376224"/>
                  <a:gd name="connsiteX1" fmla="*/ 1901693 w 1906261"/>
                  <a:gd name="connsiteY1" fmla="*/ 1 h 376224"/>
                  <a:gd name="connsiteX2" fmla="*/ 1906261 w 1906261"/>
                  <a:gd name="connsiteY2" fmla="*/ 173367 h 376224"/>
                  <a:gd name="connsiteX3" fmla="*/ 1901693 w 1906261"/>
                  <a:gd name="connsiteY3" fmla="*/ 376224 h 376224"/>
                  <a:gd name="connsiteX4" fmla="*/ 0 w 1906261"/>
                  <a:gd name="connsiteY4" fmla="*/ 376224 h 376224"/>
                  <a:gd name="connsiteX5" fmla="*/ 57281 w 1906261"/>
                  <a:gd name="connsiteY5" fmla="*/ 197944 h 376224"/>
                  <a:gd name="connsiteX6" fmla="*/ 8341 w 1906261"/>
                  <a:gd name="connsiteY6" fmla="*/ 0 h 376224"/>
                  <a:gd name="connsiteX0" fmla="*/ 0 w 1897920"/>
                  <a:gd name="connsiteY0" fmla="*/ 0 h 376224"/>
                  <a:gd name="connsiteX1" fmla="*/ 1893352 w 1897920"/>
                  <a:gd name="connsiteY1" fmla="*/ 1 h 376224"/>
                  <a:gd name="connsiteX2" fmla="*/ 1897920 w 1897920"/>
                  <a:gd name="connsiteY2" fmla="*/ 173367 h 376224"/>
                  <a:gd name="connsiteX3" fmla="*/ 1893352 w 1897920"/>
                  <a:gd name="connsiteY3" fmla="*/ 376224 h 376224"/>
                  <a:gd name="connsiteX4" fmla="*/ 0 w 1897920"/>
                  <a:gd name="connsiteY4" fmla="*/ 376224 h 376224"/>
                  <a:gd name="connsiteX5" fmla="*/ 48940 w 1897920"/>
                  <a:gd name="connsiteY5" fmla="*/ 197944 h 376224"/>
                  <a:gd name="connsiteX6" fmla="*/ 0 w 1897920"/>
                  <a:gd name="connsiteY6" fmla="*/ 0 h 376224"/>
                  <a:gd name="connsiteX0" fmla="*/ 0 w 1897920"/>
                  <a:gd name="connsiteY0" fmla="*/ 0 h 376224"/>
                  <a:gd name="connsiteX1" fmla="*/ 1893352 w 1897920"/>
                  <a:gd name="connsiteY1" fmla="*/ 1 h 376224"/>
                  <a:gd name="connsiteX2" fmla="*/ 1897920 w 1897920"/>
                  <a:gd name="connsiteY2" fmla="*/ 173367 h 376224"/>
                  <a:gd name="connsiteX3" fmla="*/ 1893352 w 1897920"/>
                  <a:gd name="connsiteY3" fmla="*/ 376224 h 376224"/>
                  <a:gd name="connsiteX4" fmla="*/ 0 w 1897920"/>
                  <a:gd name="connsiteY4" fmla="*/ 376224 h 376224"/>
                  <a:gd name="connsiteX5" fmla="*/ 36429 w 1897920"/>
                  <a:gd name="connsiteY5" fmla="*/ 197944 h 376224"/>
                  <a:gd name="connsiteX6" fmla="*/ 0 w 1897920"/>
                  <a:gd name="connsiteY6" fmla="*/ 0 h 37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7920" h="376224">
                    <a:moveTo>
                      <a:pt x="0" y="0"/>
                    </a:moveTo>
                    <a:lnTo>
                      <a:pt x="1893352" y="1"/>
                    </a:lnTo>
                    <a:lnTo>
                      <a:pt x="1897920" y="173367"/>
                    </a:lnTo>
                    <a:lnTo>
                      <a:pt x="1893352" y="376224"/>
                    </a:lnTo>
                    <a:lnTo>
                      <a:pt x="0" y="376224"/>
                    </a:lnTo>
                    <a:lnTo>
                      <a:pt x="36429" y="1979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350" b="1" kern="0" dirty="0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Atividades</a:t>
                </a:r>
              </a:p>
            </p:txBody>
          </p:sp>
        </p:grpSp>
        <p:sp>
          <p:nvSpPr>
            <p:cNvPr id="53" name="AutoShape 5">
              <a:extLst>
                <a:ext uri="{FF2B5EF4-FFF2-40B4-BE49-F238E27FC236}">
                  <a16:creationId xmlns:a16="http://schemas.microsoft.com/office/drawing/2014/main" id="{1E5CF063-BFAE-4FB9-8956-60A16C10E1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0076" y="1317600"/>
              <a:ext cx="822588" cy="338601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64793" tIns="64793" rIns="64793" bIns="64793" anchor="ctr">
              <a:spAutoFit/>
            </a:bodyPr>
            <a:lstStyle/>
            <a:p>
              <a:pPr algn="ctr" defTabSz="766598">
                <a:buSzPct val="75000"/>
              </a:pPr>
              <a:r>
                <a:rPr lang="en-US" sz="1350" b="1" kern="0" dirty="0" err="1">
                  <a:solidFill>
                    <a:schemeClr val="bg1"/>
                  </a:solidFill>
                  <a:latin typeface="Calibri"/>
                  <a:cs typeface="Calibri" pitchFamily="34" charset="0"/>
                </a:rPr>
                <a:t>Etapas</a:t>
              </a:r>
              <a:endPara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endParaRPr>
            </a:p>
          </p:txBody>
        </p:sp>
      </p:grpSp>
      <p:sp>
        <p:nvSpPr>
          <p:cNvPr id="94" name="AutoShape 5">
            <a:extLst>
              <a:ext uri="{FF2B5EF4-FFF2-40B4-BE49-F238E27FC236}">
                <a16:creationId xmlns:a16="http://schemas.microsoft.com/office/drawing/2014/main" id="{D8983B3B-99C5-4C1A-AE46-448E4876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73" y="1097280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95" name="TextBox 120">
            <a:extLst>
              <a:ext uri="{FF2B5EF4-FFF2-40B4-BE49-F238E27FC236}">
                <a16:creationId xmlns:a16="http://schemas.microsoft.com/office/drawing/2014/main" id="{07878152-0079-4D22-8412-C72B78519FD7}"/>
              </a:ext>
            </a:extLst>
          </p:cNvPr>
          <p:cNvSpPr txBox="1"/>
          <p:nvPr/>
        </p:nvSpPr>
        <p:spPr>
          <a:xfrm>
            <a:off x="5576746" y="1548322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Construção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pic>
        <p:nvPicPr>
          <p:cNvPr id="20" name="Picture 128">
            <a:extLst>
              <a:ext uri="{FF2B5EF4-FFF2-40B4-BE49-F238E27FC236}">
                <a16:creationId xmlns:a16="http://schemas.microsoft.com/office/drawing/2014/main" id="{42F952A9-A492-425A-ACD4-E4ACFDABA2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16" y="1138402"/>
            <a:ext cx="465971" cy="409920"/>
          </a:xfrm>
          <a:prstGeom prst="rect">
            <a:avLst/>
          </a:prstGeom>
        </p:spPr>
      </p:pic>
      <p:sp>
        <p:nvSpPr>
          <p:cNvPr id="96" name="AutoShape 5">
            <a:extLst>
              <a:ext uri="{FF2B5EF4-FFF2-40B4-BE49-F238E27FC236}">
                <a16:creationId xmlns:a16="http://schemas.microsoft.com/office/drawing/2014/main" id="{4252C450-26A8-46DB-BE53-A8F94BED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434" y="1101179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6" name="Picture 122">
            <a:extLst>
              <a:ext uri="{FF2B5EF4-FFF2-40B4-BE49-F238E27FC236}">
                <a16:creationId xmlns:a16="http://schemas.microsoft.com/office/drawing/2014/main" id="{768F2D8A-2001-40DF-872D-60C274A506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97" y="1142100"/>
            <a:ext cx="451997" cy="409531"/>
          </a:xfrm>
          <a:prstGeom prst="rect">
            <a:avLst/>
          </a:prstGeom>
        </p:spPr>
      </p:pic>
      <p:sp>
        <p:nvSpPr>
          <p:cNvPr id="97" name="TextBox 120">
            <a:extLst>
              <a:ext uri="{FF2B5EF4-FFF2-40B4-BE49-F238E27FC236}">
                <a16:creationId xmlns:a16="http://schemas.microsoft.com/office/drawing/2014/main" id="{7A4767C4-70D5-4920-9E38-2A0FC404A4D5}"/>
              </a:ext>
            </a:extLst>
          </p:cNvPr>
          <p:cNvSpPr txBox="1"/>
          <p:nvPr/>
        </p:nvSpPr>
        <p:spPr>
          <a:xfrm>
            <a:off x="7640604" y="1591060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Implantação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98" name="AutoShape 5">
            <a:extLst>
              <a:ext uri="{FF2B5EF4-FFF2-40B4-BE49-F238E27FC236}">
                <a16:creationId xmlns:a16="http://schemas.microsoft.com/office/drawing/2014/main" id="{B11EE7E4-DE95-44D1-8C0F-D57A66F3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920" y="1096841"/>
            <a:ext cx="1899077" cy="794880"/>
          </a:xfrm>
          <a:custGeom>
            <a:avLst/>
            <a:gdLst>
              <a:gd name="connsiteX0" fmla="*/ 0 w 1717200"/>
              <a:gd name="connsiteY0" fmla="*/ 0 h 662400"/>
              <a:gd name="connsiteX1" fmla="*/ 1579328 w 1717200"/>
              <a:gd name="connsiteY1" fmla="*/ 0 h 662400"/>
              <a:gd name="connsiteX2" fmla="*/ 1717200 w 1717200"/>
              <a:gd name="connsiteY2" fmla="*/ 331200 h 662400"/>
              <a:gd name="connsiteX3" fmla="*/ 1579328 w 1717200"/>
              <a:gd name="connsiteY3" fmla="*/ 662400 h 662400"/>
              <a:gd name="connsiteX4" fmla="*/ 0 w 1717200"/>
              <a:gd name="connsiteY4" fmla="*/ 662400 h 662400"/>
              <a:gd name="connsiteX5" fmla="*/ 137872 w 1717200"/>
              <a:gd name="connsiteY5" fmla="*/ 331200 h 662400"/>
              <a:gd name="connsiteX6" fmla="*/ 0 w 1717200"/>
              <a:gd name="connsiteY6" fmla="*/ 0 h 662400"/>
              <a:gd name="connsiteX0" fmla="*/ 0 w 1582564"/>
              <a:gd name="connsiteY0" fmla="*/ 0 h 662400"/>
              <a:gd name="connsiteX1" fmla="*/ 1579328 w 1582564"/>
              <a:gd name="connsiteY1" fmla="*/ 0 h 662400"/>
              <a:gd name="connsiteX2" fmla="*/ 1582564 w 1582564"/>
              <a:gd name="connsiteY2" fmla="*/ 348029 h 662400"/>
              <a:gd name="connsiteX3" fmla="*/ 1579328 w 1582564"/>
              <a:gd name="connsiteY3" fmla="*/ 662400 h 662400"/>
              <a:gd name="connsiteX4" fmla="*/ 0 w 1582564"/>
              <a:gd name="connsiteY4" fmla="*/ 662400 h 662400"/>
              <a:gd name="connsiteX5" fmla="*/ 137872 w 1582564"/>
              <a:gd name="connsiteY5" fmla="*/ 331200 h 662400"/>
              <a:gd name="connsiteX6" fmla="*/ 0 w 1582564"/>
              <a:gd name="connsiteY6" fmla="*/ 0 h 6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564" h="662400">
                <a:moveTo>
                  <a:pt x="0" y="0"/>
                </a:moveTo>
                <a:lnTo>
                  <a:pt x="1579328" y="0"/>
                </a:lnTo>
                <a:cubicBezTo>
                  <a:pt x="1580407" y="116010"/>
                  <a:pt x="1581485" y="232019"/>
                  <a:pt x="1582564" y="348029"/>
                </a:cubicBezTo>
                <a:cubicBezTo>
                  <a:pt x="1581485" y="452819"/>
                  <a:pt x="1580407" y="557610"/>
                  <a:pt x="1579328" y="662400"/>
                </a:cubicBezTo>
                <a:lnTo>
                  <a:pt x="0" y="662400"/>
                </a:lnTo>
                <a:lnTo>
                  <a:pt x="137872" y="3312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8" name="Picture 125">
            <a:extLst>
              <a:ext uri="{FF2B5EF4-FFF2-40B4-BE49-F238E27FC236}">
                <a16:creationId xmlns:a16="http://schemas.microsoft.com/office/drawing/2014/main" id="{35490C6C-E501-45E1-9D9B-B68BB7C4DB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037" y="1146509"/>
            <a:ext cx="451997" cy="411641"/>
          </a:xfrm>
          <a:prstGeom prst="rect">
            <a:avLst/>
          </a:prstGeom>
        </p:spPr>
      </p:pic>
      <p:sp>
        <p:nvSpPr>
          <p:cNvPr id="102" name="TextBox 120">
            <a:extLst>
              <a:ext uri="{FF2B5EF4-FFF2-40B4-BE49-F238E27FC236}">
                <a16:creationId xmlns:a16="http://schemas.microsoft.com/office/drawing/2014/main" id="{AB0FD0EF-875A-42E7-A87D-BFE5366F667A}"/>
              </a:ext>
            </a:extLst>
          </p:cNvPr>
          <p:cNvSpPr txBox="1"/>
          <p:nvPr/>
        </p:nvSpPr>
        <p:spPr>
          <a:xfrm>
            <a:off x="9605463" y="1557344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Encerramento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91" name="AutoShape 5">
            <a:extLst>
              <a:ext uri="{FF2B5EF4-FFF2-40B4-BE49-F238E27FC236}">
                <a16:creationId xmlns:a16="http://schemas.microsoft.com/office/drawing/2014/main" id="{7FB1FE6C-6D97-405C-88E0-1DE64313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547" y="1900136"/>
            <a:ext cx="1987420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Termo</a:t>
            </a:r>
            <a:r>
              <a:rPr lang="en-US" sz="1320" b="1" kern="0" dirty="0">
                <a:latin typeface="Calibri"/>
                <a:cs typeface="Calibri" pitchFamily="34" charset="0"/>
              </a:rPr>
              <a:t> de </a:t>
            </a:r>
            <a:r>
              <a:rPr lang="en-US" sz="1320" b="1" kern="0" dirty="0" err="1">
                <a:latin typeface="Calibri"/>
                <a:cs typeface="Calibri" pitchFamily="34" charset="0"/>
              </a:rPr>
              <a:t>Abertura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3" name="AutoShape 5">
            <a:extLst>
              <a:ext uri="{FF2B5EF4-FFF2-40B4-BE49-F238E27FC236}">
                <a16:creationId xmlns:a16="http://schemas.microsoft.com/office/drawing/2014/main" id="{8DE68FF3-4AF1-4E47-B2C7-B943283E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57" y="1892160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Compromisso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9" name="AutoShape 5">
            <a:extLst>
              <a:ext uri="{FF2B5EF4-FFF2-40B4-BE49-F238E27FC236}">
                <a16:creationId xmlns:a16="http://schemas.microsoft.com/office/drawing/2014/main" id="{E1CAA70E-CC97-4449-B450-63E16412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06" y="1893954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Homologação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0" name="AutoShape 5">
            <a:extLst>
              <a:ext uri="{FF2B5EF4-FFF2-40B4-BE49-F238E27FC236}">
                <a16:creationId xmlns:a16="http://schemas.microsoft.com/office/drawing/2014/main" id="{8452377C-56AA-4360-8CCB-F8F0C84A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264" y="1907830"/>
            <a:ext cx="1922515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Termo de Aceite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1" name="AutoShape 5">
            <a:extLst>
              <a:ext uri="{FF2B5EF4-FFF2-40B4-BE49-F238E27FC236}">
                <a16:creationId xmlns:a16="http://schemas.microsoft.com/office/drawing/2014/main" id="{DF3AF182-C4AE-49BE-8EC8-842BD360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779" y="1907902"/>
            <a:ext cx="1268827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Sustentação</a:t>
            </a:r>
            <a:r>
              <a:rPr lang="en-US" sz="1320" b="1" i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  </a:t>
            </a: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Operação</a:t>
            </a:r>
            <a:endParaRPr lang="en-US" sz="132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70" name="AutoShape 3">
            <a:extLst>
              <a:ext uri="{FF2B5EF4-FFF2-40B4-BE49-F238E27FC236}">
                <a16:creationId xmlns:a16="http://schemas.microsoft.com/office/drawing/2014/main" id="{0364CFBB-065B-49F0-8B38-1036023C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40" y="1901356"/>
            <a:ext cx="1036915" cy="490730"/>
          </a:xfrm>
          <a:custGeom>
            <a:avLst/>
            <a:gdLst>
              <a:gd name="connsiteX0" fmla="*/ 0 w 1204980"/>
              <a:gd name="connsiteY0" fmla="*/ 0 h 408941"/>
              <a:gd name="connsiteX1" fmla="*/ 1120710 w 1204980"/>
              <a:gd name="connsiteY1" fmla="*/ 0 h 408941"/>
              <a:gd name="connsiteX2" fmla="*/ 1204980 w 1204980"/>
              <a:gd name="connsiteY2" fmla="*/ 204471 h 408941"/>
              <a:gd name="connsiteX3" fmla="*/ 1120710 w 1204980"/>
              <a:gd name="connsiteY3" fmla="*/ 408941 h 408941"/>
              <a:gd name="connsiteX4" fmla="*/ 0 w 1204980"/>
              <a:gd name="connsiteY4" fmla="*/ 408941 h 408941"/>
              <a:gd name="connsiteX5" fmla="*/ 0 w 1204980"/>
              <a:gd name="connsiteY5" fmla="*/ 0 h 408941"/>
              <a:gd name="connsiteX0" fmla="*/ 0 w 1293470"/>
              <a:gd name="connsiteY0" fmla="*/ 0 h 408941"/>
              <a:gd name="connsiteX1" fmla="*/ 1120710 w 1293470"/>
              <a:gd name="connsiteY1" fmla="*/ 0 h 408941"/>
              <a:gd name="connsiteX2" fmla="*/ 1293470 w 1293470"/>
              <a:gd name="connsiteY2" fmla="*/ 197097 h 408941"/>
              <a:gd name="connsiteX3" fmla="*/ 1120710 w 1293470"/>
              <a:gd name="connsiteY3" fmla="*/ 408941 h 408941"/>
              <a:gd name="connsiteX4" fmla="*/ 0 w 1293470"/>
              <a:gd name="connsiteY4" fmla="*/ 408941 h 408941"/>
              <a:gd name="connsiteX5" fmla="*/ 0 w 1293470"/>
              <a:gd name="connsiteY5" fmla="*/ 0 h 40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3470" h="408941">
                <a:moveTo>
                  <a:pt x="0" y="0"/>
                </a:moveTo>
                <a:lnTo>
                  <a:pt x="1120710" y="0"/>
                </a:lnTo>
                <a:lnTo>
                  <a:pt x="1293470" y="197097"/>
                </a:lnTo>
                <a:lnTo>
                  <a:pt x="1120710" y="408941"/>
                </a:lnTo>
                <a:lnTo>
                  <a:pt x="0" y="408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20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Solicitação</a:t>
            </a:r>
            <a:endParaRPr lang="en-US" sz="120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8E4D863D-0ECC-4AC4-AE3F-4200920AA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930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Executar o trabalho de acordo com o plano de implantação e treinamento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Executar o trabalho de acordo com os processos de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Transferir conhecimento e solução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Executar plano de comunicação sobre treinamento e implantação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Executar plano de treinamento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plano de manutenção e evolução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Submeter ao Gate 4 - Termo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Implantar utilizando o plano de corte para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Realizar o suporte assistido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Registrar, acompanhar e solucionar questões apresentadas no suporte assistido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en-US" altLang="pt-BR" sz="840" dirty="0">
              <a:solidFill>
                <a:schemeClr val="bg1">
                  <a:lumMod val="85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en-US" altLang="pt-BR" sz="840" dirty="0">
              <a:solidFill>
                <a:schemeClr val="bg1">
                  <a:lumMod val="85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pt-BR" altLang="pt-BR" sz="840" dirty="0">
              <a:solidFill>
                <a:srgbClr val="212121"/>
              </a:solidFill>
            </a:endParaRP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B6A9E32B-4D5F-425D-8A44-F9ECBE28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4490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Garantir conformidade do trabalho realizado com os requisitos e critérios de sucesso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Identificar, documentar e direcionar questões pendentes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Medir, ajustar e avaliar o desempenho 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Garantir a absorção do projeto para a equipe de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Validar as alterações nos processos e criar novas rotinas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Entregar 100% dos entregáveis do projeto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Medir e rastrear a criação de valores agregados e engajamento dos usuários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Realizar e formalizar a pesquisa de satisfação com o cliente, equipe e fornecedores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Encerrar contratos com os fornecedores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Encerrar controle de custos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Registrar relatórios finais de desempenho (cliente, equipe e fornecedor)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Registrar lições aprendidas e atualizar base de conhecimento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Encerrar o projeto formalmente através da aprovação do "Termo de Aceite"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Submeter ao Gate 5 - Encerramento</a:t>
            </a:r>
            <a:endParaRPr lang="en-US" altLang="pt-BR" sz="84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en-US" altLang="pt-BR" sz="840" dirty="0">
              <a:solidFill>
                <a:schemeClr val="bg1">
                  <a:lumMod val="85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pt-BR" altLang="pt-BR" sz="840" dirty="0">
              <a:solidFill>
                <a:srgbClr val="212121"/>
              </a:solidFill>
            </a:endParaRP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38A22360-FC4E-428E-9247-8E66417316D3}"/>
              </a:ext>
            </a:extLst>
          </p:cNvPr>
          <p:cNvGrpSpPr/>
          <p:nvPr/>
        </p:nvGrpSpPr>
        <p:grpSpPr>
          <a:xfrm>
            <a:off x="2418815" y="3349071"/>
            <a:ext cx="8165568" cy="1960607"/>
            <a:chOff x="0" y="1635383"/>
            <a:chExt cx="1330557" cy="1161104"/>
          </a:xfrm>
          <a:solidFill>
            <a:schemeClr val="bg2"/>
          </a:solidFill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D1545C10-6821-41DE-B7F5-3D404846ABE7}"/>
                </a:ext>
              </a:extLst>
            </p:cNvPr>
            <p:cNvSpPr/>
            <p:nvPr/>
          </p:nvSpPr>
          <p:spPr>
            <a:xfrm>
              <a:off x="0" y="1635383"/>
              <a:ext cx="1330557" cy="1161104"/>
            </a:xfrm>
            <a:prstGeom prst="round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tângulo: Cantos Arredondados 6">
              <a:extLst>
                <a:ext uri="{FF2B5EF4-FFF2-40B4-BE49-F238E27FC236}">
                  <a16:creationId xmlns:a16="http://schemas.microsoft.com/office/drawing/2014/main" id="{D15504F0-385B-44EB-B4DE-6F567D643842}"/>
                </a:ext>
              </a:extLst>
            </p:cNvPr>
            <p:cNvSpPr txBox="1"/>
            <p:nvPr/>
          </p:nvSpPr>
          <p:spPr>
            <a:xfrm>
              <a:off x="67848" y="1692488"/>
              <a:ext cx="1208003" cy="10281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Para </a:t>
              </a:r>
              <a:r>
                <a:rPr lang="en-US" b="1" dirty="0" err="1">
                  <a:solidFill>
                    <a:schemeClr val="accent6">
                      <a:lumMod val="50000"/>
                    </a:schemeClr>
                  </a:solidFill>
                </a:rPr>
                <a:t>iniciar</a:t>
              </a: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 as atividades utilize o </a:t>
              </a:r>
              <a:r>
                <a:rPr lang="en-US" b="1" dirty="0" err="1">
                  <a:solidFill>
                    <a:schemeClr val="accent6">
                      <a:lumMod val="50000"/>
                    </a:schemeClr>
                  </a:solidFill>
                </a:rPr>
                <a:t>artefato</a:t>
              </a: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 X3 – </a:t>
              </a:r>
              <a:r>
                <a:rPr lang="en-US" b="1" dirty="0" err="1">
                  <a:solidFill>
                    <a:schemeClr val="accent6">
                      <a:lumMod val="50000"/>
                    </a:schemeClr>
                  </a:solidFill>
                </a:rPr>
                <a:t>Papéis</a:t>
              </a: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 e </a:t>
              </a:r>
              <a:r>
                <a:rPr lang="en-US" b="1" dirty="0" err="1">
                  <a:solidFill>
                    <a:schemeClr val="accent6">
                      <a:lumMod val="50000"/>
                    </a:schemeClr>
                  </a:solidFill>
                </a:rPr>
                <a:t>Responsabilidades</a:t>
              </a: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:</a:t>
              </a:r>
            </a:p>
            <a:p>
              <a:pPr marL="176213" indent="-176213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Facilita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navegação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entre as atividades;</a:t>
              </a:r>
            </a:p>
            <a:p>
              <a:pPr marL="176213" indent="-176213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Contém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 RACI para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orientação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de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quem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envolver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cada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atividades;</a:t>
              </a:r>
            </a:p>
            <a:p>
              <a:pPr marL="176213" indent="-176213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Indica o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artefato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ser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utilizado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;</a:t>
              </a:r>
            </a:p>
            <a:p>
              <a:pPr marL="176213" indent="-176213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Você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pode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pintar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 linha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que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está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trabalhando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para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controle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próprio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sp>
        <p:nvSpPr>
          <p:cNvPr id="72" name="Rectangle 6">
            <a:extLst>
              <a:ext uri="{FF2B5EF4-FFF2-40B4-BE49-F238E27FC236}">
                <a16:creationId xmlns:a16="http://schemas.microsoft.com/office/drawing/2014/main" id="{7069838B-E343-4717-841F-092AD2A21434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X3 - Papéis e Responsabilidades.xlsx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F711EFD-4681-47CD-8D8B-0BD6C5BE0CF9}"/>
              </a:ext>
            </a:extLst>
          </p:cNvPr>
          <p:cNvSpPr txBox="1"/>
          <p:nvPr/>
        </p:nvSpPr>
        <p:spPr>
          <a:xfrm rot="19831631">
            <a:off x="-327121" y="3005213"/>
            <a:ext cx="12039846" cy="4770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</a:rPr>
              <a:t>T</a:t>
            </a:r>
            <a:r>
              <a:rPr lang="pt-BR" sz="2500" b="1" dirty="0">
                <a:solidFill>
                  <a:srgbClr val="FF0000"/>
                </a:solidFill>
              </a:rPr>
              <a:t>O-DO: </a:t>
            </a:r>
            <a:r>
              <a:rPr lang="pt-BR" sz="2500" dirty="0">
                <a:solidFill>
                  <a:srgbClr val="FF0000"/>
                </a:solidFill>
              </a:rPr>
              <a:t>Fazer a navegação atividade por atividade e analisar o artefato correspondente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780E3B7-2639-4FA7-8A12-A28304640CCD}"/>
              </a:ext>
            </a:extLst>
          </p:cNvPr>
          <p:cNvSpPr txBox="1"/>
          <p:nvPr/>
        </p:nvSpPr>
        <p:spPr>
          <a:xfrm rot="20731247">
            <a:off x="7653064" y="4840734"/>
            <a:ext cx="3466398" cy="477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err="1">
                <a:solidFill>
                  <a:schemeClr val="accent6">
                    <a:lumMod val="50000"/>
                  </a:schemeClr>
                </a:solidFill>
              </a:rPr>
              <a:t>Vamos</a:t>
            </a:r>
            <a:r>
              <a:rPr lang="en-US" sz="25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500" b="1" dirty="0" err="1">
                <a:solidFill>
                  <a:schemeClr val="accent6">
                    <a:lumMod val="50000"/>
                  </a:schemeClr>
                </a:solidFill>
              </a:rPr>
              <a:t>praticar</a:t>
            </a:r>
            <a:endParaRPr lang="pt-BR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6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l="595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/>
          </p:cNvSpPr>
          <p:nvPr/>
        </p:nvSpPr>
        <p:spPr>
          <a:xfrm>
            <a:off x="7391350" y="1268760"/>
            <a:ext cx="4680520" cy="53285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b="1" dirty="0" err="1"/>
              <a:t>Objetivo</a:t>
            </a:r>
            <a:endParaRPr lang="pt-BR" sz="2400" b="1" dirty="0"/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Projeto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Metodologia de Projetos Autopass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Papéis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Responsabilidades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Artefatos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tividades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 Metodologia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Repositório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Rituais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erramentas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oas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Práticas e Mandamentos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750816" y="324413"/>
            <a:ext cx="1149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Índice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2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8549120-B74B-4D4F-8A92-72876D66E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65" y="1691994"/>
            <a:ext cx="7036865" cy="1562933"/>
          </a:xfrm>
          <a:prstGeom prst="rect">
            <a:avLst/>
          </a:prstGeom>
        </p:spPr>
      </p:pic>
      <p:sp>
        <p:nvSpPr>
          <p:cNvPr id="36" name="AutoShape 5">
            <a:extLst>
              <a:ext uri="{FF2B5EF4-FFF2-40B4-BE49-F238E27FC236}">
                <a16:creationId xmlns:a16="http://schemas.microsoft.com/office/drawing/2014/main" id="{6F64979D-B93B-4F3F-8A06-943E209B8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077" y="2578950"/>
            <a:ext cx="2980522" cy="871656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Sustentação</a:t>
            </a:r>
            <a:r>
              <a:rPr lang="en-US" sz="1320" b="1" i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  / </a:t>
            </a: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Operação</a:t>
            </a:r>
            <a:endParaRPr lang="en-US" sz="132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37" name="Left Brace 3">
            <a:extLst>
              <a:ext uri="{FF2B5EF4-FFF2-40B4-BE49-F238E27FC236}">
                <a16:creationId xmlns:a16="http://schemas.microsoft.com/office/drawing/2014/main" id="{33CE8506-EC0C-4F1A-891E-78874EE17C9D}"/>
              </a:ext>
            </a:extLst>
          </p:cNvPr>
          <p:cNvSpPr/>
          <p:nvPr/>
        </p:nvSpPr>
        <p:spPr>
          <a:xfrm rot="16200000">
            <a:off x="4298382" y="327219"/>
            <a:ext cx="396492" cy="68263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38" name="Left Brace 11">
            <a:extLst>
              <a:ext uri="{FF2B5EF4-FFF2-40B4-BE49-F238E27FC236}">
                <a16:creationId xmlns:a16="http://schemas.microsoft.com/office/drawing/2014/main" id="{C58F1341-3BFE-42A5-8B42-13037F9337F7}"/>
              </a:ext>
            </a:extLst>
          </p:cNvPr>
          <p:cNvSpPr/>
          <p:nvPr/>
        </p:nvSpPr>
        <p:spPr>
          <a:xfrm rot="16200000">
            <a:off x="9256458" y="2199878"/>
            <a:ext cx="396492" cy="30897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39" name="TextBox 160">
            <a:extLst>
              <a:ext uri="{FF2B5EF4-FFF2-40B4-BE49-F238E27FC236}">
                <a16:creationId xmlns:a16="http://schemas.microsoft.com/office/drawing/2014/main" id="{403C5D03-8EA5-4763-978F-8CF27F8845A6}"/>
              </a:ext>
            </a:extLst>
          </p:cNvPr>
          <p:cNvSpPr txBox="1"/>
          <p:nvPr/>
        </p:nvSpPr>
        <p:spPr>
          <a:xfrm>
            <a:off x="2163568" y="4111463"/>
            <a:ext cx="4795734" cy="634484"/>
          </a:xfrm>
          <a:prstGeom prst="rect">
            <a:avLst/>
          </a:prstGeom>
          <a:noFill/>
        </p:spPr>
        <p:txBody>
          <a:bodyPr wrap="square" lIns="76661" tIns="38330" rIns="76661" bIns="38330" rtlCol="0">
            <a:spAutoFit/>
          </a:bodyPr>
          <a:lstStyle/>
          <a:p>
            <a:pPr algn="ctr" defTabSz="764390">
              <a:defRPr/>
            </a:pPr>
            <a:r>
              <a:rPr lang="fr-CH" sz="1560" b="1" kern="0" dirty="0">
                <a:solidFill>
                  <a:srgbClr val="000000"/>
                </a:solidFill>
                <a:cs typeface="Calibri" pitchFamily="34" charset="0"/>
              </a:rPr>
              <a:t>Líder do Projeto</a:t>
            </a:r>
          </a:p>
          <a:p>
            <a:pPr algn="ctr" defTabSz="764390">
              <a:defRPr/>
            </a:pPr>
            <a:endParaRPr lang="fr-CH" sz="500" b="1" kern="0" dirty="0">
              <a:solidFill>
                <a:srgbClr val="000000"/>
              </a:solidFill>
              <a:cs typeface="Calibri" pitchFamily="34" charset="0"/>
            </a:endParaRPr>
          </a:p>
          <a:p>
            <a:pPr algn="ctr" defTabSz="764390">
              <a:defRPr/>
            </a:pPr>
            <a:r>
              <a:rPr lang="fr-CH" sz="1560" b="1" kern="0" dirty="0">
                <a:solidFill>
                  <a:srgbClr val="000000"/>
                </a:solidFill>
                <a:cs typeface="Calibri" pitchFamily="34" charset="0"/>
              </a:rPr>
              <a:t>Ciclo de Vida do Projeto e do Gerenciamento do Projeto</a:t>
            </a:r>
          </a:p>
        </p:txBody>
      </p:sp>
      <p:sp>
        <p:nvSpPr>
          <p:cNvPr id="40" name="TextBox 160">
            <a:extLst>
              <a:ext uri="{FF2B5EF4-FFF2-40B4-BE49-F238E27FC236}">
                <a16:creationId xmlns:a16="http://schemas.microsoft.com/office/drawing/2014/main" id="{F4183CD8-97A1-4F76-8ED9-C7A056F585A7}"/>
              </a:ext>
            </a:extLst>
          </p:cNvPr>
          <p:cNvSpPr txBox="1"/>
          <p:nvPr/>
        </p:nvSpPr>
        <p:spPr>
          <a:xfrm>
            <a:off x="6570459" y="4005064"/>
            <a:ext cx="2765107" cy="539073"/>
          </a:xfrm>
          <a:prstGeom prst="rect">
            <a:avLst/>
          </a:prstGeom>
          <a:noFill/>
        </p:spPr>
        <p:txBody>
          <a:bodyPr wrap="square" lIns="76661" tIns="38330" rIns="76661" bIns="38330" rtlCol="0">
            <a:spAutoFit/>
          </a:bodyPr>
          <a:lstStyle/>
          <a:p>
            <a:pPr algn="ctr" defTabSz="764390">
              <a:defRPr/>
            </a:pPr>
            <a:r>
              <a:rPr lang="pt-BR" sz="3000" dirty="0"/>
              <a:t>≠</a:t>
            </a:r>
            <a:endParaRPr lang="en-US" sz="3000" kern="0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41" name="TextBox 160">
            <a:extLst>
              <a:ext uri="{FF2B5EF4-FFF2-40B4-BE49-F238E27FC236}">
                <a16:creationId xmlns:a16="http://schemas.microsoft.com/office/drawing/2014/main" id="{555B1052-4677-4A2D-8B50-AF5777732BBE}"/>
              </a:ext>
            </a:extLst>
          </p:cNvPr>
          <p:cNvSpPr txBox="1"/>
          <p:nvPr/>
        </p:nvSpPr>
        <p:spPr>
          <a:xfrm>
            <a:off x="8255446" y="4111463"/>
            <a:ext cx="3230524" cy="634484"/>
          </a:xfrm>
          <a:prstGeom prst="rect">
            <a:avLst/>
          </a:prstGeom>
          <a:noFill/>
        </p:spPr>
        <p:txBody>
          <a:bodyPr wrap="square" lIns="76661" tIns="38330" rIns="76661" bIns="38330" rtlCol="0">
            <a:spAutoFit/>
          </a:bodyPr>
          <a:lstStyle/>
          <a:p>
            <a:pPr algn="ctr" defTabSz="764390">
              <a:defRPr/>
            </a:pPr>
            <a:r>
              <a:rPr lang="fr-CH" sz="1560" b="1" kern="0" dirty="0">
                <a:solidFill>
                  <a:srgbClr val="000000"/>
                </a:solidFill>
                <a:cs typeface="Calibri" pitchFamily="34" charset="0"/>
              </a:rPr>
              <a:t>Sustentação / Operação</a:t>
            </a:r>
          </a:p>
          <a:p>
            <a:pPr algn="ctr" defTabSz="764390">
              <a:defRPr/>
            </a:pPr>
            <a:endParaRPr lang="fr-CH" sz="500" b="1" kern="0" dirty="0">
              <a:solidFill>
                <a:srgbClr val="000000"/>
              </a:solidFill>
              <a:cs typeface="Calibri" pitchFamily="34" charset="0"/>
            </a:endParaRPr>
          </a:p>
          <a:p>
            <a:pPr algn="ctr" defTabSz="764390">
              <a:defRPr/>
            </a:pPr>
            <a:r>
              <a:rPr lang="fr-CH" sz="1560" b="1" kern="0" dirty="0">
                <a:solidFill>
                  <a:srgbClr val="000000"/>
                </a:solidFill>
                <a:cs typeface="Calibri" pitchFamily="34" charset="0"/>
              </a:rPr>
              <a:t>Ciclo de Vida do Produto</a:t>
            </a:r>
          </a:p>
        </p:txBody>
      </p:sp>
      <p:pic>
        <p:nvPicPr>
          <p:cNvPr id="43" name="Picture 6" descr="C:\Vanessa Rodrigues\email\meus Documentos\cpm\Documentacao_Rodolfo\lumaxart\SpectrumG01621_LuMaxArt.jpg">
            <a:extLst>
              <a:ext uri="{FF2B5EF4-FFF2-40B4-BE49-F238E27FC236}">
                <a16:creationId xmlns:a16="http://schemas.microsoft.com/office/drawing/2014/main" id="{D83F5B9B-ADC6-47AF-A7A4-C4ACA7A0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46380" y="4475642"/>
            <a:ext cx="1326853" cy="1326853"/>
          </a:xfrm>
          <a:prstGeom prst="rect">
            <a:avLst/>
          </a:prstGeom>
          <a:noFill/>
        </p:spPr>
      </p:pic>
      <p:sp>
        <p:nvSpPr>
          <p:cNvPr id="44" name="TextBox 160">
            <a:extLst>
              <a:ext uri="{FF2B5EF4-FFF2-40B4-BE49-F238E27FC236}">
                <a16:creationId xmlns:a16="http://schemas.microsoft.com/office/drawing/2014/main" id="{27FFD3F5-2F37-487E-B576-E978EE6A1CCB}"/>
              </a:ext>
            </a:extLst>
          </p:cNvPr>
          <p:cNvSpPr txBox="1"/>
          <p:nvPr/>
        </p:nvSpPr>
        <p:spPr>
          <a:xfrm>
            <a:off x="7423438" y="5790223"/>
            <a:ext cx="4062532" cy="317474"/>
          </a:xfrm>
          <a:prstGeom prst="rect">
            <a:avLst/>
          </a:prstGeom>
          <a:noFill/>
        </p:spPr>
        <p:txBody>
          <a:bodyPr wrap="square" lIns="76661" tIns="38330" rIns="76661" bIns="38330" rtlCol="0">
            <a:spAutoFit/>
          </a:bodyPr>
          <a:lstStyle/>
          <a:p>
            <a:pPr algn="ctr" defTabSz="764390">
              <a:defRPr/>
            </a:pPr>
            <a:r>
              <a:rPr lang="fr-CH" sz="1560" b="1" i="1" kern="0" dirty="0">
                <a:solidFill>
                  <a:schemeClr val="accent2">
                    <a:lumMod val="50000"/>
                  </a:schemeClr>
                </a:solidFill>
                <a:cs typeface="Calibri" pitchFamily="34" charset="0"/>
              </a:rPr>
              <a:t>Outras atividades, papéis e responsabilidades</a:t>
            </a:r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6E3E7B27-ADC5-42B0-BEEC-7FDA26586349}"/>
              </a:ext>
            </a:extLst>
          </p:cNvPr>
          <p:cNvSpPr txBox="1">
            <a:spLocks/>
          </p:cNvSpPr>
          <p:nvPr/>
        </p:nvSpPr>
        <p:spPr>
          <a:xfrm>
            <a:off x="609521" y="249239"/>
            <a:ext cx="10971372" cy="35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36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/>
              <a:t>Transição do projeto para Sustentação/Operação</a:t>
            </a: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F1DE38F0-19E0-41B9-B31D-71577EC6E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6"/>
            <a:ext cx="11556905" cy="780435"/>
          </a:xfrm>
        </p:spPr>
        <p:txBody>
          <a:bodyPr>
            <a:noAutofit/>
          </a:bodyPr>
          <a:lstStyle/>
          <a:p>
            <a:r>
              <a:rPr lang="en-US" sz="2200" dirty="0"/>
              <a:t>É o </a:t>
            </a:r>
            <a:r>
              <a:rPr lang="en-US" sz="2200" dirty="0" err="1"/>
              <a:t>ciclo</a:t>
            </a:r>
            <a:r>
              <a:rPr lang="en-US" sz="2200" dirty="0"/>
              <a:t> de </a:t>
            </a:r>
            <a:r>
              <a:rPr lang="en-US" sz="2200" dirty="0" err="1"/>
              <a:t>vida</a:t>
            </a:r>
            <a:r>
              <a:rPr lang="en-US" sz="2200" dirty="0"/>
              <a:t> </a:t>
            </a:r>
            <a:r>
              <a:rPr lang="en-US" sz="2200" dirty="0" err="1"/>
              <a:t>após</a:t>
            </a:r>
            <a:r>
              <a:rPr lang="en-US" sz="2200" dirty="0"/>
              <a:t> o </a:t>
            </a:r>
            <a:r>
              <a:rPr lang="en-US" sz="2200" dirty="0" err="1"/>
              <a:t>encerramento</a:t>
            </a:r>
            <a:r>
              <a:rPr lang="en-US" sz="2200" dirty="0"/>
              <a:t> do projeto e o </a:t>
            </a:r>
            <a:r>
              <a:rPr lang="en-US" sz="2200" dirty="0" err="1"/>
              <a:t>início</a:t>
            </a:r>
            <a:r>
              <a:rPr lang="en-US" sz="2200" dirty="0"/>
              <a:t> da </a:t>
            </a:r>
            <a:r>
              <a:rPr lang="en-US" sz="2200" dirty="0" err="1"/>
              <a:t>sustentação</a:t>
            </a:r>
            <a:r>
              <a:rPr lang="en-US" sz="2200" dirty="0"/>
              <a:t>/</a:t>
            </a:r>
            <a:r>
              <a:rPr lang="en-US" sz="2200" dirty="0" err="1"/>
              <a:t>operação</a:t>
            </a:r>
            <a:r>
              <a:rPr lang="en-US" sz="2200" dirty="0"/>
              <a:t> do </a:t>
            </a:r>
            <a:r>
              <a:rPr lang="en-US" sz="2200" dirty="0" err="1"/>
              <a:t>produto</a:t>
            </a:r>
            <a:r>
              <a:rPr lang="en-US" sz="22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538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l="595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/>
          </p:cNvSpPr>
          <p:nvPr/>
        </p:nvSpPr>
        <p:spPr>
          <a:xfrm>
            <a:off x="7391350" y="1268760"/>
            <a:ext cx="4680520" cy="53285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Objetivo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Projeto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Metodologia de Projetos Autopass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Papéis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Responsabilidades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Artefatos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tividades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 Metodologia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b="1" dirty="0" err="1"/>
              <a:t>Repositório</a:t>
            </a:r>
            <a:endParaRPr lang="pt-BR" sz="2400" b="1" dirty="0"/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Rituais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erramentas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oas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Práticas e Mandamentos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750816" y="324413"/>
            <a:ext cx="1149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Índice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59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2F08EBC-B2D2-4A84-879B-738176C4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Repositório</a:t>
            </a:r>
            <a:endParaRPr lang="pt-BR" dirty="0"/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B3E61AFF-344B-44E9-B89F-FE7950177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7"/>
            <a:ext cx="11556905" cy="503998"/>
          </a:xfrm>
        </p:spPr>
        <p:txBody>
          <a:bodyPr>
            <a:normAutofit/>
          </a:bodyPr>
          <a:lstStyle/>
          <a:p>
            <a:r>
              <a:rPr lang="en-US" dirty="0"/>
              <a:t>É a </a:t>
            </a:r>
            <a:r>
              <a:rPr lang="en-US" dirty="0" err="1"/>
              <a:t>estrutura</a:t>
            </a:r>
            <a:r>
              <a:rPr lang="en-US" dirty="0"/>
              <a:t> de pastas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rede</a:t>
            </a:r>
            <a:r>
              <a:rPr lang="en-US" dirty="0"/>
              <a:t> da Autopass que </a:t>
            </a:r>
            <a:r>
              <a:rPr lang="en-US" dirty="0" err="1"/>
              <a:t>manterá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artefatos</a:t>
            </a:r>
            <a:r>
              <a:rPr lang="en-US" dirty="0"/>
              <a:t> do projeto.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5786644-9227-4345-BD50-E32B66467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43" y="1423987"/>
            <a:ext cx="11439525" cy="401002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E63B54F-D04F-4B1C-9903-C0256760B9B6}"/>
              </a:ext>
            </a:extLst>
          </p:cNvPr>
          <p:cNvSpPr/>
          <p:nvPr/>
        </p:nvSpPr>
        <p:spPr>
          <a:xfrm>
            <a:off x="375442" y="1628800"/>
            <a:ext cx="6223819" cy="50405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AFBF05D-BEE7-4035-B104-E2CB4C1BFC0D}"/>
              </a:ext>
            </a:extLst>
          </p:cNvPr>
          <p:cNvSpPr/>
          <p:nvPr/>
        </p:nvSpPr>
        <p:spPr>
          <a:xfrm>
            <a:off x="406574" y="1620440"/>
            <a:ext cx="772520" cy="80044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7BEF50-A11F-422B-9960-7E76E1823CF1}"/>
              </a:ext>
            </a:extLst>
          </p:cNvPr>
          <p:cNvSpPr/>
          <p:nvPr/>
        </p:nvSpPr>
        <p:spPr>
          <a:xfrm>
            <a:off x="1126654" y="1620439"/>
            <a:ext cx="1080119" cy="80044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39C6577-1846-4809-89C2-EFC5B16F41CB}"/>
              </a:ext>
            </a:extLst>
          </p:cNvPr>
          <p:cNvSpPr/>
          <p:nvPr/>
        </p:nvSpPr>
        <p:spPr>
          <a:xfrm>
            <a:off x="2215602" y="1620439"/>
            <a:ext cx="2007396" cy="332072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C09ECF7-51D3-40B9-B1BA-F485297EB6B9}"/>
              </a:ext>
            </a:extLst>
          </p:cNvPr>
          <p:cNvSpPr/>
          <p:nvPr/>
        </p:nvSpPr>
        <p:spPr>
          <a:xfrm>
            <a:off x="4231826" y="1620439"/>
            <a:ext cx="2367435" cy="375277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E7F577F9-D3A4-4B24-95F3-97F7CFFF9702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X2 - Artefatos e Repositório.xlsx</a:t>
            </a:r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24484356-26D2-4A6D-B1DE-6178BC5C9A32}"/>
              </a:ext>
            </a:extLst>
          </p:cNvPr>
          <p:cNvSpPr/>
          <p:nvPr/>
        </p:nvSpPr>
        <p:spPr>
          <a:xfrm rot="10800000">
            <a:off x="397745" y="1788496"/>
            <a:ext cx="770630" cy="1496487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Nível</a:t>
            </a: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 da pasta</a:t>
            </a:r>
            <a:endParaRPr lang="pt-BR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50F21C83-73DF-4D21-81DA-6F14364C9B1B}"/>
              </a:ext>
            </a:extLst>
          </p:cNvPr>
          <p:cNvSpPr/>
          <p:nvPr/>
        </p:nvSpPr>
        <p:spPr>
          <a:xfrm rot="5400000">
            <a:off x="8848792" y="1132906"/>
            <a:ext cx="770630" cy="1496487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Artefato</a:t>
            </a:r>
            <a:endParaRPr lang="pt-BR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5786644-9227-4345-BD50-E32B66467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43" y="1423987"/>
            <a:ext cx="11439525" cy="4010025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2F08EBC-B2D2-4A84-879B-738176C4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Repositório</a:t>
            </a:r>
            <a:endParaRPr lang="pt-BR" dirty="0"/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B3E61AFF-344B-44E9-B89F-FE7950177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7"/>
            <a:ext cx="11556905" cy="503998"/>
          </a:xfrm>
        </p:spPr>
        <p:txBody>
          <a:bodyPr>
            <a:normAutofit/>
          </a:bodyPr>
          <a:lstStyle/>
          <a:p>
            <a:r>
              <a:rPr lang="en-US" dirty="0"/>
              <a:t>É a </a:t>
            </a:r>
            <a:r>
              <a:rPr lang="en-US" dirty="0" err="1"/>
              <a:t>estrutura</a:t>
            </a:r>
            <a:r>
              <a:rPr lang="en-US" dirty="0"/>
              <a:t> de pastas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rede</a:t>
            </a:r>
            <a:r>
              <a:rPr lang="en-US" dirty="0"/>
              <a:t> da Autopass que </a:t>
            </a:r>
            <a:r>
              <a:rPr lang="en-US" dirty="0" err="1"/>
              <a:t>manterá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artefatos</a:t>
            </a:r>
            <a:r>
              <a:rPr lang="en-US" dirty="0"/>
              <a:t> do projeto.</a:t>
            </a:r>
            <a:endParaRPr lang="pt-BR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E7F577F9-D3A4-4B24-95F3-97F7CFFF9702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X2 - Artefatos e Repositório.xlsx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7E9F44E-DCEE-42A8-9977-ED54FA5BA4E4}"/>
              </a:ext>
            </a:extLst>
          </p:cNvPr>
          <p:cNvSpPr txBox="1"/>
          <p:nvPr/>
        </p:nvSpPr>
        <p:spPr>
          <a:xfrm rot="19831631">
            <a:off x="-10048" y="4210703"/>
            <a:ext cx="7139585" cy="4770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</a:rPr>
              <a:t>T</a:t>
            </a:r>
            <a:r>
              <a:rPr lang="pt-BR" sz="2500" b="1" dirty="0">
                <a:solidFill>
                  <a:srgbClr val="FF0000"/>
                </a:solidFill>
              </a:rPr>
              <a:t>O-DO: </a:t>
            </a:r>
            <a:r>
              <a:rPr lang="pt-BR" sz="2500" dirty="0">
                <a:solidFill>
                  <a:srgbClr val="FF0000"/>
                </a:solidFill>
              </a:rPr>
              <a:t>Fazer a leitura do objetivo de cada artefato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AC0389D-7389-44A8-BDEA-CDF6F3D7DD6D}"/>
              </a:ext>
            </a:extLst>
          </p:cNvPr>
          <p:cNvSpPr/>
          <p:nvPr/>
        </p:nvSpPr>
        <p:spPr>
          <a:xfrm>
            <a:off x="1098079" y="1955589"/>
            <a:ext cx="476880" cy="47245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7BB62A9-C7F3-49CE-BC20-2C4EEFB248AC}"/>
              </a:ext>
            </a:extLst>
          </p:cNvPr>
          <p:cNvSpPr/>
          <p:nvPr/>
        </p:nvSpPr>
        <p:spPr>
          <a:xfrm>
            <a:off x="2088679" y="2765214"/>
            <a:ext cx="476880" cy="47245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E4B5CE1-69C5-48C3-A16A-F23FF4D2DCB5}"/>
              </a:ext>
            </a:extLst>
          </p:cNvPr>
          <p:cNvSpPr/>
          <p:nvPr/>
        </p:nvSpPr>
        <p:spPr>
          <a:xfrm>
            <a:off x="4150990" y="2220392"/>
            <a:ext cx="476880" cy="47245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434CA57-895C-492B-9ADB-3FA19FA30B1B}"/>
              </a:ext>
            </a:extLst>
          </p:cNvPr>
          <p:cNvSpPr/>
          <p:nvPr/>
        </p:nvSpPr>
        <p:spPr>
          <a:xfrm>
            <a:off x="6460654" y="2098464"/>
            <a:ext cx="476880" cy="47245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BD147489-E7B3-40F4-838E-B426BAE96128}"/>
              </a:ext>
            </a:extLst>
          </p:cNvPr>
          <p:cNvSpPr/>
          <p:nvPr/>
        </p:nvSpPr>
        <p:spPr>
          <a:xfrm rot="12954055">
            <a:off x="282914" y="2338724"/>
            <a:ext cx="770630" cy="1672053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Grupo do </a:t>
            </a:r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Artefato</a:t>
            </a:r>
            <a:endParaRPr lang="pt-BR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654D969-0AA0-4B1E-8B21-43BEAC333FB8}"/>
              </a:ext>
            </a:extLst>
          </p:cNvPr>
          <p:cNvGrpSpPr/>
          <p:nvPr/>
        </p:nvGrpSpPr>
        <p:grpSpPr>
          <a:xfrm>
            <a:off x="7203901" y="2428044"/>
            <a:ext cx="3217895" cy="748293"/>
            <a:chOff x="0" y="1255247"/>
            <a:chExt cx="3468003" cy="3128441"/>
          </a:xfrm>
          <a:solidFill>
            <a:schemeClr val="bg2"/>
          </a:soli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F429C23F-FF83-4F7D-945A-00C6FEC863BF}"/>
                </a:ext>
              </a:extLst>
            </p:cNvPr>
            <p:cNvSpPr/>
            <p:nvPr/>
          </p:nvSpPr>
          <p:spPr>
            <a:xfrm>
              <a:off x="0" y="1255247"/>
              <a:ext cx="3468003" cy="3128441"/>
            </a:xfrm>
            <a:prstGeom prst="round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tângulo: Cantos Arredondados 6">
              <a:extLst>
                <a:ext uri="{FF2B5EF4-FFF2-40B4-BE49-F238E27FC236}">
                  <a16:creationId xmlns:a16="http://schemas.microsoft.com/office/drawing/2014/main" id="{FCA653B0-09C5-4D19-8432-4D878E6B724D}"/>
                </a:ext>
              </a:extLst>
            </p:cNvPr>
            <p:cNvSpPr txBox="1"/>
            <p:nvPr/>
          </p:nvSpPr>
          <p:spPr>
            <a:xfrm>
              <a:off x="267523" y="1321044"/>
              <a:ext cx="2960445" cy="5108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Associação do grupo e referência do artefato ao repositório para auxiliar identificação.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15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l="595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/>
          </p:cNvSpPr>
          <p:nvPr/>
        </p:nvSpPr>
        <p:spPr>
          <a:xfrm>
            <a:off x="7391350" y="1268760"/>
            <a:ext cx="4680520" cy="53285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Objetivo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Projeto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Metodologia de Projetos Autopass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Papéis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Responsabilidades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Artefatos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tividades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 Metodologia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Repositório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b="1" dirty="0" err="1"/>
              <a:t>Rituais</a:t>
            </a:r>
            <a:endParaRPr lang="pt-BR" sz="2400" b="1" dirty="0"/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erramentas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oas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Práticas e Mandamentos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750816" y="324413"/>
            <a:ext cx="1149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Índice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92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18E8799-9CCF-4AA3-8BE0-2BFF6C033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80" y="1291694"/>
            <a:ext cx="8660782" cy="4782520"/>
          </a:xfrm>
          <a:prstGeom prst="rect">
            <a:avLst/>
          </a:prstGeom>
        </p:spPr>
      </p:pic>
      <p:sp>
        <p:nvSpPr>
          <p:cNvPr id="13" name="Título 2">
            <a:extLst>
              <a:ext uri="{FF2B5EF4-FFF2-40B4-BE49-F238E27FC236}">
                <a16:creationId xmlns:a16="http://schemas.microsoft.com/office/drawing/2014/main" id="{6E3E7B27-ADC5-42B0-BEEC-7FDA26586349}"/>
              </a:ext>
            </a:extLst>
          </p:cNvPr>
          <p:cNvSpPr txBox="1">
            <a:spLocks/>
          </p:cNvSpPr>
          <p:nvPr/>
        </p:nvSpPr>
        <p:spPr>
          <a:xfrm>
            <a:off x="609521" y="249239"/>
            <a:ext cx="10971372" cy="35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36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/>
              <a:t>Rituais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5D48DCC-8277-4BBE-8C7A-E033437176B5}"/>
              </a:ext>
            </a:extLst>
          </p:cNvPr>
          <p:cNvSpPr/>
          <p:nvPr/>
        </p:nvSpPr>
        <p:spPr>
          <a:xfrm>
            <a:off x="-25474" y="6413266"/>
            <a:ext cx="6429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X8 - Rituais e Mandamentos.xlsx</a:t>
            </a: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014DCA18-D4BA-4D56-B716-DB37A3317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6"/>
            <a:ext cx="11556905" cy="1224086"/>
          </a:xfrm>
        </p:spPr>
        <p:txBody>
          <a:bodyPr>
            <a:noAutofit/>
          </a:bodyPr>
          <a:lstStyle/>
          <a:p>
            <a:r>
              <a:rPr lang="en-US" sz="2200" dirty="0"/>
              <a:t>É a </a:t>
            </a:r>
            <a:r>
              <a:rPr lang="en-US" sz="2200" dirty="0" err="1"/>
              <a:t>aplicação</a:t>
            </a:r>
            <a:r>
              <a:rPr lang="en-US" sz="2200" dirty="0"/>
              <a:t> de </a:t>
            </a:r>
            <a:r>
              <a:rPr lang="en-US" sz="2200" dirty="0" err="1"/>
              <a:t>rotinas</a:t>
            </a:r>
            <a:r>
              <a:rPr lang="en-US" sz="2200" dirty="0"/>
              <a:t> </a:t>
            </a:r>
            <a:r>
              <a:rPr lang="en-US" sz="2200" dirty="0" err="1"/>
              <a:t>consistentes</a:t>
            </a:r>
            <a:r>
              <a:rPr lang="en-US" sz="2200" dirty="0"/>
              <a:t> que </a:t>
            </a:r>
            <a:r>
              <a:rPr lang="en-US" sz="2200" dirty="0" err="1"/>
              <a:t>irão</a:t>
            </a:r>
            <a:r>
              <a:rPr lang="en-US" sz="2200" dirty="0"/>
              <a:t> </a:t>
            </a:r>
            <a:r>
              <a:rPr lang="en-US" sz="2200" dirty="0" err="1"/>
              <a:t>garantir</a:t>
            </a:r>
            <a:r>
              <a:rPr lang="en-US" sz="2200" dirty="0"/>
              <a:t> o </a:t>
            </a:r>
            <a:r>
              <a:rPr lang="en-US" sz="2200" dirty="0" err="1"/>
              <a:t>fluxo</a:t>
            </a:r>
            <a:r>
              <a:rPr lang="en-US" sz="2200" dirty="0"/>
              <a:t> e a </a:t>
            </a:r>
            <a:r>
              <a:rPr lang="en-US" sz="2200" dirty="0" err="1"/>
              <a:t>aplicação</a:t>
            </a:r>
            <a:r>
              <a:rPr lang="en-US" sz="2200" dirty="0"/>
              <a:t> da metodologia.</a:t>
            </a:r>
          </a:p>
          <a:p>
            <a:endParaRPr lang="en-US" sz="2200" dirty="0"/>
          </a:p>
          <a:p>
            <a:pPr>
              <a:tabLst>
                <a:tab pos="4927600" algn="l"/>
              </a:tabLst>
            </a:pPr>
            <a:r>
              <a:rPr lang="en-US" sz="2200" b="1" dirty="0" err="1"/>
              <a:t>Composta</a:t>
            </a:r>
            <a:r>
              <a:rPr lang="en-US" sz="2200" b="1" dirty="0"/>
              <a:t> </a:t>
            </a:r>
            <a:r>
              <a:rPr lang="en-US" sz="2200" b="1" dirty="0" err="1"/>
              <a:t>por</a:t>
            </a:r>
            <a:r>
              <a:rPr lang="en-US" sz="2200" b="1" dirty="0"/>
              <a:t>:</a:t>
            </a:r>
          </a:p>
          <a:p>
            <a:pPr>
              <a:tabLst>
                <a:tab pos="4927600" algn="l"/>
              </a:tabLst>
            </a:pPr>
            <a:endParaRPr lang="en-US" sz="2200" b="1" dirty="0"/>
          </a:p>
          <a:p>
            <a:pPr>
              <a:tabLst>
                <a:tab pos="4927600" algn="l"/>
              </a:tabLst>
            </a:pPr>
            <a:endParaRPr lang="en-US" sz="2200" b="1" dirty="0"/>
          </a:p>
          <a:p>
            <a:pPr>
              <a:tabLst>
                <a:tab pos="4927600" algn="l"/>
              </a:tabLst>
            </a:pPr>
            <a:endParaRPr lang="en-US" sz="2200" b="1" dirty="0"/>
          </a:p>
          <a:p>
            <a:pPr>
              <a:tabLst>
                <a:tab pos="4927600" algn="l"/>
              </a:tabLst>
            </a:pPr>
            <a:endParaRPr lang="en-US" sz="2200" b="1" dirty="0"/>
          </a:p>
          <a:p>
            <a:pPr>
              <a:tabLst>
                <a:tab pos="4927600" algn="l"/>
              </a:tabLst>
            </a:pPr>
            <a:endParaRPr lang="en-US" sz="2200" b="1" dirty="0"/>
          </a:p>
          <a:p>
            <a:pPr>
              <a:tabLst>
                <a:tab pos="4927600" algn="l"/>
              </a:tabLst>
            </a:pPr>
            <a:endParaRPr lang="en-US" sz="2200" b="1" dirty="0"/>
          </a:p>
          <a:p>
            <a:pPr>
              <a:tabLst>
                <a:tab pos="4927600" algn="l"/>
              </a:tabLst>
            </a:pPr>
            <a:endParaRPr lang="en-US" sz="1000" b="1" dirty="0"/>
          </a:p>
          <a:p>
            <a:pPr>
              <a:tabLst>
                <a:tab pos="4927600" algn="l"/>
              </a:tabLst>
            </a:pPr>
            <a:r>
              <a:rPr lang="en-US" sz="2200" b="1" dirty="0" err="1"/>
              <a:t>Objetivos</a:t>
            </a:r>
            <a:r>
              <a:rPr lang="en-US" sz="2200" b="1" dirty="0"/>
              <a:t>:</a:t>
            </a:r>
          </a:p>
          <a:p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64BDB47-F600-4BEF-A44D-8C1AF3873E85}"/>
              </a:ext>
            </a:extLst>
          </p:cNvPr>
          <p:cNvGrpSpPr/>
          <p:nvPr/>
        </p:nvGrpSpPr>
        <p:grpSpPr>
          <a:xfrm>
            <a:off x="698400" y="1967564"/>
            <a:ext cx="2876526" cy="2180548"/>
            <a:chOff x="698400" y="1967564"/>
            <a:chExt cx="2876526" cy="218054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A8958AFF-2D1C-46AA-817B-8146439FB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00" y="1971698"/>
              <a:ext cx="305808" cy="352115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1826062-30CA-485F-A453-235D80CC9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00" y="2299257"/>
              <a:ext cx="305808" cy="352115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B1D6C6F2-35EF-4C56-BB39-6C7358F03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00" y="2656639"/>
              <a:ext cx="305808" cy="352115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9E90A38A-7C88-4793-8AC1-44D4802FE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00" y="3018206"/>
              <a:ext cx="305808" cy="352115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226057A5-4B7D-4DCA-A765-2396C430E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00" y="3382587"/>
              <a:ext cx="305808" cy="352115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470A72C4-A525-4D72-836D-79E3D39EE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00" y="3717032"/>
              <a:ext cx="329502" cy="352115"/>
            </a:xfrm>
            <a:prstGeom prst="rect">
              <a:avLst/>
            </a:prstGeom>
          </p:spPr>
        </p:pic>
        <p:sp>
          <p:nvSpPr>
            <p:cNvPr id="39" name="TextBox 160">
              <a:extLst>
                <a:ext uri="{FF2B5EF4-FFF2-40B4-BE49-F238E27FC236}">
                  <a16:creationId xmlns:a16="http://schemas.microsoft.com/office/drawing/2014/main" id="{403C5D03-8EA5-4763-978F-8CF27F8845A6}"/>
                </a:ext>
              </a:extLst>
            </p:cNvPr>
            <p:cNvSpPr txBox="1"/>
            <p:nvPr/>
          </p:nvSpPr>
          <p:spPr>
            <a:xfrm>
              <a:off x="968810" y="1967564"/>
              <a:ext cx="2606116" cy="2180548"/>
            </a:xfrm>
            <a:prstGeom prst="rect">
              <a:avLst/>
            </a:prstGeom>
            <a:noFill/>
          </p:spPr>
          <p:txBody>
            <a:bodyPr wrap="square" lIns="76661" tIns="38330" rIns="76661" bIns="38330" rtlCol="0">
              <a:spAutoFit/>
            </a:bodyPr>
            <a:lstStyle/>
            <a:p>
              <a:pPr defTabSz="764390">
                <a:spcAft>
                  <a:spcPts val="400"/>
                </a:spcAft>
                <a:defRPr/>
              </a:pPr>
              <a:r>
                <a:rPr lang="fr-CH" sz="2000" kern="0" dirty="0">
                  <a:solidFill>
                    <a:srgbClr val="000000"/>
                  </a:solidFill>
                  <a:cs typeface="Calibri" pitchFamily="34" charset="0"/>
                </a:rPr>
                <a:t>Reuniões</a:t>
              </a:r>
            </a:p>
            <a:p>
              <a:pPr defTabSz="764390">
                <a:spcAft>
                  <a:spcPts val="400"/>
                </a:spcAft>
                <a:defRPr/>
              </a:pPr>
              <a:r>
                <a:rPr lang="fr-CH" sz="2000" kern="0" dirty="0">
                  <a:solidFill>
                    <a:srgbClr val="000000"/>
                  </a:solidFill>
                  <a:cs typeface="Calibri" pitchFamily="34" charset="0"/>
                </a:rPr>
                <a:t>Objetivo</a:t>
              </a:r>
            </a:p>
            <a:p>
              <a:pPr defTabSz="764390">
                <a:spcAft>
                  <a:spcPts val="400"/>
                </a:spcAft>
                <a:defRPr/>
              </a:pPr>
              <a:r>
                <a:rPr lang="fr-CH" sz="2000" kern="0" dirty="0">
                  <a:solidFill>
                    <a:srgbClr val="000000"/>
                  </a:solidFill>
                  <a:cs typeface="Calibri" pitchFamily="34" charset="0"/>
                </a:rPr>
                <a:t>Frequência</a:t>
              </a:r>
            </a:p>
            <a:p>
              <a:pPr defTabSz="764390">
                <a:spcAft>
                  <a:spcPts val="400"/>
                </a:spcAft>
                <a:defRPr/>
              </a:pPr>
              <a:r>
                <a:rPr lang="fr-CH" sz="2000" kern="0" dirty="0">
                  <a:solidFill>
                    <a:srgbClr val="000000"/>
                  </a:solidFill>
                  <a:cs typeface="Calibri" pitchFamily="34" charset="0"/>
                </a:rPr>
                <a:t>Participantes</a:t>
              </a:r>
            </a:p>
            <a:p>
              <a:pPr defTabSz="764390">
                <a:spcAft>
                  <a:spcPts val="400"/>
                </a:spcAft>
                <a:defRPr/>
              </a:pPr>
              <a:r>
                <a:rPr lang="fr-CH" sz="2000" kern="0" dirty="0">
                  <a:solidFill>
                    <a:srgbClr val="000000"/>
                  </a:solidFill>
                  <a:cs typeface="Calibri" pitchFamily="34" charset="0"/>
                </a:rPr>
                <a:t>Entradas necessárias</a:t>
              </a:r>
            </a:p>
            <a:p>
              <a:pPr defTabSz="764390">
                <a:spcAft>
                  <a:spcPts val="400"/>
                </a:spcAft>
                <a:defRPr/>
              </a:pPr>
              <a:r>
                <a:rPr lang="fr-CH" sz="2000" kern="0" dirty="0">
                  <a:solidFill>
                    <a:srgbClr val="000000"/>
                  </a:solidFill>
                  <a:cs typeface="Calibri" pitchFamily="34" charset="0"/>
                </a:rPr>
                <a:t>Saídas esperadas</a:t>
              </a:r>
            </a:p>
          </p:txBody>
        </p:sp>
      </p:grpSp>
      <p:sp>
        <p:nvSpPr>
          <p:cNvPr id="26" name="Elipse 25">
            <a:extLst>
              <a:ext uri="{FF2B5EF4-FFF2-40B4-BE49-F238E27FC236}">
                <a16:creationId xmlns:a16="http://schemas.microsoft.com/office/drawing/2014/main" id="{970F49FB-EC8B-49B2-808A-DC58509CC79E}"/>
              </a:ext>
            </a:extLst>
          </p:cNvPr>
          <p:cNvSpPr/>
          <p:nvPr/>
        </p:nvSpPr>
        <p:spPr>
          <a:xfrm>
            <a:off x="103455" y="5017877"/>
            <a:ext cx="1288283" cy="1217824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6000" r="-36000"/>
            </a:stretch>
          </a:blip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TextBox 160">
            <a:extLst>
              <a:ext uri="{FF2B5EF4-FFF2-40B4-BE49-F238E27FC236}">
                <a16:creationId xmlns:a16="http://schemas.microsoft.com/office/drawing/2014/main" id="{D4A2943E-7FEB-41D8-9052-6B03DD8DAA14}"/>
              </a:ext>
            </a:extLst>
          </p:cNvPr>
          <p:cNvSpPr txBox="1"/>
          <p:nvPr/>
        </p:nvSpPr>
        <p:spPr>
          <a:xfrm>
            <a:off x="1391738" y="5013176"/>
            <a:ext cx="4703468" cy="1339293"/>
          </a:xfrm>
          <a:prstGeom prst="rect">
            <a:avLst/>
          </a:prstGeom>
          <a:noFill/>
        </p:spPr>
        <p:txBody>
          <a:bodyPr wrap="square" lIns="76661" tIns="38330" rIns="76661" bIns="38330" rtlCol="0">
            <a:spAutoFit/>
          </a:bodyPr>
          <a:lstStyle/>
          <a:p>
            <a:pPr marL="177800" indent="-177800" defTabSz="76439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fr-CH" kern="0" dirty="0">
                <a:solidFill>
                  <a:srgbClr val="000000"/>
                </a:solidFill>
                <a:cs typeface="Calibri" pitchFamily="34" charset="0"/>
              </a:rPr>
              <a:t>Acompanhar o andamento dos projetos</a:t>
            </a:r>
          </a:p>
          <a:p>
            <a:pPr marL="177800" indent="-177800" defTabSz="76439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fr-CH" kern="0" dirty="0">
                <a:solidFill>
                  <a:srgbClr val="000000"/>
                </a:solidFill>
                <a:cs typeface="Calibri" pitchFamily="34" charset="0"/>
              </a:rPr>
              <a:t>Garantir a comunicação fluída e clara</a:t>
            </a:r>
          </a:p>
          <a:p>
            <a:pPr marL="177800" indent="-177800" defTabSz="76439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fr-CH" kern="0" dirty="0">
                <a:solidFill>
                  <a:srgbClr val="000000"/>
                </a:solidFill>
                <a:cs typeface="Calibri" pitchFamily="34" charset="0"/>
              </a:rPr>
              <a:t>Obter aprovações</a:t>
            </a:r>
          </a:p>
          <a:p>
            <a:pPr marL="177800" indent="-177800" defTabSz="76439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fr-CH" kern="0" dirty="0">
                <a:solidFill>
                  <a:srgbClr val="000000"/>
                </a:solidFill>
                <a:cs typeface="Calibri" pitchFamily="34" charset="0"/>
              </a:rPr>
              <a:t>Tomar decisões e criar planos de ação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B73305A-5E20-46B9-AD0A-946D02B180FB}"/>
              </a:ext>
            </a:extLst>
          </p:cNvPr>
          <p:cNvSpPr txBox="1"/>
          <p:nvPr/>
        </p:nvSpPr>
        <p:spPr>
          <a:xfrm rot="19831631">
            <a:off x="-16800" y="4185034"/>
            <a:ext cx="7243929" cy="4770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</a:rPr>
              <a:t>T</a:t>
            </a:r>
            <a:r>
              <a:rPr lang="pt-BR" sz="2500" b="1" dirty="0">
                <a:solidFill>
                  <a:srgbClr val="FF0000"/>
                </a:solidFill>
              </a:rPr>
              <a:t>O-DO: </a:t>
            </a:r>
            <a:r>
              <a:rPr lang="pt-BR" sz="2500" dirty="0">
                <a:solidFill>
                  <a:srgbClr val="FF0000"/>
                </a:solidFill>
              </a:rPr>
              <a:t>Fazer a leitura dos objetivos de cada reunião</a:t>
            </a:r>
          </a:p>
        </p:txBody>
      </p:sp>
    </p:spTree>
    <p:extLst>
      <p:ext uri="{BB962C8B-B14F-4D97-AF65-F5344CB8AC3E}">
        <p14:creationId xmlns:p14="http://schemas.microsoft.com/office/powerpoint/2010/main" val="309739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>
            <a:extLst>
              <a:ext uri="{FF2B5EF4-FFF2-40B4-BE49-F238E27FC236}">
                <a16:creationId xmlns:a16="http://schemas.microsoft.com/office/drawing/2014/main" id="{6E3E7B27-ADC5-42B0-BEEC-7FDA26586349}"/>
              </a:ext>
            </a:extLst>
          </p:cNvPr>
          <p:cNvSpPr txBox="1">
            <a:spLocks/>
          </p:cNvSpPr>
          <p:nvPr/>
        </p:nvSpPr>
        <p:spPr>
          <a:xfrm>
            <a:off x="609521" y="249239"/>
            <a:ext cx="10971372" cy="35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36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/>
              <a:t>Fluxo dos Rituais</a:t>
            </a: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014DCA18-D4BA-4D56-B716-DB37A3317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6"/>
            <a:ext cx="11556905" cy="375121"/>
          </a:xfrm>
        </p:spPr>
        <p:txBody>
          <a:bodyPr>
            <a:noAutofit/>
          </a:bodyPr>
          <a:lstStyle/>
          <a:p>
            <a:r>
              <a:rPr lang="en-US" sz="2200" dirty="0"/>
              <a:t>É a </a:t>
            </a:r>
            <a:r>
              <a:rPr lang="en-US" sz="2200" dirty="0" err="1"/>
              <a:t>integração</a:t>
            </a:r>
            <a:r>
              <a:rPr lang="en-US" sz="2200" dirty="0"/>
              <a:t> das entradas e </a:t>
            </a:r>
            <a:r>
              <a:rPr lang="en-US" sz="2200" dirty="0" err="1"/>
              <a:t>saídas</a:t>
            </a:r>
            <a:r>
              <a:rPr lang="en-US" sz="2200" dirty="0"/>
              <a:t> das </a:t>
            </a:r>
            <a:r>
              <a:rPr lang="en-US" sz="2200" dirty="0" err="1"/>
              <a:t>reuniões</a:t>
            </a:r>
            <a:r>
              <a:rPr lang="en-US" sz="2200" dirty="0"/>
              <a:t> para </a:t>
            </a:r>
            <a:r>
              <a:rPr lang="en-US" sz="2200" dirty="0" err="1"/>
              <a:t>atingir</a:t>
            </a:r>
            <a:r>
              <a:rPr lang="en-US" sz="2200" dirty="0"/>
              <a:t> o </a:t>
            </a:r>
            <a:r>
              <a:rPr lang="en-US" sz="2200" dirty="0" err="1"/>
              <a:t>objetivo</a:t>
            </a:r>
            <a:r>
              <a:rPr lang="en-US" sz="2200" dirty="0"/>
              <a:t>.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998B8B2-D57A-42F9-9D01-5676063C29E1}"/>
              </a:ext>
            </a:extLst>
          </p:cNvPr>
          <p:cNvSpPr/>
          <p:nvPr/>
        </p:nvSpPr>
        <p:spPr>
          <a:xfrm>
            <a:off x="3119075" y="3310126"/>
            <a:ext cx="2688099" cy="766946"/>
          </a:xfrm>
          <a:prstGeom prst="ellipse">
            <a:avLst/>
          </a:prstGeom>
          <a:solidFill>
            <a:srgbClr val="FBFED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Reunião</a:t>
            </a:r>
            <a:r>
              <a:rPr lang="en-US" b="1" dirty="0">
                <a:solidFill>
                  <a:schemeClr val="tx1"/>
                </a:solidFill>
              </a:rPr>
              <a:t> de Status</a:t>
            </a:r>
          </a:p>
          <a:p>
            <a:pPr algn="ctr"/>
            <a:r>
              <a:rPr lang="en-US" sz="1300" dirty="0" err="1">
                <a:solidFill>
                  <a:schemeClr val="tx1"/>
                </a:solidFill>
              </a:rPr>
              <a:t>Semanal</a:t>
            </a:r>
            <a:endParaRPr lang="pt-BR" sz="1300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627D96-4C5B-4F07-BA32-863313856C91}"/>
              </a:ext>
            </a:extLst>
          </p:cNvPr>
          <p:cNvSpPr/>
          <p:nvPr/>
        </p:nvSpPr>
        <p:spPr>
          <a:xfrm>
            <a:off x="4577477" y="2449921"/>
            <a:ext cx="1776197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Evolução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atividades</a:t>
            </a:r>
          </a:p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equipe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B6FBC88-9D72-46FE-A594-05AB0F55B57B}"/>
              </a:ext>
            </a:extLst>
          </p:cNvPr>
          <p:cNvSpPr/>
          <p:nvPr/>
        </p:nvSpPr>
        <p:spPr>
          <a:xfrm>
            <a:off x="3075734" y="2022973"/>
            <a:ext cx="1281830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Relatório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</a:t>
            </a:r>
          </a:p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0CCBCFB-A6C2-44BD-83D2-B21DE50AEE82}"/>
              </a:ext>
            </a:extLst>
          </p:cNvPr>
          <p:cNvSpPr/>
          <p:nvPr/>
        </p:nvSpPr>
        <p:spPr>
          <a:xfrm>
            <a:off x="1870201" y="2820354"/>
            <a:ext cx="1107793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Controle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</a:t>
            </a:r>
          </a:p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Projetos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C9834DB-B8E4-4555-A642-8D0C36012944}"/>
              </a:ext>
            </a:extLst>
          </p:cNvPr>
          <p:cNvSpPr/>
          <p:nvPr/>
        </p:nvSpPr>
        <p:spPr>
          <a:xfrm>
            <a:off x="6626852" y="3709561"/>
            <a:ext cx="1591071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Solicitar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Reunião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Prévia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TI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DD5B3EF-E7C9-4BB4-AF75-B56E775581FB}"/>
              </a:ext>
            </a:extLst>
          </p:cNvPr>
          <p:cNvSpPr/>
          <p:nvPr/>
        </p:nvSpPr>
        <p:spPr>
          <a:xfrm>
            <a:off x="6571363" y="2263886"/>
            <a:ext cx="1110467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Controle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</a:t>
            </a:r>
          </a:p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Recursos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0CEC1FC-70D2-4BE4-935A-C7758FFF61C8}"/>
              </a:ext>
            </a:extLst>
          </p:cNvPr>
          <p:cNvSpPr/>
          <p:nvPr/>
        </p:nvSpPr>
        <p:spPr>
          <a:xfrm>
            <a:off x="6802835" y="3091069"/>
            <a:ext cx="1182265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Artefatos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Projeto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FA14823-ED20-4712-8D39-052A8218099B}"/>
              </a:ext>
            </a:extLst>
          </p:cNvPr>
          <p:cNvSpPr/>
          <p:nvPr/>
        </p:nvSpPr>
        <p:spPr>
          <a:xfrm>
            <a:off x="10597391" y="1710309"/>
            <a:ext cx="1074597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Ata de</a:t>
            </a:r>
          </a:p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Reunião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D4AD70B-F8C0-497D-AF0C-DBA7FBE66A97}"/>
              </a:ext>
            </a:extLst>
          </p:cNvPr>
          <p:cNvSpPr/>
          <p:nvPr/>
        </p:nvSpPr>
        <p:spPr>
          <a:xfrm>
            <a:off x="1342678" y="4900675"/>
            <a:ext cx="1480158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Relatório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</a:t>
            </a:r>
          </a:p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Status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Executivo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C9D9D21-E1B4-4BEF-A282-AA64EB69C0A7}"/>
              </a:ext>
            </a:extLst>
          </p:cNvPr>
          <p:cNvSpPr/>
          <p:nvPr/>
        </p:nvSpPr>
        <p:spPr>
          <a:xfrm>
            <a:off x="4563583" y="4808196"/>
            <a:ext cx="1099575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Gates</a:t>
            </a:r>
          </a:p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aprovados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C1D5BE1-B89C-4FF4-AC35-5267FFBB08A2}"/>
              </a:ext>
            </a:extLst>
          </p:cNvPr>
          <p:cNvSpPr/>
          <p:nvPr/>
        </p:nvSpPr>
        <p:spPr>
          <a:xfrm>
            <a:off x="10533107" y="2481964"/>
            <a:ext cx="1240136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Priorização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estabelecida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E40BD62-D0E1-4423-8396-26289C15AE78}"/>
              </a:ext>
            </a:extLst>
          </p:cNvPr>
          <p:cNvSpPr/>
          <p:nvPr/>
        </p:nvSpPr>
        <p:spPr>
          <a:xfrm>
            <a:off x="8622413" y="3235410"/>
            <a:ext cx="2032024" cy="766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Prévia</a:t>
            </a:r>
            <a:r>
              <a:rPr lang="en-US" b="1" dirty="0">
                <a:solidFill>
                  <a:schemeClr val="tx1"/>
                </a:solidFill>
              </a:rPr>
              <a:t> de TI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Sob </a:t>
            </a:r>
            <a:r>
              <a:rPr lang="en-US" sz="1300" dirty="0" err="1">
                <a:solidFill>
                  <a:schemeClr val="tx1"/>
                </a:solidFill>
              </a:rPr>
              <a:t>demanda</a:t>
            </a:r>
            <a:endParaRPr lang="pt-BR" sz="1300" dirty="0">
              <a:solidFill>
                <a:schemeClr val="tx1"/>
              </a:solidFill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E455D7F-8BAD-428B-ABAE-A592F1AC2CDF}"/>
              </a:ext>
            </a:extLst>
          </p:cNvPr>
          <p:cNvSpPr/>
          <p:nvPr/>
        </p:nvSpPr>
        <p:spPr>
          <a:xfrm>
            <a:off x="7454085" y="1611832"/>
            <a:ext cx="2313529" cy="7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Reunião</a:t>
            </a:r>
            <a:r>
              <a:rPr lang="en-US" b="1" dirty="0">
                <a:solidFill>
                  <a:schemeClr val="tx1"/>
                </a:solidFill>
              </a:rPr>
              <a:t> de TI</a:t>
            </a:r>
          </a:p>
          <a:p>
            <a:pPr algn="ctr"/>
            <a:r>
              <a:rPr lang="en-US" sz="1300" dirty="0" err="1">
                <a:solidFill>
                  <a:schemeClr val="tx1"/>
                </a:solidFill>
              </a:rPr>
              <a:t>Semanal</a:t>
            </a:r>
            <a:r>
              <a:rPr lang="en-US" sz="1300" dirty="0">
                <a:solidFill>
                  <a:schemeClr val="tx1"/>
                </a:solidFill>
              </a:rPr>
              <a:t>/Mensal</a:t>
            </a:r>
            <a:endParaRPr lang="pt-BR" sz="1300" dirty="0">
              <a:solidFill>
                <a:schemeClr val="tx1"/>
              </a:solidFill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5867C8DF-88FB-4D19-AFD0-8580D7D22BC7}"/>
              </a:ext>
            </a:extLst>
          </p:cNvPr>
          <p:cNvSpPr/>
          <p:nvPr/>
        </p:nvSpPr>
        <p:spPr>
          <a:xfrm>
            <a:off x="6422362" y="5246168"/>
            <a:ext cx="2314800" cy="7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COMEX</a:t>
            </a:r>
          </a:p>
          <a:p>
            <a:pPr algn="ctr"/>
            <a:r>
              <a:rPr lang="en-US" sz="1300" dirty="0" err="1">
                <a:solidFill>
                  <a:schemeClr val="tx1"/>
                </a:solidFill>
              </a:rPr>
              <a:t>Semanal</a:t>
            </a:r>
            <a:endParaRPr lang="pt-BR" sz="1300" dirty="0">
              <a:solidFill>
                <a:schemeClr val="tx1"/>
              </a:solidFill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921F469-FBA6-4E4E-9FD2-EDBB85F59E93}"/>
              </a:ext>
            </a:extLst>
          </p:cNvPr>
          <p:cNvSpPr/>
          <p:nvPr/>
        </p:nvSpPr>
        <p:spPr>
          <a:xfrm>
            <a:off x="10519247" y="4033346"/>
            <a:ext cx="1359892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Checklist do</a:t>
            </a:r>
          </a:p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validado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CB903D45-4679-4C58-A926-67530E75E2B5}"/>
              </a:ext>
            </a:extLst>
          </p:cNvPr>
          <p:cNvCxnSpPr>
            <a:cxnSpLocks/>
            <a:stCxn id="36" idx="6"/>
            <a:endCxn id="31" idx="1"/>
          </p:cNvCxnSpPr>
          <p:nvPr/>
        </p:nvCxnSpPr>
        <p:spPr>
          <a:xfrm flipV="1">
            <a:off x="9767614" y="1988323"/>
            <a:ext cx="829777" cy="69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878F8992-285B-418E-A458-CABF91B03E06}"/>
              </a:ext>
            </a:extLst>
          </p:cNvPr>
          <p:cNvCxnSpPr>
            <a:cxnSpLocks/>
            <a:stCxn id="29" idx="0"/>
            <a:endCxn id="35" idx="0"/>
          </p:cNvCxnSpPr>
          <p:nvPr/>
        </p:nvCxnSpPr>
        <p:spPr>
          <a:xfrm rot="16200000" flipH="1">
            <a:off x="8444025" y="2041011"/>
            <a:ext cx="144341" cy="2244457"/>
          </a:xfrm>
          <a:prstGeom prst="bentConnector3">
            <a:avLst>
              <a:gd name="adj1" fmla="val -1284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3E2F9D8D-1219-4A67-8DAF-F9BEEC1B0781}"/>
              </a:ext>
            </a:extLst>
          </p:cNvPr>
          <p:cNvCxnSpPr>
            <a:cxnSpLocks/>
            <a:stCxn id="35" idx="6"/>
            <a:endCxn id="42" idx="0"/>
          </p:cNvCxnSpPr>
          <p:nvPr/>
        </p:nvCxnSpPr>
        <p:spPr>
          <a:xfrm>
            <a:off x="10654437" y="3618810"/>
            <a:ext cx="544756" cy="4145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51D62CCE-B19A-4E57-8D53-52656920AE49}"/>
              </a:ext>
            </a:extLst>
          </p:cNvPr>
          <p:cNvCxnSpPr>
            <a:cxnSpLocks/>
            <a:stCxn id="223" idx="1"/>
            <a:endCxn id="49" idx="3"/>
          </p:cNvCxnSpPr>
          <p:nvPr/>
        </p:nvCxnSpPr>
        <p:spPr>
          <a:xfrm rot="10800000">
            <a:off x="726809" y="4364190"/>
            <a:ext cx="728147" cy="17284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1EACB9F3-7E4A-4C80-9AFA-8059727F4106}"/>
              </a:ext>
            </a:extLst>
          </p:cNvPr>
          <p:cNvCxnSpPr>
            <a:cxnSpLocks/>
            <a:stCxn id="37" idx="1"/>
            <a:endCxn id="33" idx="3"/>
          </p:cNvCxnSpPr>
          <p:nvPr/>
        </p:nvCxnSpPr>
        <p:spPr>
          <a:xfrm rot="16200000" flipV="1">
            <a:off x="6076132" y="4673237"/>
            <a:ext cx="272253" cy="10981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7D6ACF17-7759-487D-898F-EFE56C036EC9}"/>
              </a:ext>
            </a:extLst>
          </p:cNvPr>
          <p:cNvCxnSpPr>
            <a:cxnSpLocks/>
            <a:stCxn id="37" idx="6"/>
            <a:endCxn id="34" idx="3"/>
          </p:cNvCxnSpPr>
          <p:nvPr/>
        </p:nvCxnSpPr>
        <p:spPr>
          <a:xfrm flipV="1">
            <a:off x="8737162" y="2759978"/>
            <a:ext cx="3036081" cy="2869590"/>
          </a:xfrm>
          <a:prstGeom prst="bentConnector3">
            <a:avLst>
              <a:gd name="adj1" fmla="val 107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776B4939-80B0-454B-8913-B1172E428F61}"/>
              </a:ext>
            </a:extLst>
          </p:cNvPr>
          <p:cNvCxnSpPr>
            <a:cxnSpLocks/>
            <a:stCxn id="33" idx="1"/>
            <a:endCxn id="2" idx="3"/>
          </p:cNvCxnSpPr>
          <p:nvPr/>
        </p:nvCxnSpPr>
        <p:spPr>
          <a:xfrm rot="10800000">
            <a:off x="3512739" y="3964756"/>
            <a:ext cx="1050845" cy="11214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F6152F72-98A2-40B7-8BCA-8CB5B78888AD}"/>
              </a:ext>
            </a:extLst>
          </p:cNvPr>
          <p:cNvCxnSpPr>
            <a:cxnSpLocks/>
            <a:stCxn id="5" idx="2"/>
            <a:endCxn id="2" idx="7"/>
          </p:cNvCxnSpPr>
          <p:nvPr/>
        </p:nvCxnSpPr>
        <p:spPr>
          <a:xfrm rot="5400000">
            <a:off x="5231297" y="3188164"/>
            <a:ext cx="416494" cy="520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Angulado 80">
            <a:extLst>
              <a:ext uri="{FF2B5EF4-FFF2-40B4-BE49-F238E27FC236}">
                <a16:creationId xmlns:a16="http://schemas.microsoft.com/office/drawing/2014/main" id="{F6CEDD5C-8937-4D95-8BBE-BEC73CB586A1}"/>
              </a:ext>
            </a:extLst>
          </p:cNvPr>
          <p:cNvCxnSpPr>
            <a:cxnSpLocks/>
            <a:stCxn id="34" idx="1"/>
            <a:endCxn id="36" idx="5"/>
          </p:cNvCxnSpPr>
          <p:nvPr/>
        </p:nvCxnSpPr>
        <p:spPr>
          <a:xfrm rot="10800000">
            <a:off x="9428807" y="2266338"/>
            <a:ext cx="1104301" cy="4936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08649EFA-F4F2-48E5-AF9C-51B6EA7AB7AE}"/>
              </a:ext>
            </a:extLst>
          </p:cNvPr>
          <p:cNvCxnSpPr>
            <a:cxnSpLocks/>
            <a:stCxn id="2" idx="6"/>
            <a:endCxn id="29" idx="1"/>
          </p:cNvCxnSpPr>
          <p:nvPr/>
        </p:nvCxnSpPr>
        <p:spPr>
          <a:xfrm flipV="1">
            <a:off x="5807174" y="3369083"/>
            <a:ext cx="995661" cy="3245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id="{B718F70F-1844-4BA3-8222-D16ABBE7C713}"/>
              </a:ext>
            </a:extLst>
          </p:cNvPr>
          <p:cNvCxnSpPr>
            <a:cxnSpLocks/>
            <a:stCxn id="2" idx="1"/>
            <a:endCxn id="24" idx="3"/>
          </p:cNvCxnSpPr>
          <p:nvPr/>
        </p:nvCxnSpPr>
        <p:spPr>
          <a:xfrm rot="16200000" flipV="1">
            <a:off x="3083329" y="2993034"/>
            <a:ext cx="324075" cy="5347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: Angulado 98">
            <a:extLst>
              <a:ext uri="{FF2B5EF4-FFF2-40B4-BE49-F238E27FC236}">
                <a16:creationId xmlns:a16="http://schemas.microsoft.com/office/drawing/2014/main" id="{8FE08515-D001-4635-B2CB-ACFFAC53F290}"/>
              </a:ext>
            </a:extLst>
          </p:cNvPr>
          <p:cNvCxnSpPr>
            <a:cxnSpLocks/>
            <a:stCxn id="27" idx="3"/>
            <a:endCxn id="36" idx="4"/>
          </p:cNvCxnSpPr>
          <p:nvPr/>
        </p:nvCxnSpPr>
        <p:spPr>
          <a:xfrm flipV="1">
            <a:off x="7681830" y="2378632"/>
            <a:ext cx="929020" cy="1632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: Angulado 105">
            <a:extLst>
              <a:ext uri="{FF2B5EF4-FFF2-40B4-BE49-F238E27FC236}">
                <a16:creationId xmlns:a16="http://schemas.microsoft.com/office/drawing/2014/main" id="{A618A892-F053-4381-8AC4-BD994EDD1255}"/>
              </a:ext>
            </a:extLst>
          </p:cNvPr>
          <p:cNvCxnSpPr>
            <a:cxnSpLocks/>
            <a:stCxn id="2" idx="0"/>
            <a:endCxn id="23" idx="2"/>
          </p:cNvCxnSpPr>
          <p:nvPr/>
        </p:nvCxnSpPr>
        <p:spPr>
          <a:xfrm rot="16200000" flipV="1">
            <a:off x="3724325" y="2571326"/>
            <a:ext cx="731125" cy="7464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: Angulado 110">
            <a:extLst>
              <a:ext uri="{FF2B5EF4-FFF2-40B4-BE49-F238E27FC236}">
                <a16:creationId xmlns:a16="http://schemas.microsoft.com/office/drawing/2014/main" id="{5B7A8967-D81A-428E-A0D9-2D79CBF83C0E}"/>
              </a:ext>
            </a:extLst>
          </p:cNvPr>
          <p:cNvCxnSpPr>
            <a:cxnSpLocks/>
            <a:stCxn id="23" idx="3"/>
            <a:endCxn id="36" idx="2"/>
          </p:cNvCxnSpPr>
          <p:nvPr/>
        </p:nvCxnSpPr>
        <p:spPr>
          <a:xfrm flipV="1">
            <a:off x="4357564" y="1995232"/>
            <a:ext cx="3096521" cy="3057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Angulado 114">
            <a:extLst>
              <a:ext uri="{FF2B5EF4-FFF2-40B4-BE49-F238E27FC236}">
                <a16:creationId xmlns:a16="http://schemas.microsoft.com/office/drawing/2014/main" id="{5093A562-5719-4E3F-BAFC-18B2FB710740}"/>
              </a:ext>
            </a:extLst>
          </p:cNvPr>
          <p:cNvCxnSpPr>
            <a:cxnSpLocks/>
            <a:stCxn id="2" idx="5"/>
            <a:endCxn id="26" idx="1"/>
          </p:cNvCxnSpPr>
          <p:nvPr/>
        </p:nvCxnSpPr>
        <p:spPr>
          <a:xfrm rot="16200000" flipH="1">
            <a:off x="6008771" y="3369494"/>
            <a:ext cx="22820" cy="1213341"/>
          </a:xfrm>
          <a:prstGeom prst="bentConnector4">
            <a:avLst>
              <a:gd name="adj1" fmla="val 1001753"/>
              <a:gd name="adj2" fmla="val 662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: Angulado 117">
            <a:extLst>
              <a:ext uri="{FF2B5EF4-FFF2-40B4-BE49-F238E27FC236}">
                <a16:creationId xmlns:a16="http://schemas.microsoft.com/office/drawing/2014/main" id="{CDDBB1ED-2B2D-443B-9C62-5F0796AB3494}"/>
              </a:ext>
            </a:extLst>
          </p:cNvPr>
          <p:cNvCxnSpPr>
            <a:cxnSpLocks/>
            <a:stCxn id="26" idx="3"/>
            <a:endCxn id="35" idx="2"/>
          </p:cNvCxnSpPr>
          <p:nvPr/>
        </p:nvCxnSpPr>
        <p:spPr>
          <a:xfrm flipV="1">
            <a:off x="8217923" y="3618810"/>
            <a:ext cx="404490" cy="3687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: Angulado 128">
            <a:extLst>
              <a:ext uri="{FF2B5EF4-FFF2-40B4-BE49-F238E27FC236}">
                <a16:creationId xmlns:a16="http://schemas.microsoft.com/office/drawing/2014/main" id="{B6788502-F130-41C6-B933-13E4C797902E}"/>
              </a:ext>
            </a:extLst>
          </p:cNvPr>
          <p:cNvCxnSpPr>
            <a:cxnSpLocks/>
            <a:stCxn id="2" idx="2"/>
            <a:endCxn id="32" idx="3"/>
          </p:cNvCxnSpPr>
          <p:nvPr/>
        </p:nvCxnSpPr>
        <p:spPr>
          <a:xfrm rot="10800000" flipV="1">
            <a:off x="2822837" y="3693599"/>
            <a:ext cx="296239" cy="14850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: Angulado 138">
            <a:extLst>
              <a:ext uri="{FF2B5EF4-FFF2-40B4-BE49-F238E27FC236}">
                <a16:creationId xmlns:a16="http://schemas.microsoft.com/office/drawing/2014/main" id="{95283BC4-6C24-4B40-AD53-E073B1238BC9}"/>
              </a:ext>
            </a:extLst>
          </p:cNvPr>
          <p:cNvCxnSpPr>
            <a:cxnSpLocks/>
            <a:stCxn id="32" idx="0"/>
            <a:endCxn id="49" idx="4"/>
          </p:cNvCxnSpPr>
          <p:nvPr/>
        </p:nvCxnSpPr>
        <p:spPr>
          <a:xfrm rot="16200000" flipV="1">
            <a:off x="1588690" y="4406607"/>
            <a:ext cx="424168" cy="5639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tângulo 292">
            <a:extLst>
              <a:ext uri="{FF2B5EF4-FFF2-40B4-BE49-F238E27FC236}">
                <a16:creationId xmlns:a16="http://schemas.microsoft.com/office/drawing/2014/main" id="{B429510F-C0D1-4BBB-BA65-D76C1FF63388}"/>
              </a:ext>
            </a:extLst>
          </p:cNvPr>
          <p:cNvSpPr/>
          <p:nvPr/>
        </p:nvSpPr>
        <p:spPr>
          <a:xfrm>
            <a:off x="6599262" y="4359942"/>
            <a:ext cx="1656184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Checklist do</a:t>
            </a:r>
          </a:p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preenchido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5" name="Conector: Angulado 304">
            <a:extLst>
              <a:ext uri="{FF2B5EF4-FFF2-40B4-BE49-F238E27FC236}">
                <a16:creationId xmlns:a16="http://schemas.microsoft.com/office/drawing/2014/main" id="{B2ED226E-9FE1-443E-ACC7-A60998CB61F7}"/>
              </a:ext>
            </a:extLst>
          </p:cNvPr>
          <p:cNvCxnSpPr>
            <a:cxnSpLocks/>
            <a:stCxn id="2" idx="4"/>
            <a:endCxn id="293" idx="1"/>
          </p:cNvCxnSpPr>
          <p:nvPr/>
        </p:nvCxnSpPr>
        <p:spPr>
          <a:xfrm rot="16200000" flipH="1">
            <a:off x="5250751" y="3289445"/>
            <a:ext cx="560884" cy="21361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ector: Angulado 307">
            <a:extLst>
              <a:ext uri="{FF2B5EF4-FFF2-40B4-BE49-F238E27FC236}">
                <a16:creationId xmlns:a16="http://schemas.microsoft.com/office/drawing/2014/main" id="{46ED6F65-DB6C-4868-BC54-6D344E49657E}"/>
              </a:ext>
            </a:extLst>
          </p:cNvPr>
          <p:cNvCxnSpPr>
            <a:cxnSpLocks/>
            <a:stCxn id="293" idx="3"/>
            <a:endCxn id="35" idx="4"/>
          </p:cNvCxnSpPr>
          <p:nvPr/>
        </p:nvCxnSpPr>
        <p:spPr>
          <a:xfrm flipV="1">
            <a:off x="8255446" y="4002210"/>
            <a:ext cx="1382979" cy="635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437FA43E-7410-465B-804E-214C99D3C0DF}"/>
              </a:ext>
            </a:extLst>
          </p:cNvPr>
          <p:cNvSpPr/>
          <p:nvPr/>
        </p:nvSpPr>
        <p:spPr>
          <a:xfrm>
            <a:off x="9858771" y="1014175"/>
            <a:ext cx="1964116" cy="533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Comunicar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envolvidos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Plano de ação</a:t>
            </a:r>
          </a:p>
        </p:txBody>
      </p: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B32EDB6A-1F80-4483-B6CD-C298F58CA710}"/>
              </a:ext>
            </a:extLst>
          </p:cNvPr>
          <p:cNvCxnSpPr>
            <a:cxnSpLocks/>
            <a:stCxn id="36" idx="0"/>
            <a:endCxn id="45" idx="1"/>
          </p:cNvCxnSpPr>
          <p:nvPr/>
        </p:nvCxnSpPr>
        <p:spPr>
          <a:xfrm rot="5400000" flipH="1" flipV="1">
            <a:off x="9069280" y="822342"/>
            <a:ext cx="331061" cy="12479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81AE2875-5DFA-495F-9489-FBD28E761FC8}"/>
              </a:ext>
            </a:extLst>
          </p:cNvPr>
          <p:cNvSpPr/>
          <p:nvPr/>
        </p:nvSpPr>
        <p:spPr>
          <a:xfrm>
            <a:off x="8865639" y="4759820"/>
            <a:ext cx="1579529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Apresentação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COMEX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EE086A9F-1FC6-4E78-8210-F9F069645639}"/>
              </a:ext>
            </a:extLst>
          </p:cNvPr>
          <p:cNvCxnSpPr>
            <a:cxnSpLocks/>
            <a:stCxn id="52" idx="1"/>
            <a:endCxn id="37" idx="0"/>
          </p:cNvCxnSpPr>
          <p:nvPr/>
        </p:nvCxnSpPr>
        <p:spPr>
          <a:xfrm rot="10800000" flipV="1">
            <a:off x="7579763" y="5037834"/>
            <a:ext cx="1285877" cy="2083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EEF1E164-6F93-42C4-BB1C-3420F686544E}"/>
              </a:ext>
            </a:extLst>
          </p:cNvPr>
          <p:cNvCxnSpPr>
            <a:cxnSpLocks/>
            <a:stCxn id="37" idx="5"/>
            <a:endCxn id="45" idx="3"/>
          </p:cNvCxnSpPr>
          <p:nvPr/>
        </p:nvCxnSpPr>
        <p:spPr>
          <a:xfrm rot="5400000" flipH="1" flipV="1">
            <a:off x="7800576" y="1878362"/>
            <a:ext cx="4619902" cy="3424720"/>
          </a:xfrm>
          <a:prstGeom prst="bentConnector4">
            <a:avLst>
              <a:gd name="adj1" fmla="val -7379"/>
              <a:gd name="adj2" fmla="val 1090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19C32D35-289A-46BD-85E8-C33F6B8506E8}"/>
              </a:ext>
            </a:extLst>
          </p:cNvPr>
          <p:cNvSpPr/>
          <p:nvPr/>
        </p:nvSpPr>
        <p:spPr>
          <a:xfrm>
            <a:off x="6505727" y="5426188"/>
            <a:ext cx="614222" cy="4067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00" dirty="0">
              <a:solidFill>
                <a:schemeClr val="tx1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F1BA1730-A343-40D7-A27C-F080522917A2}"/>
              </a:ext>
            </a:extLst>
          </p:cNvPr>
          <p:cNvSpPr/>
          <p:nvPr/>
        </p:nvSpPr>
        <p:spPr>
          <a:xfrm>
            <a:off x="398758" y="3709561"/>
            <a:ext cx="2240064" cy="76694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Reunião</a:t>
            </a:r>
            <a:r>
              <a:rPr lang="en-US" b="1" dirty="0">
                <a:solidFill>
                  <a:schemeClr val="tx1"/>
                </a:solidFill>
              </a:rPr>
              <a:t> PMOs</a:t>
            </a:r>
          </a:p>
          <a:p>
            <a:pPr algn="ctr"/>
            <a:r>
              <a:rPr lang="en-US" sz="1300" dirty="0" err="1">
                <a:solidFill>
                  <a:schemeClr val="tx1"/>
                </a:solidFill>
              </a:rPr>
              <a:t>Semanal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105" name="Conector: Angulado 104">
            <a:extLst>
              <a:ext uri="{FF2B5EF4-FFF2-40B4-BE49-F238E27FC236}">
                <a16:creationId xmlns:a16="http://schemas.microsoft.com/office/drawing/2014/main" id="{9D14CD40-7D47-44D1-BC25-4D7479B464F3}"/>
              </a:ext>
            </a:extLst>
          </p:cNvPr>
          <p:cNvCxnSpPr>
            <a:cxnSpLocks/>
            <a:stCxn id="24" idx="1"/>
            <a:endCxn id="49" idx="0"/>
          </p:cNvCxnSpPr>
          <p:nvPr/>
        </p:nvCxnSpPr>
        <p:spPr>
          <a:xfrm rot="10800000" flipV="1">
            <a:off x="1518791" y="3098367"/>
            <a:ext cx="351411" cy="6111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42416DF0-B012-425C-AC34-0F6F4591ACA3}"/>
              </a:ext>
            </a:extLst>
          </p:cNvPr>
          <p:cNvSpPr/>
          <p:nvPr/>
        </p:nvSpPr>
        <p:spPr>
          <a:xfrm>
            <a:off x="442957" y="1471012"/>
            <a:ext cx="2099645" cy="685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Consolidar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Dashboard Projetos</a:t>
            </a:r>
          </a:p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Contr. Projetos +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R.Status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Executivo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9" name="Conector: Angulado 108">
            <a:extLst>
              <a:ext uri="{FF2B5EF4-FFF2-40B4-BE49-F238E27FC236}">
                <a16:creationId xmlns:a16="http://schemas.microsoft.com/office/drawing/2014/main" id="{7231830F-0CAD-4DE1-978D-CC9C2F8DB4DC}"/>
              </a:ext>
            </a:extLst>
          </p:cNvPr>
          <p:cNvCxnSpPr>
            <a:cxnSpLocks/>
            <a:stCxn id="108" idx="3"/>
            <a:endCxn id="36" idx="1"/>
          </p:cNvCxnSpPr>
          <p:nvPr/>
        </p:nvCxnSpPr>
        <p:spPr>
          <a:xfrm flipV="1">
            <a:off x="2542602" y="1724127"/>
            <a:ext cx="5250291" cy="89409"/>
          </a:xfrm>
          <a:prstGeom prst="bentConnector4">
            <a:avLst>
              <a:gd name="adj1" fmla="val 46773"/>
              <a:gd name="adj2" fmla="val 4714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: Angulado 113">
            <a:extLst>
              <a:ext uri="{FF2B5EF4-FFF2-40B4-BE49-F238E27FC236}">
                <a16:creationId xmlns:a16="http://schemas.microsoft.com/office/drawing/2014/main" id="{C84D0702-D68C-4025-8C43-AC90ECCBBC94}"/>
              </a:ext>
            </a:extLst>
          </p:cNvPr>
          <p:cNvCxnSpPr>
            <a:cxnSpLocks/>
            <a:stCxn id="49" idx="2"/>
            <a:endCxn id="108" idx="1"/>
          </p:cNvCxnSpPr>
          <p:nvPr/>
        </p:nvCxnSpPr>
        <p:spPr>
          <a:xfrm rot="10800000" flipH="1">
            <a:off x="398757" y="1813536"/>
            <a:ext cx="44199" cy="2279498"/>
          </a:xfrm>
          <a:prstGeom prst="bentConnector3">
            <a:avLst>
              <a:gd name="adj1" fmla="val -4043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: Angulado 181">
            <a:extLst>
              <a:ext uri="{FF2B5EF4-FFF2-40B4-BE49-F238E27FC236}">
                <a16:creationId xmlns:a16="http://schemas.microsoft.com/office/drawing/2014/main" id="{A630A732-E245-4D39-A6BF-1ECF1E9E48D9}"/>
              </a:ext>
            </a:extLst>
          </p:cNvPr>
          <p:cNvCxnSpPr>
            <a:cxnSpLocks/>
            <a:stCxn id="108" idx="0"/>
            <a:endCxn id="37" idx="3"/>
          </p:cNvCxnSpPr>
          <p:nvPr/>
        </p:nvCxnSpPr>
        <p:spPr>
          <a:xfrm rot="16200000" flipH="1">
            <a:off x="1912237" y="1051554"/>
            <a:ext cx="4429661" cy="5268577"/>
          </a:xfrm>
          <a:prstGeom prst="bentConnector5">
            <a:avLst>
              <a:gd name="adj1" fmla="val -5161"/>
              <a:gd name="adj2" fmla="val -26246"/>
              <a:gd name="adj3" fmla="val 1156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tângulo 222">
            <a:extLst>
              <a:ext uri="{FF2B5EF4-FFF2-40B4-BE49-F238E27FC236}">
                <a16:creationId xmlns:a16="http://schemas.microsoft.com/office/drawing/2014/main" id="{1AE6E524-08A9-47FE-A36C-1A491CA97EAC}"/>
              </a:ext>
            </a:extLst>
          </p:cNvPr>
          <p:cNvSpPr/>
          <p:nvPr/>
        </p:nvSpPr>
        <p:spPr>
          <a:xfrm>
            <a:off x="1454955" y="5814586"/>
            <a:ext cx="1359892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Checklist do</a:t>
            </a:r>
          </a:p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validado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0" name="Conector: Angulado 99">
            <a:extLst>
              <a:ext uri="{FF2B5EF4-FFF2-40B4-BE49-F238E27FC236}">
                <a16:creationId xmlns:a16="http://schemas.microsoft.com/office/drawing/2014/main" id="{8F293352-28D7-4B00-9456-25CC3987F5AF}"/>
              </a:ext>
            </a:extLst>
          </p:cNvPr>
          <p:cNvCxnSpPr>
            <a:cxnSpLocks/>
            <a:stCxn id="23" idx="1"/>
            <a:endCxn id="49" idx="1"/>
          </p:cNvCxnSpPr>
          <p:nvPr/>
        </p:nvCxnSpPr>
        <p:spPr>
          <a:xfrm rot="10800000" flipV="1">
            <a:off x="726808" y="2300986"/>
            <a:ext cx="2348926" cy="1520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24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293" grpId="0" animBg="1"/>
      <p:bldP spid="45" grpId="0" animBg="1"/>
      <p:bldP spid="52" grpId="0" animBg="1"/>
      <p:bldP spid="38" grpId="0" animBg="1"/>
      <p:bldP spid="49" grpId="0" animBg="1"/>
      <p:bldP spid="108" grpId="0" animBg="1"/>
      <p:bldP spid="2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>
            <a:extLst>
              <a:ext uri="{FF2B5EF4-FFF2-40B4-BE49-F238E27FC236}">
                <a16:creationId xmlns:a16="http://schemas.microsoft.com/office/drawing/2014/main" id="{6E3E7B27-ADC5-42B0-BEEC-7FDA26586349}"/>
              </a:ext>
            </a:extLst>
          </p:cNvPr>
          <p:cNvSpPr txBox="1">
            <a:spLocks/>
          </p:cNvSpPr>
          <p:nvPr/>
        </p:nvSpPr>
        <p:spPr>
          <a:xfrm>
            <a:off x="609521" y="249239"/>
            <a:ext cx="10971372" cy="35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36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Ferramentas para gestão do projeto</a:t>
            </a:r>
            <a:endParaRPr lang="pt-BR" sz="30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91A8733-E369-49E6-A037-4FB362870AD1}"/>
              </a:ext>
            </a:extLst>
          </p:cNvPr>
          <p:cNvGrpSpPr/>
          <p:nvPr/>
        </p:nvGrpSpPr>
        <p:grpSpPr>
          <a:xfrm>
            <a:off x="442957" y="1902852"/>
            <a:ext cx="3347993" cy="3653382"/>
            <a:chOff x="768154" y="4589857"/>
            <a:chExt cx="7847332" cy="2147827"/>
          </a:xfrm>
        </p:grpSpPr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291525C2-1AEF-42F7-B826-FD69B9135B72}"/>
                </a:ext>
              </a:extLst>
            </p:cNvPr>
            <p:cNvSpPr/>
            <p:nvPr/>
          </p:nvSpPr>
          <p:spPr>
            <a:xfrm>
              <a:off x="768154" y="4589857"/>
              <a:ext cx="7847332" cy="214782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tângulo: Cantos Arredondados 6">
              <a:extLst>
                <a:ext uri="{FF2B5EF4-FFF2-40B4-BE49-F238E27FC236}">
                  <a16:creationId xmlns:a16="http://schemas.microsoft.com/office/drawing/2014/main" id="{FDDAD07C-205E-4407-9D31-F4739B37EF9B}"/>
                </a:ext>
              </a:extLst>
            </p:cNvPr>
            <p:cNvSpPr txBox="1"/>
            <p:nvPr/>
          </p:nvSpPr>
          <p:spPr>
            <a:xfrm>
              <a:off x="1046430" y="4732736"/>
              <a:ext cx="7073182" cy="1833834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b="1" dirty="0" err="1">
                  <a:solidFill>
                    <a:schemeClr val="tx1"/>
                  </a:solidFill>
                </a:rPr>
                <a:t>Relatório</a:t>
              </a:r>
              <a:r>
                <a:rPr lang="en-US" b="1" dirty="0">
                  <a:solidFill>
                    <a:schemeClr val="tx1"/>
                  </a:solidFill>
                </a:rPr>
                <a:t> de Status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Gestão de </a:t>
              </a:r>
              <a:r>
                <a:rPr lang="en-US" dirty="0" err="1">
                  <a:solidFill>
                    <a:schemeClr val="tx1"/>
                  </a:solidFill>
                </a:rPr>
                <a:t>Riscos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Gestão de </a:t>
              </a:r>
              <a:r>
                <a:rPr lang="en-US" dirty="0" err="1">
                  <a:solidFill>
                    <a:schemeClr val="tx1"/>
                  </a:solidFill>
                </a:rPr>
                <a:t>Questões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dirty="0">
                  <a:solidFill>
                    <a:schemeClr val="tx1"/>
                  </a:solidFill>
                </a:rPr>
                <a:t>Gestão de Mudanças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dirty="0">
                  <a:solidFill>
                    <a:schemeClr val="tx1"/>
                  </a:solidFill>
                </a:rPr>
                <a:t>Controle de Custos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Cronograma:</a:t>
              </a:r>
            </a:p>
            <a:p>
              <a:pPr marL="550863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chemeClr val="tx1"/>
                  </a:solidFill>
                </a:rPr>
                <a:t>Linha do Tempo</a:t>
              </a:r>
            </a:p>
            <a:p>
              <a:pPr marL="550863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chemeClr val="tx1"/>
                  </a:solidFill>
                </a:rPr>
                <a:t>Curva-S de Progresso</a:t>
              </a:r>
            </a:p>
            <a:p>
              <a:pPr marL="550863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chemeClr val="tx1"/>
                  </a:solidFill>
                </a:rPr>
                <a:t>Curva-S de Entregáveis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6" name="Rectangle 6">
            <a:extLst>
              <a:ext uri="{FF2B5EF4-FFF2-40B4-BE49-F238E27FC236}">
                <a16:creationId xmlns:a16="http://schemas.microsoft.com/office/drawing/2014/main" id="{1B0BD639-910C-43AD-8022-345C40B08A7B}"/>
              </a:ext>
            </a:extLst>
          </p:cNvPr>
          <p:cNvSpPr/>
          <p:nvPr/>
        </p:nvSpPr>
        <p:spPr>
          <a:xfrm>
            <a:off x="-25474" y="6413266"/>
            <a:ext cx="6429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Controle de Projetos.xlsx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8D197C13-AD47-4B9C-BD91-4A0C951A55E7}"/>
              </a:ext>
            </a:extLst>
          </p:cNvPr>
          <p:cNvSpPr txBox="1">
            <a:spLocks/>
          </p:cNvSpPr>
          <p:nvPr/>
        </p:nvSpPr>
        <p:spPr>
          <a:xfrm>
            <a:off x="442957" y="783787"/>
            <a:ext cx="11556905" cy="50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BR" sz="216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Calibri Light"/>
              </a:defRPr>
            </a:lvl1pPr>
            <a:lvl2pPr marL="5486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59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9456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918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404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891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apresentação do Relatório de Status é um artefato que trará o panorama da situação do projeto. 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72E64D-9D36-4ACB-8C44-5960A078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0" y="1535781"/>
            <a:ext cx="305808" cy="352115"/>
          </a:xfrm>
          <a:prstGeom prst="rect">
            <a:avLst/>
          </a:prstGeom>
        </p:spPr>
      </p:pic>
      <p:sp>
        <p:nvSpPr>
          <p:cNvPr id="24" name="TextBox 160">
            <a:extLst>
              <a:ext uri="{FF2B5EF4-FFF2-40B4-BE49-F238E27FC236}">
                <a16:creationId xmlns:a16="http://schemas.microsoft.com/office/drawing/2014/main" id="{B5FF5125-D9F8-4B13-9808-C1481F06C247}"/>
              </a:ext>
            </a:extLst>
          </p:cNvPr>
          <p:cNvSpPr txBox="1"/>
          <p:nvPr/>
        </p:nvSpPr>
        <p:spPr>
          <a:xfrm>
            <a:off x="821000" y="1531647"/>
            <a:ext cx="2390092" cy="385185"/>
          </a:xfrm>
          <a:prstGeom prst="rect">
            <a:avLst/>
          </a:prstGeom>
          <a:noFill/>
        </p:spPr>
        <p:txBody>
          <a:bodyPr wrap="square" lIns="76661" tIns="38330" rIns="76661" bIns="38330" rtlCol="0">
            <a:spAutoFit/>
          </a:bodyPr>
          <a:lstStyle/>
          <a:p>
            <a:pPr defTabSz="764390">
              <a:spcAft>
                <a:spcPts val="400"/>
              </a:spcAft>
              <a:defRPr/>
            </a:pPr>
            <a:r>
              <a:rPr lang="fr-CH" sz="2000" kern="0" dirty="0">
                <a:solidFill>
                  <a:srgbClr val="000000"/>
                </a:solidFill>
                <a:cs typeface="Calibri" pitchFamily="34" charset="0"/>
              </a:rPr>
              <a:t>Atualização Semanal: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40AA14-A571-4EE7-B715-E12ABAF8D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313" y="1287785"/>
            <a:ext cx="5955317" cy="3360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79A0DC-0B67-4461-BA33-A36A37E41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663" y="3503413"/>
            <a:ext cx="5610796" cy="317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826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>
            <a:extLst>
              <a:ext uri="{FF2B5EF4-FFF2-40B4-BE49-F238E27FC236}">
                <a16:creationId xmlns:a16="http://schemas.microsoft.com/office/drawing/2014/main" id="{6E3E7B27-ADC5-42B0-BEEC-7FDA26586349}"/>
              </a:ext>
            </a:extLst>
          </p:cNvPr>
          <p:cNvSpPr txBox="1">
            <a:spLocks/>
          </p:cNvSpPr>
          <p:nvPr/>
        </p:nvSpPr>
        <p:spPr>
          <a:xfrm>
            <a:off x="609521" y="249239"/>
            <a:ext cx="10971372" cy="35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36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Ferramentas para gestão do projeto</a:t>
            </a:r>
            <a:endParaRPr lang="pt-BR" sz="30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91A8733-E369-49E6-A037-4FB362870AD1}"/>
              </a:ext>
            </a:extLst>
          </p:cNvPr>
          <p:cNvGrpSpPr/>
          <p:nvPr/>
        </p:nvGrpSpPr>
        <p:grpSpPr>
          <a:xfrm>
            <a:off x="442957" y="1902852"/>
            <a:ext cx="3347993" cy="3653382"/>
            <a:chOff x="768154" y="4589857"/>
            <a:chExt cx="7847332" cy="2147827"/>
          </a:xfrm>
        </p:grpSpPr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291525C2-1AEF-42F7-B826-FD69B9135B72}"/>
                </a:ext>
              </a:extLst>
            </p:cNvPr>
            <p:cNvSpPr/>
            <p:nvPr/>
          </p:nvSpPr>
          <p:spPr>
            <a:xfrm>
              <a:off x="768154" y="4589857"/>
              <a:ext cx="7847332" cy="214782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tângulo: Cantos Arredondados 6">
              <a:extLst>
                <a:ext uri="{FF2B5EF4-FFF2-40B4-BE49-F238E27FC236}">
                  <a16:creationId xmlns:a16="http://schemas.microsoft.com/office/drawing/2014/main" id="{FDDAD07C-205E-4407-9D31-F4739B37EF9B}"/>
                </a:ext>
              </a:extLst>
            </p:cNvPr>
            <p:cNvSpPr txBox="1"/>
            <p:nvPr/>
          </p:nvSpPr>
          <p:spPr>
            <a:xfrm>
              <a:off x="1046430" y="4732736"/>
              <a:ext cx="7073182" cy="1833834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dirty="0" err="1">
                  <a:solidFill>
                    <a:schemeClr val="tx1"/>
                  </a:solidFill>
                </a:rPr>
                <a:t>Relatório</a:t>
              </a:r>
              <a:r>
                <a:rPr lang="en-US" dirty="0">
                  <a:solidFill>
                    <a:schemeClr val="tx1"/>
                  </a:solidFill>
                </a:rPr>
                <a:t> de Status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b="1" dirty="0">
                  <a:solidFill>
                    <a:schemeClr val="tx1"/>
                  </a:solidFill>
                </a:rPr>
                <a:t>Gestão de </a:t>
              </a:r>
              <a:r>
                <a:rPr lang="en-US" b="1" dirty="0" err="1">
                  <a:solidFill>
                    <a:schemeClr val="tx1"/>
                  </a:solidFill>
                </a:rPr>
                <a:t>Riscos</a:t>
              </a:r>
              <a:endParaRPr lang="en-US" b="1" dirty="0">
                <a:solidFill>
                  <a:schemeClr val="tx1"/>
                </a:solidFill>
              </a:endParaRP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Gestão de </a:t>
              </a:r>
              <a:r>
                <a:rPr lang="en-US" dirty="0" err="1">
                  <a:solidFill>
                    <a:schemeClr val="tx1"/>
                  </a:solidFill>
                </a:rPr>
                <a:t>Questões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dirty="0">
                  <a:solidFill>
                    <a:schemeClr val="tx1"/>
                  </a:solidFill>
                </a:rPr>
                <a:t>Gestão de Mudanças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dirty="0">
                  <a:solidFill>
                    <a:schemeClr val="tx1"/>
                  </a:solidFill>
                </a:rPr>
                <a:t>Controle de Custos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Cronograma:</a:t>
              </a:r>
            </a:p>
            <a:p>
              <a:pPr marL="550863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chemeClr val="tx1"/>
                  </a:solidFill>
                </a:rPr>
                <a:t>Linha do Tempo</a:t>
              </a:r>
            </a:p>
            <a:p>
              <a:pPr marL="550863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chemeClr val="tx1"/>
                  </a:solidFill>
                </a:rPr>
                <a:t>Curva-S de Progresso</a:t>
              </a:r>
            </a:p>
            <a:p>
              <a:pPr marL="550863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chemeClr val="tx1"/>
                  </a:solidFill>
                </a:rPr>
                <a:t>Curva-S de Entregáveis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6" name="Rectangle 6">
            <a:extLst>
              <a:ext uri="{FF2B5EF4-FFF2-40B4-BE49-F238E27FC236}">
                <a16:creationId xmlns:a16="http://schemas.microsoft.com/office/drawing/2014/main" id="{1B0BD639-910C-43AD-8022-345C40B08A7B}"/>
              </a:ext>
            </a:extLst>
          </p:cNvPr>
          <p:cNvSpPr/>
          <p:nvPr/>
        </p:nvSpPr>
        <p:spPr>
          <a:xfrm>
            <a:off x="-25474" y="6413266"/>
            <a:ext cx="6429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Controle de Projetos.xlsx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8D197C13-AD47-4B9C-BD91-4A0C951A55E7}"/>
              </a:ext>
            </a:extLst>
          </p:cNvPr>
          <p:cNvSpPr txBox="1">
            <a:spLocks/>
          </p:cNvSpPr>
          <p:nvPr/>
        </p:nvSpPr>
        <p:spPr>
          <a:xfrm>
            <a:off x="442957" y="783787"/>
            <a:ext cx="11556905" cy="50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BR" sz="216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Calibri Light"/>
              </a:defRPr>
            </a:lvl1pPr>
            <a:lvl2pPr marL="5486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59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9456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918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404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891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planilha de controle de riscos é um artefato que trará o panorama da situação e a gestão dos riscos.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72E64D-9D36-4ACB-8C44-5960A078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0" y="1535781"/>
            <a:ext cx="305808" cy="352115"/>
          </a:xfrm>
          <a:prstGeom prst="rect">
            <a:avLst/>
          </a:prstGeom>
        </p:spPr>
      </p:pic>
      <p:sp>
        <p:nvSpPr>
          <p:cNvPr id="24" name="TextBox 160">
            <a:extLst>
              <a:ext uri="{FF2B5EF4-FFF2-40B4-BE49-F238E27FC236}">
                <a16:creationId xmlns:a16="http://schemas.microsoft.com/office/drawing/2014/main" id="{B5FF5125-D9F8-4B13-9808-C1481F06C247}"/>
              </a:ext>
            </a:extLst>
          </p:cNvPr>
          <p:cNvSpPr txBox="1"/>
          <p:nvPr/>
        </p:nvSpPr>
        <p:spPr>
          <a:xfrm>
            <a:off x="821000" y="1531647"/>
            <a:ext cx="2390092" cy="385185"/>
          </a:xfrm>
          <a:prstGeom prst="rect">
            <a:avLst/>
          </a:prstGeom>
          <a:noFill/>
        </p:spPr>
        <p:txBody>
          <a:bodyPr wrap="square" lIns="76661" tIns="38330" rIns="76661" bIns="38330" rtlCol="0">
            <a:spAutoFit/>
          </a:bodyPr>
          <a:lstStyle/>
          <a:p>
            <a:pPr defTabSz="764390">
              <a:spcAft>
                <a:spcPts val="400"/>
              </a:spcAft>
              <a:defRPr/>
            </a:pPr>
            <a:r>
              <a:rPr lang="fr-CH" sz="2000" kern="0" dirty="0">
                <a:solidFill>
                  <a:srgbClr val="000000"/>
                </a:solidFill>
                <a:cs typeface="Calibri" pitchFamily="34" charset="0"/>
              </a:rPr>
              <a:t>Atualização Semanal: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1975669-512B-4FFF-B7FC-59B5B5D5B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390" y="2771954"/>
            <a:ext cx="8817472" cy="186481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47822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>
            <a:extLst>
              <a:ext uri="{FF2B5EF4-FFF2-40B4-BE49-F238E27FC236}">
                <a16:creationId xmlns:a16="http://schemas.microsoft.com/office/drawing/2014/main" id="{6E3E7B27-ADC5-42B0-BEEC-7FDA26586349}"/>
              </a:ext>
            </a:extLst>
          </p:cNvPr>
          <p:cNvSpPr txBox="1">
            <a:spLocks/>
          </p:cNvSpPr>
          <p:nvPr/>
        </p:nvSpPr>
        <p:spPr>
          <a:xfrm>
            <a:off x="609521" y="249239"/>
            <a:ext cx="10971372" cy="35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36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Ferramentas para gestão do projeto</a:t>
            </a:r>
            <a:endParaRPr lang="pt-BR" sz="30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91A8733-E369-49E6-A037-4FB362870AD1}"/>
              </a:ext>
            </a:extLst>
          </p:cNvPr>
          <p:cNvGrpSpPr/>
          <p:nvPr/>
        </p:nvGrpSpPr>
        <p:grpSpPr>
          <a:xfrm>
            <a:off x="442957" y="1902852"/>
            <a:ext cx="3347993" cy="3653382"/>
            <a:chOff x="768154" y="4589857"/>
            <a:chExt cx="7847332" cy="2147827"/>
          </a:xfrm>
        </p:grpSpPr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291525C2-1AEF-42F7-B826-FD69B9135B72}"/>
                </a:ext>
              </a:extLst>
            </p:cNvPr>
            <p:cNvSpPr/>
            <p:nvPr/>
          </p:nvSpPr>
          <p:spPr>
            <a:xfrm>
              <a:off x="768154" y="4589857"/>
              <a:ext cx="7847332" cy="214782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tângulo: Cantos Arredondados 6">
              <a:extLst>
                <a:ext uri="{FF2B5EF4-FFF2-40B4-BE49-F238E27FC236}">
                  <a16:creationId xmlns:a16="http://schemas.microsoft.com/office/drawing/2014/main" id="{FDDAD07C-205E-4407-9D31-F4739B37EF9B}"/>
                </a:ext>
              </a:extLst>
            </p:cNvPr>
            <p:cNvSpPr txBox="1"/>
            <p:nvPr/>
          </p:nvSpPr>
          <p:spPr>
            <a:xfrm>
              <a:off x="1046430" y="4732736"/>
              <a:ext cx="7073182" cy="1833834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dirty="0" err="1">
                  <a:solidFill>
                    <a:schemeClr val="tx1"/>
                  </a:solidFill>
                </a:rPr>
                <a:t>Relatório</a:t>
              </a:r>
              <a:r>
                <a:rPr lang="en-US" dirty="0">
                  <a:solidFill>
                    <a:schemeClr val="tx1"/>
                  </a:solidFill>
                </a:rPr>
                <a:t> de Status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Gestão de </a:t>
              </a:r>
              <a:r>
                <a:rPr lang="en-US" dirty="0" err="1">
                  <a:solidFill>
                    <a:schemeClr val="tx1"/>
                  </a:solidFill>
                </a:rPr>
                <a:t>Riscos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b="1" dirty="0">
                  <a:solidFill>
                    <a:schemeClr val="tx1"/>
                  </a:solidFill>
                </a:rPr>
                <a:t>Gestão de </a:t>
              </a:r>
              <a:r>
                <a:rPr lang="en-US" b="1" dirty="0" err="1">
                  <a:solidFill>
                    <a:schemeClr val="tx1"/>
                  </a:solidFill>
                </a:rPr>
                <a:t>Questões</a:t>
              </a:r>
              <a:endParaRPr lang="en-US" b="1" dirty="0">
                <a:solidFill>
                  <a:schemeClr val="tx1"/>
                </a:solidFill>
              </a:endParaRP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dirty="0">
                  <a:solidFill>
                    <a:schemeClr val="tx1"/>
                  </a:solidFill>
                </a:rPr>
                <a:t>Gestão de Mudanças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dirty="0">
                  <a:solidFill>
                    <a:schemeClr val="tx1"/>
                  </a:solidFill>
                </a:rPr>
                <a:t>Controle de Custos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Cronograma:</a:t>
              </a:r>
            </a:p>
            <a:p>
              <a:pPr marL="550863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chemeClr val="tx1"/>
                  </a:solidFill>
                </a:rPr>
                <a:t>Linha do Tempo</a:t>
              </a:r>
            </a:p>
            <a:p>
              <a:pPr marL="550863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chemeClr val="tx1"/>
                  </a:solidFill>
                </a:rPr>
                <a:t>Curva-S de Progresso</a:t>
              </a:r>
            </a:p>
            <a:p>
              <a:pPr marL="550863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chemeClr val="tx1"/>
                  </a:solidFill>
                </a:rPr>
                <a:t>Curva-S de Entregáveis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6" name="Rectangle 6">
            <a:extLst>
              <a:ext uri="{FF2B5EF4-FFF2-40B4-BE49-F238E27FC236}">
                <a16:creationId xmlns:a16="http://schemas.microsoft.com/office/drawing/2014/main" id="{1B0BD639-910C-43AD-8022-345C40B08A7B}"/>
              </a:ext>
            </a:extLst>
          </p:cNvPr>
          <p:cNvSpPr/>
          <p:nvPr/>
        </p:nvSpPr>
        <p:spPr>
          <a:xfrm>
            <a:off x="-25474" y="6413266"/>
            <a:ext cx="6429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Controle de Projetos.xlsx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8D197C13-AD47-4B9C-BD91-4A0C951A55E7}"/>
              </a:ext>
            </a:extLst>
          </p:cNvPr>
          <p:cNvSpPr txBox="1">
            <a:spLocks/>
          </p:cNvSpPr>
          <p:nvPr/>
        </p:nvSpPr>
        <p:spPr>
          <a:xfrm>
            <a:off x="442957" y="783787"/>
            <a:ext cx="11556905" cy="50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BR" sz="216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Calibri Light"/>
              </a:defRPr>
            </a:lvl1pPr>
            <a:lvl2pPr marL="5486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59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9456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918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404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891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planilha de controle de questões é um artefato utilizado para gerir dúvidas, pendências, correções.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72E64D-9D36-4ACB-8C44-5960A078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0" y="1535781"/>
            <a:ext cx="305808" cy="352115"/>
          </a:xfrm>
          <a:prstGeom prst="rect">
            <a:avLst/>
          </a:prstGeom>
        </p:spPr>
      </p:pic>
      <p:sp>
        <p:nvSpPr>
          <p:cNvPr id="24" name="TextBox 160">
            <a:extLst>
              <a:ext uri="{FF2B5EF4-FFF2-40B4-BE49-F238E27FC236}">
                <a16:creationId xmlns:a16="http://schemas.microsoft.com/office/drawing/2014/main" id="{B5FF5125-D9F8-4B13-9808-C1481F06C247}"/>
              </a:ext>
            </a:extLst>
          </p:cNvPr>
          <p:cNvSpPr txBox="1"/>
          <p:nvPr/>
        </p:nvSpPr>
        <p:spPr>
          <a:xfrm>
            <a:off x="821000" y="1531647"/>
            <a:ext cx="2390092" cy="385185"/>
          </a:xfrm>
          <a:prstGeom prst="rect">
            <a:avLst/>
          </a:prstGeom>
          <a:noFill/>
        </p:spPr>
        <p:txBody>
          <a:bodyPr wrap="square" lIns="76661" tIns="38330" rIns="76661" bIns="38330" rtlCol="0">
            <a:spAutoFit/>
          </a:bodyPr>
          <a:lstStyle/>
          <a:p>
            <a:pPr defTabSz="764390">
              <a:spcAft>
                <a:spcPts val="400"/>
              </a:spcAft>
              <a:defRPr/>
            </a:pPr>
            <a:r>
              <a:rPr lang="fr-CH" sz="2000" kern="0" dirty="0">
                <a:solidFill>
                  <a:srgbClr val="000000"/>
                </a:solidFill>
                <a:cs typeface="Calibri" pitchFamily="34" charset="0"/>
              </a:rPr>
              <a:t>Atualização Semanal: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1B9103B-0269-4C40-85BE-DE972DBE7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254" y="3201752"/>
            <a:ext cx="9085233" cy="12731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893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D13A28D-6EF8-4333-BBD6-D59FFBD4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Objetivo</a:t>
            </a:r>
          </a:p>
        </p:txBody>
      </p:sp>
      <p:pic>
        <p:nvPicPr>
          <p:cNvPr id="19" name="Picture 2" descr="http://www.unimed.coop.br/portal/conteudo/materias/1366723122915responsabilidade-social.jpg">
            <a:extLst>
              <a:ext uri="{FF2B5EF4-FFF2-40B4-BE49-F238E27FC236}">
                <a16:creationId xmlns:a16="http://schemas.microsoft.com/office/drawing/2014/main" id="{7FFB0D9E-7A91-4E4A-9965-8190E2D19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442" y="5480353"/>
            <a:ext cx="2165971" cy="140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592D9BA-1509-48F6-980E-429D7D3D6F31}"/>
              </a:ext>
            </a:extLst>
          </p:cNvPr>
          <p:cNvSpPr/>
          <p:nvPr/>
        </p:nvSpPr>
        <p:spPr>
          <a:xfrm>
            <a:off x="694606" y="908720"/>
            <a:ext cx="10369152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i="1" dirty="0">
                <a:solidFill>
                  <a:schemeClr val="tx2">
                    <a:lumMod val="50000"/>
                  </a:schemeClr>
                </a:solidFill>
              </a:rPr>
              <a:t>Este material tem o objetivo de passar todas as instruções de uso da ferramenta de </a:t>
            </a:r>
          </a:p>
          <a:p>
            <a:pPr algn="ctr"/>
            <a:r>
              <a:rPr lang="pt-BR" sz="2000" b="1" i="1" dirty="0">
                <a:solidFill>
                  <a:schemeClr val="tx2">
                    <a:lumMod val="50000"/>
                  </a:schemeClr>
                </a:solidFill>
              </a:rPr>
              <a:t>Metodologia de Projetos da Autopass.</a:t>
            </a:r>
          </a:p>
          <a:p>
            <a:pPr algn="ctr"/>
            <a:endParaRPr lang="pt-BR" sz="2000" b="1" i="1" dirty="0"/>
          </a:p>
          <a:p>
            <a:pPr algn="ctr"/>
            <a:r>
              <a:rPr lang="pt-BR" sz="2000" b="1" i="1" dirty="0"/>
              <a:t>Uma boa gestão de projetos depende de uma metodologia</a:t>
            </a:r>
          </a:p>
          <a:p>
            <a:pPr algn="ctr"/>
            <a:r>
              <a:rPr lang="pt-BR" sz="2000" b="1" i="1" dirty="0"/>
              <a:t>consistente de gerenciamento.</a:t>
            </a:r>
          </a:p>
          <a:p>
            <a:pPr algn="ctr"/>
            <a:endParaRPr lang="pt-BR" sz="2000" dirty="0"/>
          </a:p>
          <a:p>
            <a:pPr algn="ctr"/>
            <a:r>
              <a:rPr lang="pt-BR" sz="2000" b="1" i="1" dirty="0"/>
              <a:t>A metodologia influencia positivamente todos os setores da empresa, gerando resultados satisfatórios em todos os níveis organizacionais.</a:t>
            </a:r>
          </a:p>
          <a:p>
            <a:endParaRPr lang="en-US" sz="1920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EB9393-FD65-4F6E-8642-C141EB3F0FEC}"/>
              </a:ext>
            </a:extLst>
          </p:cNvPr>
          <p:cNvSpPr/>
          <p:nvPr/>
        </p:nvSpPr>
        <p:spPr>
          <a:xfrm>
            <a:off x="694606" y="3623070"/>
            <a:ext cx="10369152" cy="254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920" dirty="0"/>
          </a:p>
          <a:p>
            <a:r>
              <a:rPr lang="pt-BR" sz="2000" b="1" dirty="0"/>
              <a:t>Benefícios: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Transparência: Clareza e visibilidade da vida do Projeto para suportar a tomada de decisão;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Qualidade da entrega: Ter a garantia de prazo na entrega dos projetos;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Eficiência em Custo: Garantir que o budget definido não seja excedido por falhas de entrega;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Gestão de riscos: Garantir que a entrega do projeto não traga impactos ao negócio;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Visão integrada: Permitir que todas as frentes do projeto tenham a mesma visibilidade do projeto para trabalhar de forma ordenada e integrada.</a:t>
            </a:r>
          </a:p>
        </p:txBody>
      </p:sp>
    </p:spTree>
    <p:extLst>
      <p:ext uri="{BB962C8B-B14F-4D97-AF65-F5344CB8AC3E}">
        <p14:creationId xmlns:p14="http://schemas.microsoft.com/office/powerpoint/2010/main" val="362383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>
            <a:extLst>
              <a:ext uri="{FF2B5EF4-FFF2-40B4-BE49-F238E27FC236}">
                <a16:creationId xmlns:a16="http://schemas.microsoft.com/office/drawing/2014/main" id="{6E3E7B27-ADC5-42B0-BEEC-7FDA26586349}"/>
              </a:ext>
            </a:extLst>
          </p:cNvPr>
          <p:cNvSpPr txBox="1">
            <a:spLocks/>
          </p:cNvSpPr>
          <p:nvPr/>
        </p:nvSpPr>
        <p:spPr>
          <a:xfrm>
            <a:off x="609521" y="249239"/>
            <a:ext cx="10971372" cy="35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36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Ferramentas para gestão do projeto</a:t>
            </a:r>
            <a:endParaRPr lang="pt-BR" sz="30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91A8733-E369-49E6-A037-4FB362870AD1}"/>
              </a:ext>
            </a:extLst>
          </p:cNvPr>
          <p:cNvGrpSpPr/>
          <p:nvPr/>
        </p:nvGrpSpPr>
        <p:grpSpPr>
          <a:xfrm>
            <a:off x="442957" y="1902852"/>
            <a:ext cx="3347993" cy="3653382"/>
            <a:chOff x="768154" y="4589857"/>
            <a:chExt cx="7847332" cy="2147827"/>
          </a:xfrm>
        </p:grpSpPr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291525C2-1AEF-42F7-B826-FD69B9135B72}"/>
                </a:ext>
              </a:extLst>
            </p:cNvPr>
            <p:cNvSpPr/>
            <p:nvPr/>
          </p:nvSpPr>
          <p:spPr>
            <a:xfrm>
              <a:off x="768154" y="4589857"/>
              <a:ext cx="7847332" cy="214782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tângulo: Cantos Arredondados 6">
              <a:extLst>
                <a:ext uri="{FF2B5EF4-FFF2-40B4-BE49-F238E27FC236}">
                  <a16:creationId xmlns:a16="http://schemas.microsoft.com/office/drawing/2014/main" id="{FDDAD07C-205E-4407-9D31-F4739B37EF9B}"/>
                </a:ext>
              </a:extLst>
            </p:cNvPr>
            <p:cNvSpPr txBox="1"/>
            <p:nvPr/>
          </p:nvSpPr>
          <p:spPr>
            <a:xfrm>
              <a:off x="1046430" y="4732736"/>
              <a:ext cx="7073182" cy="1833834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dirty="0" err="1">
                  <a:solidFill>
                    <a:schemeClr val="tx1"/>
                  </a:solidFill>
                </a:rPr>
                <a:t>Relatório</a:t>
              </a:r>
              <a:r>
                <a:rPr lang="en-US" dirty="0">
                  <a:solidFill>
                    <a:schemeClr val="tx1"/>
                  </a:solidFill>
                </a:rPr>
                <a:t> de Status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Gestão de </a:t>
              </a:r>
              <a:r>
                <a:rPr lang="en-US" dirty="0" err="1">
                  <a:solidFill>
                    <a:schemeClr val="tx1"/>
                  </a:solidFill>
                </a:rPr>
                <a:t>Riscos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Gestão de </a:t>
              </a:r>
              <a:r>
                <a:rPr lang="en-US" dirty="0" err="1">
                  <a:solidFill>
                    <a:schemeClr val="tx1"/>
                  </a:solidFill>
                </a:rPr>
                <a:t>Questões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b="1" dirty="0">
                  <a:solidFill>
                    <a:schemeClr val="tx1"/>
                  </a:solidFill>
                </a:rPr>
                <a:t>Gestão de Mudanças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dirty="0">
                  <a:solidFill>
                    <a:schemeClr val="tx1"/>
                  </a:solidFill>
                </a:rPr>
                <a:t>Controle de Custos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Cronograma:</a:t>
              </a:r>
            </a:p>
            <a:p>
              <a:pPr marL="550863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chemeClr val="tx1"/>
                  </a:solidFill>
                </a:rPr>
                <a:t>Linha do Tempo</a:t>
              </a:r>
            </a:p>
            <a:p>
              <a:pPr marL="550863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chemeClr val="tx1"/>
                  </a:solidFill>
                </a:rPr>
                <a:t>Curva-S de Progresso</a:t>
              </a:r>
            </a:p>
            <a:p>
              <a:pPr marL="550863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chemeClr val="tx1"/>
                  </a:solidFill>
                </a:rPr>
                <a:t>Curva-S de Entregáveis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6" name="Rectangle 6">
            <a:extLst>
              <a:ext uri="{FF2B5EF4-FFF2-40B4-BE49-F238E27FC236}">
                <a16:creationId xmlns:a16="http://schemas.microsoft.com/office/drawing/2014/main" id="{1B0BD639-910C-43AD-8022-345C40B08A7B}"/>
              </a:ext>
            </a:extLst>
          </p:cNvPr>
          <p:cNvSpPr/>
          <p:nvPr/>
        </p:nvSpPr>
        <p:spPr>
          <a:xfrm>
            <a:off x="-25474" y="6413266"/>
            <a:ext cx="6429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Controle de Projetos.xlsx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8D197C13-AD47-4B9C-BD91-4A0C951A55E7}"/>
              </a:ext>
            </a:extLst>
          </p:cNvPr>
          <p:cNvSpPr txBox="1">
            <a:spLocks/>
          </p:cNvSpPr>
          <p:nvPr/>
        </p:nvSpPr>
        <p:spPr>
          <a:xfrm>
            <a:off x="442957" y="783787"/>
            <a:ext cx="11556905" cy="50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BR" sz="216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Calibri Light"/>
              </a:defRPr>
            </a:lvl1pPr>
            <a:lvl2pPr marL="5486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59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9456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918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404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891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planilha de controle de mudanças é um artefato que trará o panorama da situação de mudanças.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72E64D-9D36-4ACB-8C44-5960A078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0" y="1535781"/>
            <a:ext cx="305808" cy="352115"/>
          </a:xfrm>
          <a:prstGeom prst="rect">
            <a:avLst/>
          </a:prstGeom>
        </p:spPr>
      </p:pic>
      <p:sp>
        <p:nvSpPr>
          <p:cNvPr id="24" name="TextBox 160">
            <a:extLst>
              <a:ext uri="{FF2B5EF4-FFF2-40B4-BE49-F238E27FC236}">
                <a16:creationId xmlns:a16="http://schemas.microsoft.com/office/drawing/2014/main" id="{B5FF5125-D9F8-4B13-9808-C1481F06C247}"/>
              </a:ext>
            </a:extLst>
          </p:cNvPr>
          <p:cNvSpPr txBox="1"/>
          <p:nvPr/>
        </p:nvSpPr>
        <p:spPr>
          <a:xfrm>
            <a:off x="821000" y="1531647"/>
            <a:ext cx="2390092" cy="385185"/>
          </a:xfrm>
          <a:prstGeom prst="rect">
            <a:avLst/>
          </a:prstGeom>
          <a:noFill/>
        </p:spPr>
        <p:txBody>
          <a:bodyPr wrap="square" lIns="76661" tIns="38330" rIns="76661" bIns="38330" rtlCol="0">
            <a:spAutoFit/>
          </a:bodyPr>
          <a:lstStyle/>
          <a:p>
            <a:pPr defTabSz="764390">
              <a:spcAft>
                <a:spcPts val="400"/>
              </a:spcAft>
              <a:defRPr/>
            </a:pPr>
            <a:r>
              <a:rPr lang="fr-CH" sz="2000" kern="0" dirty="0">
                <a:solidFill>
                  <a:srgbClr val="000000"/>
                </a:solidFill>
                <a:cs typeface="Calibri" pitchFamily="34" charset="0"/>
              </a:rPr>
              <a:t>Atualização Semanal: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FF2697-5B91-4191-803C-82C92F84E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012" y="2754901"/>
            <a:ext cx="8987556" cy="13949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30602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>
            <a:extLst>
              <a:ext uri="{FF2B5EF4-FFF2-40B4-BE49-F238E27FC236}">
                <a16:creationId xmlns:a16="http://schemas.microsoft.com/office/drawing/2014/main" id="{6E3E7B27-ADC5-42B0-BEEC-7FDA26586349}"/>
              </a:ext>
            </a:extLst>
          </p:cNvPr>
          <p:cNvSpPr txBox="1">
            <a:spLocks/>
          </p:cNvSpPr>
          <p:nvPr/>
        </p:nvSpPr>
        <p:spPr>
          <a:xfrm>
            <a:off x="609521" y="249239"/>
            <a:ext cx="10971372" cy="35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36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Ferramentas para gestão do projeto</a:t>
            </a:r>
            <a:endParaRPr lang="pt-BR" sz="30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91A8733-E369-49E6-A037-4FB362870AD1}"/>
              </a:ext>
            </a:extLst>
          </p:cNvPr>
          <p:cNvGrpSpPr/>
          <p:nvPr/>
        </p:nvGrpSpPr>
        <p:grpSpPr>
          <a:xfrm>
            <a:off x="442957" y="1902852"/>
            <a:ext cx="3347993" cy="3653382"/>
            <a:chOff x="768154" y="4589857"/>
            <a:chExt cx="7847332" cy="2147827"/>
          </a:xfrm>
        </p:grpSpPr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291525C2-1AEF-42F7-B826-FD69B9135B72}"/>
                </a:ext>
              </a:extLst>
            </p:cNvPr>
            <p:cNvSpPr/>
            <p:nvPr/>
          </p:nvSpPr>
          <p:spPr>
            <a:xfrm>
              <a:off x="768154" y="4589857"/>
              <a:ext cx="7847332" cy="214782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tângulo: Cantos Arredondados 6">
              <a:extLst>
                <a:ext uri="{FF2B5EF4-FFF2-40B4-BE49-F238E27FC236}">
                  <a16:creationId xmlns:a16="http://schemas.microsoft.com/office/drawing/2014/main" id="{FDDAD07C-205E-4407-9D31-F4739B37EF9B}"/>
                </a:ext>
              </a:extLst>
            </p:cNvPr>
            <p:cNvSpPr txBox="1"/>
            <p:nvPr/>
          </p:nvSpPr>
          <p:spPr>
            <a:xfrm>
              <a:off x="1046430" y="4732736"/>
              <a:ext cx="7073182" cy="1833834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dirty="0" err="1">
                  <a:solidFill>
                    <a:schemeClr val="tx1"/>
                  </a:solidFill>
                </a:rPr>
                <a:t>Relatório</a:t>
              </a:r>
              <a:r>
                <a:rPr lang="en-US" dirty="0">
                  <a:solidFill>
                    <a:schemeClr val="tx1"/>
                  </a:solidFill>
                </a:rPr>
                <a:t> de Status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Gestão de </a:t>
              </a:r>
              <a:r>
                <a:rPr lang="en-US" dirty="0" err="1">
                  <a:solidFill>
                    <a:schemeClr val="tx1"/>
                  </a:solidFill>
                </a:rPr>
                <a:t>Riscos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Gestão de </a:t>
              </a:r>
              <a:r>
                <a:rPr lang="en-US" dirty="0" err="1">
                  <a:solidFill>
                    <a:schemeClr val="tx1"/>
                  </a:solidFill>
                </a:rPr>
                <a:t>Questões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dirty="0">
                  <a:solidFill>
                    <a:schemeClr val="tx1"/>
                  </a:solidFill>
                </a:rPr>
                <a:t>Gestão de Mudanças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b="1" dirty="0">
                  <a:solidFill>
                    <a:schemeClr val="tx1"/>
                  </a:solidFill>
                </a:rPr>
                <a:t>Controle de Custos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Cronograma:</a:t>
              </a:r>
            </a:p>
            <a:p>
              <a:pPr marL="550863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chemeClr val="tx1"/>
                  </a:solidFill>
                </a:rPr>
                <a:t>Linha do Tempo</a:t>
              </a:r>
            </a:p>
            <a:p>
              <a:pPr marL="550863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chemeClr val="tx1"/>
                  </a:solidFill>
                </a:rPr>
                <a:t>Curva-S de Progresso</a:t>
              </a:r>
            </a:p>
            <a:p>
              <a:pPr marL="550863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chemeClr val="tx1"/>
                  </a:solidFill>
                </a:rPr>
                <a:t>Curva-S de Entregáveis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6" name="Rectangle 6">
            <a:extLst>
              <a:ext uri="{FF2B5EF4-FFF2-40B4-BE49-F238E27FC236}">
                <a16:creationId xmlns:a16="http://schemas.microsoft.com/office/drawing/2014/main" id="{1B0BD639-910C-43AD-8022-345C40B08A7B}"/>
              </a:ext>
            </a:extLst>
          </p:cNvPr>
          <p:cNvSpPr/>
          <p:nvPr/>
        </p:nvSpPr>
        <p:spPr>
          <a:xfrm>
            <a:off x="-25474" y="6413266"/>
            <a:ext cx="6429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Controle de Projetos.xlsx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8D197C13-AD47-4B9C-BD91-4A0C951A55E7}"/>
              </a:ext>
            </a:extLst>
          </p:cNvPr>
          <p:cNvSpPr txBox="1">
            <a:spLocks/>
          </p:cNvSpPr>
          <p:nvPr/>
        </p:nvSpPr>
        <p:spPr>
          <a:xfrm>
            <a:off x="442957" y="783787"/>
            <a:ext cx="11556905" cy="50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BR" sz="216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Calibri Light"/>
              </a:defRPr>
            </a:lvl1pPr>
            <a:lvl2pPr marL="5486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59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9456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918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404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891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planilha de controle de custos é um artefato que trará a visão da saúde financeira do projeto.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72E64D-9D36-4ACB-8C44-5960A078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0" y="1535781"/>
            <a:ext cx="305808" cy="352115"/>
          </a:xfrm>
          <a:prstGeom prst="rect">
            <a:avLst/>
          </a:prstGeom>
        </p:spPr>
      </p:pic>
      <p:sp>
        <p:nvSpPr>
          <p:cNvPr id="24" name="TextBox 160">
            <a:extLst>
              <a:ext uri="{FF2B5EF4-FFF2-40B4-BE49-F238E27FC236}">
                <a16:creationId xmlns:a16="http://schemas.microsoft.com/office/drawing/2014/main" id="{B5FF5125-D9F8-4B13-9808-C1481F06C247}"/>
              </a:ext>
            </a:extLst>
          </p:cNvPr>
          <p:cNvSpPr txBox="1"/>
          <p:nvPr/>
        </p:nvSpPr>
        <p:spPr>
          <a:xfrm>
            <a:off x="821000" y="1531647"/>
            <a:ext cx="2390092" cy="385185"/>
          </a:xfrm>
          <a:prstGeom prst="rect">
            <a:avLst/>
          </a:prstGeom>
          <a:noFill/>
        </p:spPr>
        <p:txBody>
          <a:bodyPr wrap="square" lIns="76661" tIns="38330" rIns="76661" bIns="38330" rtlCol="0">
            <a:spAutoFit/>
          </a:bodyPr>
          <a:lstStyle/>
          <a:p>
            <a:pPr defTabSz="764390">
              <a:spcAft>
                <a:spcPts val="400"/>
              </a:spcAft>
              <a:defRPr/>
            </a:pPr>
            <a:r>
              <a:rPr lang="fr-CH" sz="2000" kern="0" dirty="0">
                <a:solidFill>
                  <a:srgbClr val="000000"/>
                </a:solidFill>
                <a:cs typeface="Calibri" pitchFamily="34" charset="0"/>
              </a:rPr>
              <a:t>Atualização Semanal: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D05BD8C-4ACC-42F0-8BC6-0F3B1492F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681" y="2090719"/>
            <a:ext cx="7919342" cy="317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64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>
            <a:extLst>
              <a:ext uri="{FF2B5EF4-FFF2-40B4-BE49-F238E27FC236}">
                <a16:creationId xmlns:a16="http://schemas.microsoft.com/office/drawing/2014/main" id="{6E3E7B27-ADC5-42B0-BEEC-7FDA26586349}"/>
              </a:ext>
            </a:extLst>
          </p:cNvPr>
          <p:cNvSpPr txBox="1">
            <a:spLocks/>
          </p:cNvSpPr>
          <p:nvPr/>
        </p:nvSpPr>
        <p:spPr>
          <a:xfrm>
            <a:off x="609521" y="249239"/>
            <a:ext cx="10971372" cy="35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36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Ferramentas para gestão do projeto</a:t>
            </a:r>
            <a:endParaRPr lang="pt-BR" sz="3000" dirty="0"/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id="{1B0BD639-910C-43AD-8022-345C40B08A7B}"/>
              </a:ext>
            </a:extLst>
          </p:cNvPr>
          <p:cNvSpPr/>
          <p:nvPr/>
        </p:nvSpPr>
        <p:spPr>
          <a:xfrm>
            <a:off x="-25474" y="6413266"/>
            <a:ext cx="6429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Controle de Projetos.xlsx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8D197C13-AD47-4B9C-BD91-4A0C951A55E7}"/>
              </a:ext>
            </a:extLst>
          </p:cNvPr>
          <p:cNvSpPr txBox="1">
            <a:spLocks/>
          </p:cNvSpPr>
          <p:nvPr/>
        </p:nvSpPr>
        <p:spPr>
          <a:xfrm>
            <a:off x="442957" y="783787"/>
            <a:ext cx="11556905" cy="50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BR" sz="216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Calibri Light"/>
              </a:defRPr>
            </a:lvl1pPr>
            <a:lvl2pPr marL="5486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59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9456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918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404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891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planilha de cronograma é um artefato que trará a visão dos prazos: planejados e reais.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72E64D-9D36-4ACB-8C44-5960A078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0" y="1535781"/>
            <a:ext cx="305808" cy="352115"/>
          </a:xfrm>
          <a:prstGeom prst="rect">
            <a:avLst/>
          </a:prstGeom>
        </p:spPr>
      </p:pic>
      <p:sp>
        <p:nvSpPr>
          <p:cNvPr id="24" name="TextBox 160">
            <a:extLst>
              <a:ext uri="{FF2B5EF4-FFF2-40B4-BE49-F238E27FC236}">
                <a16:creationId xmlns:a16="http://schemas.microsoft.com/office/drawing/2014/main" id="{B5FF5125-D9F8-4B13-9808-C1481F06C247}"/>
              </a:ext>
            </a:extLst>
          </p:cNvPr>
          <p:cNvSpPr txBox="1"/>
          <p:nvPr/>
        </p:nvSpPr>
        <p:spPr>
          <a:xfrm>
            <a:off x="821000" y="1531647"/>
            <a:ext cx="2390092" cy="385185"/>
          </a:xfrm>
          <a:prstGeom prst="rect">
            <a:avLst/>
          </a:prstGeom>
          <a:noFill/>
        </p:spPr>
        <p:txBody>
          <a:bodyPr wrap="square" lIns="76661" tIns="38330" rIns="76661" bIns="38330" rtlCol="0">
            <a:spAutoFit/>
          </a:bodyPr>
          <a:lstStyle/>
          <a:p>
            <a:pPr defTabSz="764390">
              <a:spcAft>
                <a:spcPts val="400"/>
              </a:spcAft>
              <a:defRPr/>
            </a:pPr>
            <a:r>
              <a:rPr lang="fr-CH" sz="2000" kern="0" dirty="0">
                <a:solidFill>
                  <a:srgbClr val="000000"/>
                </a:solidFill>
                <a:cs typeface="Calibri" pitchFamily="34" charset="0"/>
              </a:rPr>
              <a:t>Atualização Semanal: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0033B8-632A-4C09-94C4-20D255F4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348" y="1499649"/>
            <a:ext cx="7172325" cy="3076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D038354-B5B6-4E1F-95E2-49A286309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594" y="1275408"/>
            <a:ext cx="2328862" cy="14335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222BDA6-E193-4A04-A1ED-5E8F9CE91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98" y="4888853"/>
            <a:ext cx="2952124" cy="14289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A278129-C6B8-408E-928E-7E69E5D49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4503" y="3785431"/>
            <a:ext cx="2476500" cy="16478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46CB4B6-9D5D-4690-BCE2-A8150DC17F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0739" y="4393052"/>
            <a:ext cx="3347993" cy="23263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D91A8733-E369-49E6-A037-4FB362870AD1}"/>
              </a:ext>
            </a:extLst>
          </p:cNvPr>
          <p:cNvGrpSpPr/>
          <p:nvPr/>
        </p:nvGrpSpPr>
        <p:grpSpPr>
          <a:xfrm>
            <a:off x="442957" y="1902852"/>
            <a:ext cx="3347993" cy="3653382"/>
            <a:chOff x="768154" y="4589857"/>
            <a:chExt cx="7847332" cy="2147827"/>
          </a:xfrm>
        </p:grpSpPr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291525C2-1AEF-42F7-B826-FD69B9135B72}"/>
                </a:ext>
              </a:extLst>
            </p:cNvPr>
            <p:cNvSpPr/>
            <p:nvPr/>
          </p:nvSpPr>
          <p:spPr>
            <a:xfrm>
              <a:off x="768154" y="4589857"/>
              <a:ext cx="7847332" cy="214782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tângulo: Cantos Arredondados 6">
              <a:extLst>
                <a:ext uri="{FF2B5EF4-FFF2-40B4-BE49-F238E27FC236}">
                  <a16:creationId xmlns:a16="http://schemas.microsoft.com/office/drawing/2014/main" id="{FDDAD07C-205E-4407-9D31-F4739B37EF9B}"/>
                </a:ext>
              </a:extLst>
            </p:cNvPr>
            <p:cNvSpPr txBox="1"/>
            <p:nvPr/>
          </p:nvSpPr>
          <p:spPr>
            <a:xfrm>
              <a:off x="1046430" y="4732736"/>
              <a:ext cx="7073182" cy="1833834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dirty="0" err="1">
                  <a:solidFill>
                    <a:schemeClr val="tx1"/>
                  </a:solidFill>
                </a:rPr>
                <a:t>Relatório</a:t>
              </a:r>
              <a:r>
                <a:rPr lang="en-US" dirty="0">
                  <a:solidFill>
                    <a:schemeClr val="tx1"/>
                  </a:solidFill>
                </a:rPr>
                <a:t> de Status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Gestão de </a:t>
              </a:r>
              <a:r>
                <a:rPr lang="en-US" dirty="0" err="1">
                  <a:solidFill>
                    <a:schemeClr val="tx1"/>
                  </a:solidFill>
                </a:rPr>
                <a:t>Riscos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Gestão de </a:t>
              </a:r>
              <a:r>
                <a:rPr lang="en-US" dirty="0" err="1">
                  <a:solidFill>
                    <a:schemeClr val="tx1"/>
                  </a:solidFill>
                </a:rPr>
                <a:t>Questões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dirty="0">
                  <a:solidFill>
                    <a:schemeClr val="tx1"/>
                  </a:solidFill>
                </a:rPr>
                <a:t>Gestão de Mudanças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pt-BR" dirty="0">
                  <a:solidFill>
                    <a:schemeClr val="tx1"/>
                  </a:solidFill>
                </a:rPr>
                <a:t>Controle de Custos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b="1" dirty="0">
                  <a:solidFill>
                    <a:schemeClr val="tx1"/>
                  </a:solidFill>
                </a:rPr>
                <a:t>Cronograma:</a:t>
              </a:r>
            </a:p>
            <a:p>
              <a:pPr marL="550863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b="1" dirty="0">
                  <a:solidFill>
                    <a:schemeClr val="tx1"/>
                  </a:solidFill>
                </a:rPr>
                <a:t>Linha do Tempo</a:t>
              </a:r>
            </a:p>
            <a:p>
              <a:pPr marL="550863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b="1" dirty="0">
                  <a:solidFill>
                    <a:schemeClr val="tx1"/>
                  </a:solidFill>
                </a:rPr>
                <a:t>Curva-S de Progresso</a:t>
              </a:r>
            </a:p>
            <a:p>
              <a:pPr marL="550863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b="1" dirty="0">
                  <a:solidFill>
                    <a:schemeClr val="tx1"/>
                  </a:solidFill>
                </a:rPr>
                <a:t>Curva-S de Entregáveis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176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l="595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/>
          </p:cNvSpPr>
          <p:nvPr/>
        </p:nvSpPr>
        <p:spPr>
          <a:xfrm>
            <a:off x="7391350" y="1268760"/>
            <a:ext cx="4680520" cy="53285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Objetivo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Projeto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Metodologia de Projetos Autopass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Papéis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Responsabilidades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Artefatos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tividades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 Metodologia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Repositório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Rituais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erramentas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b="1" dirty="0"/>
              <a:t>B</a:t>
            </a:r>
            <a:r>
              <a:rPr lang="pt-BR" sz="2400" b="1" dirty="0" err="1"/>
              <a:t>oas</a:t>
            </a:r>
            <a:r>
              <a:rPr lang="pt-BR" sz="2400" b="1" dirty="0"/>
              <a:t> Práticas e Mandamentos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750816" y="324413"/>
            <a:ext cx="1149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Índice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633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2CE9329-3D18-4AB2-B58C-BF49859D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Boas </a:t>
            </a:r>
            <a:r>
              <a:rPr lang="en-US" dirty="0" err="1"/>
              <a:t>Práticas</a:t>
            </a:r>
            <a:endParaRPr lang="pt-BR" dirty="0"/>
          </a:p>
        </p:txBody>
      </p:sp>
      <p:grpSp>
        <p:nvGrpSpPr>
          <p:cNvPr id="4" name="Grupo 11">
            <a:extLst>
              <a:ext uri="{FF2B5EF4-FFF2-40B4-BE49-F238E27FC236}">
                <a16:creationId xmlns:a16="http://schemas.microsoft.com/office/drawing/2014/main" id="{038041B9-0A3C-4160-B75C-4CCD9ED5DBE9}"/>
              </a:ext>
            </a:extLst>
          </p:cNvPr>
          <p:cNvGrpSpPr/>
          <p:nvPr/>
        </p:nvGrpSpPr>
        <p:grpSpPr>
          <a:xfrm>
            <a:off x="9406876" y="5373216"/>
            <a:ext cx="2299296" cy="986978"/>
            <a:chOff x="7236296" y="4365104"/>
            <a:chExt cx="1916080" cy="822482"/>
          </a:xfrm>
          <a:effectLst>
            <a:outerShdw blurRad="342900" dist="228600" dir="1500000" algn="tr" rotWithShape="0">
              <a:schemeClr val="accent3">
                <a:lumMod val="50000"/>
                <a:alpha val="83000"/>
              </a:schemeClr>
            </a:outerShdw>
          </a:effectLst>
        </p:grpSpPr>
        <p:sp>
          <p:nvSpPr>
            <p:cNvPr id="5" name="Mais 29">
              <a:extLst>
                <a:ext uri="{FF2B5EF4-FFF2-40B4-BE49-F238E27FC236}">
                  <a16:creationId xmlns:a16="http://schemas.microsoft.com/office/drawing/2014/main" id="{EE11D700-7FA5-497B-AD81-E3857AA01534}"/>
                </a:ext>
              </a:extLst>
            </p:cNvPr>
            <p:cNvSpPr/>
            <p:nvPr/>
          </p:nvSpPr>
          <p:spPr>
            <a:xfrm>
              <a:off x="7236296" y="4537256"/>
              <a:ext cx="792088" cy="648072"/>
            </a:xfrm>
            <a:prstGeom prst="mathPlus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160"/>
            </a:p>
          </p:txBody>
        </p:sp>
        <p:sp>
          <p:nvSpPr>
            <p:cNvPr id="6" name="Mais 30">
              <a:extLst>
                <a:ext uri="{FF2B5EF4-FFF2-40B4-BE49-F238E27FC236}">
                  <a16:creationId xmlns:a16="http://schemas.microsoft.com/office/drawing/2014/main" id="{7E8BF1BA-E2CC-4CD1-96B7-74E84B6449CF}"/>
                </a:ext>
              </a:extLst>
            </p:cNvPr>
            <p:cNvSpPr/>
            <p:nvPr/>
          </p:nvSpPr>
          <p:spPr>
            <a:xfrm>
              <a:off x="7601962" y="4373730"/>
              <a:ext cx="792088" cy="648072"/>
            </a:xfrm>
            <a:prstGeom prst="mathPlus">
              <a:avLst/>
            </a:prstGeom>
            <a:solidFill>
              <a:srgbClr val="FFC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160"/>
            </a:p>
          </p:txBody>
        </p:sp>
        <p:sp>
          <p:nvSpPr>
            <p:cNvPr id="7" name="Mais 36">
              <a:extLst>
                <a:ext uri="{FF2B5EF4-FFF2-40B4-BE49-F238E27FC236}">
                  <a16:creationId xmlns:a16="http://schemas.microsoft.com/office/drawing/2014/main" id="{C9135F7C-D53B-4AA2-8DA4-4D71F879F9DA}"/>
                </a:ext>
              </a:extLst>
            </p:cNvPr>
            <p:cNvSpPr/>
            <p:nvPr/>
          </p:nvSpPr>
          <p:spPr>
            <a:xfrm>
              <a:off x="7984512" y="4539514"/>
              <a:ext cx="792088" cy="648072"/>
            </a:xfrm>
            <a:prstGeom prst="mathPlus">
              <a:avLst/>
            </a:pr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160"/>
            </a:p>
          </p:txBody>
        </p:sp>
        <p:sp>
          <p:nvSpPr>
            <p:cNvPr id="8" name="Mais 37">
              <a:extLst>
                <a:ext uri="{FF2B5EF4-FFF2-40B4-BE49-F238E27FC236}">
                  <a16:creationId xmlns:a16="http://schemas.microsoft.com/office/drawing/2014/main" id="{99FA7833-4579-48BD-A8B5-B68DFDF37DB3}"/>
                </a:ext>
              </a:extLst>
            </p:cNvPr>
            <p:cNvSpPr/>
            <p:nvPr/>
          </p:nvSpPr>
          <p:spPr>
            <a:xfrm>
              <a:off x="8360288" y="4365104"/>
              <a:ext cx="792088" cy="648072"/>
            </a:xfrm>
            <a:prstGeom prst="mathPlus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160"/>
            </a:p>
          </p:txBody>
        </p:sp>
      </p:grpSp>
      <p:sp>
        <p:nvSpPr>
          <p:cNvPr id="10" name="Subtítulo 1">
            <a:extLst>
              <a:ext uri="{FF2B5EF4-FFF2-40B4-BE49-F238E27FC236}">
                <a16:creationId xmlns:a16="http://schemas.microsoft.com/office/drawing/2014/main" id="{9E56E886-6979-4581-B55F-22DF8E889155}"/>
              </a:ext>
            </a:extLst>
          </p:cNvPr>
          <p:cNvSpPr txBox="1">
            <a:spLocks/>
          </p:cNvSpPr>
          <p:nvPr/>
        </p:nvSpPr>
        <p:spPr>
          <a:xfrm>
            <a:off x="442957" y="783786"/>
            <a:ext cx="11556905" cy="48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BR" sz="216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Calibri Light"/>
              </a:defRPr>
            </a:lvl1pPr>
            <a:lvl2pPr marL="5486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59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9456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918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404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891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São recomendações para aplicação de boas práticas em gestão de projetos.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73F1F92-DBDC-4E49-966D-5434C4199973}"/>
              </a:ext>
            </a:extLst>
          </p:cNvPr>
          <p:cNvSpPr/>
          <p:nvPr/>
        </p:nvSpPr>
        <p:spPr>
          <a:xfrm>
            <a:off x="-25474" y="6413266"/>
            <a:ext cx="6429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X8 - Rituais e Mandamentos.xlsx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99914AC-D083-4638-BCFE-911BF633A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5"/>
          <a:stretch/>
        </p:blipFill>
        <p:spPr>
          <a:xfrm>
            <a:off x="552397" y="2300748"/>
            <a:ext cx="11153775" cy="299478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F4EA281-633D-4D90-A4F9-DFCCC344B9D0}"/>
              </a:ext>
            </a:extLst>
          </p:cNvPr>
          <p:cNvSpPr txBox="1"/>
          <p:nvPr/>
        </p:nvSpPr>
        <p:spPr>
          <a:xfrm rot="19831631">
            <a:off x="31875" y="4370092"/>
            <a:ext cx="6491675" cy="4770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</a:rPr>
              <a:t>T</a:t>
            </a:r>
            <a:r>
              <a:rPr lang="pt-BR" sz="2500" b="1" dirty="0">
                <a:solidFill>
                  <a:srgbClr val="FF0000"/>
                </a:solidFill>
              </a:rPr>
              <a:t>O-DO: </a:t>
            </a:r>
            <a:r>
              <a:rPr lang="pt-BR" sz="2500" dirty="0">
                <a:solidFill>
                  <a:srgbClr val="FF0000"/>
                </a:solidFill>
              </a:rPr>
              <a:t>Fazer a leitura e aplicar nos projetos</a:t>
            </a:r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2C0F4456-E04F-4587-AE93-C69643E3A06B}"/>
              </a:ext>
            </a:extLst>
          </p:cNvPr>
          <p:cNvSpPr/>
          <p:nvPr/>
        </p:nvSpPr>
        <p:spPr>
          <a:xfrm>
            <a:off x="1126654" y="1556792"/>
            <a:ext cx="2405458" cy="869773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Recomendação</a:t>
            </a:r>
            <a:endParaRPr lang="pt-B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689D4161-7922-4692-AC41-00DFDD14F1C3}"/>
              </a:ext>
            </a:extLst>
          </p:cNvPr>
          <p:cNvSpPr/>
          <p:nvPr/>
        </p:nvSpPr>
        <p:spPr>
          <a:xfrm>
            <a:off x="4222998" y="1572226"/>
            <a:ext cx="2405458" cy="869773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Benefício</a:t>
            </a:r>
            <a:endParaRPr lang="pt-B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88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2CE9329-3D18-4AB2-B58C-BF49859D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Mandamentos</a:t>
            </a:r>
            <a:endParaRPr lang="pt-BR" dirty="0"/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9E56E886-6979-4581-B55F-22DF8E889155}"/>
              </a:ext>
            </a:extLst>
          </p:cNvPr>
          <p:cNvSpPr txBox="1">
            <a:spLocks/>
          </p:cNvSpPr>
          <p:nvPr/>
        </p:nvSpPr>
        <p:spPr>
          <a:xfrm>
            <a:off x="442957" y="783786"/>
            <a:ext cx="11556905" cy="48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BR" sz="216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Calibri Light"/>
              </a:defRPr>
            </a:lvl1pPr>
            <a:lvl2pPr marL="5486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59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9456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918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404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891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São regras definidas para gestão de projetos na Autopass.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73F1F92-DBDC-4E49-966D-5434C4199973}"/>
              </a:ext>
            </a:extLst>
          </p:cNvPr>
          <p:cNvSpPr/>
          <p:nvPr/>
        </p:nvSpPr>
        <p:spPr>
          <a:xfrm>
            <a:off x="-25474" y="6413266"/>
            <a:ext cx="6429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X8 - Rituais e Mandamentos.xlsx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C049420-6F51-41B6-A542-82F11B7F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00" y="1995064"/>
            <a:ext cx="9894712" cy="3274509"/>
          </a:xfrm>
          <a:prstGeom prst="rect">
            <a:avLst/>
          </a:prstGeom>
        </p:spPr>
      </p:pic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2C0F4456-E04F-4587-AE93-C69643E3A06B}"/>
              </a:ext>
            </a:extLst>
          </p:cNvPr>
          <p:cNvSpPr/>
          <p:nvPr/>
        </p:nvSpPr>
        <p:spPr>
          <a:xfrm>
            <a:off x="314439" y="1660280"/>
            <a:ext cx="2405458" cy="869773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Regras</a:t>
            </a:r>
            <a:endParaRPr lang="pt-B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F4EA281-633D-4D90-A4F9-DFCCC344B9D0}"/>
              </a:ext>
            </a:extLst>
          </p:cNvPr>
          <p:cNvSpPr txBox="1"/>
          <p:nvPr/>
        </p:nvSpPr>
        <p:spPr>
          <a:xfrm rot="19831631">
            <a:off x="31875" y="4370092"/>
            <a:ext cx="6491675" cy="4770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</a:rPr>
              <a:t>T</a:t>
            </a:r>
            <a:r>
              <a:rPr lang="pt-BR" sz="2500" b="1" dirty="0">
                <a:solidFill>
                  <a:srgbClr val="FF0000"/>
                </a:solidFill>
              </a:rPr>
              <a:t>O-DO: </a:t>
            </a:r>
            <a:r>
              <a:rPr lang="pt-BR" sz="2500" dirty="0">
                <a:solidFill>
                  <a:srgbClr val="FF0000"/>
                </a:solidFill>
              </a:rPr>
              <a:t>Fazer a leitura e aplicar nos projetos</a:t>
            </a:r>
          </a:p>
        </p:txBody>
      </p:sp>
      <p:grpSp>
        <p:nvGrpSpPr>
          <p:cNvPr id="4" name="Grupo 11">
            <a:extLst>
              <a:ext uri="{FF2B5EF4-FFF2-40B4-BE49-F238E27FC236}">
                <a16:creationId xmlns:a16="http://schemas.microsoft.com/office/drawing/2014/main" id="{038041B9-0A3C-4160-B75C-4CCD9ED5DBE9}"/>
              </a:ext>
            </a:extLst>
          </p:cNvPr>
          <p:cNvGrpSpPr/>
          <p:nvPr/>
        </p:nvGrpSpPr>
        <p:grpSpPr>
          <a:xfrm>
            <a:off x="9406876" y="4890294"/>
            <a:ext cx="2299296" cy="986978"/>
            <a:chOff x="7236296" y="4365104"/>
            <a:chExt cx="1916080" cy="822482"/>
          </a:xfrm>
          <a:effectLst>
            <a:outerShdw blurRad="342900" dist="228600" dir="1500000" algn="tr" rotWithShape="0">
              <a:schemeClr val="accent3">
                <a:lumMod val="50000"/>
                <a:alpha val="83000"/>
              </a:schemeClr>
            </a:outerShdw>
          </a:effectLst>
        </p:grpSpPr>
        <p:sp>
          <p:nvSpPr>
            <p:cNvPr id="5" name="Mais 29">
              <a:extLst>
                <a:ext uri="{FF2B5EF4-FFF2-40B4-BE49-F238E27FC236}">
                  <a16:creationId xmlns:a16="http://schemas.microsoft.com/office/drawing/2014/main" id="{EE11D700-7FA5-497B-AD81-E3857AA01534}"/>
                </a:ext>
              </a:extLst>
            </p:cNvPr>
            <p:cNvSpPr/>
            <p:nvPr/>
          </p:nvSpPr>
          <p:spPr>
            <a:xfrm>
              <a:off x="7236296" y="4537256"/>
              <a:ext cx="792088" cy="648072"/>
            </a:xfrm>
            <a:prstGeom prst="mathPlus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160"/>
            </a:p>
          </p:txBody>
        </p:sp>
        <p:sp>
          <p:nvSpPr>
            <p:cNvPr id="6" name="Mais 30">
              <a:extLst>
                <a:ext uri="{FF2B5EF4-FFF2-40B4-BE49-F238E27FC236}">
                  <a16:creationId xmlns:a16="http://schemas.microsoft.com/office/drawing/2014/main" id="{7E8BF1BA-E2CC-4CD1-96B7-74E84B6449CF}"/>
                </a:ext>
              </a:extLst>
            </p:cNvPr>
            <p:cNvSpPr/>
            <p:nvPr/>
          </p:nvSpPr>
          <p:spPr>
            <a:xfrm>
              <a:off x="7601962" y="4373730"/>
              <a:ext cx="792088" cy="648072"/>
            </a:xfrm>
            <a:prstGeom prst="mathPlus">
              <a:avLst/>
            </a:prstGeom>
            <a:solidFill>
              <a:srgbClr val="FFC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160"/>
            </a:p>
          </p:txBody>
        </p:sp>
        <p:sp>
          <p:nvSpPr>
            <p:cNvPr id="7" name="Mais 36">
              <a:extLst>
                <a:ext uri="{FF2B5EF4-FFF2-40B4-BE49-F238E27FC236}">
                  <a16:creationId xmlns:a16="http://schemas.microsoft.com/office/drawing/2014/main" id="{C9135F7C-D53B-4AA2-8DA4-4D71F879F9DA}"/>
                </a:ext>
              </a:extLst>
            </p:cNvPr>
            <p:cNvSpPr/>
            <p:nvPr/>
          </p:nvSpPr>
          <p:spPr>
            <a:xfrm>
              <a:off x="7984512" y="4539514"/>
              <a:ext cx="792088" cy="648072"/>
            </a:xfrm>
            <a:prstGeom prst="mathPlus">
              <a:avLst/>
            </a:pr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160"/>
            </a:p>
          </p:txBody>
        </p:sp>
        <p:sp>
          <p:nvSpPr>
            <p:cNvPr id="8" name="Mais 37">
              <a:extLst>
                <a:ext uri="{FF2B5EF4-FFF2-40B4-BE49-F238E27FC236}">
                  <a16:creationId xmlns:a16="http://schemas.microsoft.com/office/drawing/2014/main" id="{99FA7833-4579-48BD-A8B5-B68DFDF37DB3}"/>
                </a:ext>
              </a:extLst>
            </p:cNvPr>
            <p:cNvSpPr/>
            <p:nvPr/>
          </p:nvSpPr>
          <p:spPr>
            <a:xfrm>
              <a:off x="8360288" y="4365104"/>
              <a:ext cx="792088" cy="648072"/>
            </a:xfrm>
            <a:prstGeom prst="mathPlus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160"/>
            </a:p>
          </p:txBody>
        </p:sp>
      </p:grpSp>
    </p:spTree>
    <p:extLst>
      <p:ext uri="{BB962C8B-B14F-4D97-AF65-F5344CB8AC3E}">
        <p14:creationId xmlns:p14="http://schemas.microsoft.com/office/powerpoint/2010/main" val="19596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l="595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/>
          </p:cNvSpPr>
          <p:nvPr/>
        </p:nvSpPr>
        <p:spPr>
          <a:xfrm>
            <a:off x="7391350" y="1412776"/>
            <a:ext cx="4680520" cy="53285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Próximos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Passos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750816" y="324413"/>
            <a:ext cx="1149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Índice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84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>
            <a:extLst>
              <a:ext uri="{FF2B5EF4-FFF2-40B4-BE49-F238E27FC236}">
                <a16:creationId xmlns:a16="http://schemas.microsoft.com/office/drawing/2014/main" id="{6E3E7B27-ADC5-42B0-BEEC-7FDA26586349}"/>
              </a:ext>
            </a:extLst>
          </p:cNvPr>
          <p:cNvSpPr txBox="1">
            <a:spLocks/>
          </p:cNvSpPr>
          <p:nvPr/>
        </p:nvSpPr>
        <p:spPr>
          <a:xfrm>
            <a:off x="609521" y="249239"/>
            <a:ext cx="10971372" cy="35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36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/>
              <a:t>Próximos</a:t>
            </a:r>
            <a:r>
              <a:rPr lang="en-US" sz="3000" dirty="0"/>
              <a:t> </a:t>
            </a:r>
            <a:r>
              <a:rPr lang="en-US" sz="3000" dirty="0" err="1"/>
              <a:t>passos</a:t>
            </a:r>
            <a:endParaRPr lang="pt-BR" sz="3000" dirty="0"/>
          </a:p>
        </p:txBody>
      </p:sp>
      <p:sp>
        <p:nvSpPr>
          <p:cNvPr id="54" name="Retângulo: Cantos Arredondados 6">
            <a:extLst>
              <a:ext uri="{FF2B5EF4-FFF2-40B4-BE49-F238E27FC236}">
                <a16:creationId xmlns:a16="http://schemas.microsoft.com/office/drawing/2014/main" id="{FDDAD07C-205E-4407-9D31-F4739B37EF9B}"/>
              </a:ext>
            </a:extLst>
          </p:cNvPr>
          <p:cNvSpPr txBox="1"/>
          <p:nvPr/>
        </p:nvSpPr>
        <p:spPr>
          <a:xfrm>
            <a:off x="3583813" y="1601272"/>
            <a:ext cx="8416037" cy="4420016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1. </a:t>
            </a:r>
            <a:r>
              <a:rPr lang="en-US" sz="1600" dirty="0" err="1">
                <a:solidFill>
                  <a:schemeClr val="tx1"/>
                </a:solidFill>
              </a:rPr>
              <a:t>Agendar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reunião</a:t>
            </a:r>
            <a:r>
              <a:rPr lang="en-US" sz="1600" dirty="0">
                <a:solidFill>
                  <a:schemeClr val="tx1"/>
                </a:solidFill>
              </a:rPr>
              <a:t> para </a:t>
            </a:r>
            <a:r>
              <a:rPr lang="en-US" sz="1600" dirty="0" err="1">
                <a:solidFill>
                  <a:schemeClr val="tx1"/>
                </a:solidFill>
              </a:rPr>
              <a:t>colocarmos</a:t>
            </a:r>
            <a:r>
              <a:rPr lang="en-US" sz="1600" dirty="0">
                <a:solidFill>
                  <a:schemeClr val="tx1"/>
                </a:solidFill>
              </a:rPr>
              <a:t> no modelo a </a:t>
            </a:r>
            <a:r>
              <a:rPr lang="en-US" sz="1600" dirty="0" err="1">
                <a:solidFill>
                  <a:schemeClr val="tx1"/>
                </a:solidFill>
              </a:rPr>
              <a:t>primeira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atualização</a:t>
            </a:r>
            <a:r>
              <a:rPr lang="en-US" sz="1600" dirty="0">
                <a:solidFill>
                  <a:schemeClr val="tx1"/>
                </a:solidFill>
              </a:rPr>
              <a:t> do status do projetos e </a:t>
            </a:r>
            <a:r>
              <a:rPr lang="en-US" sz="1600" dirty="0" err="1">
                <a:solidFill>
                  <a:schemeClr val="tx1"/>
                </a:solidFill>
              </a:rPr>
              <a:t>definirmos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próximos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passos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Prazo</a:t>
            </a:r>
            <a:r>
              <a:rPr lang="en-US" sz="1600" dirty="0">
                <a:solidFill>
                  <a:schemeClr val="tx1"/>
                </a:solidFill>
              </a:rPr>
              <a:t> 13.04 </a:t>
            </a:r>
            <a:r>
              <a:rPr lang="en-US" sz="1600" dirty="0" err="1">
                <a:solidFill>
                  <a:schemeClr val="tx1"/>
                </a:solidFill>
              </a:rPr>
              <a:t>até</a:t>
            </a:r>
            <a:r>
              <a:rPr lang="en-US" sz="1600" dirty="0">
                <a:solidFill>
                  <a:schemeClr val="tx1"/>
                </a:solidFill>
              </a:rPr>
              <a:t> 12h00.</a:t>
            </a:r>
          </a:p>
          <a:p>
            <a:pPr marL="285750" indent="-28575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Segurança</a:t>
            </a:r>
            <a:r>
              <a:rPr lang="en-US" sz="1200" dirty="0">
                <a:solidFill>
                  <a:schemeClr val="tx1"/>
                </a:solidFill>
              </a:rPr>
              <a:t> da </a:t>
            </a:r>
            <a:r>
              <a:rPr lang="en-US" sz="1200" dirty="0" err="1">
                <a:solidFill>
                  <a:schemeClr val="tx1"/>
                </a:solidFill>
              </a:rPr>
              <a:t>Informação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Cadastros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Cesta</a:t>
            </a:r>
            <a:r>
              <a:rPr lang="en-US" sz="1200" dirty="0">
                <a:solidFill>
                  <a:schemeClr val="tx1"/>
                </a:solidFill>
              </a:rPr>
              <a:t> de </a:t>
            </a:r>
            <a:r>
              <a:rPr lang="en-US" sz="1200" dirty="0" err="1">
                <a:solidFill>
                  <a:schemeClr val="tx1"/>
                </a:solidFill>
              </a:rPr>
              <a:t>Tarifas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SAP</a:t>
            </a:r>
          </a:p>
          <a:p>
            <a:pPr marL="285750" indent="-28575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Controle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Financeiro</a:t>
            </a:r>
            <a:endParaRPr lang="en-US" sz="1200" dirty="0">
              <a:solidFill>
                <a:schemeClr val="tx1"/>
              </a:solidFill>
            </a:endParaRPr>
          </a:p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2. </a:t>
            </a:r>
            <a:r>
              <a:rPr lang="en-US" sz="1600" dirty="0" err="1">
                <a:solidFill>
                  <a:schemeClr val="tx1"/>
                </a:solidFill>
              </a:rPr>
              <a:t>Agendar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reuniões</a:t>
            </a:r>
            <a:r>
              <a:rPr lang="en-US" sz="1600" dirty="0">
                <a:solidFill>
                  <a:schemeClr val="tx1"/>
                </a:solidFill>
              </a:rPr>
              <a:t> de Status Report </a:t>
            </a:r>
            <a:r>
              <a:rPr lang="en-US" sz="1600" dirty="0" err="1">
                <a:solidFill>
                  <a:schemeClr val="tx1"/>
                </a:solidFill>
              </a:rPr>
              <a:t>fixa</a:t>
            </a:r>
            <a:r>
              <a:rPr lang="en-US" sz="1600" dirty="0">
                <a:solidFill>
                  <a:schemeClr val="tx1"/>
                </a:solidFill>
              </a:rPr>
              <a:t> 1x/semana.  </a:t>
            </a:r>
            <a:r>
              <a:rPr lang="en-US" sz="1600" dirty="0" err="1">
                <a:solidFill>
                  <a:schemeClr val="tx1"/>
                </a:solidFill>
              </a:rPr>
              <a:t>Prazo</a:t>
            </a:r>
            <a:r>
              <a:rPr lang="en-US" sz="1600" dirty="0">
                <a:solidFill>
                  <a:schemeClr val="tx1"/>
                </a:solidFill>
              </a:rPr>
              <a:t>: 13.04 </a:t>
            </a:r>
            <a:r>
              <a:rPr lang="en-US" sz="1600" dirty="0" err="1">
                <a:solidFill>
                  <a:schemeClr val="tx1"/>
                </a:solidFill>
              </a:rPr>
              <a:t>até</a:t>
            </a:r>
            <a:r>
              <a:rPr lang="en-US" sz="1600" dirty="0">
                <a:solidFill>
                  <a:schemeClr val="tx1"/>
                </a:solidFill>
              </a:rPr>
              <a:t> 12h00.</a:t>
            </a:r>
          </a:p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schemeClr val="tx1"/>
              </a:solidFill>
            </a:endParaRPr>
          </a:p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3. </a:t>
            </a:r>
            <a:r>
              <a:rPr lang="en-US" sz="1600" dirty="0" err="1">
                <a:solidFill>
                  <a:schemeClr val="tx1"/>
                </a:solidFill>
              </a:rPr>
              <a:t>Analisar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os</a:t>
            </a:r>
            <a:r>
              <a:rPr lang="en-US" sz="1600" dirty="0">
                <a:solidFill>
                  <a:schemeClr val="tx1"/>
                </a:solidFill>
              </a:rPr>
              <a:t> TO-DOs do Workshop para </a:t>
            </a:r>
            <a:r>
              <a:rPr lang="en-US" sz="1600" dirty="0" err="1">
                <a:solidFill>
                  <a:schemeClr val="tx1"/>
                </a:solidFill>
              </a:rPr>
              <a:t>preenchimento</a:t>
            </a:r>
            <a:r>
              <a:rPr lang="en-US" sz="1600" dirty="0">
                <a:solidFill>
                  <a:schemeClr val="tx1"/>
                </a:solidFill>
              </a:rPr>
              <a:t> dos </a:t>
            </a:r>
            <a:r>
              <a:rPr lang="en-US" sz="1600" dirty="0" err="1">
                <a:solidFill>
                  <a:schemeClr val="tx1"/>
                </a:solidFill>
              </a:rPr>
              <a:t>artefatos</a:t>
            </a:r>
            <a:r>
              <a:rPr lang="en-US" sz="1600" dirty="0">
                <a:solidFill>
                  <a:schemeClr val="tx1"/>
                </a:solidFill>
              </a:rPr>
              <a:t> com base </a:t>
            </a:r>
            <a:r>
              <a:rPr lang="en-US" sz="1600" dirty="0" err="1">
                <a:solidFill>
                  <a:schemeClr val="tx1"/>
                </a:solidFill>
              </a:rPr>
              <a:t>na</a:t>
            </a:r>
            <a:r>
              <a:rPr lang="en-US" sz="1600" dirty="0">
                <a:solidFill>
                  <a:schemeClr val="tx1"/>
                </a:solidFill>
              </a:rPr>
              <a:t> metodologia, </a:t>
            </a:r>
            <a:r>
              <a:rPr lang="en-US" sz="1600" dirty="0" err="1">
                <a:solidFill>
                  <a:schemeClr val="tx1"/>
                </a:solidFill>
              </a:rPr>
              <a:t>trazendo</a:t>
            </a:r>
            <a:r>
              <a:rPr lang="en-US" sz="1600" dirty="0">
                <a:solidFill>
                  <a:schemeClr val="tx1"/>
                </a:solidFill>
              </a:rPr>
              <a:t> o projeto para a </a:t>
            </a:r>
            <a:r>
              <a:rPr lang="en-US" sz="1600" dirty="0" err="1">
                <a:solidFill>
                  <a:schemeClr val="tx1"/>
                </a:solidFill>
              </a:rPr>
              <a:t>situação</a:t>
            </a:r>
            <a:r>
              <a:rPr lang="en-US" sz="1600" dirty="0">
                <a:solidFill>
                  <a:schemeClr val="tx1"/>
                </a:solidFill>
              </a:rPr>
              <a:t> e </a:t>
            </a:r>
            <a:r>
              <a:rPr lang="en-US" sz="1600" dirty="0" err="1">
                <a:solidFill>
                  <a:schemeClr val="tx1"/>
                </a:solidFill>
              </a:rPr>
              <a:t>fase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etapa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atual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termos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documentação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Prazo</a:t>
            </a:r>
            <a:r>
              <a:rPr lang="en-US" sz="1600" dirty="0">
                <a:solidFill>
                  <a:schemeClr val="tx1"/>
                </a:solidFill>
              </a:rPr>
              <a:t> a </a:t>
            </a:r>
            <a:r>
              <a:rPr lang="en-US" sz="1600" dirty="0" err="1">
                <a:solidFill>
                  <a:schemeClr val="tx1"/>
                </a:solidFill>
              </a:rPr>
              <a:t>ser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definido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até</a:t>
            </a:r>
            <a:r>
              <a:rPr lang="en-US" sz="1600" dirty="0">
                <a:solidFill>
                  <a:schemeClr val="tx1"/>
                </a:solidFill>
              </a:rPr>
              <a:t> 13.04 à 12h00.</a:t>
            </a:r>
          </a:p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schemeClr val="tx1"/>
              </a:solidFill>
            </a:endParaRPr>
          </a:p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5. </a:t>
            </a:r>
            <a:r>
              <a:rPr lang="en-US" sz="1600" dirty="0" err="1">
                <a:solidFill>
                  <a:schemeClr val="tx1"/>
                </a:solidFill>
              </a:rPr>
              <a:t>Preparar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materiais</a:t>
            </a:r>
            <a:r>
              <a:rPr lang="en-US" sz="1600" dirty="0">
                <a:solidFill>
                  <a:schemeClr val="tx1"/>
                </a:solidFill>
              </a:rPr>
              <a:t> e </a:t>
            </a:r>
            <a:r>
              <a:rPr lang="en-US" sz="1600" dirty="0" err="1">
                <a:solidFill>
                  <a:schemeClr val="tx1"/>
                </a:solidFill>
              </a:rPr>
              <a:t>apresentação</a:t>
            </a:r>
            <a:r>
              <a:rPr lang="en-US" sz="1600" dirty="0">
                <a:solidFill>
                  <a:schemeClr val="tx1"/>
                </a:solidFill>
              </a:rPr>
              <a:t> para </a:t>
            </a:r>
            <a:r>
              <a:rPr lang="en-US" sz="1600" dirty="0" err="1">
                <a:solidFill>
                  <a:schemeClr val="tx1"/>
                </a:solidFill>
              </a:rPr>
              <a:t>apresentar</a:t>
            </a:r>
            <a:r>
              <a:rPr lang="en-US" sz="1600" dirty="0">
                <a:solidFill>
                  <a:schemeClr val="tx1"/>
                </a:solidFill>
              </a:rPr>
              <a:t> o status do projeto para: </a:t>
            </a:r>
            <a:r>
              <a:rPr lang="en-US" sz="1600" dirty="0" err="1">
                <a:solidFill>
                  <a:schemeClr val="tx1"/>
                </a:solidFill>
              </a:rPr>
              <a:t>diretor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líder</a:t>
            </a:r>
            <a:r>
              <a:rPr lang="en-US" sz="1600" dirty="0">
                <a:solidFill>
                  <a:schemeClr val="tx1"/>
                </a:solidFill>
              </a:rPr>
              <a:t> de projeto, </a:t>
            </a:r>
            <a:r>
              <a:rPr lang="en-US" sz="1600" dirty="0" err="1">
                <a:solidFill>
                  <a:schemeClr val="tx1"/>
                </a:solidFill>
              </a:rPr>
              <a:t>líder</a:t>
            </a:r>
            <a:r>
              <a:rPr lang="en-US" sz="1600" dirty="0">
                <a:solidFill>
                  <a:schemeClr val="tx1"/>
                </a:solidFill>
              </a:rPr>
              <a:t> de TI, PMO e PE. </a:t>
            </a:r>
            <a:r>
              <a:rPr lang="en-US" sz="1600" dirty="0" err="1">
                <a:solidFill>
                  <a:schemeClr val="tx1"/>
                </a:solidFill>
              </a:rPr>
              <a:t>Prazo</a:t>
            </a:r>
            <a:r>
              <a:rPr lang="en-US" sz="1600" dirty="0">
                <a:solidFill>
                  <a:schemeClr val="tx1"/>
                </a:solidFill>
              </a:rPr>
              <a:t> a </a:t>
            </a:r>
            <a:r>
              <a:rPr lang="en-US" sz="1600" dirty="0" err="1">
                <a:solidFill>
                  <a:schemeClr val="tx1"/>
                </a:solidFill>
              </a:rPr>
              <a:t>ser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definido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até</a:t>
            </a:r>
            <a:r>
              <a:rPr lang="en-US" sz="1600" dirty="0">
                <a:solidFill>
                  <a:schemeClr val="tx1"/>
                </a:solidFill>
              </a:rPr>
              <a:t> 13.04 à 12h00.</a:t>
            </a:r>
          </a:p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schemeClr val="tx1"/>
              </a:solidFill>
            </a:endParaRPr>
          </a:p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6. </a:t>
            </a:r>
            <a:r>
              <a:rPr lang="en-US" sz="1600" dirty="0" err="1">
                <a:solidFill>
                  <a:schemeClr val="tx1"/>
                </a:solidFill>
              </a:rPr>
              <a:t>Receber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apoio</a:t>
            </a:r>
            <a:r>
              <a:rPr lang="en-US" sz="1600" dirty="0">
                <a:solidFill>
                  <a:schemeClr val="tx1"/>
                </a:solidFill>
              </a:rPr>
              <a:t> e </a:t>
            </a:r>
            <a:r>
              <a:rPr lang="en-US" sz="1600" dirty="0" err="1">
                <a:solidFill>
                  <a:schemeClr val="tx1"/>
                </a:solidFill>
              </a:rPr>
              <a:t>monitoria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nas</a:t>
            </a:r>
            <a:r>
              <a:rPr lang="en-US" sz="1600" dirty="0">
                <a:solidFill>
                  <a:schemeClr val="tx1"/>
                </a:solidFill>
              </a:rPr>
              <a:t> atividades e </a:t>
            </a:r>
            <a:r>
              <a:rPr lang="en-US" sz="1600" dirty="0" err="1">
                <a:solidFill>
                  <a:schemeClr val="tx1"/>
                </a:solidFill>
              </a:rPr>
              <a:t>rituais</a:t>
            </a:r>
            <a:r>
              <a:rPr lang="en-US" sz="1600" dirty="0">
                <a:solidFill>
                  <a:schemeClr val="tx1"/>
                </a:solidFill>
              </a:rPr>
              <a:t> dos projetos. </a:t>
            </a:r>
            <a:r>
              <a:rPr lang="en-US" sz="1600" dirty="0" err="1">
                <a:solidFill>
                  <a:schemeClr val="tx1"/>
                </a:solidFill>
              </a:rPr>
              <a:t>Prazo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até</a:t>
            </a:r>
            <a:r>
              <a:rPr lang="en-US" sz="1600" dirty="0">
                <a:solidFill>
                  <a:schemeClr val="tx1"/>
                </a:solidFill>
              </a:rPr>
              <a:t> 04.05.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0275D13-C8D8-45C7-8CBD-BEA6CF013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26" y="2338250"/>
            <a:ext cx="2628900" cy="2331720"/>
          </a:xfrm>
          <a:prstGeom prst="rect">
            <a:avLst/>
          </a:prstGeom>
        </p:spPr>
      </p:pic>
      <p:sp>
        <p:nvSpPr>
          <p:cNvPr id="14" name="Subtítulo 1">
            <a:extLst>
              <a:ext uri="{FF2B5EF4-FFF2-40B4-BE49-F238E27FC236}">
                <a16:creationId xmlns:a16="http://schemas.microsoft.com/office/drawing/2014/main" id="{8D028C2F-286D-4217-B46B-A9ECCE8CF7BB}"/>
              </a:ext>
            </a:extLst>
          </p:cNvPr>
          <p:cNvSpPr txBox="1">
            <a:spLocks/>
          </p:cNvSpPr>
          <p:nvPr/>
        </p:nvSpPr>
        <p:spPr>
          <a:xfrm>
            <a:off x="442957" y="783786"/>
            <a:ext cx="11556905" cy="48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BR" sz="216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Calibri Light"/>
              </a:defRPr>
            </a:lvl1pPr>
            <a:lvl2pPr marL="5486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59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9456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918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404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891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Agendar os rituais, orientar e monitorar os projetos: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494AAB3-FDDD-43DD-9847-DCCE8BB00D58}"/>
              </a:ext>
            </a:extLst>
          </p:cNvPr>
          <p:cNvCxnSpPr>
            <a:cxnSpLocks/>
          </p:cNvCxnSpPr>
          <p:nvPr/>
        </p:nvCxnSpPr>
        <p:spPr>
          <a:xfrm>
            <a:off x="3574926" y="1484784"/>
            <a:ext cx="8887" cy="4752528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707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5227A0A-58B2-4B80-925C-2898C6F3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Dúvidas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60889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35" y="6712549"/>
            <a:ext cx="6398310" cy="1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l="595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/>
          </p:cNvSpPr>
          <p:nvPr/>
        </p:nvSpPr>
        <p:spPr>
          <a:xfrm>
            <a:off x="7391349" y="1268760"/>
            <a:ext cx="4680521" cy="53285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Objetivo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b="1" dirty="0"/>
              <a:t>Projeto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Metodologia de Projetos Autopass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Papéis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Responsabilidades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Artefatos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tividades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 Metodologia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Repositório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Rituais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erramentas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oas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Práticas e Mandamentos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750816" y="324413"/>
            <a:ext cx="1149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Índice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D13A28D-6EF8-4333-BBD6-D59FFBD4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é metodologia?</a:t>
            </a:r>
          </a:p>
        </p:txBody>
      </p:sp>
      <p:grpSp>
        <p:nvGrpSpPr>
          <p:cNvPr id="4" name="Grupo 4">
            <a:extLst>
              <a:ext uri="{FF2B5EF4-FFF2-40B4-BE49-F238E27FC236}">
                <a16:creationId xmlns:a16="http://schemas.microsoft.com/office/drawing/2014/main" id="{EAD1A961-7A39-437C-8EA1-7DE9DBB7E3F5}"/>
              </a:ext>
            </a:extLst>
          </p:cNvPr>
          <p:cNvGrpSpPr/>
          <p:nvPr/>
        </p:nvGrpSpPr>
        <p:grpSpPr>
          <a:xfrm>
            <a:off x="9090869" y="4155552"/>
            <a:ext cx="2534551" cy="2723359"/>
            <a:chOff x="5415070" y="2926686"/>
            <a:chExt cx="3286125" cy="3209926"/>
          </a:xfrm>
        </p:grpSpPr>
        <p:pic>
          <p:nvPicPr>
            <p:cNvPr id="5" name="Picture 2" descr="http://conteudo.imasters.com.br/16680/Sucess.jpg">
              <a:extLst>
                <a:ext uri="{FF2B5EF4-FFF2-40B4-BE49-F238E27FC236}">
                  <a16:creationId xmlns:a16="http://schemas.microsoft.com/office/drawing/2014/main" id="{C6C06EC6-EE79-495B-84AB-421E9DF970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070" y="2926686"/>
              <a:ext cx="3286125" cy="3209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876C03E-3E98-44E8-BDAF-4717DDF132AA}"/>
                </a:ext>
              </a:extLst>
            </p:cNvPr>
            <p:cNvSpPr/>
            <p:nvPr/>
          </p:nvSpPr>
          <p:spPr>
            <a:xfrm>
              <a:off x="8316416" y="5733256"/>
              <a:ext cx="384779" cy="403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160"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CA59759B-C796-4FE2-9CA1-27F9FBE74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617" y="6490667"/>
            <a:ext cx="315723" cy="409575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766614" y="1196752"/>
            <a:ext cx="105131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 metodologia é um conjunto de métodos pelos quais se rege uma investigação científica para esclarecer ou explicar melhor um conceito.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Método é o procedimento indicado que determina a realização de determinados objetivos.</a:t>
            </a:r>
          </a:p>
          <a:p>
            <a:endParaRPr lang="pt-BR" sz="2000" dirty="0"/>
          </a:p>
          <a:p>
            <a:r>
              <a:rPr lang="pt-BR" sz="2000" dirty="0"/>
              <a:t>Então, a metodologia são os métodos para determinar qual é o procedimento mais adequado para aplicar ou sistematizar em uma investigação ou trabalho.</a:t>
            </a:r>
          </a:p>
        </p:txBody>
      </p:sp>
    </p:spTree>
    <p:extLst>
      <p:ext uri="{BB962C8B-B14F-4D97-AF65-F5344CB8AC3E}">
        <p14:creationId xmlns:p14="http://schemas.microsoft.com/office/powerpoint/2010/main" val="342184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18E647-8E36-4434-B7CA-AC3B2193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90" y="249239"/>
            <a:ext cx="10554384" cy="358750"/>
          </a:xfrm>
        </p:spPr>
        <p:txBody>
          <a:bodyPr>
            <a:normAutofit fontScale="90000"/>
          </a:bodyPr>
          <a:lstStyle/>
          <a:p>
            <a:r>
              <a:rPr lang="pt-BR" dirty="0"/>
              <a:t>Principais mandamentos para uso de metodologia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7613E7-929D-481E-B81F-B7C4A3A2E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03" y="2420887"/>
            <a:ext cx="3688228" cy="3688228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FEF41A83-DD6B-4238-AE01-91FE41185926}"/>
              </a:ext>
            </a:extLst>
          </p:cNvPr>
          <p:cNvSpPr/>
          <p:nvPr/>
        </p:nvSpPr>
        <p:spPr>
          <a:xfrm>
            <a:off x="704182" y="755295"/>
            <a:ext cx="1021556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160" dirty="0"/>
          </a:p>
          <a:p>
            <a:r>
              <a:rPr lang="pt-BR" sz="2160" dirty="0"/>
              <a:t>As principais medidas para garantir o uso de metodologia, são:</a:t>
            </a:r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E6D52241-C418-4258-B775-32A0061344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378976"/>
              </p:ext>
            </p:extLst>
          </p:nvPr>
        </p:nvGraphicFramePr>
        <p:xfrm>
          <a:off x="4367015" y="2005308"/>
          <a:ext cx="6774241" cy="4232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624D89C-1198-4EC3-B91D-5EAD5F94ADCF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X8 - Rituais e Mandamentos.xlsx</a:t>
            </a:r>
          </a:p>
        </p:txBody>
      </p:sp>
    </p:spTree>
    <p:extLst>
      <p:ext uri="{BB962C8B-B14F-4D97-AF65-F5344CB8AC3E}">
        <p14:creationId xmlns:p14="http://schemas.microsoft.com/office/powerpoint/2010/main" val="93804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38A14C8-3608-4108-BF23-51744D5CF7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dgm id="{738A14C8-3608-4108-BF23-51744D5CF7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5">
                                            <p:graphicEl>
                                              <a:dgm id="{738A14C8-3608-4108-BF23-51744D5CF7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4E98B8B-5AD2-4E83-9FA7-98E2284230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>
                                            <p:graphicEl>
                                              <a:dgm id="{B4E98B8B-5AD2-4E83-9FA7-98E2284230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>
                                            <p:graphicEl>
                                              <a:dgm id="{B4E98B8B-5AD2-4E83-9FA7-98E2284230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7F237BA-00E7-4193-990E-CCCB04A389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>
                                            <p:graphicEl>
                                              <a:dgm id="{D7F237BA-00E7-4193-990E-CCCB04A389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5">
                                            <p:graphicEl>
                                              <a:dgm id="{D7F237BA-00E7-4193-990E-CCCB04A389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09FB150-CCEA-48B6-AF86-F32B944050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>
                                            <p:graphicEl>
                                              <a:dgm id="{A09FB150-CCEA-48B6-AF86-F32B944050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>
                                            <p:graphicEl>
                                              <a:dgm id="{A09FB150-CCEA-48B6-AF86-F32B944050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DC0117A-0DCD-4B06-9F73-62F49131F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5">
                                            <p:graphicEl>
                                              <a:dgm id="{4DC0117A-0DCD-4B06-9F73-62F49131F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>
                                            <p:graphicEl>
                                              <a:dgm id="{4DC0117A-0DCD-4B06-9F73-62F49131F9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CDA33F5-7FC9-43B7-8C96-C0A26B7782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>
                                            <p:graphicEl>
                                              <a:dgm id="{7CDA33F5-7FC9-43B7-8C96-C0A26B7782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>
                                            <p:graphicEl>
                                              <a:dgm id="{7CDA33F5-7FC9-43B7-8C96-C0A26B7782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B248DFE-4C15-4483-92A2-3614F4907E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">
                                            <p:graphicEl>
                                              <a:dgm id="{0B248DFE-4C15-4483-92A2-3614F4907E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5">
                                            <p:graphicEl>
                                              <a:dgm id="{0B248DFE-4C15-4483-92A2-3614F4907E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7748C01-17FB-407B-A198-7D4C64718E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5">
                                            <p:graphicEl>
                                              <a:dgm id="{A7748C01-17FB-407B-A198-7D4C64718E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5">
                                            <p:graphicEl>
                                              <a:dgm id="{A7748C01-17FB-407B-A198-7D4C64718E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57291BB-74BC-45B0-8E3E-9A163B0D04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>
                                            <p:graphicEl>
                                              <a:dgm id="{957291BB-74BC-45B0-8E3E-9A163B0D04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5">
                                            <p:graphicEl>
                                              <a:dgm id="{957291BB-74BC-45B0-8E3E-9A163B0D04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75DFC32-041F-48E6-8739-513496270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5">
                                            <p:graphicEl>
                                              <a:dgm id="{675DFC32-041F-48E6-8739-513496270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5">
                                            <p:graphicEl>
                                              <a:dgm id="{675DFC32-041F-48E6-8739-5134962707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406DE5A-1941-48CC-9D4F-5A224C2CA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">
                                            <p:graphicEl>
                                              <a:dgm id="{4406DE5A-1941-48CC-9D4F-5A224C2CA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5">
                                            <p:graphicEl>
                                              <a:dgm id="{4406DE5A-1941-48CC-9D4F-5A224C2CAE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EA4812B-D772-413C-BAB1-DF8DC438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é projeto?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19457A-EA5C-4B61-92B6-34E92A9CF0F8}"/>
              </a:ext>
            </a:extLst>
          </p:cNvPr>
          <p:cNvSpPr/>
          <p:nvPr/>
        </p:nvSpPr>
        <p:spPr>
          <a:xfrm>
            <a:off x="1169860" y="720824"/>
            <a:ext cx="97728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920" dirty="0"/>
          </a:p>
          <a:p>
            <a:r>
              <a:rPr lang="pt-BR" sz="2160" b="1" i="1" dirty="0"/>
              <a:t>Para o Guia PMBOK® um projeto é...</a:t>
            </a:r>
          </a:p>
          <a:p>
            <a:endParaRPr lang="en-US" sz="2160" dirty="0"/>
          </a:p>
          <a:p>
            <a:pPr algn="ctr"/>
            <a:r>
              <a:rPr lang="pt-BR" sz="2160" dirty="0"/>
              <a:t>“...um esforço temporário empreendido para criar um produto, serviço ou resultado</a:t>
            </a:r>
          </a:p>
          <a:p>
            <a:pPr algn="ctr"/>
            <a:r>
              <a:rPr lang="pt-BR" sz="2160" dirty="0"/>
              <a:t>exclusivo. A natureza temporária dos projetos indica que eles têm um início e um término definidos.</a:t>
            </a:r>
          </a:p>
          <a:p>
            <a:pPr algn="ctr"/>
            <a:endParaRPr lang="pt-BR" sz="2160" dirty="0"/>
          </a:p>
          <a:p>
            <a:pPr algn="ctr"/>
            <a:r>
              <a:rPr lang="pt-BR" sz="2160" dirty="0"/>
              <a:t>O término é alcançado quando os objetivos do projeto são atingidos.</a:t>
            </a:r>
          </a:p>
          <a:p>
            <a:endParaRPr lang="pt-BR" sz="216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631E9C5-BF41-4906-8F4E-5182B9D50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03930" y="620688"/>
            <a:ext cx="971550" cy="35433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18890A6-7416-4E70-95C5-F861313AB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03930" y="3734777"/>
            <a:ext cx="971550" cy="35433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143A899-02D9-4446-9C3C-C2F8F29880F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782854" y="4738872"/>
            <a:ext cx="1728192" cy="14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244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Zoest7vkCQVAuSv8dvG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iS4iw9t0CnspL5hxgC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G.mTt2XEy.vCiS1AZ8q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YGuE0ex1E.QuWhp3PSmvg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7119</Words>
  <Application>Microsoft Office PowerPoint</Application>
  <PresentationFormat>Personalizar</PresentationFormat>
  <Paragraphs>1379</Paragraphs>
  <Slides>59</Slides>
  <Notes>15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3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Objetivo</vt:lpstr>
      <vt:lpstr>Apresentação do PowerPoint</vt:lpstr>
      <vt:lpstr>O que é metodologia?</vt:lpstr>
      <vt:lpstr>Principais mandamentos para uso de metodologia</vt:lpstr>
      <vt:lpstr>O que é projeto?</vt:lpstr>
      <vt:lpstr>O que é Projeto na AutoPass</vt:lpstr>
      <vt:lpstr>Ciclo de Vida de um Projeto</vt:lpstr>
      <vt:lpstr>Quais são os tipos de projetos na Autopass</vt:lpstr>
      <vt:lpstr>Apresentação do PowerPoint</vt:lpstr>
      <vt:lpstr>Metodologia de Projetos Autopass</vt:lpstr>
      <vt:lpstr>Estrutura da Metodologia</vt:lpstr>
      <vt:lpstr>Premissas da Metodologia</vt:lpstr>
      <vt:lpstr>Fluxo da Metodologia</vt:lpstr>
      <vt:lpstr>Fluxo da Metodologia</vt:lpstr>
      <vt:lpstr>Nível de detalhamento</vt:lpstr>
      <vt:lpstr>Apresentação do PowerPoint</vt:lpstr>
      <vt:lpstr>Gates</vt:lpstr>
      <vt:lpstr>Checklist</vt:lpstr>
      <vt:lpstr>Apresentação do PowerPoint</vt:lpstr>
      <vt:lpstr>Papéis</vt:lpstr>
      <vt:lpstr>Responsabilidades (RACI)</vt:lpstr>
      <vt:lpstr>Matriz de Responsabilidades </vt:lpstr>
      <vt:lpstr>Matriz de Responsabilidades </vt:lpstr>
      <vt:lpstr>Apresentação do PowerPoint</vt:lpstr>
      <vt:lpstr>Modelos de Artefatos</vt:lpstr>
      <vt:lpstr>Modelos de Artefatos</vt:lpstr>
      <vt:lpstr>Quais são os artefatos</vt:lpstr>
      <vt:lpstr>Quais são os artefatos</vt:lpstr>
      <vt:lpstr>Aonde e quando aplicar cada modelo?</vt:lpstr>
      <vt:lpstr>Apresentação do PowerPoint</vt:lpstr>
      <vt:lpstr>Atividades da Metodologia</vt:lpstr>
      <vt:lpstr>Monitoramento e Controle (ciclo de vida)</vt:lpstr>
      <vt:lpstr>Atividades para conduzir o projeto</vt:lpstr>
      <vt:lpstr>Atividades para garantir a transição para Sustentação/Operação</vt:lpstr>
      <vt:lpstr>Explorando as atividades</vt:lpstr>
      <vt:lpstr>Apresentação do PowerPoint</vt:lpstr>
      <vt:lpstr>Apresentação do PowerPoint</vt:lpstr>
      <vt:lpstr>Repositório</vt:lpstr>
      <vt:lpstr>Repositório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Boas Práticas</vt:lpstr>
      <vt:lpstr>Mandamentos</vt:lpstr>
      <vt:lpstr>Apresentação do PowerPoint</vt:lpstr>
      <vt:lpstr>Apresentação do PowerPoint</vt:lpstr>
      <vt:lpstr>Dúvidas?</vt:lpstr>
      <vt:lpstr>Apresentação do PowerPoint</vt:lpstr>
    </vt:vector>
  </TitlesOfParts>
  <Company>Promobom Autopass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Katia  Massa</dc:creator>
  <cp:lastModifiedBy>Marco Dittrichi</cp:lastModifiedBy>
  <cp:revision>450</cp:revision>
  <dcterms:created xsi:type="dcterms:W3CDTF">2016-07-27T18:41:41Z</dcterms:created>
  <dcterms:modified xsi:type="dcterms:W3CDTF">2022-02-06T11:04:30Z</dcterms:modified>
</cp:coreProperties>
</file>