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8" r:id="rId2"/>
    <p:sldId id="259" r:id="rId3"/>
    <p:sldId id="308" r:id="rId4"/>
    <p:sldId id="303" r:id="rId5"/>
    <p:sldId id="285" r:id="rId6"/>
    <p:sldId id="288" r:id="rId7"/>
    <p:sldId id="289" r:id="rId8"/>
    <p:sldId id="349" r:id="rId9"/>
    <p:sldId id="393" r:id="rId10"/>
    <p:sldId id="390" r:id="rId11"/>
    <p:sldId id="388" r:id="rId12"/>
    <p:sldId id="355" r:id="rId13"/>
    <p:sldId id="363" r:id="rId14"/>
    <p:sldId id="356" r:id="rId15"/>
    <p:sldId id="314" r:id="rId16"/>
    <p:sldId id="364" r:id="rId17"/>
    <p:sldId id="319" r:id="rId18"/>
    <p:sldId id="391" r:id="rId19"/>
    <p:sldId id="392" r:id="rId20"/>
    <p:sldId id="301" r:id="rId21"/>
    <p:sldId id="386" r:id="rId22"/>
    <p:sldId id="389" r:id="rId23"/>
    <p:sldId id="282" r:id="rId24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1" autoAdjust="0"/>
    <p:restoredTop sz="89286" autoAdjust="0"/>
  </p:normalViewPr>
  <p:slideViewPr>
    <p:cSldViewPr>
      <p:cViewPr varScale="1">
        <p:scale>
          <a:sx n="111" d="100"/>
          <a:sy n="111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43468-2937-4FD7-8D78-597FE78D715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7AFB13F-A665-4114-9C2D-87601D39D57E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dirty="0"/>
            <a:t>Terá disciplina na execução dos métodos e processos e na utilização dos artefatos.</a:t>
          </a:r>
        </a:p>
      </dgm:t>
    </dgm:pt>
    <dgm:pt modelId="{F7AB598B-323A-41A0-880B-4C77BAF2253A}" type="parTrans" cxnId="{B62FA32A-C607-405F-B4E2-26686862EBA1}">
      <dgm:prSet/>
      <dgm:spPr/>
      <dgm:t>
        <a:bodyPr/>
        <a:lstStyle/>
        <a:p>
          <a:endParaRPr lang="pt-BR"/>
        </a:p>
      </dgm:t>
    </dgm:pt>
    <dgm:pt modelId="{FCF30CFF-CC6F-4C94-AFE4-6E26ACE5BF7F}" type="sibTrans" cxnId="{B62FA32A-C607-405F-B4E2-26686862EBA1}">
      <dgm:prSet/>
      <dgm:spPr/>
      <dgm:t>
        <a:bodyPr/>
        <a:lstStyle/>
        <a:p>
          <a:endParaRPr lang="pt-BR"/>
        </a:p>
      </dgm:t>
    </dgm:pt>
    <dgm:pt modelId="{65D80499-F801-4A98-BAFB-B3466296FA11}">
      <dgm:prSet/>
      <dgm:spPr/>
      <dgm:t>
        <a:bodyPr/>
        <a:lstStyle/>
        <a:p>
          <a:r>
            <a:rPr lang="pt-BR" dirty="0"/>
            <a:t>Gerenciará o escopo através da aplicação dos rituais de projeto. </a:t>
          </a:r>
        </a:p>
      </dgm:t>
    </dgm:pt>
    <dgm:pt modelId="{52993E9B-2CB0-4738-84B0-756CCEC5C44E}" type="parTrans" cxnId="{C59402B1-50FE-4DB2-A7AC-A424D91C11D1}">
      <dgm:prSet/>
      <dgm:spPr/>
      <dgm:t>
        <a:bodyPr/>
        <a:lstStyle/>
        <a:p>
          <a:endParaRPr lang="pt-BR"/>
        </a:p>
      </dgm:t>
    </dgm:pt>
    <dgm:pt modelId="{9124FA26-015C-49FD-A150-ED7F83A2A56F}" type="sibTrans" cxnId="{C59402B1-50FE-4DB2-A7AC-A424D91C11D1}">
      <dgm:prSet/>
      <dgm:spPr/>
      <dgm:t>
        <a:bodyPr/>
        <a:lstStyle/>
        <a:p>
          <a:endParaRPr lang="pt-BR"/>
        </a:p>
      </dgm:t>
    </dgm:pt>
    <dgm:pt modelId="{1AA39FC0-3135-4C42-A42C-9106DB104B49}">
      <dgm:prSet/>
      <dgm:spPr/>
      <dgm:t>
        <a:bodyPr/>
        <a:lstStyle/>
        <a:p>
          <a:r>
            <a:rPr lang="en-US" dirty="0" err="1"/>
            <a:t>Envolverá</a:t>
          </a:r>
          <a:r>
            <a:rPr lang="en-US" dirty="0"/>
            <a:t> as </a:t>
          </a:r>
          <a:r>
            <a:rPr lang="en-US" dirty="0" err="1"/>
            <a:t>pessoas</a:t>
          </a:r>
          <a:r>
            <a:rPr lang="en-US" dirty="0"/>
            <a:t> </a:t>
          </a:r>
          <a:r>
            <a:rPr lang="en-US" dirty="0" err="1"/>
            <a:t>certas</a:t>
          </a:r>
          <a:r>
            <a:rPr lang="en-US" dirty="0"/>
            <a:t> e no </a:t>
          </a:r>
          <a:r>
            <a:rPr lang="en-US" dirty="0" err="1"/>
            <a:t>momento</a:t>
          </a:r>
          <a:r>
            <a:rPr lang="en-US" dirty="0"/>
            <a:t> </a:t>
          </a:r>
          <a:r>
            <a:rPr lang="en-US" dirty="0" err="1"/>
            <a:t>correto</a:t>
          </a:r>
          <a:r>
            <a:rPr lang="en-US" dirty="0"/>
            <a:t> para </a:t>
          </a:r>
          <a:r>
            <a:rPr lang="en-US" dirty="0" err="1"/>
            <a:t>execução</a:t>
          </a:r>
          <a:r>
            <a:rPr lang="en-US" dirty="0"/>
            <a:t> das atividades. </a:t>
          </a:r>
          <a:endParaRPr lang="pt-BR" dirty="0"/>
        </a:p>
      </dgm:t>
    </dgm:pt>
    <dgm:pt modelId="{6EE9C097-DB7B-4A01-AA3E-3891AA15CF6C}" type="parTrans" cxnId="{E890820E-16A3-4AD4-88FF-B56C5861E2E5}">
      <dgm:prSet/>
      <dgm:spPr/>
      <dgm:t>
        <a:bodyPr/>
        <a:lstStyle/>
        <a:p>
          <a:endParaRPr lang="pt-BR"/>
        </a:p>
      </dgm:t>
    </dgm:pt>
    <dgm:pt modelId="{01DDBC3E-F946-41B6-8319-E8F93741FF1B}" type="sibTrans" cxnId="{E890820E-16A3-4AD4-88FF-B56C5861E2E5}">
      <dgm:prSet/>
      <dgm:spPr/>
      <dgm:t>
        <a:bodyPr/>
        <a:lstStyle/>
        <a:p>
          <a:endParaRPr lang="pt-BR"/>
        </a:p>
      </dgm:t>
    </dgm:pt>
    <dgm:pt modelId="{21640E7D-1FBA-49E5-8DA4-73529582E90E}">
      <dgm:prSet/>
      <dgm:spPr/>
      <dgm:t>
        <a:bodyPr/>
        <a:lstStyle/>
        <a:p>
          <a:r>
            <a:rPr lang="pt-BR" dirty="0"/>
            <a:t>Reportará claramente o andamento do projeto e seus problemas.</a:t>
          </a:r>
        </a:p>
      </dgm:t>
    </dgm:pt>
    <dgm:pt modelId="{2899B02D-C662-405D-95F4-48B775BB3D94}" type="parTrans" cxnId="{DCF52F5E-005E-4F22-A936-3D512CE6653F}">
      <dgm:prSet/>
      <dgm:spPr/>
      <dgm:t>
        <a:bodyPr/>
        <a:lstStyle/>
        <a:p>
          <a:endParaRPr lang="pt-BR"/>
        </a:p>
      </dgm:t>
    </dgm:pt>
    <dgm:pt modelId="{6CBE937F-DEEE-4556-A56A-932D9C6EFF4A}" type="sibTrans" cxnId="{DCF52F5E-005E-4F22-A936-3D512CE6653F}">
      <dgm:prSet/>
      <dgm:spPr/>
      <dgm:t>
        <a:bodyPr/>
        <a:lstStyle/>
        <a:p>
          <a:endParaRPr lang="pt-BR"/>
        </a:p>
      </dgm:t>
    </dgm:pt>
    <dgm:pt modelId="{F1FD435B-A677-4B66-98DB-D8F1A1832150}">
      <dgm:prSet/>
      <dgm:spPr/>
      <dgm:t>
        <a:bodyPr/>
        <a:lstStyle/>
        <a:p>
          <a:r>
            <a:rPr lang="pt-BR" dirty="0"/>
            <a:t>Medirá de forma adequada todas as etapas do projeto, através dos métodos definidos.</a:t>
          </a:r>
        </a:p>
      </dgm:t>
    </dgm:pt>
    <dgm:pt modelId="{128B8B32-982D-4365-9DAA-FF713E6760B4}" type="parTrans" cxnId="{2B3E870F-BE55-4093-802A-C00EEA659B90}">
      <dgm:prSet/>
      <dgm:spPr/>
      <dgm:t>
        <a:bodyPr/>
        <a:lstStyle/>
        <a:p>
          <a:endParaRPr lang="pt-BR"/>
        </a:p>
      </dgm:t>
    </dgm:pt>
    <dgm:pt modelId="{C91A0A5C-2EED-43A2-8091-DA3360F66295}" type="sibTrans" cxnId="{2B3E870F-BE55-4093-802A-C00EEA659B90}">
      <dgm:prSet/>
      <dgm:spPr/>
      <dgm:t>
        <a:bodyPr/>
        <a:lstStyle/>
        <a:p>
          <a:endParaRPr lang="pt-BR"/>
        </a:p>
      </dgm:t>
    </dgm:pt>
    <dgm:pt modelId="{A9AA3146-EF82-4CD7-82BE-A8A0705695EC}" type="pres">
      <dgm:prSet presAssocID="{55343468-2937-4FD7-8D78-597FE78D7153}" presName="Name0" presStyleCnt="0">
        <dgm:presLayoutVars>
          <dgm:chMax val="7"/>
          <dgm:chPref val="7"/>
          <dgm:dir/>
        </dgm:presLayoutVars>
      </dgm:prSet>
      <dgm:spPr/>
    </dgm:pt>
    <dgm:pt modelId="{F6586C76-2ED9-4980-9E80-0D5B7B3AA90F}" type="pres">
      <dgm:prSet presAssocID="{55343468-2937-4FD7-8D78-597FE78D7153}" presName="Name1" presStyleCnt="0"/>
      <dgm:spPr/>
    </dgm:pt>
    <dgm:pt modelId="{8B73814E-B18B-4DF4-AEAE-AEACC92D94AA}" type="pres">
      <dgm:prSet presAssocID="{55343468-2937-4FD7-8D78-597FE78D7153}" presName="cycle" presStyleCnt="0"/>
      <dgm:spPr/>
    </dgm:pt>
    <dgm:pt modelId="{30E8A273-F26F-4C29-BD87-1210FA364C58}" type="pres">
      <dgm:prSet presAssocID="{55343468-2937-4FD7-8D78-597FE78D7153}" presName="srcNode" presStyleLbl="node1" presStyleIdx="0" presStyleCnt="5"/>
      <dgm:spPr/>
    </dgm:pt>
    <dgm:pt modelId="{738A14C8-3608-4108-BF23-51744D5CF701}" type="pres">
      <dgm:prSet presAssocID="{55343468-2937-4FD7-8D78-597FE78D7153}" presName="conn" presStyleLbl="parChTrans1D2" presStyleIdx="0" presStyleCnt="1"/>
      <dgm:spPr/>
    </dgm:pt>
    <dgm:pt modelId="{6CA4A926-5EFE-4907-ACF5-3D28064741D8}" type="pres">
      <dgm:prSet presAssocID="{55343468-2937-4FD7-8D78-597FE78D7153}" presName="extraNode" presStyleLbl="node1" presStyleIdx="0" presStyleCnt="5"/>
      <dgm:spPr/>
    </dgm:pt>
    <dgm:pt modelId="{9C78AB95-7DA8-4D39-83D7-9CE0BCEE1E65}" type="pres">
      <dgm:prSet presAssocID="{55343468-2937-4FD7-8D78-597FE78D7153}" presName="dstNode" presStyleLbl="node1" presStyleIdx="0" presStyleCnt="5"/>
      <dgm:spPr/>
    </dgm:pt>
    <dgm:pt modelId="{D7F237BA-00E7-4193-990E-CCCB04A389B5}" type="pres">
      <dgm:prSet presAssocID="{07AFB13F-A665-4114-9C2D-87601D39D57E}" presName="text_1" presStyleLbl="node1" presStyleIdx="0" presStyleCnt="5">
        <dgm:presLayoutVars>
          <dgm:bulletEnabled val="1"/>
        </dgm:presLayoutVars>
      </dgm:prSet>
      <dgm:spPr/>
    </dgm:pt>
    <dgm:pt modelId="{3472056A-4891-4E2E-9B33-B0BF12DCCAD2}" type="pres">
      <dgm:prSet presAssocID="{07AFB13F-A665-4114-9C2D-87601D39D57E}" presName="accent_1" presStyleCnt="0"/>
      <dgm:spPr/>
    </dgm:pt>
    <dgm:pt modelId="{B4E98B8B-5AD2-4E83-9FA7-98E22842307A}" type="pres">
      <dgm:prSet presAssocID="{07AFB13F-A665-4114-9C2D-87601D39D57E}" presName="accentRepeatNode" presStyleLbl="solidFgAcc1" presStyleIdx="0" presStyleCnt="5"/>
      <dgm:spPr/>
    </dgm:pt>
    <dgm:pt modelId="{4DC0117A-0DCD-4B06-9F73-62F49131F910}" type="pres">
      <dgm:prSet presAssocID="{65D80499-F801-4A98-BAFB-B3466296FA11}" presName="text_2" presStyleLbl="node1" presStyleIdx="1" presStyleCnt="5">
        <dgm:presLayoutVars>
          <dgm:bulletEnabled val="1"/>
        </dgm:presLayoutVars>
      </dgm:prSet>
      <dgm:spPr/>
    </dgm:pt>
    <dgm:pt modelId="{7C0094B2-A269-46B1-B9B1-985E0661B7EE}" type="pres">
      <dgm:prSet presAssocID="{65D80499-F801-4A98-BAFB-B3466296FA11}" presName="accent_2" presStyleCnt="0"/>
      <dgm:spPr/>
    </dgm:pt>
    <dgm:pt modelId="{A09FB150-CCEA-48B6-AF86-F32B944050C6}" type="pres">
      <dgm:prSet presAssocID="{65D80499-F801-4A98-BAFB-B3466296FA11}" presName="accentRepeatNode" presStyleLbl="solidFgAcc1" presStyleIdx="1" presStyleCnt="5"/>
      <dgm:spPr/>
    </dgm:pt>
    <dgm:pt modelId="{0B248DFE-4C15-4483-92A2-3614F4907E04}" type="pres">
      <dgm:prSet presAssocID="{1AA39FC0-3135-4C42-A42C-9106DB104B49}" presName="text_3" presStyleLbl="node1" presStyleIdx="2" presStyleCnt="5">
        <dgm:presLayoutVars>
          <dgm:bulletEnabled val="1"/>
        </dgm:presLayoutVars>
      </dgm:prSet>
      <dgm:spPr/>
    </dgm:pt>
    <dgm:pt modelId="{75C758B3-5EFC-4DE3-A670-123492BFFA52}" type="pres">
      <dgm:prSet presAssocID="{1AA39FC0-3135-4C42-A42C-9106DB104B49}" presName="accent_3" presStyleCnt="0"/>
      <dgm:spPr/>
    </dgm:pt>
    <dgm:pt modelId="{7CDA33F5-7FC9-43B7-8C96-C0A26B778220}" type="pres">
      <dgm:prSet presAssocID="{1AA39FC0-3135-4C42-A42C-9106DB104B49}" presName="accentRepeatNode" presStyleLbl="solidFgAcc1" presStyleIdx="2" presStyleCnt="5"/>
      <dgm:spPr/>
    </dgm:pt>
    <dgm:pt modelId="{957291BB-74BC-45B0-8E3E-9A163B0D04E5}" type="pres">
      <dgm:prSet presAssocID="{F1FD435B-A677-4B66-98DB-D8F1A1832150}" presName="text_4" presStyleLbl="node1" presStyleIdx="3" presStyleCnt="5">
        <dgm:presLayoutVars>
          <dgm:bulletEnabled val="1"/>
        </dgm:presLayoutVars>
      </dgm:prSet>
      <dgm:spPr/>
    </dgm:pt>
    <dgm:pt modelId="{262D26F7-1357-47E7-9C6B-0DAA79754B4D}" type="pres">
      <dgm:prSet presAssocID="{F1FD435B-A677-4B66-98DB-D8F1A1832150}" presName="accent_4" presStyleCnt="0"/>
      <dgm:spPr/>
    </dgm:pt>
    <dgm:pt modelId="{A7748C01-17FB-407B-A198-7D4C64718E4E}" type="pres">
      <dgm:prSet presAssocID="{F1FD435B-A677-4B66-98DB-D8F1A1832150}" presName="accentRepeatNode" presStyleLbl="solidFgAcc1" presStyleIdx="3" presStyleCnt="5"/>
      <dgm:spPr/>
    </dgm:pt>
    <dgm:pt modelId="{4406DE5A-1941-48CC-9D4F-5A224C2CAE41}" type="pres">
      <dgm:prSet presAssocID="{21640E7D-1FBA-49E5-8DA4-73529582E90E}" presName="text_5" presStyleLbl="node1" presStyleIdx="4" presStyleCnt="5">
        <dgm:presLayoutVars>
          <dgm:bulletEnabled val="1"/>
        </dgm:presLayoutVars>
      </dgm:prSet>
      <dgm:spPr/>
    </dgm:pt>
    <dgm:pt modelId="{1850C3FF-7447-40A5-8A50-B734AD62D451}" type="pres">
      <dgm:prSet presAssocID="{21640E7D-1FBA-49E5-8DA4-73529582E90E}" presName="accent_5" presStyleCnt="0"/>
      <dgm:spPr/>
    </dgm:pt>
    <dgm:pt modelId="{675DFC32-041F-48E6-8739-51349627070C}" type="pres">
      <dgm:prSet presAssocID="{21640E7D-1FBA-49E5-8DA4-73529582E90E}" presName="accentRepeatNode" presStyleLbl="solidFgAcc1" presStyleIdx="4" presStyleCnt="5"/>
      <dgm:spPr/>
    </dgm:pt>
  </dgm:ptLst>
  <dgm:cxnLst>
    <dgm:cxn modelId="{97977607-9B29-4A7B-9391-B892FE9C343A}" type="presOf" srcId="{07AFB13F-A665-4114-9C2D-87601D39D57E}" destId="{D7F237BA-00E7-4193-990E-CCCB04A389B5}" srcOrd="0" destOrd="0" presId="urn:microsoft.com/office/officeart/2008/layout/VerticalCurvedList"/>
    <dgm:cxn modelId="{E890820E-16A3-4AD4-88FF-B56C5861E2E5}" srcId="{55343468-2937-4FD7-8D78-597FE78D7153}" destId="{1AA39FC0-3135-4C42-A42C-9106DB104B49}" srcOrd="2" destOrd="0" parTransId="{6EE9C097-DB7B-4A01-AA3E-3891AA15CF6C}" sibTransId="{01DDBC3E-F946-41B6-8319-E8F93741FF1B}"/>
    <dgm:cxn modelId="{2B3E870F-BE55-4093-802A-C00EEA659B90}" srcId="{55343468-2937-4FD7-8D78-597FE78D7153}" destId="{F1FD435B-A677-4B66-98DB-D8F1A1832150}" srcOrd="3" destOrd="0" parTransId="{128B8B32-982D-4365-9DAA-FF713E6760B4}" sibTransId="{C91A0A5C-2EED-43A2-8091-DA3360F66295}"/>
    <dgm:cxn modelId="{553D4E1F-EB54-4357-93E7-116BD8E24F16}" type="presOf" srcId="{FCF30CFF-CC6F-4C94-AFE4-6E26ACE5BF7F}" destId="{738A14C8-3608-4108-BF23-51744D5CF701}" srcOrd="0" destOrd="0" presId="urn:microsoft.com/office/officeart/2008/layout/VerticalCurvedList"/>
    <dgm:cxn modelId="{B62FA32A-C607-405F-B4E2-26686862EBA1}" srcId="{55343468-2937-4FD7-8D78-597FE78D7153}" destId="{07AFB13F-A665-4114-9C2D-87601D39D57E}" srcOrd="0" destOrd="0" parTransId="{F7AB598B-323A-41A0-880B-4C77BAF2253A}" sibTransId="{FCF30CFF-CC6F-4C94-AFE4-6E26ACE5BF7F}"/>
    <dgm:cxn modelId="{DCF52F5E-005E-4F22-A936-3D512CE6653F}" srcId="{55343468-2937-4FD7-8D78-597FE78D7153}" destId="{21640E7D-1FBA-49E5-8DA4-73529582E90E}" srcOrd="4" destOrd="0" parTransId="{2899B02D-C662-405D-95F4-48B775BB3D94}" sibTransId="{6CBE937F-DEEE-4556-A56A-932D9C6EFF4A}"/>
    <dgm:cxn modelId="{805B1E45-055E-4878-8C3F-1EEC059B3157}" type="presOf" srcId="{55343468-2937-4FD7-8D78-597FE78D7153}" destId="{A9AA3146-EF82-4CD7-82BE-A8A0705695EC}" srcOrd="0" destOrd="0" presId="urn:microsoft.com/office/officeart/2008/layout/VerticalCurvedList"/>
    <dgm:cxn modelId="{8B8B844A-54B6-4568-8A40-913D5EB65C2C}" type="presOf" srcId="{65D80499-F801-4A98-BAFB-B3466296FA11}" destId="{4DC0117A-0DCD-4B06-9F73-62F49131F910}" srcOrd="0" destOrd="0" presId="urn:microsoft.com/office/officeart/2008/layout/VerticalCurvedList"/>
    <dgm:cxn modelId="{68725174-0C75-4221-8686-6EEC920CDF25}" type="presOf" srcId="{1AA39FC0-3135-4C42-A42C-9106DB104B49}" destId="{0B248DFE-4C15-4483-92A2-3614F4907E04}" srcOrd="0" destOrd="0" presId="urn:microsoft.com/office/officeart/2008/layout/VerticalCurvedList"/>
    <dgm:cxn modelId="{543C77A9-D78D-4634-A0CB-97591A938AB9}" type="presOf" srcId="{F1FD435B-A677-4B66-98DB-D8F1A1832150}" destId="{957291BB-74BC-45B0-8E3E-9A163B0D04E5}" srcOrd="0" destOrd="0" presId="urn:microsoft.com/office/officeart/2008/layout/VerticalCurvedList"/>
    <dgm:cxn modelId="{C59402B1-50FE-4DB2-A7AC-A424D91C11D1}" srcId="{55343468-2937-4FD7-8D78-597FE78D7153}" destId="{65D80499-F801-4A98-BAFB-B3466296FA11}" srcOrd="1" destOrd="0" parTransId="{52993E9B-2CB0-4738-84B0-756CCEC5C44E}" sibTransId="{9124FA26-015C-49FD-A150-ED7F83A2A56F}"/>
    <dgm:cxn modelId="{D5B996E5-4C1F-4246-B607-0E6F7811F352}" type="presOf" srcId="{21640E7D-1FBA-49E5-8DA4-73529582E90E}" destId="{4406DE5A-1941-48CC-9D4F-5A224C2CAE41}" srcOrd="0" destOrd="0" presId="urn:microsoft.com/office/officeart/2008/layout/VerticalCurvedList"/>
    <dgm:cxn modelId="{ADDD0398-9B71-4198-AD16-04D8B47830AC}" type="presParOf" srcId="{A9AA3146-EF82-4CD7-82BE-A8A0705695EC}" destId="{F6586C76-2ED9-4980-9E80-0D5B7B3AA90F}" srcOrd="0" destOrd="0" presId="urn:microsoft.com/office/officeart/2008/layout/VerticalCurvedList"/>
    <dgm:cxn modelId="{7BB82EBA-48F6-40C9-9693-D137DD7D8CA4}" type="presParOf" srcId="{F6586C76-2ED9-4980-9E80-0D5B7B3AA90F}" destId="{8B73814E-B18B-4DF4-AEAE-AEACC92D94AA}" srcOrd="0" destOrd="0" presId="urn:microsoft.com/office/officeart/2008/layout/VerticalCurvedList"/>
    <dgm:cxn modelId="{B7F27A8B-B054-4720-BEB6-32334CD66775}" type="presParOf" srcId="{8B73814E-B18B-4DF4-AEAE-AEACC92D94AA}" destId="{30E8A273-F26F-4C29-BD87-1210FA364C58}" srcOrd="0" destOrd="0" presId="urn:microsoft.com/office/officeart/2008/layout/VerticalCurvedList"/>
    <dgm:cxn modelId="{987EA7A9-5E89-4746-BAE1-DAA75BE9F672}" type="presParOf" srcId="{8B73814E-B18B-4DF4-AEAE-AEACC92D94AA}" destId="{738A14C8-3608-4108-BF23-51744D5CF701}" srcOrd="1" destOrd="0" presId="urn:microsoft.com/office/officeart/2008/layout/VerticalCurvedList"/>
    <dgm:cxn modelId="{D3C81133-2970-4673-B496-F29328277BAD}" type="presParOf" srcId="{8B73814E-B18B-4DF4-AEAE-AEACC92D94AA}" destId="{6CA4A926-5EFE-4907-ACF5-3D28064741D8}" srcOrd="2" destOrd="0" presId="urn:microsoft.com/office/officeart/2008/layout/VerticalCurvedList"/>
    <dgm:cxn modelId="{519AC241-9AF3-4CCD-95AA-C32400B1D94E}" type="presParOf" srcId="{8B73814E-B18B-4DF4-AEAE-AEACC92D94AA}" destId="{9C78AB95-7DA8-4D39-83D7-9CE0BCEE1E65}" srcOrd="3" destOrd="0" presId="urn:microsoft.com/office/officeart/2008/layout/VerticalCurvedList"/>
    <dgm:cxn modelId="{CE628C0C-CBCE-4C1A-ABB3-C29E4398AD56}" type="presParOf" srcId="{F6586C76-2ED9-4980-9E80-0D5B7B3AA90F}" destId="{D7F237BA-00E7-4193-990E-CCCB04A389B5}" srcOrd="1" destOrd="0" presId="urn:microsoft.com/office/officeart/2008/layout/VerticalCurvedList"/>
    <dgm:cxn modelId="{A10B98B6-9AF2-457B-BD01-62C8D281B2E8}" type="presParOf" srcId="{F6586C76-2ED9-4980-9E80-0D5B7B3AA90F}" destId="{3472056A-4891-4E2E-9B33-B0BF12DCCAD2}" srcOrd="2" destOrd="0" presId="urn:microsoft.com/office/officeart/2008/layout/VerticalCurvedList"/>
    <dgm:cxn modelId="{C52D1490-6F24-4DC2-A3FF-4A1A7927934D}" type="presParOf" srcId="{3472056A-4891-4E2E-9B33-B0BF12DCCAD2}" destId="{B4E98B8B-5AD2-4E83-9FA7-98E22842307A}" srcOrd="0" destOrd="0" presId="urn:microsoft.com/office/officeart/2008/layout/VerticalCurvedList"/>
    <dgm:cxn modelId="{9E5610FD-3313-4C2E-9E58-DAC5745B916D}" type="presParOf" srcId="{F6586C76-2ED9-4980-9E80-0D5B7B3AA90F}" destId="{4DC0117A-0DCD-4B06-9F73-62F49131F910}" srcOrd="3" destOrd="0" presId="urn:microsoft.com/office/officeart/2008/layout/VerticalCurvedList"/>
    <dgm:cxn modelId="{7749ED87-DE64-4D51-98B8-E010C7622C19}" type="presParOf" srcId="{F6586C76-2ED9-4980-9E80-0D5B7B3AA90F}" destId="{7C0094B2-A269-46B1-B9B1-985E0661B7EE}" srcOrd="4" destOrd="0" presId="urn:microsoft.com/office/officeart/2008/layout/VerticalCurvedList"/>
    <dgm:cxn modelId="{7A8E611B-7DBF-4F39-A839-75C46890D27E}" type="presParOf" srcId="{7C0094B2-A269-46B1-B9B1-985E0661B7EE}" destId="{A09FB150-CCEA-48B6-AF86-F32B944050C6}" srcOrd="0" destOrd="0" presId="urn:microsoft.com/office/officeart/2008/layout/VerticalCurvedList"/>
    <dgm:cxn modelId="{F39E2182-73A0-463B-9E15-367A2B738BCE}" type="presParOf" srcId="{F6586C76-2ED9-4980-9E80-0D5B7B3AA90F}" destId="{0B248DFE-4C15-4483-92A2-3614F4907E04}" srcOrd="5" destOrd="0" presId="urn:microsoft.com/office/officeart/2008/layout/VerticalCurvedList"/>
    <dgm:cxn modelId="{AF0D7BFF-B1F4-4EC9-92FB-D3B37B446334}" type="presParOf" srcId="{F6586C76-2ED9-4980-9E80-0D5B7B3AA90F}" destId="{75C758B3-5EFC-4DE3-A670-123492BFFA52}" srcOrd="6" destOrd="0" presId="urn:microsoft.com/office/officeart/2008/layout/VerticalCurvedList"/>
    <dgm:cxn modelId="{C9A62A7F-74F6-49A3-A5AD-D118EBEBD20B}" type="presParOf" srcId="{75C758B3-5EFC-4DE3-A670-123492BFFA52}" destId="{7CDA33F5-7FC9-43B7-8C96-C0A26B778220}" srcOrd="0" destOrd="0" presId="urn:microsoft.com/office/officeart/2008/layout/VerticalCurvedList"/>
    <dgm:cxn modelId="{BB74DD80-FA78-4D11-8F52-DD1C6FDFB48C}" type="presParOf" srcId="{F6586C76-2ED9-4980-9E80-0D5B7B3AA90F}" destId="{957291BB-74BC-45B0-8E3E-9A163B0D04E5}" srcOrd="7" destOrd="0" presId="urn:microsoft.com/office/officeart/2008/layout/VerticalCurvedList"/>
    <dgm:cxn modelId="{FE19AEEF-3ADB-4E40-9EF5-9A998691C0B2}" type="presParOf" srcId="{F6586C76-2ED9-4980-9E80-0D5B7B3AA90F}" destId="{262D26F7-1357-47E7-9C6B-0DAA79754B4D}" srcOrd="8" destOrd="0" presId="urn:microsoft.com/office/officeart/2008/layout/VerticalCurvedList"/>
    <dgm:cxn modelId="{F04FE679-26AC-4AE2-938F-BFCA692F095A}" type="presParOf" srcId="{262D26F7-1357-47E7-9C6B-0DAA79754B4D}" destId="{A7748C01-17FB-407B-A198-7D4C64718E4E}" srcOrd="0" destOrd="0" presId="urn:microsoft.com/office/officeart/2008/layout/VerticalCurvedList"/>
    <dgm:cxn modelId="{5D1DB58C-9A07-42A0-B05E-9CB1833DFD24}" type="presParOf" srcId="{F6586C76-2ED9-4980-9E80-0D5B7B3AA90F}" destId="{4406DE5A-1941-48CC-9D4F-5A224C2CAE41}" srcOrd="9" destOrd="0" presId="urn:microsoft.com/office/officeart/2008/layout/VerticalCurvedList"/>
    <dgm:cxn modelId="{7CB3231A-5DB7-4C95-8365-985BBDF57606}" type="presParOf" srcId="{F6586C76-2ED9-4980-9E80-0D5B7B3AA90F}" destId="{1850C3FF-7447-40A5-8A50-B734AD62D451}" srcOrd="10" destOrd="0" presId="urn:microsoft.com/office/officeart/2008/layout/VerticalCurvedList"/>
    <dgm:cxn modelId="{C4966CE7-43BB-408D-AA4B-B7C0F02056D8}" type="presParOf" srcId="{1850C3FF-7447-40A5-8A50-B734AD62D451}" destId="{675DFC32-041F-48E6-8739-51349627070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14C8-3608-4108-BF23-51744D5CF701}">
      <dsp:nvSpPr>
        <dsp:cNvPr id="0" name=""/>
        <dsp:cNvSpPr/>
      </dsp:nvSpPr>
      <dsp:spPr>
        <a:xfrm>
          <a:off x="-4784412" y="-733304"/>
          <a:ext cx="5698613" cy="5698613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37BA-00E7-4193-990E-CCCB04A389B5}">
      <dsp:nvSpPr>
        <dsp:cNvPr id="0" name=""/>
        <dsp:cNvSpPr/>
      </dsp:nvSpPr>
      <dsp:spPr>
        <a:xfrm>
          <a:off x="400062" y="264415"/>
          <a:ext cx="6316338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dirty="0"/>
            <a:t>Terá disciplina na execução dos métodos e processos e na utilização dos artefatos.</a:t>
          </a:r>
        </a:p>
      </dsp:txBody>
      <dsp:txXfrm>
        <a:off x="400062" y="264415"/>
        <a:ext cx="6316338" cy="529169"/>
      </dsp:txXfrm>
    </dsp:sp>
    <dsp:sp modelId="{B4E98B8B-5AD2-4E83-9FA7-98E22842307A}">
      <dsp:nvSpPr>
        <dsp:cNvPr id="0" name=""/>
        <dsp:cNvSpPr/>
      </dsp:nvSpPr>
      <dsp:spPr>
        <a:xfrm>
          <a:off x="69331" y="198269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C0117A-0DCD-4B06-9F73-62F49131F910}">
      <dsp:nvSpPr>
        <dsp:cNvPr id="0" name=""/>
        <dsp:cNvSpPr/>
      </dsp:nvSpPr>
      <dsp:spPr>
        <a:xfrm>
          <a:off x="779250" y="1057916"/>
          <a:ext cx="593715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Gerenciará o escopo através da aplicação dos rituais de projeto. </a:t>
          </a:r>
        </a:p>
      </dsp:txBody>
      <dsp:txXfrm>
        <a:off x="779250" y="1057916"/>
        <a:ext cx="5937150" cy="529169"/>
      </dsp:txXfrm>
    </dsp:sp>
    <dsp:sp modelId="{A09FB150-CCEA-48B6-AF86-F32B944050C6}">
      <dsp:nvSpPr>
        <dsp:cNvPr id="0" name=""/>
        <dsp:cNvSpPr/>
      </dsp:nvSpPr>
      <dsp:spPr>
        <a:xfrm>
          <a:off x="448519" y="991770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248DFE-4C15-4483-92A2-3614F4907E04}">
      <dsp:nvSpPr>
        <dsp:cNvPr id="0" name=""/>
        <dsp:cNvSpPr/>
      </dsp:nvSpPr>
      <dsp:spPr>
        <a:xfrm>
          <a:off x="895630" y="1851417"/>
          <a:ext cx="582077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Envolverá</a:t>
          </a:r>
          <a:r>
            <a:rPr lang="en-US" sz="1600" kern="1200" dirty="0"/>
            <a:t> as </a:t>
          </a:r>
          <a:r>
            <a:rPr lang="en-US" sz="1600" kern="1200" dirty="0" err="1"/>
            <a:t>pessoas</a:t>
          </a:r>
          <a:r>
            <a:rPr lang="en-US" sz="1600" kern="1200" dirty="0"/>
            <a:t> </a:t>
          </a:r>
          <a:r>
            <a:rPr lang="en-US" sz="1600" kern="1200" dirty="0" err="1"/>
            <a:t>certas</a:t>
          </a:r>
          <a:r>
            <a:rPr lang="en-US" sz="1600" kern="1200" dirty="0"/>
            <a:t> e no </a:t>
          </a:r>
          <a:r>
            <a:rPr lang="en-US" sz="1600" kern="1200" dirty="0" err="1"/>
            <a:t>momento</a:t>
          </a:r>
          <a:r>
            <a:rPr lang="en-US" sz="1600" kern="1200" dirty="0"/>
            <a:t> </a:t>
          </a:r>
          <a:r>
            <a:rPr lang="en-US" sz="1600" kern="1200" dirty="0" err="1"/>
            <a:t>correto</a:t>
          </a:r>
          <a:r>
            <a:rPr lang="en-US" sz="1600" kern="1200" dirty="0"/>
            <a:t> para </a:t>
          </a:r>
          <a:r>
            <a:rPr lang="en-US" sz="1600" kern="1200" dirty="0" err="1"/>
            <a:t>execução</a:t>
          </a:r>
          <a:r>
            <a:rPr lang="en-US" sz="1600" kern="1200" dirty="0"/>
            <a:t> das atividades. </a:t>
          </a:r>
          <a:endParaRPr lang="pt-BR" sz="1600" kern="1200" dirty="0"/>
        </a:p>
      </dsp:txBody>
      <dsp:txXfrm>
        <a:off x="895630" y="1851417"/>
        <a:ext cx="5820770" cy="529169"/>
      </dsp:txXfrm>
    </dsp:sp>
    <dsp:sp modelId="{7CDA33F5-7FC9-43B7-8C96-C0A26B778220}">
      <dsp:nvSpPr>
        <dsp:cNvPr id="0" name=""/>
        <dsp:cNvSpPr/>
      </dsp:nvSpPr>
      <dsp:spPr>
        <a:xfrm>
          <a:off x="564899" y="1785270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291BB-74BC-45B0-8E3E-9A163B0D04E5}">
      <dsp:nvSpPr>
        <dsp:cNvPr id="0" name=""/>
        <dsp:cNvSpPr/>
      </dsp:nvSpPr>
      <dsp:spPr>
        <a:xfrm>
          <a:off x="779250" y="2644917"/>
          <a:ext cx="5937150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Medirá de forma adequada todas as etapas do projeto, através dos métodos definidos.</a:t>
          </a:r>
        </a:p>
      </dsp:txBody>
      <dsp:txXfrm>
        <a:off x="779250" y="2644917"/>
        <a:ext cx="5937150" cy="529169"/>
      </dsp:txXfrm>
    </dsp:sp>
    <dsp:sp modelId="{A7748C01-17FB-407B-A198-7D4C64718E4E}">
      <dsp:nvSpPr>
        <dsp:cNvPr id="0" name=""/>
        <dsp:cNvSpPr/>
      </dsp:nvSpPr>
      <dsp:spPr>
        <a:xfrm>
          <a:off x="448519" y="2578771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06DE5A-1941-48CC-9D4F-5A224C2CAE41}">
      <dsp:nvSpPr>
        <dsp:cNvPr id="0" name=""/>
        <dsp:cNvSpPr/>
      </dsp:nvSpPr>
      <dsp:spPr>
        <a:xfrm>
          <a:off x="400062" y="3438418"/>
          <a:ext cx="6316338" cy="529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002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Reportará claramente o andamento do projeto e seus problemas.</a:t>
          </a:r>
        </a:p>
      </dsp:txBody>
      <dsp:txXfrm>
        <a:off x="400062" y="3438418"/>
        <a:ext cx="6316338" cy="529169"/>
      </dsp:txXfrm>
    </dsp:sp>
    <dsp:sp modelId="{675DFC32-041F-48E6-8739-51349627070C}">
      <dsp:nvSpPr>
        <dsp:cNvPr id="0" name=""/>
        <dsp:cNvSpPr/>
      </dsp:nvSpPr>
      <dsp:spPr>
        <a:xfrm>
          <a:off x="69331" y="3372272"/>
          <a:ext cx="661462" cy="661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1677-EAD6-4FA9-9B64-BF5FE63D595B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6EDD-9529-4193-A23A-AF06C0010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F72-E9DE-402F-8E94-40A7BAD30050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3DFB-379F-423B-A546-1F4CEB6A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7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73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23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655" y="1340768"/>
            <a:ext cx="11244451" cy="2376264"/>
          </a:xfrm>
        </p:spPr>
        <p:txBody>
          <a:bodyPr>
            <a:normAutofit/>
          </a:bodyPr>
          <a:lstStyle>
            <a:lvl1pPr marL="0" indent="0" algn="just">
              <a:buNone/>
              <a:defRPr lang="pt-BR" sz="2160" b="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Lorem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ipsum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dolor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amet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consectetur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adipiscing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elit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Maecenas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id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posuere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tristique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faucibus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nisi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Proin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imperdiet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lacus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maximus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Morbi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suscipit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convallis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Aenean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lectus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urna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vehicula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in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metus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 Ut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cursus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tincidunt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ligula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, et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placerat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leo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sollicitudin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at.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Aliquam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ornare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fringilla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congue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6" y="6813377"/>
            <a:ext cx="12239089" cy="655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74" y="251634"/>
            <a:ext cx="76341" cy="381754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09521" y="249239"/>
            <a:ext cx="10971372" cy="358750"/>
          </a:xfrm>
        </p:spPr>
        <p:txBody>
          <a:bodyPr>
            <a:normAutofit/>
          </a:bodyPr>
          <a:lstStyle>
            <a:lvl1pPr algn="l">
              <a:defRPr sz="336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263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22"/>
          <p:cNvSpPr/>
          <p:nvPr userDrawn="1"/>
        </p:nvSpPr>
        <p:spPr>
          <a:xfrm rot="1569113">
            <a:off x="-2447081" y="1075699"/>
            <a:ext cx="9850202" cy="6404244"/>
          </a:xfrm>
          <a:custGeom>
            <a:avLst/>
            <a:gdLst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0 w 9576351"/>
              <a:gd name="connsiteY7" fmla="*/ 5276641 h 6331994"/>
              <a:gd name="connsiteX8" fmla="*/ 0 w 9576351"/>
              <a:gd name="connsiteY8" fmla="*/ 1055353 h 6331994"/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3352679 w 9576351"/>
              <a:gd name="connsiteY7" fmla="*/ 5072448 h 6331994"/>
              <a:gd name="connsiteX8" fmla="*/ 0 w 9576351"/>
              <a:gd name="connsiteY8" fmla="*/ 1055353 h 6331994"/>
              <a:gd name="connsiteX0" fmla="*/ 4693066 w 8598873"/>
              <a:gd name="connsiteY0" fmla="*/ 7161344 h 7417977"/>
              <a:gd name="connsiteX1" fmla="*/ 77875 w 8598873"/>
              <a:gd name="connsiteY1" fmla="*/ 0 h 7417977"/>
              <a:gd name="connsiteX2" fmla="*/ 7543520 w 8598873"/>
              <a:gd name="connsiteY2" fmla="*/ 0 h 7417977"/>
              <a:gd name="connsiteX3" fmla="*/ 8598873 w 8598873"/>
              <a:gd name="connsiteY3" fmla="*/ 1055353 h 7417977"/>
              <a:gd name="connsiteX4" fmla="*/ 8598873 w 8598873"/>
              <a:gd name="connsiteY4" fmla="*/ 5276641 h 7417977"/>
              <a:gd name="connsiteX5" fmla="*/ 7543520 w 8598873"/>
              <a:gd name="connsiteY5" fmla="*/ 6331994 h 7417977"/>
              <a:gd name="connsiteX6" fmla="*/ 77875 w 8598873"/>
              <a:gd name="connsiteY6" fmla="*/ 6331994 h 7417977"/>
              <a:gd name="connsiteX7" fmla="*/ 2375201 w 8598873"/>
              <a:gd name="connsiteY7" fmla="*/ 5072448 h 7417977"/>
              <a:gd name="connsiteX8" fmla="*/ 4693066 w 8598873"/>
              <a:gd name="connsiteY8" fmla="*/ 7161344 h 7417977"/>
              <a:gd name="connsiteX0" fmla="*/ 4693066 w 8598873"/>
              <a:gd name="connsiteY0" fmla="*/ 7441304 h 7697937"/>
              <a:gd name="connsiteX1" fmla="*/ 1025241 w 8598873"/>
              <a:gd name="connsiteY1" fmla="*/ 0 h 7697937"/>
              <a:gd name="connsiteX2" fmla="*/ 7543520 w 8598873"/>
              <a:gd name="connsiteY2" fmla="*/ 279960 h 7697937"/>
              <a:gd name="connsiteX3" fmla="*/ 8598873 w 8598873"/>
              <a:gd name="connsiteY3" fmla="*/ 1335313 h 7697937"/>
              <a:gd name="connsiteX4" fmla="*/ 8598873 w 8598873"/>
              <a:gd name="connsiteY4" fmla="*/ 5556601 h 7697937"/>
              <a:gd name="connsiteX5" fmla="*/ 7543520 w 8598873"/>
              <a:gd name="connsiteY5" fmla="*/ 6611954 h 7697937"/>
              <a:gd name="connsiteX6" fmla="*/ 77875 w 8598873"/>
              <a:gd name="connsiteY6" fmla="*/ 6611954 h 7697937"/>
              <a:gd name="connsiteX7" fmla="*/ 2375201 w 8598873"/>
              <a:gd name="connsiteY7" fmla="*/ 5352408 h 7697937"/>
              <a:gd name="connsiteX8" fmla="*/ 4693066 w 8598873"/>
              <a:gd name="connsiteY8" fmla="*/ 7441304 h 7697937"/>
              <a:gd name="connsiteX0" fmla="*/ 4693066 w 8598873"/>
              <a:gd name="connsiteY0" fmla="*/ 7723144 h 7979777"/>
              <a:gd name="connsiteX1" fmla="*/ 1457837 w 8598873"/>
              <a:gd name="connsiteY1" fmla="*/ 696729 h 7979777"/>
              <a:gd name="connsiteX2" fmla="*/ 1025241 w 8598873"/>
              <a:gd name="connsiteY2" fmla="*/ 281840 h 7979777"/>
              <a:gd name="connsiteX3" fmla="*/ 7543520 w 8598873"/>
              <a:gd name="connsiteY3" fmla="*/ 561800 h 7979777"/>
              <a:gd name="connsiteX4" fmla="*/ 8598873 w 8598873"/>
              <a:gd name="connsiteY4" fmla="*/ 1617153 h 7979777"/>
              <a:gd name="connsiteX5" fmla="*/ 8598873 w 8598873"/>
              <a:gd name="connsiteY5" fmla="*/ 5838441 h 7979777"/>
              <a:gd name="connsiteX6" fmla="*/ 7543520 w 8598873"/>
              <a:gd name="connsiteY6" fmla="*/ 6893794 h 7979777"/>
              <a:gd name="connsiteX7" fmla="*/ 77875 w 8598873"/>
              <a:gd name="connsiteY7" fmla="*/ 6893794 h 7979777"/>
              <a:gd name="connsiteX8" fmla="*/ 2375201 w 8598873"/>
              <a:gd name="connsiteY8" fmla="*/ 5634248 h 7979777"/>
              <a:gd name="connsiteX9" fmla="*/ 4693066 w 8598873"/>
              <a:gd name="connsiteY9" fmla="*/ 7723144 h 7979777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1025241 w 8598873"/>
              <a:gd name="connsiteY3" fmla="*/ 98808 h 7796745"/>
              <a:gd name="connsiteX4" fmla="*/ 7543520 w 8598873"/>
              <a:gd name="connsiteY4" fmla="*/ 378768 h 7796745"/>
              <a:gd name="connsiteX5" fmla="*/ 8598873 w 8598873"/>
              <a:gd name="connsiteY5" fmla="*/ 1434121 h 7796745"/>
              <a:gd name="connsiteX6" fmla="*/ 8598873 w 8598873"/>
              <a:gd name="connsiteY6" fmla="*/ 5655409 h 7796745"/>
              <a:gd name="connsiteX7" fmla="*/ 7543520 w 8598873"/>
              <a:gd name="connsiteY7" fmla="*/ 6710762 h 7796745"/>
              <a:gd name="connsiteX8" fmla="*/ 77875 w 8598873"/>
              <a:gd name="connsiteY8" fmla="*/ 6710762 h 7796745"/>
              <a:gd name="connsiteX9" fmla="*/ 2375201 w 8598873"/>
              <a:gd name="connsiteY9" fmla="*/ 5451216 h 7796745"/>
              <a:gd name="connsiteX10" fmla="*/ 4693066 w 8598873"/>
              <a:gd name="connsiteY10" fmla="*/ 7540112 h 7796745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335256 w 8598873"/>
              <a:gd name="connsiteY3" fmla="*/ 787083 h 7796745"/>
              <a:gd name="connsiteX4" fmla="*/ 1025241 w 8598873"/>
              <a:gd name="connsiteY4" fmla="*/ 98808 h 7796745"/>
              <a:gd name="connsiteX5" fmla="*/ 7543520 w 8598873"/>
              <a:gd name="connsiteY5" fmla="*/ 378768 h 7796745"/>
              <a:gd name="connsiteX6" fmla="*/ 8598873 w 8598873"/>
              <a:gd name="connsiteY6" fmla="*/ 1434121 h 7796745"/>
              <a:gd name="connsiteX7" fmla="*/ 8598873 w 8598873"/>
              <a:gd name="connsiteY7" fmla="*/ 5655409 h 7796745"/>
              <a:gd name="connsiteX8" fmla="*/ 7543520 w 8598873"/>
              <a:gd name="connsiteY8" fmla="*/ 6710762 h 7796745"/>
              <a:gd name="connsiteX9" fmla="*/ 77875 w 8598873"/>
              <a:gd name="connsiteY9" fmla="*/ 6710762 h 7796745"/>
              <a:gd name="connsiteX10" fmla="*/ 2375201 w 8598873"/>
              <a:gd name="connsiteY10" fmla="*/ 5451216 h 7796745"/>
              <a:gd name="connsiteX11" fmla="*/ 4693066 w 8598873"/>
              <a:gd name="connsiteY11" fmla="*/ 7540112 h 7796745"/>
              <a:gd name="connsiteX0" fmla="*/ 4693066 w 8598873"/>
              <a:gd name="connsiteY0" fmla="*/ 7443496 h 7700129"/>
              <a:gd name="connsiteX1" fmla="*/ 2753398 w 8598873"/>
              <a:gd name="connsiteY1" fmla="*/ 3405863 h 7700129"/>
              <a:gd name="connsiteX2" fmla="*/ 1228751 w 8598873"/>
              <a:gd name="connsiteY2" fmla="*/ 516338 h 7700129"/>
              <a:gd name="connsiteX3" fmla="*/ 335256 w 8598873"/>
              <a:gd name="connsiteY3" fmla="*/ 690467 h 7700129"/>
              <a:gd name="connsiteX4" fmla="*/ 1025241 w 8598873"/>
              <a:gd name="connsiteY4" fmla="*/ 2192 h 7700129"/>
              <a:gd name="connsiteX5" fmla="*/ 7543520 w 8598873"/>
              <a:gd name="connsiteY5" fmla="*/ 282152 h 7700129"/>
              <a:gd name="connsiteX6" fmla="*/ 8598873 w 8598873"/>
              <a:gd name="connsiteY6" fmla="*/ 1337505 h 7700129"/>
              <a:gd name="connsiteX7" fmla="*/ 8598873 w 8598873"/>
              <a:gd name="connsiteY7" fmla="*/ 5558793 h 7700129"/>
              <a:gd name="connsiteX8" fmla="*/ 7543520 w 8598873"/>
              <a:gd name="connsiteY8" fmla="*/ 6614146 h 7700129"/>
              <a:gd name="connsiteX9" fmla="*/ 77875 w 8598873"/>
              <a:gd name="connsiteY9" fmla="*/ 6614146 h 7700129"/>
              <a:gd name="connsiteX10" fmla="*/ 2375201 w 8598873"/>
              <a:gd name="connsiteY10" fmla="*/ 5354600 h 7700129"/>
              <a:gd name="connsiteX11" fmla="*/ 4693066 w 8598873"/>
              <a:gd name="connsiteY11" fmla="*/ 7443496 h 7700129"/>
              <a:gd name="connsiteX0" fmla="*/ 4693066 w 8598873"/>
              <a:gd name="connsiteY0" fmla="*/ 7441304 h 7697937"/>
              <a:gd name="connsiteX1" fmla="*/ 2753398 w 8598873"/>
              <a:gd name="connsiteY1" fmla="*/ 3403671 h 7697937"/>
              <a:gd name="connsiteX2" fmla="*/ 1228751 w 8598873"/>
              <a:gd name="connsiteY2" fmla="*/ 514146 h 7697937"/>
              <a:gd name="connsiteX3" fmla="*/ 1025241 w 8598873"/>
              <a:gd name="connsiteY3" fmla="*/ 0 h 7697937"/>
              <a:gd name="connsiteX4" fmla="*/ 7543520 w 8598873"/>
              <a:gd name="connsiteY4" fmla="*/ 279960 h 7697937"/>
              <a:gd name="connsiteX5" fmla="*/ 8598873 w 8598873"/>
              <a:gd name="connsiteY5" fmla="*/ 1335313 h 7697937"/>
              <a:gd name="connsiteX6" fmla="*/ 8598873 w 8598873"/>
              <a:gd name="connsiteY6" fmla="*/ 5556601 h 7697937"/>
              <a:gd name="connsiteX7" fmla="*/ 7543520 w 8598873"/>
              <a:gd name="connsiteY7" fmla="*/ 6611954 h 7697937"/>
              <a:gd name="connsiteX8" fmla="*/ 77875 w 8598873"/>
              <a:gd name="connsiteY8" fmla="*/ 6611954 h 7697937"/>
              <a:gd name="connsiteX9" fmla="*/ 2375201 w 8598873"/>
              <a:gd name="connsiteY9" fmla="*/ 5352408 h 7697937"/>
              <a:gd name="connsiteX10" fmla="*/ 4693066 w 8598873"/>
              <a:gd name="connsiteY10" fmla="*/ 7441304 h 7697937"/>
              <a:gd name="connsiteX0" fmla="*/ 4693066 w 8598873"/>
              <a:gd name="connsiteY0" fmla="*/ 7291851 h 7548484"/>
              <a:gd name="connsiteX1" fmla="*/ 2753398 w 8598873"/>
              <a:gd name="connsiteY1" fmla="*/ 3254218 h 7548484"/>
              <a:gd name="connsiteX2" fmla="*/ 1228751 w 8598873"/>
              <a:gd name="connsiteY2" fmla="*/ 364693 h 7548484"/>
              <a:gd name="connsiteX3" fmla="*/ 7543520 w 8598873"/>
              <a:gd name="connsiteY3" fmla="*/ 130507 h 7548484"/>
              <a:gd name="connsiteX4" fmla="*/ 8598873 w 8598873"/>
              <a:gd name="connsiteY4" fmla="*/ 1185860 h 7548484"/>
              <a:gd name="connsiteX5" fmla="*/ 8598873 w 8598873"/>
              <a:gd name="connsiteY5" fmla="*/ 5407148 h 7548484"/>
              <a:gd name="connsiteX6" fmla="*/ 7543520 w 8598873"/>
              <a:gd name="connsiteY6" fmla="*/ 6462501 h 7548484"/>
              <a:gd name="connsiteX7" fmla="*/ 77875 w 8598873"/>
              <a:gd name="connsiteY7" fmla="*/ 6462501 h 7548484"/>
              <a:gd name="connsiteX8" fmla="*/ 2375201 w 8598873"/>
              <a:gd name="connsiteY8" fmla="*/ 5202955 h 7548484"/>
              <a:gd name="connsiteX9" fmla="*/ 4693066 w 8598873"/>
              <a:gd name="connsiteY9" fmla="*/ 7291851 h 7548484"/>
              <a:gd name="connsiteX0" fmla="*/ 4693066 w 8598873"/>
              <a:gd name="connsiteY0" fmla="*/ 7340359 h 7596992"/>
              <a:gd name="connsiteX1" fmla="*/ 2753398 w 8598873"/>
              <a:gd name="connsiteY1" fmla="*/ 3302726 h 7596992"/>
              <a:gd name="connsiteX2" fmla="*/ 1181644 w 8598873"/>
              <a:gd name="connsiteY2" fmla="*/ 317265 h 7596992"/>
              <a:gd name="connsiteX3" fmla="*/ 7543520 w 8598873"/>
              <a:gd name="connsiteY3" fmla="*/ 179015 h 7596992"/>
              <a:gd name="connsiteX4" fmla="*/ 8598873 w 8598873"/>
              <a:gd name="connsiteY4" fmla="*/ 1234368 h 7596992"/>
              <a:gd name="connsiteX5" fmla="*/ 8598873 w 8598873"/>
              <a:gd name="connsiteY5" fmla="*/ 5455656 h 7596992"/>
              <a:gd name="connsiteX6" fmla="*/ 7543520 w 8598873"/>
              <a:gd name="connsiteY6" fmla="*/ 6511009 h 7596992"/>
              <a:gd name="connsiteX7" fmla="*/ 77875 w 8598873"/>
              <a:gd name="connsiteY7" fmla="*/ 6511009 h 7596992"/>
              <a:gd name="connsiteX8" fmla="*/ 2375201 w 8598873"/>
              <a:gd name="connsiteY8" fmla="*/ 5251463 h 7596992"/>
              <a:gd name="connsiteX9" fmla="*/ 4693066 w 8598873"/>
              <a:gd name="connsiteY9" fmla="*/ 7340359 h 7596992"/>
              <a:gd name="connsiteX0" fmla="*/ 3511422 w 7417229"/>
              <a:gd name="connsiteY0" fmla="*/ 7340359 h 7596992"/>
              <a:gd name="connsiteX1" fmla="*/ 1571754 w 7417229"/>
              <a:gd name="connsiteY1" fmla="*/ 3302726 h 7596992"/>
              <a:gd name="connsiteX2" fmla="*/ 0 w 7417229"/>
              <a:gd name="connsiteY2" fmla="*/ 317265 h 7596992"/>
              <a:gd name="connsiteX3" fmla="*/ 6361876 w 7417229"/>
              <a:gd name="connsiteY3" fmla="*/ 179015 h 7596992"/>
              <a:gd name="connsiteX4" fmla="*/ 7417229 w 7417229"/>
              <a:gd name="connsiteY4" fmla="*/ 1234368 h 7596992"/>
              <a:gd name="connsiteX5" fmla="*/ 7417229 w 7417229"/>
              <a:gd name="connsiteY5" fmla="*/ 5455656 h 7596992"/>
              <a:gd name="connsiteX6" fmla="*/ 6361876 w 7417229"/>
              <a:gd name="connsiteY6" fmla="*/ 6511009 h 7596992"/>
              <a:gd name="connsiteX7" fmla="*/ 1193557 w 7417229"/>
              <a:gd name="connsiteY7" fmla="*/ 5251463 h 7596992"/>
              <a:gd name="connsiteX8" fmla="*/ 3511422 w 7417229"/>
              <a:gd name="connsiteY8" fmla="*/ 7340359 h 7596992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511422 w 7417229"/>
              <a:gd name="connsiteY7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725641 w 7417229"/>
              <a:gd name="connsiteY7" fmla="*/ 7312090 h 7340359"/>
              <a:gd name="connsiteX8" fmla="*/ 3511422 w 7417229"/>
              <a:gd name="connsiteY8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3725641 w 7417229"/>
              <a:gd name="connsiteY6" fmla="*/ 7312090 h 7340359"/>
              <a:gd name="connsiteX7" fmla="*/ 3511422 w 7417229"/>
              <a:gd name="connsiteY7" fmla="*/ 7340359 h 7340359"/>
              <a:gd name="connsiteX0" fmla="*/ 3511422 w 7417229"/>
              <a:gd name="connsiteY0" fmla="*/ 7340359 h 7404184"/>
              <a:gd name="connsiteX1" fmla="*/ 1571754 w 7417229"/>
              <a:gd name="connsiteY1" fmla="*/ 3302726 h 7404184"/>
              <a:gd name="connsiteX2" fmla="*/ 0 w 7417229"/>
              <a:gd name="connsiteY2" fmla="*/ 317265 h 7404184"/>
              <a:gd name="connsiteX3" fmla="*/ 6361876 w 7417229"/>
              <a:gd name="connsiteY3" fmla="*/ 179015 h 7404184"/>
              <a:gd name="connsiteX4" fmla="*/ 7417229 w 7417229"/>
              <a:gd name="connsiteY4" fmla="*/ 1234368 h 7404184"/>
              <a:gd name="connsiteX5" fmla="*/ 7417229 w 7417229"/>
              <a:gd name="connsiteY5" fmla="*/ 5455656 h 7404184"/>
              <a:gd name="connsiteX6" fmla="*/ 3511422 w 7417229"/>
              <a:gd name="connsiteY6" fmla="*/ 7340359 h 7404184"/>
              <a:gd name="connsiteX0" fmla="*/ 3511422 w 7417229"/>
              <a:gd name="connsiteY0" fmla="*/ 7340359 h 7379079"/>
              <a:gd name="connsiteX1" fmla="*/ 1571754 w 7417229"/>
              <a:gd name="connsiteY1" fmla="*/ 3302726 h 7379079"/>
              <a:gd name="connsiteX2" fmla="*/ 0 w 7417229"/>
              <a:gd name="connsiteY2" fmla="*/ 317265 h 7379079"/>
              <a:gd name="connsiteX3" fmla="*/ 6361876 w 7417229"/>
              <a:gd name="connsiteY3" fmla="*/ 179015 h 7379079"/>
              <a:gd name="connsiteX4" fmla="*/ 7417229 w 7417229"/>
              <a:gd name="connsiteY4" fmla="*/ 1234368 h 7379079"/>
              <a:gd name="connsiteX5" fmla="*/ 7417229 w 7417229"/>
              <a:gd name="connsiteY5" fmla="*/ 5455656 h 7379079"/>
              <a:gd name="connsiteX6" fmla="*/ 6221064 w 7417229"/>
              <a:gd name="connsiteY6" fmla="*/ 5068107 h 7379079"/>
              <a:gd name="connsiteX7" fmla="*/ 3511422 w 7417229"/>
              <a:gd name="connsiteY7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7417229 w 7417254"/>
              <a:gd name="connsiteY6" fmla="*/ 5455656 h 7379079"/>
              <a:gd name="connsiteX7" fmla="*/ 6221064 w 7417254"/>
              <a:gd name="connsiteY7" fmla="*/ 5068107 h 7379079"/>
              <a:gd name="connsiteX8" fmla="*/ 3511422 w 7417254"/>
              <a:gd name="connsiteY8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6221064 w 7417254"/>
              <a:gd name="connsiteY6" fmla="*/ 5068107 h 7379079"/>
              <a:gd name="connsiteX7" fmla="*/ 3511422 w 7417254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40359"/>
              <a:gd name="connsiteX1" fmla="*/ 1571754 w 7417245"/>
              <a:gd name="connsiteY1" fmla="*/ 3302726 h 7340359"/>
              <a:gd name="connsiteX2" fmla="*/ 0 w 7417245"/>
              <a:gd name="connsiteY2" fmla="*/ 317265 h 7340359"/>
              <a:gd name="connsiteX3" fmla="*/ 6361876 w 7417245"/>
              <a:gd name="connsiteY3" fmla="*/ 179015 h 7340359"/>
              <a:gd name="connsiteX4" fmla="*/ 7417229 w 7417245"/>
              <a:gd name="connsiteY4" fmla="*/ 1234368 h 7340359"/>
              <a:gd name="connsiteX5" fmla="*/ 7404665 w 7417245"/>
              <a:gd name="connsiteY5" fmla="*/ 4434018 h 7340359"/>
              <a:gd name="connsiteX6" fmla="*/ 6221064 w 7417245"/>
              <a:gd name="connsiteY6" fmla="*/ 5068107 h 7340359"/>
              <a:gd name="connsiteX7" fmla="*/ 3511422 w 7417245"/>
              <a:gd name="connsiteY7" fmla="*/ 7340359 h 7340359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235739 w 7417245"/>
              <a:gd name="connsiteY0" fmla="*/ 6536420 h 6536420"/>
              <a:gd name="connsiteX1" fmla="*/ 1571754 w 7417245"/>
              <a:gd name="connsiteY1" fmla="*/ 3302726 h 6536420"/>
              <a:gd name="connsiteX2" fmla="*/ 0 w 7417245"/>
              <a:gd name="connsiteY2" fmla="*/ 317265 h 6536420"/>
              <a:gd name="connsiteX3" fmla="*/ 6361876 w 7417245"/>
              <a:gd name="connsiteY3" fmla="*/ 179015 h 6536420"/>
              <a:gd name="connsiteX4" fmla="*/ 7417229 w 7417245"/>
              <a:gd name="connsiteY4" fmla="*/ 1234368 h 6536420"/>
              <a:gd name="connsiteX5" fmla="*/ 7404665 w 7417245"/>
              <a:gd name="connsiteY5" fmla="*/ 4434018 h 6536420"/>
              <a:gd name="connsiteX6" fmla="*/ 6221064 w 7417245"/>
              <a:gd name="connsiteY6" fmla="*/ 5068107 h 6536420"/>
              <a:gd name="connsiteX7" fmla="*/ 3235739 w 7417245"/>
              <a:gd name="connsiteY7" fmla="*/ 6536420 h 6536420"/>
              <a:gd name="connsiteX0" fmla="*/ 3149843 w 7331349"/>
              <a:gd name="connsiteY0" fmla="*/ 6560836 h 6560836"/>
              <a:gd name="connsiteX1" fmla="*/ 1485858 w 7331349"/>
              <a:gd name="connsiteY1" fmla="*/ 3327142 h 6560836"/>
              <a:gd name="connsiteX2" fmla="*/ 0 w 7331349"/>
              <a:gd name="connsiteY2" fmla="*/ 299504 h 6560836"/>
              <a:gd name="connsiteX3" fmla="*/ 6275980 w 7331349"/>
              <a:gd name="connsiteY3" fmla="*/ 203431 h 6560836"/>
              <a:gd name="connsiteX4" fmla="*/ 7331333 w 7331349"/>
              <a:gd name="connsiteY4" fmla="*/ 1258784 h 6560836"/>
              <a:gd name="connsiteX5" fmla="*/ 7318769 w 7331349"/>
              <a:gd name="connsiteY5" fmla="*/ 4458434 h 6560836"/>
              <a:gd name="connsiteX6" fmla="*/ 6135168 w 7331349"/>
              <a:gd name="connsiteY6" fmla="*/ 5092523 h 6560836"/>
              <a:gd name="connsiteX7" fmla="*/ 3149843 w 7331349"/>
              <a:gd name="connsiteY7" fmla="*/ 6560836 h 6560836"/>
              <a:gd name="connsiteX0" fmla="*/ 3207107 w 7388613"/>
              <a:gd name="connsiteY0" fmla="*/ 6544367 h 6544367"/>
              <a:gd name="connsiteX1" fmla="*/ 1543122 w 7388613"/>
              <a:gd name="connsiteY1" fmla="*/ 3310673 h 6544367"/>
              <a:gd name="connsiteX2" fmla="*/ 0 w 7388613"/>
              <a:gd name="connsiteY2" fmla="*/ 311152 h 6544367"/>
              <a:gd name="connsiteX3" fmla="*/ 6333244 w 7388613"/>
              <a:gd name="connsiteY3" fmla="*/ 186962 h 6544367"/>
              <a:gd name="connsiteX4" fmla="*/ 7388597 w 7388613"/>
              <a:gd name="connsiteY4" fmla="*/ 1242315 h 6544367"/>
              <a:gd name="connsiteX5" fmla="*/ 7376033 w 7388613"/>
              <a:gd name="connsiteY5" fmla="*/ 4441965 h 6544367"/>
              <a:gd name="connsiteX6" fmla="*/ 6192432 w 7388613"/>
              <a:gd name="connsiteY6" fmla="*/ 5076054 h 6544367"/>
              <a:gd name="connsiteX7" fmla="*/ 3207107 w 7388613"/>
              <a:gd name="connsiteY7" fmla="*/ 6544367 h 6544367"/>
              <a:gd name="connsiteX0" fmla="*/ 3207107 w 7388613"/>
              <a:gd name="connsiteY0" fmla="*/ 6396966 h 6396966"/>
              <a:gd name="connsiteX1" fmla="*/ 1543122 w 7388613"/>
              <a:gd name="connsiteY1" fmla="*/ 3163272 h 6396966"/>
              <a:gd name="connsiteX2" fmla="*/ 0 w 7388613"/>
              <a:gd name="connsiteY2" fmla="*/ 163751 h 6396966"/>
              <a:gd name="connsiteX3" fmla="*/ 6333244 w 7388613"/>
              <a:gd name="connsiteY3" fmla="*/ 39561 h 6396966"/>
              <a:gd name="connsiteX4" fmla="*/ 7388597 w 7388613"/>
              <a:gd name="connsiteY4" fmla="*/ 1094914 h 6396966"/>
              <a:gd name="connsiteX5" fmla="*/ 7376033 w 7388613"/>
              <a:gd name="connsiteY5" fmla="*/ 4294564 h 6396966"/>
              <a:gd name="connsiteX6" fmla="*/ 6192432 w 7388613"/>
              <a:gd name="connsiteY6" fmla="*/ 4928653 h 6396966"/>
              <a:gd name="connsiteX7" fmla="*/ 3207107 w 7388613"/>
              <a:gd name="connsiteY7" fmla="*/ 6396966 h 6396966"/>
              <a:gd name="connsiteX0" fmla="*/ 3207107 w 7388613"/>
              <a:gd name="connsiteY0" fmla="*/ 6404244 h 6404244"/>
              <a:gd name="connsiteX1" fmla="*/ 1543122 w 7388613"/>
              <a:gd name="connsiteY1" fmla="*/ 3170550 h 6404244"/>
              <a:gd name="connsiteX2" fmla="*/ 0 w 7388613"/>
              <a:gd name="connsiteY2" fmla="*/ 171029 h 6404244"/>
              <a:gd name="connsiteX3" fmla="*/ 6333244 w 7388613"/>
              <a:gd name="connsiteY3" fmla="*/ 46839 h 6404244"/>
              <a:gd name="connsiteX4" fmla="*/ 7388597 w 7388613"/>
              <a:gd name="connsiteY4" fmla="*/ 1102192 h 6404244"/>
              <a:gd name="connsiteX5" fmla="*/ 7376033 w 7388613"/>
              <a:gd name="connsiteY5" fmla="*/ 4301842 h 6404244"/>
              <a:gd name="connsiteX6" fmla="*/ 6192432 w 7388613"/>
              <a:gd name="connsiteY6" fmla="*/ 4935931 h 6404244"/>
              <a:gd name="connsiteX7" fmla="*/ 3207107 w 7388613"/>
              <a:gd name="connsiteY7" fmla="*/ 6404244 h 64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8613" h="6404244">
                <a:moveTo>
                  <a:pt x="3207107" y="6404244"/>
                </a:moveTo>
                <a:cubicBezTo>
                  <a:pt x="2794169" y="5554665"/>
                  <a:pt x="2154426" y="4410767"/>
                  <a:pt x="1543122" y="3170550"/>
                </a:cubicBezTo>
                <a:cubicBezTo>
                  <a:pt x="920342" y="1928066"/>
                  <a:pt x="72099" y="240177"/>
                  <a:pt x="0" y="171029"/>
                </a:cubicBezTo>
                <a:cubicBezTo>
                  <a:pt x="657136" y="110642"/>
                  <a:pt x="5104890" y="-90022"/>
                  <a:pt x="6333244" y="46839"/>
                </a:cubicBezTo>
                <a:cubicBezTo>
                  <a:pt x="6916099" y="46839"/>
                  <a:pt x="7388597" y="519337"/>
                  <a:pt x="7388597" y="1102192"/>
                </a:cubicBezTo>
                <a:cubicBezTo>
                  <a:pt x="7389154" y="2492743"/>
                  <a:pt x="7375476" y="2911291"/>
                  <a:pt x="7376033" y="4301842"/>
                </a:cubicBezTo>
                <a:cubicBezTo>
                  <a:pt x="5831770" y="5111672"/>
                  <a:pt x="6842114" y="4462169"/>
                  <a:pt x="6192432" y="4935931"/>
                </a:cubicBezTo>
                <a:cubicBezTo>
                  <a:pt x="5541464" y="5250048"/>
                  <a:pt x="4598378" y="5672598"/>
                  <a:pt x="3207107" y="64042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\\DC\Marketing\MARCAS\Marcas ENDO 2016\Gente e Gesta¦âo\Marca Autopass Gente e Gesta¦â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6" y="6093297"/>
            <a:ext cx="2432235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7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3.xml"/><Relationship Id="rId7" Type="http://schemas.openxmlformats.org/officeDocument/2006/relationships/image" Target="../media/image1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2.jpeg"/><Relationship Id="rId4" Type="http://schemas.openxmlformats.org/officeDocument/2006/relationships/tags" Target="../tags/tag4.xm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2"/>
          <p:cNvSpPr txBox="1"/>
          <p:nvPr/>
        </p:nvSpPr>
        <p:spPr>
          <a:xfrm>
            <a:off x="3917022" y="3845135"/>
            <a:ext cx="4126579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Metodologia de Projetos</a:t>
            </a:r>
          </a:p>
        </p:txBody>
      </p:sp>
    </p:spTree>
    <p:extLst>
      <p:ext uri="{BB962C8B-B14F-4D97-AF65-F5344CB8AC3E}">
        <p14:creationId xmlns:p14="http://schemas.microsoft.com/office/powerpoint/2010/main" val="34436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105" name="Seta: para a Direita Listrada 104">
            <a:extLst>
              <a:ext uri="{FF2B5EF4-FFF2-40B4-BE49-F238E27FC236}">
                <a16:creationId xmlns:a16="http://schemas.microsoft.com/office/drawing/2014/main" id="{0F4A37ED-02A6-408E-B898-F50747BF298A}"/>
              </a:ext>
            </a:extLst>
          </p:cNvPr>
          <p:cNvSpPr/>
          <p:nvPr/>
        </p:nvSpPr>
        <p:spPr>
          <a:xfrm>
            <a:off x="7012698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Seta: para a Direita Listrada 105">
            <a:extLst>
              <a:ext uri="{FF2B5EF4-FFF2-40B4-BE49-F238E27FC236}">
                <a16:creationId xmlns:a16="http://schemas.microsoft.com/office/drawing/2014/main" id="{55BE97A2-3A16-4703-99A0-648B17E33E57}"/>
              </a:ext>
            </a:extLst>
          </p:cNvPr>
          <p:cNvSpPr/>
          <p:nvPr/>
        </p:nvSpPr>
        <p:spPr>
          <a:xfrm>
            <a:off x="9027659" y="125683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03" name="Seta: para a Direita Listrada 102">
            <a:extLst>
              <a:ext uri="{FF2B5EF4-FFF2-40B4-BE49-F238E27FC236}">
                <a16:creationId xmlns:a16="http://schemas.microsoft.com/office/drawing/2014/main" id="{87842E9A-3D6D-4CEA-83DB-E3560C226C62}"/>
              </a:ext>
            </a:extLst>
          </p:cNvPr>
          <p:cNvSpPr/>
          <p:nvPr/>
        </p:nvSpPr>
        <p:spPr>
          <a:xfrm>
            <a:off x="2889785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104" name="Seta: para a Direita Listrada 103">
            <a:extLst>
              <a:ext uri="{FF2B5EF4-FFF2-40B4-BE49-F238E27FC236}">
                <a16:creationId xmlns:a16="http://schemas.microsoft.com/office/drawing/2014/main" id="{22E54519-CDCE-4B12-BA8B-13DFE9CC9DC6}"/>
              </a:ext>
            </a:extLst>
          </p:cNvPr>
          <p:cNvSpPr/>
          <p:nvPr/>
        </p:nvSpPr>
        <p:spPr>
          <a:xfrm>
            <a:off x="493820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Seta: para a Direita Listrada 39">
            <a:extLst>
              <a:ext uri="{FF2B5EF4-FFF2-40B4-BE49-F238E27FC236}">
                <a16:creationId xmlns:a16="http://schemas.microsoft.com/office/drawing/2014/main" id="{4C26DEBB-B411-430E-9E56-0AEF953F3743}"/>
              </a:ext>
            </a:extLst>
          </p:cNvPr>
          <p:cNvSpPr/>
          <p:nvPr/>
        </p:nvSpPr>
        <p:spPr>
          <a:xfrm>
            <a:off x="1141351" y="126205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Seta: para a Direita Listrada 40">
            <a:extLst>
              <a:ext uri="{FF2B5EF4-FFF2-40B4-BE49-F238E27FC236}">
                <a16:creationId xmlns:a16="http://schemas.microsoft.com/office/drawing/2014/main" id="{760EF724-67FD-486C-A9A3-699E6CEBB100}"/>
              </a:ext>
            </a:extLst>
          </p:cNvPr>
          <p:cNvSpPr/>
          <p:nvPr/>
        </p:nvSpPr>
        <p:spPr>
          <a:xfrm>
            <a:off x="11020553" y="1244693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partes interessadas e estimar recursos (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skills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e apresentar ao COMEX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Prévia de TI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Envolver e alinhar  equipe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Validar e aprovar a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especi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.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a qualidade das entregas - Teste do Usuário  x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Aprovar a homologação final – T.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Criar o plano de corte para transição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 Homologação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3 - Homologação</a:t>
            </a:r>
            <a:endParaRPr lang="en-US" altLang="pt-BR" sz="840" dirty="0">
              <a:solidFill>
                <a:schemeClr val="bg1">
                  <a:lumMod val="50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Transferir conhecimento e solução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rgbClr val="FF0000"/>
                </a:solidFill>
              </a:rPr>
              <a:t>Validar as alterações nos processos e criar novas rotinas para sustentação/operação (T2R)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Aplicar 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checklist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– Encerramento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en-US" altLang="pt-BR" sz="84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altLang="pt-BR" sz="840" dirty="0" err="1">
                <a:solidFill>
                  <a:schemeClr val="bg1">
                    <a:lumMod val="50000"/>
                  </a:schemeClr>
                </a:solidFill>
              </a:rPr>
              <a:t>révia</a:t>
            </a: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 de TI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50000"/>
                  </a:schemeClr>
                </a:solidFill>
              </a:rPr>
              <a:t>Submeter ao Gate 5 - Encerramento</a:t>
            </a:r>
            <a:endParaRPr lang="en-US" altLang="pt-BR" sz="840" dirty="0">
              <a:solidFill>
                <a:schemeClr val="bg1">
                  <a:lumMod val="50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rgbClr val="212121"/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Atividades para garantir a transição para Sustentação/Operação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523B272-AD4D-48C6-946F-3CBFC9147DBD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94D078C-A610-465B-BD7C-4CC7CDF48EB1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0" name="AutoShape 3">
                <a:extLst>
                  <a:ext uri="{FF2B5EF4-FFF2-40B4-BE49-F238E27FC236}">
                    <a16:creationId xmlns:a16="http://schemas.microsoft.com/office/drawing/2014/main" id="{512133AE-BFCF-42C8-A5F2-4E9C64A99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1" name="AutoShape 5">
                <a:extLst>
                  <a:ext uri="{FF2B5EF4-FFF2-40B4-BE49-F238E27FC236}">
                    <a16:creationId xmlns:a16="http://schemas.microsoft.com/office/drawing/2014/main" id="{1425735D-3441-4F78-9772-9E90CD446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52" name="AutoShape 5">
                <a:extLst>
                  <a:ext uri="{FF2B5EF4-FFF2-40B4-BE49-F238E27FC236}">
                    <a16:creationId xmlns:a16="http://schemas.microsoft.com/office/drawing/2014/main" id="{0FF7BABF-B174-4156-B468-553D3CD8E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B1C1E91E-73F2-4002-90BB-9E634CC9A5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53" name="Rectangle 6">
            <a:extLst>
              <a:ext uri="{FF2B5EF4-FFF2-40B4-BE49-F238E27FC236}">
                <a16:creationId xmlns:a16="http://schemas.microsoft.com/office/drawing/2014/main" id="{DD8D26AC-BEE1-4C3F-821A-68345F859115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1090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pt-BR" dirty="0" err="1"/>
              <a:t>tividades</a:t>
            </a:r>
            <a:r>
              <a:rPr lang="pt-BR" dirty="0"/>
              <a:t> da Metodologia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09594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114166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157371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155629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140240"/>
            <a:ext cx="465971" cy="408082"/>
          </a:xfrm>
          <a:prstGeom prst="rect">
            <a:avLst/>
          </a:prstGeom>
        </p:spPr>
      </p:pic>
      <p:sp>
        <p:nvSpPr>
          <p:cNvPr id="81" name="Rectangle 4">
            <a:extLst>
              <a:ext uri="{FF2B5EF4-FFF2-40B4-BE49-F238E27FC236}">
                <a16:creationId xmlns:a16="http://schemas.microsoft.com/office/drawing/2014/main" id="{02884FE6-CDFA-4300-8F1F-B75790DD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49" y="2409227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o líder de projetos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Analisar base de conhecimento de lições aprendidas (histórico)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Compreender a necessidade e Criar a Declaração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formulário da Lei do Bem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Revisar necessidades e Criar documento de Requisitos Funcionais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premissas e restrições iniciais, além de acordos existentes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entregas do projeto e critérios de sucesso 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Decidir o que comprar e o que fazer (arquitetura/tecnologia/estratégias)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partes interessadas e estimar recursos (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skills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e áreas)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lista de atividades e dependências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Estimar tempo e custo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riscos e plano de respostas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 os fornecedores potenciais e critérios de seleção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os recursos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gerenciar a comunicação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plano para gestão de mudanças de escopo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Business Case com benefícios mensuráveis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Termo de Abertura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 apresentar ao COMEX</a:t>
            </a:r>
          </a:p>
          <a:p>
            <a:pPr marL="104776" indent="-104776" defTabSz="766598">
              <a:buFont typeface="Wingdings" panose="05000000000000000000" pitchFamily="2" charset="2"/>
              <a:buChar char="§"/>
              <a:tabLst>
                <a:tab pos="106680" algn="l"/>
              </a:tabLst>
              <a:defRPr/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1 - Termo de Abertura</a:t>
            </a: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033137D5-2523-4F73-A35E-70EF22D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76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Definir atividades e a equipe da fase de Planejamento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declaração de escopo, documento de requisitos funcionais, premissas, restrições, acordos, entregas do projeto, benefícios e critérios de sucesso/aceite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Fazer uma POC (se necessário)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o que comprar e o que fazer (arquitetura/tecnologia/estratégias)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gerenciar recursos e definir equipe e estrutura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estimativas de tempo e custo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cronograma detalhado, entregáveis e analisar o caminho crítico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o 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Determinar papéis e responsabilidades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comunicação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de gerenciamento de riscos e plano de respostas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Selecionar fornecedores, analisar termos, acordos e negociar contratos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plano para gestão de mudanças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Projeto (linha de base)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Aplicar </a:t>
            </a:r>
            <a:r>
              <a:rPr lang="pt-BR" altLang="pt-BR" sz="840" b="1" dirty="0" err="1">
                <a:solidFill>
                  <a:schemeClr val="bg1">
                    <a:lumMod val="85000"/>
                  </a:schemeClr>
                </a:solidFill>
              </a:rPr>
              <a:t>checklist</a:t>
            </a: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2 - Compromisso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Contratar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Envolver e alinhar  equipe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reunião de partida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EB713B6-F7F9-42B3-B3DD-75C850F5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03" y="2409226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Desenhar a solução e criar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Validar e aprovar a especificação funcional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Produzir a solução (desenvolver ou configurar)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especificação técnica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tecnicamente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cenários de testes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de TI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a qualidade das entregas - Teste do Usuário  conforme critérios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Teste Integrado para homologação final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Gerenciar registro de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Solucionar defeitos abertos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Testar a solução de defeitos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Aprovar a homologação final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piloto (planejar, comunicar, treinar, implantar e homologar)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implantação, comunicação e materiais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processo de suporte para a sustentação/operação efetuar o atendimento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Criar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3 - Homologação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67295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3E93E5E-654F-4094-9A58-512CD8D45BD7}"/>
              </a:ext>
            </a:extLst>
          </p:cNvPr>
          <p:cNvGrpSpPr/>
          <p:nvPr/>
        </p:nvGrpSpPr>
        <p:grpSpPr>
          <a:xfrm>
            <a:off x="651401" y="577485"/>
            <a:ext cx="339935" cy="6117858"/>
            <a:chOff x="651401" y="577485"/>
            <a:chExt cx="339935" cy="611785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67A53DA-9311-4626-94A4-496144F41B88}"/>
                </a:ext>
              </a:extLst>
            </p:cNvPr>
            <p:cNvGrpSpPr/>
            <p:nvPr/>
          </p:nvGrpSpPr>
          <p:grpSpPr>
            <a:xfrm>
              <a:off x="651401" y="577485"/>
              <a:ext cx="339935" cy="6117858"/>
              <a:chOff x="391723" y="-66875"/>
              <a:chExt cx="377705" cy="6797620"/>
            </a:xfrm>
          </p:grpSpPr>
          <p:sp>
            <p:nvSpPr>
              <p:cNvPr id="56" name="AutoShape 3">
                <a:extLst>
                  <a:ext uri="{FF2B5EF4-FFF2-40B4-BE49-F238E27FC236}">
                    <a16:creationId xmlns:a16="http://schemas.microsoft.com/office/drawing/2014/main" id="{CCFFCCC9-E4AF-44DD-9CC1-047025045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64732" y="77307"/>
                <a:ext cx="618420" cy="330056"/>
              </a:xfrm>
              <a:prstGeom prst="homePlate">
                <a:avLst>
                  <a:gd name="adj" fmla="val 23338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080" b="1" kern="0" dirty="0" err="1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Fases</a:t>
                </a:r>
                <a:endParaRPr lang="en-US" sz="108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endParaRPr>
              </a:p>
            </p:txBody>
          </p:sp>
          <p:sp>
            <p:nvSpPr>
              <p:cNvPr id="58" name="AutoShape 5">
                <a:extLst>
                  <a:ext uri="{FF2B5EF4-FFF2-40B4-BE49-F238E27FC236}">
                    <a16:creationId xmlns:a16="http://schemas.microsoft.com/office/drawing/2014/main" id="{CBF09398-34B9-4953-9265-971F8E74A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47265" y="1487221"/>
                <a:ext cx="668104" cy="376222"/>
              </a:xfrm>
              <a:prstGeom prst="chevron">
                <a:avLst>
                  <a:gd name="adj" fmla="val 20814"/>
                </a:avLst>
              </a:pr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E/S</a:t>
                </a:r>
              </a:p>
            </p:txBody>
          </p:sp>
          <p:sp>
            <p:nvSpPr>
              <p:cNvPr id="64" name="AutoShape 5">
                <a:extLst>
                  <a:ext uri="{FF2B5EF4-FFF2-40B4-BE49-F238E27FC236}">
                    <a16:creationId xmlns:a16="http://schemas.microsoft.com/office/drawing/2014/main" id="{E4E8376D-9BF3-4309-A7BF-87F80F85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-1815974" y="4146827"/>
                <a:ext cx="4791615" cy="376222"/>
              </a:xfrm>
              <a:custGeom>
                <a:avLst/>
                <a:gdLst>
                  <a:gd name="connsiteX0" fmla="*/ 0 w 1980000"/>
                  <a:gd name="connsiteY0" fmla="*/ 0 h 376223"/>
                  <a:gd name="connsiteX1" fmla="*/ 1901693 w 1980000"/>
                  <a:gd name="connsiteY1" fmla="*/ 0 h 376223"/>
                  <a:gd name="connsiteX2" fmla="*/ 1980000 w 1980000"/>
                  <a:gd name="connsiteY2" fmla="*/ 188112 h 376223"/>
                  <a:gd name="connsiteX3" fmla="*/ 1901693 w 1980000"/>
                  <a:gd name="connsiteY3" fmla="*/ 376223 h 376223"/>
                  <a:gd name="connsiteX4" fmla="*/ 0 w 1980000"/>
                  <a:gd name="connsiteY4" fmla="*/ 376223 h 376223"/>
                  <a:gd name="connsiteX5" fmla="*/ 78307 w 1980000"/>
                  <a:gd name="connsiteY5" fmla="*/ 188112 h 376223"/>
                  <a:gd name="connsiteX6" fmla="*/ 0 w 1980000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78307 w 1906261"/>
                  <a:gd name="connsiteY5" fmla="*/ 188112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40600 w 1906261"/>
                  <a:gd name="connsiteY5" fmla="*/ 188111 h 376223"/>
                  <a:gd name="connsiteX6" fmla="*/ 0 w 1906261"/>
                  <a:gd name="connsiteY6" fmla="*/ 0 h 376223"/>
                  <a:gd name="connsiteX0" fmla="*/ 0 w 1906261"/>
                  <a:gd name="connsiteY0" fmla="*/ 0 h 376223"/>
                  <a:gd name="connsiteX1" fmla="*/ 1901693 w 1906261"/>
                  <a:gd name="connsiteY1" fmla="*/ 0 h 376223"/>
                  <a:gd name="connsiteX2" fmla="*/ 1906261 w 1906261"/>
                  <a:gd name="connsiteY2" fmla="*/ 173366 h 376223"/>
                  <a:gd name="connsiteX3" fmla="*/ 1901693 w 1906261"/>
                  <a:gd name="connsiteY3" fmla="*/ 376223 h 376223"/>
                  <a:gd name="connsiteX4" fmla="*/ 0 w 1906261"/>
                  <a:gd name="connsiteY4" fmla="*/ 376223 h 376223"/>
                  <a:gd name="connsiteX5" fmla="*/ 57281 w 1906261"/>
                  <a:gd name="connsiteY5" fmla="*/ 197943 h 376223"/>
                  <a:gd name="connsiteX6" fmla="*/ 0 w 1906261"/>
                  <a:gd name="connsiteY6" fmla="*/ 0 h 376223"/>
                  <a:gd name="connsiteX0" fmla="*/ 8341 w 1906261"/>
                  <a:gd name="connsiteY0" fmla="*/ 0 h 376224"/>
                  <a:gd name="connsiteX1" fmla="*/ 1901693 w 1906261"/>
                  <a:gd name="connsiteY1" fmla="*/ 1 h 376224"/>
                  <a:gd name="connsiteX2" fmla="*/ 1906261 w 1906261"/>
                  <a:gd name="connsiteY2" fmla="*/ 173367 h 376224"/>
                  <a:gd name="connsiteX3" fmla="*/ 1901693 w 1906261"/>
                  <a:gd name="connsiteY3" fmla="*/ 376224 h 376224"/>
                  <a:gd name="connsiteX4" fmla="*/ 0 w 1906261"/>
                  <a:gd name="connsiteY4" fmla="*/ 376224 h 376224"/>
                  <a:gd name="connsiteX5" fmla="*/ 57281 w 1906261"/>
                  <a:gd name="connsiteY5" fmla="*/ 197944 h 376224"/>
                  <a:gd name="connsiteX6" fmla="*/ 8341 w 1906261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48940 w 1897920"/>
                  <a:gd name="connsiteY5" fmla="*/ 197944 h 376224"/>
                  <a:gd name="connsiteX6" fmla="*/ 0 w 1897920"/>
                  <a:gd name="connsiteY6" fmla="*/ 0 h 376224"/>
                  <a:gd name="connsiteX0" fmla="*/ 0 w 1897920"/>
                  <a:gd name="connsiteY0" fmla="*/ 0 h 376224"/>
                  <a:gd name="connsiteX1" fmla="*/ 1893352 w 1897920"/>
                  <a:gd name="connsiteY1" fmla="*/ 1 h 376224"/>
                  <a:gd name="connsiteX2" fmla="*/ 1897920 w 1897920"/>
                  <a:gd name="connsiteY2" fmla="*/ 173367 h 376224"/>
                  <a:gd name="connsiteX3" fmla="*/ 1893352 w 1897920"/>
                  <a:gd name="connsiteY3" fmla="*/ 376224 h 376224"/>
                  <a:gd name="connsiteX4" fmla="*/ 0 w 1897920"/>
                  <a:gd name="connsiteY4" fmla="*/ 376224 h 376224"/>
                  <a:gd name="connsiteX5" fmla="*/ 36429 w 1897920"/>
                  <a:gd name="connsiteY5" fmla="*/ 197944 h 376224"/>
                  <a:gd name="connsiteX6" fmla="*/ 0 w 1897920"/>
                  <a:gd name="connsiteY6" fmla="*/ 0 h 3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7920" h="376224">
                    <a:moveTo>
                      <a:pt x="0" y="0"/>
                    </a:moveTo>
                    <a:lnTo>
                      <a:pt x="1893352" y="1"/>
                    </a:lnTo>
                    <a:lnTo>
                      <a:pt x="1897920" y="173367"/>
                    </a:lnTo>
                    <a:lnTo>
                      <a:pt x="1893352" y="376224"/>
                    </a:lnTo>
                    <a:lnTo>
                      <a:pt x="0" y="376224"/>
                    </a:lnTo>
                    <a:lnTo>
                      <a:pt x="36429" y="1979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square" lIns="64793" tIns="64793" rIns="64793" bIns="64793" anchor="ctr">
                <a:spAutoFit/>
              </a:bodyPr>
              <a:lstStyle/>
              <a:p>
                <a:pPr algn="ctr" defTabSz="766598">
                  <a:buSzPct val="75000"/>
                </a:pPr>
                <a:r>
                  <a:rPr lang="en-US" sz="1350" b="1" kern="0" dirty="0">
                    <a:solidFill>
                      <a:schemeClr val="bg1"/>
                    </a:solidFill>
                    <a:latin typeface="Calibri"/>
                    <a:cs typeface="Calibri" pitchFamily="34" charset="0"/>
                  </a:rPr>
                  <a:t>Atividades</a:t>
                </a:r>
              </a:p>
            </p:txBody>
          </p:sp>
        </p:grp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1E5CF063-BFAE-4FB9-8956-60A16C10E1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0076" y="1317600"/>
              <a:ext cx="822588" cy="33860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109728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154832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113840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110117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114210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159106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109684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1146509"/>
            <a:ext cx="451997" cy="411641"/>
          </a:xfrm>
          <a:prstGeom prst="rect">
            <a:avLst/>
          </a:prstGeom>
        </p:spPr>
      </p:pic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155734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190013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18921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189395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1907830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1907902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190135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4D863D-0ECC-4AC4-AE3F-4200920A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93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o trabalho de acordo com o plano de implantação 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Executar o trabalho de acordo com os processos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Transferir conhecimento e solução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comunicação sobre treinamento e implantação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Executar plano de treinamento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Criar plano de manutenção e evolução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4 - Termo de Aceite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Implantar utilizando o plano de corte para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Realizar 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Registrar, acompanhar e solucionar questões apresentadas no suporte assistido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6A9E32B-4D5F-425D-8A44-F9ECBE28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490" y="2408400"/>
            <a:ext cx="2030400" cy="428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64793" tIns="32400" rIns="64793" bIns="64800"/>
          <a:lstStyle/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Garantir conformidade do trabalho realizado com os requisitos e critérios de sucesso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Identificar, documentar e direcionar questões pendentes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Medir, ajustar e avaliar o desempenho a transição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Garantir a absorção do projeto para a equipe de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dirty="0">
                <a:solidFill>
                  <a:schemeClr val="bg1">
                    <a:lumMod val="85000"/>
                  </a:schemeClr>
                </a:solidFill>
              </a:rPr>
              <a:t>Validar as alterações nos processos e criar novas rotinas para sustentação/operação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Entregar 100% dos entregáveis do projeto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Medir e rastrear a criação de valores agregados e engajamento dos usuários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Realizar e formalizar a pesquisa de satisfação com o cliente, equipe e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contratos com os fornecedores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controle de custos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relatórios finais de desempenho (cliente, equipe e fornecedor)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Registrar lições aprendidas e atualizar base de conhecimento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Encerrar o projeto formalmente através da aprovação do "Termo de Aceite"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Refinar e apresentar ao COMEX</a:t>
            </a: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r>
              <a:rPr lang="pt-BR" altLang="pt-BR" sz="840" b="1" dirty="0">
                <a:solidFill>
                  <a:schemeClr val="bg1">
                    <a:lumMod val="85000"/>
                  </a:schemeClr>
                </a:solidFill>
              </a:rPr>
              <a:t>Submeter ao Gate 5 - Encerramento</a:t>
            </a:r>
            <a:endParaRPr lang="en-US" altLang="pt-BR" sz="84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en-US" altLang="pt-BR" sz="840" dirty="0">
              <a:solidFill>
                <a:schemeClr val="bg1">
                  <a:lumMod val="85000"/>
                </a:schemeClr>
              </a:solidFill>
            </a:endParaRPr>
          </a:p>
          <a:p>
            <a:pPr marL="102870" indent="-102870" defTabSz="766598">
              <a:buFont typeface="Wingdings" panose="05000000000000000000" pitchFamily="2" charset="2"/>
              <a:buChar char="§"/>
              <a:tabLst>
                <a:tab pos="106680" algn="l"/>
              </a:tabLst>
            </a:pPr>
            <a:endParaRPr lang="pt-BR" altLang="pt-BR" sz="840" dirty="0">
              <a:solidFill>
                <a:srgbClr val="212121"/>
              </a:solidFill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7069838B-E343-4717-841F-092AD2A21434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DF72539-FAA8-40FF-A8F2-65ACC1EAAA0C}"/>
              </a:ext>
            </a:extLst>
          </p:cNvPr>
          <p:cNvGrpSpPr/>
          <p:nvPr/>
        </p:nvGrpSpPr>
        <p:grpSpPr>
          <a:xfrm>
            <a:off x="1776115" y="4974574"/>
            <a:ext cx="5063025" cy="1556416"/>
            <a:chOff x="281851" y="2805220"/>
            <a:chExt cx="1330557" cy="1161104"/>
          </a:xfrm>
          <a:solidFill>
            <a:schemeClr val="bg2"/>
          </a:solidFill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DD739CE7-AFA8-4EBF-B209-D44834FDF4DE}"/>
                </a:ext>
              </a:extLst>
            </p:cNvPr>
            <p:cNvSpPr/>
            <p:nvPr/>
          </p:nvSpPr>
          <p:spPr>
            <a:xfrm>
              <a:off x="281851" y="2805220"/>
              <a:ext cx="1330557" cy="1161104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tângulo: Cantos Arredondados 6">
              <a:extLst>
                <a:ext uri="{FF2B5EF4-FFF2-40B4-BE49-F238E27FC236}">
                  <a16:creationId xmlns:a16="http://schemas.microsoft.com/office/drawing/2014/main" id="{5F8CFB42-961F-447B-AC04-F6C5BE071437}"/>
                </a:ext>
              </a:extLst>
            </p:cNvPr>
            <p:cNvSpPr txBox="1"/>
            <p:nvPr/>
          </p:nvSpPr>
          <p:spPr>
            <a:xfrm>
              <a:off x="349699" y="2862324"/>
              <a:ext cx="1208003" cy="10006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Importante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Atividades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específicas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para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etapa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Monitoramento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Controle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para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etapa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asear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as entregas dentro do projeto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(quando possível)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ate para cada transição de etapa.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8324015-E6B5-4310-95D9-FFF9C21CF3EF}"/>
              </a:ext>
            </a:extLst>
          </p:cNvPr>
          <p:cNvGrpSpPr/>
          <p:nvPr/>
        </p:nvGrpSpPr>
        <p:grpSpPr>
          <a:xfrm>
            <a:off x="6959304" y="4978613"/>
            <a:ext cx="4043118" cy="1556416"/>
            <a:chOff x="1412121" y="1647128"/>
            <a:chExt cx="1330557" cy="1161104"/>
          </a:xfrm>
          <a:solidFill>
            <a:schemeClr val="bg2"/>
          </a:solidFill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B8E8B66F-FF3A-466E-B0FF-C581B8FA7510}"/>
                </a:ext>
              </a:extLst>
            </p:cNvPr>
            <p:cNvSpPr/>
            <p:nvPr/>
          </p:nvSpPr>
          <p:spPr>
            <a:xfrm>
              <a:off x="1412121" y="1647128"/>
              <a:ext cx="1330557" cy="1161104"/>
            </a:xfrm>
            <a:prstGeom prst="round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6">
              <a:extLst>
                <a:ext uri="{FF2B5EF4-FFF2-40B4-BE49-F238E27FC236}">
                  <a16:creationId xmlns:a16="http://schemas.microsoft.com/office/drawing/2014/main" id="{F8966A54-0101-47ED-A61B-E6786FC54FBB}"/>
                </a:ext>
              </a:extLst>
            </p:cNvPr>
            <p:cNvSpPr txBox="1"/>
            <p:nvPr/>
          </p:nvSpPr>
          <p:spPr>
            <a:xfrm>
              <a:off x="1479968" y="1704233"/>
              <a:ext cx="1208003" cy="10006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err="1">
                  <a:solidFill>
                    <a:schemeClr val="accent6">
                      <a:lumMod val="50000"/>
                    </a:schemeClr>
                  </a:solidFill>
                </a:rPr>
                <a:t>Sequência</a:t>
              </a:r>
              <a:r>
                <a:rPr lang="en-US" sz="1500" b="1" dirty="0">
                  <a:solidFill>
                    <a:schemeClr val="accent6">
                      <a:lumMod val="50000"/>
                    </a:schemeClr>
                  </a:solidFill>
                </a:rPr>
                <a:t> das atividades: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Lógica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gradativa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Considera</a:t>
              </a: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as </a:t>
              </a:r>
              <a:r>
                <a:rPr lang="en-US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dependências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execução.</a:t>
              </a:r>
            </a:p>
            <a:p>
              <a:pPr marL="285750" indent="-2857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  <a:r>
                <a:rPr lang="pt-BR" sz="15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uia</a:t>
              </a:r>
              <a:r>
                <a:rPr lang="pt-BR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um passo a passo do que se precisa realizar para alcançar os resultados.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29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2F44CEB-4127-456E-B072-E19984F00488}"/>
              </a:ext>
            </a:extLst>
          </p:cNvPr>
          <p:cNvGrpSpPr/>
          <p:nvPr/>
        </p:nvGrpSpPr>
        <p:grpSpPr>
          <a:xfrm>
            <a:off x="6296789" y="5068786"/>
            <a:ext cx="1693413" cy="736478"/>
            <a:chOff x="6296789" y="5068786"/>
            <a:chExt cx="1693413" cy="736478"/>
          </a:xfrm>
        </p:grpSpPr>
        <p:sp>
          <p:nvSpPr>
            <p:cNvPr id="64" name="große_box">
              <a:extLst>
                <a:ext uri="{FF2B5EF4-FFF2-40B4-BE49-F238E27FC236}">
                  <a16:creationId xmlns:a16="http://schemas.microsoft.com/office/drawing/2014/main" id="{174B2436-0E61-4039-B005-03B08ECD2AE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296789" y="5072983"/>
              <a:ext cx="399551" cy="732281"/>
            </a:xfrm>
            <a:prstGeom prst="roundRect">
              <a:avLst>
                <a:gd name="adj" fmla="val 9380"/>
              </a:avLst>
            </a:prstGeom>
            <a:solidFill>
              <a:srgbClr val="DDDDDD">
                <a:lumMod val="7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71388" tIns="35695" rIns="71388" bIns="35695" rtlCol="0" anchor="b"/>
            <a:lstStyle/>
            <a:p>
              <a:pPr algn="ctr" defTabSz="711899">
                <a:defRPr/>
              </a:pPr>
              <a:endParaRPr lang="en-GB" sz="900" b="1" kern="0">
                <a:solidFill>
                  <a:srgbClr val="DDDDDD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65" name="zweiter_kreis">
              <a:extLst>
                <a:ext uri="{FF2B5EF4-FFF2-40B4-BE49-F238E27FC236}">
                  <a16:creationId xmlns:a16="http://schemas.microsoft.com/office/drawing/2014/main" id="{660D0C4C-3D05-4F07-BD0A-B98BB1E660D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8749" y="5335884"/>
              <a:ext cx="240296" cy="2030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DDDDDD"/>
              </a:solidFill>
              <a:round/>
              <a:headEnd/>
              <a:tailEnd/>
            </a:ln>
          </p:spPr>
          <p:txBody>
            <a:bodyPr rot="10800000" vert="eaVert" wrap="none" lIns="71395" tIns="35699" rIns="71395" bIns="35699" anchor="ctr"/>
            <a:lstStyle/>
            <a:p>
              <a:pPr defTabSz="711899">
                <a:defRPr/>
              </a:pPr>
              <a:endParaRPr lang="en-GB" sz="1440" kern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66" name="dritter_kreis">
              <a:extLst>
                <a:ext uri="{FF2B5EF4-FFF2-40B4-BE49-F238E27FC236}">
                  <a16:creationId xmlns:a16="http://schemas.microsoft.com/office/drawing/2014/main" id="{505946CB-A6A6-4BE5-A149-D8292CE263D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8749" y="5564337"/>
              <a:ext cx="240296" cy="203070"/>
            </a:xfrm>
            <a:prstGeom prst="ellipse">
              <a:avLst/>
            </a:prstGeom>
            <a:solidFill>
              <a:srgbClr val="006600"/>
            </a:solidFill>
            <a:ln w="12700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71395" tIns="35699" rIns="71395" bIns="35699" anchor="ctr"/>
            <a:lstStyle/>
            <a:p>
              <a:pPr defTabSz="711899">
                <a:defRPr/>
              </a:pPr>
              <a:endParaRPr lang="en-GB" sz="1440" kern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75" name="erster_kreis">
              <a:extLst>
                <a:ext uri="{FF2B5EF4-FFF2-40B4-BE49-F238E27FC236}">
                  <a16:creationId xmlns:a16="http://schemas.microsoft.com/office/drawing/2014/main" id="{4E5CB34E-4245-4665-9E3C-5081C817157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368748" y="5109241"/>
              <a:ext cx="240296" cy="20125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DDDDDD"/>
              </a:solidFill>
              <a:round/>
              <a:headEnd/>
              <a:tailEnd/>
            </a:ln>
          </p:spPr>
          <p:txBody>
            <a:bodyPr rot="10800000" vert="eaVert" wrap="none" lIns="71395" tIns="35699" rIns="71395" bIns="35699" anchor="ctr"/>
            <a:lstStyle/>
            <a:p>
              <a:pPr defTabSz="711899">
                <a:defRPr/>
              </a:pPr>
              <a:endParaRPr lang="en-GB" sz="1440" kern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78" name="TextBox 156">
              <a:extLst>
                <a:ext uri="{FF2B5EF4-FFF2-40B4-BE49-F238E27FC236}">
                  <a16:creationId xmlns:a16="http://schemas.microsoft.com/office/drawing/2014/main" id="{106931D6-080B-4551-B073-E2B551B54B6B}"/>
                </a:ext>
              </a:extLst>
            </p:cNvPr>
            <p:cNvSpPr txBox="1"/>
            <p:nvPr/>
          </p:nvSpPr>
          <p:spPr>
            <a:xfrm>
              <a:off x="6815286" y="5068786"/>
              <a:ext cx="756532" cy="238295"/>
            </a:xfrm>
            <a:prstGeom prst="rect">
              <a:avLst/>
            </a:prstGeom>
            <a:noFill/>
          </p:spPr>
          <p:txBody>
            <a:bodyPr wrap="none" lIns="71395" tIns="35699" rIns="71395" bIns="35699" rtlCol="0">
              <a:spAutoFit/>
            </a:bodyPr>
            <a:lstStyle/>
            <a:p>
              <a:pPr defTabSz="711899">
                <a:defRPr/>
              </a:pPr>
              <a:r>
                <a:rPr lang="fr-CH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rPr>
                <a:t>Não seguir</a:t>
              </a:r>
              <a:endParaRPr lang="en-US" sz="1080" b="1" kern="0" dirty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82" name="TextBox 157">
              <a:extLst>
                <a:ext uri="{FF2B5EF4-FFF2-40B4-BE49-F238E27FC236}">
                  <a16:creationId xmlns:a16="http://schemas.microsoft.com/office/drawing/2014/main" id="{B4C44C8D-05A2-42CD-BD24-AC6393A9D9CB}"/>
                </a:ext>
              </a:extLst>
            </p:cNvPr>
            <p:cNvSpPr txBox="1"/>
            <p:nvPr/>
          </p:nvSpPr>
          <p:spPr>
            <a:xfrm>
              <a:off x="6815286" y="5548368"/>
              <a:ext cx="501655" cy="238295"/>
            </a:xfrm>
            <a:prstGeom prst="rect">
              <a:avLst/>
            </a:prstGeom>
            <a:noFill/>
          </p:spPr>
          <p:txBody>
            <a:bodyPr wrap="none" lIns="71395" tIns="35699" rIns="71395" bIns="35699" rtlCol="0">
              <a:spAutoFit/>
            </a:bodyPr>
            <a:lstStyle/>
            <a:p>
              <a:pPr defTabSz="711899">
                <a:defRPr/>
              </a:pPr>
              <a:r>
                <a:rPr lang="fr-CH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rPr>
                <a:t>Seguir</a:t>
              </a:r>
              <a:endParaRPr lang="en-US" sz="1080" b="1" kern="0" dirty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88" name="TextBox 158">
              <a:extLst>
                <a:ext uri="{FF2B5EF4-FFF2-40B4-BE49-F238E27FC236}">
                  <a16:creationId xmlns:a16="http://schemas.microsoft.com/office/drawing/2014/main" id="{5A405FF6-20DF-42EC-B5EB-E1FE162DB1B6}"/>
                </a:ext>
              </a:extLst>
            </p:cNvPr>
            <p:cNvSpPr txBox="1"/>
            <p:nvPr/>
          </p:nvSpPr>
          <p:spPr>
            <a:xfrm>
              <a:off x="6815286" y="5313246"/>
              <a:ext cx="1174916" cy="238295"/>
            </a:xfrm>
            <a:prstGeom prst="rect">
              <a:avLst/>
            </a:prstGeom>
            <a:noFill/>
          </p:spPr>
          <p:txBody>
            <a:bodyPr wrap="none" lIns="71395" tIns="35699" rIns="71395" bIns="35699" rtlCol="0">
              <a:spAutoFit/>
            </a:bodyPr>
            <a:lstStyle/>
            <a:p>
              <a:pPr defTabSz="711899">
                <a:defRPr/>
              </a:pPr>
              <a:r>
                <a:rPr lang="fr-CH" sz="1080" b="1" kern="0" dirty="0">
                  <a:solidFill>
                    <a:prstClr val="black"/>
                  </a:solidFill>
                  <a:latin typeface="Calibri"/>
                  <a:cs typeface="Calibri" pitchFamily="34" charset="0"/>
                </a:rPr>
                <a:t>Segurar / Refazer </a:t>
              </a:r>
              <a:endParaRPr lang="en-US" sz="1080" b="1" kern="0" dirty="0">
                <a:solidFill>
                  <a:prstClr val="black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107" name="Retângulo: Cantos Arredondados 6">
            <a:extLst>
              <a:ext uri="{FF2B5EF4-FFF2-40B4-BE49-F238E27FC236}">
                <a16:creationId xmlns:a16="http://schemas.microsoft.com/office/drawing/2014/main" id="{B6213480-596D-4BFF-8DDB-CBBC04018F08}"/>
              </a:ext>
            </a:extLst>
          </p:cNvPr>
          <p:cNvSpPr txBox="1"/>
          <p:nvPr/>
        </p:nvSpPr>
        <p:spPr>
          <a:xfrm>
            <a:off x="5465981" y="5842985"/>
            <a:ext cx="2160240" cy="30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500" b="1" dirty="0" err="1">
                <a:solidFill>
                  <a:schemeClr val="tx1"/>
                </a:solidFill>
              </a:rPr>
              <a:t>Checklist</a:t>
            </a:r>
            <a:endParaRPr lang="en-US" sz="1500" b="1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3F04EDA-7D10-44AE-8B93-071B7175F247}"/>
              </a:ext>
            </a:extLst>
          </p:cNvPr>
          <p:cNvGrpSpPr/>
          <p:nvPr/>
        </p:nvGrpSpPr>
        <p:grpSpPr>
          <a:xfrm>
            <a:off x="652736" y="1776391"/>
            <a:ext cx="338600" cy="2444696"/>
            <a:chOff x="393207" y="-66875"/>
            <a:chExt cx="376222" cy="2716330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E0892CB3-E974-49F6-AED1-836537303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6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7" name="AutoShape 5">
              <a:extLst>
                <a:ext uri="{FF2B5EF4-FFF2-40B4-BE49-F238E27FC236}">
                  <a16:creationId xmlns:a16="http://schemas.microsoft.com/office/drawing/2014/main" id="{2ABA8786-E44A-4CF7-A2FF-BDB6E56AF3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47265" y="2127292"/>
              <a:ext cx="668105" cy="376222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E/S</a:t>
              </a:r>
            </a:p>
          </p:txBody>
        </p:sp>
      </p:grpSp>
      <p:sp>
        <p:nvSpPr>
          <p:cNvPr id="67" name="AutoShape 5">
            <a:extLst>
              <a:ext uri="{FF2B5EF4-FFF2-40B4-BE49-F238E27FC236}">
                <a16:creationId xmlns:a16="http://schemas.microsoft.com/office/drawing/2014/main" id="{D544B7AF-9F78-431A-816D-2F7B6AEBFCF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0076" y="2516506"/>
            <a:ext cx="822588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Etapas</a:t>
            </a:r>
            <a:endParaRPr lang="en-US" sz="1350" b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Gates</a:t>
            </a:r>
          </a:p>
        </p:txBody>
      </p: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3678648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3670672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2295747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2345415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367246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3686342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3686414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275625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2294848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2340569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2772618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2296186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2755205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2339146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3679868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FE7F1761-AD1E-4B80-AA74-A6161FA7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22" y="1871860"/>
            <a:ext cx="2088742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PLANEJAMENTO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37313BFF-A8DA-4BED-A42C-AB3EE466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5" y="1871860"/>
            <a:ext cx="4075599" cy="395280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EXECUÇÃO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E65A21EB-A374-437A-A0F9-D64368DE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75" y="1871860"/>
            <a:ext cx="1861922" cy="395280"/>
          </a:xfrm>
          <a:custGeom>
            <a:avLst/>
            <a:gdLst>
              <a:gd name="connsiteX0" fmla="*/ 0 w 2012525"/>
              <a:gd name="connsiteY0" fmla="*/ 0 h 439200"/>
              <a:gd name="connsiteX1" fmla="*/ 1921110 w 2012525"/>
              <a:gd name="connsiteY1" fmla="*/ 0 h 439200"/>
              <a:gd name="connsiteX2" fmla="*/ 2012525 w 2012525"/>
              <a:gd name="connsiteY2" fmla="*/ 219600 h 439200"/>
              <a:gd name="connsiteX3" fmla="*/ 1921110 w 2012525"/>
              <a:gd name="connsiteY3" fmla="*/ 439200 h 439200"/>
              <a:gd name="connsiteX4" fmla="*/ 0 w 2012525"/>
              <a:gd name="connsiteY4" fmla="*/ 439200 h 439200"/>
              <a:gd name="connsiteX5" fmla="*/ 91415 w 2012525"/>
              <a:gd name="connsiteY5" fmla="*/ 219600 h 439200"/>
              <a:gd name="connsiteX6" fmla="*/ 0 w 2012525"/>
              <a:gd name="connsiteY6" fmla="*/ 0 h 439200"/>
              <a:gd name="connsiteX0" fmla="*/ 0 w 1938783"/>
              <a:gd name="connsiteY0" fmla="*/ 0 h 439200"/>
              <a:gd name="connsiteX1" fmla="*/ 1921110 w 1938783"/>
              <a:gd name="connsiteY1" fmla="*/ 0 h 439200"/>
              <a:gd name="connsiteX2" fmla="*/ 1938783 w 1938783"/>
              <a:gd name="connsiteY2" fmla="*/ 219600 h 439200"/>
              <a:gd name="connsiteX3" fmla="*/ 1921110 w 1938783"/>
              <a:gd name="connsiteY3" fmla="*/ 439200 h 439200"/>
              <a:gd name="connsiteX4" fmla="*/ 0 w 1938783"/>
              <a:gd name="connsiteY4" fmla="*/ 439200 h 439200"/>
              <a:gd name="connsiteX5" fmla="*/ 91415 w 1938783"/>
              <a:gd name="connsiteY5" fmla="*/ 219600 h 439200"/>
              <a:gd name="connsiteX6" fmla="*/ 0 w 1938783"/>
              <a:gd name="connsiteY6" fmla="*/ 0 h 439200"/>
              <a:gd name="connsiteX0" fmla="*/ 0 w 1921110"/>
              <a:gd name="connsiteY0" fmla="*/ 0 h 439200"/>
              <a:gd name="connsiteX1" fmla="*/ 1921110 w 1921110"/>
              <a:gd name="connsiteY1" fmla="*/ 0 h 439200"/>
              <a:gd name="connsiteX2" fmla="*/ 1916661 w 1921110"/>
              <a:gd name="connsiteY2" fmla="*/ 212226 h 439200"/>
              <a:gd name="connsiteX3" fmla="*/ 1921110 w 1921110"/>
              <a:gd name="connsiteY3" fmla="*/ 439200 h 439200"/>
              <a:gd name="connsiteX4" fmla="*/ 0 w 1921110"/>
              <a:gd name="connsiteY4" fmla="*/ 439200 h 439200"/>
              <a:gd name="connsiteX5" fmla="*/ 91415 w 1921110"/>
              <a:gd name="connsiteY5" fmla="*/ 219600 h 439200"/>
              <a:gd name="connsiteX6" fmla="*/ 0 w 1921110"/>
              <a:gd name="connsiteY6" fmla="*/ 0 h 4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110" h="439200">
                <a:moveTo>
                  <a:pt x="0" y="0"/>
                </a:moveTo>
                <a:lnTo>
                  <a:pt x="1921110" y="0"/>
                </a:lnTo>
                <a:lnTo>
                  <a:pt x="1916661" y="212226"/>
                </a:lnTo>
                <a:lnTo>
                  <a:pt x="1921110" y="439200"/>
                </a:lnTo>
                <a:lnTo>
                  <a:pt x="0" y="439200"/>
                </a:lnTo>
                <a:lnTo>
                  <a:pt x="91415" y="21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ENCERRAMENTO</a:t>
            </a:r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43FAF8FD-AAA2-44C1-B85C-F0CD93B5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1871860"/>
            <a:ext cx="2062984" cy="396499"/>
          </a:xfrm>
          <a:prstGeom prst="homePlate">
            <a:avLst>
              <a:gd name="adj" fmla="val 20607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>
              <a:defRPr/>
            </a:pPr>
            <a:r>
              <a:rPr lang="en-US" sz="1350" b="1" kern="0" dirty="0">
                <a:solidFill>
                  <a:srgbClr val="FFFF00"/>
                </a:solidFill>
                <a:latin typeface="Calibri"/>
                <a:cs typeface="Calibri" pitchFamily="34" charset="0"/>
              </a:rPr>
              <a:t>INICIAÇÃO</a:t>
            </a: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2296186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2747228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2337308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2300085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2341006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2789966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68" name="Subtítulo 1">
            <a:extLst>
              <a:ext uri="{FF2B5EF4-FFF2-40B4-BE49-F238E27FC236}">
                <a16:creationId xmlns:a16="http://schemas.microsoft.com/office/drawing/2014/main" id="{74EF1D0C-2DED-4473-9C10-E08F90C6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São </a:t>
            </a:r>
            <a:r>
              <a:rPr lang="en-US" sz="2200" dirty="0" err="1"/>
              <a:t>pontos</a:t>
            </a:r>
            <a:r>
              <a:rPr lang="en-US" sz="2200" dirty="0"/>
              <a:t> de </a:t>
            </a:r>
            <a:r>
              <a:rPr lang="en-US" sz="2200" dirty="0" err="1"/>
              <a:t>validação</a:t>
            </a:r>
            <a:r>
              <a:rPr lang="en-US" sz="2200" dirty="0"/>
              <a:t> para </a:t>
            </a:r>
            <a:r>
              <a:rPr lang="en-US" sz="2200" dirty="0" err="1"/>
              <a:t>tomada</a:t>
            </a:r>
            <a:r>
              <a:rPr lang="en-US" sz="2200" dirty="0"/>
              <a:t> de </a:t>
            </a:r>
            <a:r>
              <a:rPr lang="en-US" sz="2200" dirty="0" err="1"/>
              <a:t>decisão</a:t>
            </a:r>
            <a:r>
              <a:rPr lang="en-US" sz="2200" dirty="0"/>
              <a:t> para </a:t>
            </a:r>
            <a:r>
              <a:rPr lang="en-US" sz="2200" dirty="0" err="1"/>
              <a:t>transição</a:t>
            </a:r>
            <a:r>
              <a:rPr lang="en-US" sz="2200" dirty="0"/>
              <a:t> entre as </a:t>
            </a:r>
            <a:r>
              <a:rPr lang="en-US" sz="2200" dirty="0" err="1"/>
              <a:t>etapas</a:t>
            </a:r>
            <a:r>
              <a:rPr lang="en-US" sz="2200" dirty="0"/>
              <a:t>, a </a:t>
            </a:r>
            <a:r>
              <a:rPr lang="en-US" sz="2200" dirty="0" err="1"/>
              <a:t>fim</a:t>
            </a:r>
            <a:r>
              <a:rPr lang="en-US" sz="2200" dirty="0"/>
              <a:t> de </a:t>
            </a:r>
            <a:r>
              <a:rPr lang="en-US" sz="2200" dirty="0" err="1"/>
              <a:t>obter</a:t>
            </a:r>
            <a:r>
              <a:rPr lang="en-US" sz="2200" dirty="0"/>
              <a:t> </a:t>
            </a:r>
            <a:r>
              <a:rPr lang="en-US" sz="2200" dirty="0" err="1"/>
              <a:t>aprovação</a:t>
            </a:r>
            <a:r>
              <a:rPr lang="en-US" sz="2200" dirty="0"/>
              <a:t> para </a:t>
            </a:r>
            <a:r>
              <a:rPr lang="en-US" sz="2200" dirty="0" err="1"/>
              <a:t>seguir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frente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CD755D0C-40FD-41F5-B2AF-37BA67BFF559}"/>
              </a:ext>
            </a:extLst>
          </p:cNvPr>
          <p:cNvSpPr/>
          <p:nvPr/>
        </p:nvSpPr>
        <p:spPr>
          <a:xfrm>
            <a:off x="757756" y="4288555"/>
            <a:ext cx="2817170" cy="2092773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Retângulo: Cantos Arredondados 6">
            <a:extLst>
              <a:ext uri="{FF2B5EF4-FFF2-40B4-BE49-F238E27FC236}">
                <a16:creationId xmlns:a16="http://schemas.microsoft.com/office/drawing/2014/main" id="{B762D0BF-5ADD-40F5-A3B8-9B1CDDA43E23}"/>
              </a:ext>
            </a:extLst>
          </p:cNvPr>
          <p:cNvSpPr txBox="1"/>
          <p:nvPr/>
        </p:nvSpPr>
        <p:spPr>
          <a:xfrm>
            <a:off x="1108817" y="4365102"/>
            <a:ext cx="2250085" cy="1942357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</a:rPr>
              <a:t>Tipos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 de Gate:</a:t>
            </a: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Solicitação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pt-BR" sz="15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Termo de Abertura</a:t>
            </a: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Compromisso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Homologação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pt-BR" sz="15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Termo de Aceite</a:t>
            </a:r>
          </a:p>
          <a:p>
            <a:pPr marL="285750" indent="-28575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Encerramento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Seta: para a Direita Listrada 80">
            <a:extLst>
              <a:ext uri="{FF2B5EF4-FFF2-40B4-BE49-F238E27FC236}">
                <a16:creationId xmlns:a16="http://schemas.microsoft.com/office/drawing/2014/main" id="{DBB8B57B-33ED-4C10-8A15-37AE42B8C081}"/>
              </a:ext>
            </a:extLst>
          </p:cNvPr>
          <p:cNvSpPr/>
          <p:nvPr/>
        </p:nvSpPr>
        <p:spPr>
          <a:xfrm>
            <a:off x="1141351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Seta: para a Direita Listrada 82">
            <a:extLst>
              <a:ext uri="{FF2B5EF4-FFF2-40B4-BE49-F238E27FC236}">
                <a16:creationId xmlns:a16="http://schemas.microsoft.com/office/drawing/2014/main" id="{5FABA618-EF9B-4497-A7EC-491F429E3E53}"/>
              </a:ext>
            </a:extLst>
          </p:cNvPr>
          <p:cNvSpPr/>
          <p:nvPr/>
        </p:nvSpPr>
        <p:spPr>
          <a:xfrm>
            <a:off x="2889785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Seta: para a Direita Listrada 83">
            <a:extLst>
              <a:ext uri="{FF2B5EF4-FFF2-40B4-BE49-F238E27FC236}">
                <a16:creationId xmlns:a16="http://schemas.microsoft.com/office/drawing/2014/main" id="{907892AC-2EDE-4F13-8266-A07981D83226}"/>
              </a:ext>
            </a:extLst>
          </p:cNvPr>
          <p:cNvSpPr/>
          <p:nvPr/>
        </p:nvSpPr>
        <p:spPr>
          <a:xfrm>
            <a:off x="4938201" y="246095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Seta: para a Direita Listrada 84">
            <a:extLst>
              <a:ext uri="{FF2B5EF4-FFF2-40B4-BE49-F238E27FC236}">
                <a16:creationId xmlns:a16="http://schemas.microsoft.com/office/drawing/2014/main" id="{CB84BC9C-687B-4336-8A0D-6221B0846DB5}"/>
              </a:ext>
            </a:extLst>
          </p:cNvPr>
          <p:cNvSpPr/>
          <p:nvPr/>
        </p:nvSpPr>
        <p:spPr>
          <a:xfrm>
            <a:off x="11020553" y="244359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Seta: para a Direita Listrada 85">
            <a:extLst>
              <a:ext uri="{FF2B5EF4-FFF2-40B4-BE49-F238E27FC236}">
                <a16:creationId xmlns:a16="http://schemas.microsoft.com/office/drawing/2014/main" id="{84F2749C-417B-4D47-8248-AA140E5A483C}"/>
              </a:ext>
            </a:extLst>
          </p:cNvPr>
          <p:cNvSpPr/>
          <p:nvPr/>
        </p:nvSpPr>
        <p:spPr>
          <a:xfrm>
            <a:off x="7012698" y="244359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Seta: para a Direita Listrada 86">
            <a:extLst>
              <a:ext uri="{FF2B5EF4-FFF2-40B4-BE49-F238E27FC236}">
                <a16:creationId xmlns:a16="http://schemas.microsoft.com/office/drawing/2014/main" id="{DFBECDB5-089E-47AA-BB6D-9CAB40EBF756}"/>
              </a:ext>
            </a:extLst>
          </p:cNvPr>
          <p:cNvSpPr/>
          <p:nvPr/>
        </p:nvSpPr>
        <p:spPr>
          <a:xfrm>
            <a:off x="9027659" y="2455739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BCA53489-6FBA-4257-A9B2-58C5DDC3BB90}"/>
              </a:ext>
            </a:extLst>
          </p:cNvPr>
          <p:cNvSpPr/>
          <p:nvPr/>
        </p:nvSpPr>
        <p:spPr>
          <a:xfrm rot="13587983">
            <a:off x="25356" y="4376820"/>
            <a:ext cx="1137819" cy="1096368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Início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no Projeto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4A764F77-B48C-4207-A5E4-3EFF6038A1D1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531709" y="2706323"/>
            <a:ext cx="4837039" cy="2503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AA65332F-FEB3-47F3-8463-9F40A26733F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280143" y="2706323"/>
            <a:ext cx="3123796" cy="243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1F7BDF20-7FFD-4705-8957-1E8B5FBB267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328559" y="2706323"/>
            <a:ext cx="1160337" cy="2402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E1FBB598-CB11-4262-A6BC-24BA59A39BA5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6488896" y="2688963"/>
            <a:ext cx="914160" cy="242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A410836D-8966-4455-83CA-016DE7270F44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6573853" y="2701103"/>
            <a:ext cx="2844164" cy="243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360EDD0-6531-4A3C-98FC-3FB75637F39E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6609044" y="2688963"/>
            <a:ext cx="4801867" cy="2520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Seta: para Baixo 122">
            <a:extLst>
              <a:ext uri="{FF2B5EF4-FFF2-40B4-BE49-F238E27FC236}">
                <a16:creationId xmlns:a16="http://schemas.microsoft.com/office/drawing/2014/main" id="{6D8CCF22-AD16-4B74-836E-996E4C4993F9}"/>
              </a:ext>
            </a:extLst>
          </p:cNvPr>
          <p:cNvSpPr/>
          <p:nvPr/>
        </p:nvSpPr>
        <p:spPr>
          <a:xfrm rot="18390752">
            <a:off x="10456298" y="4280302"/>
            <a:ext cx="1357071" cy="1310510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 err="1">
                <a:solidFill>
                  <a:schemeClr val="accent6">
                    <a:lumMod val="50000"/>
                  </a:schemeClr>
                </a:solidFill>
              </a:rPr>
              <a:t>Fim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 do Projeto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Rectangle 6">
            <a:extLst>
              <a:ext uri="{FF2B5EF4-FFF2-40B4-BE49-F238E27FC236}">
                <a16:creationId xmlns:a16="http://schemas.microsoft.com/office/drawing/2014/main" id="{6BA05DC5-A3E3-4AC2-B4AB-2DE7EDED5E71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GX – </a:t>
            </a:r>
            <a:r>
              <a:rPr lang="pt-BR" sz="2000" b="1" i="1" dirty="0" err="1">
                <a:solidFill>
                  <a:schemeClr val="accent1"/>
                </a:solidFill>
              </a:rPr>
              <a:t>Checklist</a:t>
            </a:r>
            <a:r>
              <a:rPr lang="pt-BR" sz="2000" b="1" i="1" dirty="0">
                <a:solidFill>
                  <a:schemeClr val="accent1"/>
                </a:solidFill>
              </a:rPr>
              <a:t> - ‘Nome_do_Gate’.docx</a:t>
            </a:r>
          </a:p>
        </p:txBody>
      </p:sp>
    </p:spTree>
    <p:extLst>
      <p:ext uri="{BB962C8B-B14F-4D97-AF65-F5344CB8AC3E}">
        <p14:creationId xmlns:p14="http://schemas.microsoft.com/office/powerpoint/2010/main" val="31755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549120-B74B-4D4F-8A92-72876D66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5" y="1691994"/>
            <a:ext cx="7036865" cy="1562933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6F64979D-B93B-4F3F-8A06-943E209B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077" y="2578950"/>
            <a:ext cx="2980522" cy="871656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/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37" name="Left Brace 3">
            <a:extLst>
              <a:ext uri="{FF2B5EF4-FFF2-40B4-BE49-F238E27FC236}">
                <a16:creationId xmlns:a16="http://schemas.microsoft.com/office/drawing/2014/main" id="{33CE8506-EC0C-4F1A-891E-78874EE17C9D}"/>
              </a:ext>
            </a:extLst>
          </p:cNvPr>
          <p:cNvSpPr/>
          <p:nvPr/>
        </p:nvSpPr>
        <p:spPr>
          <a:xfrm rot="16200000">
            <a:off x="4298382" y="327219"/>
            <a:ext cx="396492" cy="68263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8" name="Left Brace 11">
            <a:extLst>
              <a:ext uri="{FF2B5EF4-FFF2-40B4-BE49-F238E27FC236}">
                <a16:creationId xmlns:a16="http://schemas.microsoft.com/office/drawing/2014/main" id="{C58F1341-3BFE-42A5-8B42-13037F9337F7}"/>
              </a:ext>
            </a:extLst>
          </p:cNvPr>
          <p:cNvSpPr/>
          <p:nvPr/>
        </p:nvSpPr>
        <p:spPr>
          <a:xfrm rot="16200000">
            <a:off x="9256458" y="2199878"/>
            <a:ext cx="396492" cy="30897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9" name="TextBox 160">
            <a:extLst>
              <a:ext uri="{FF2B5EF4-FFF2-40B4-BE49-F238E27FC236}">
                <a16:creationId xmlns:a16="http://schemas.microsoft.com/office/drawing/2014/main" id="{403C5D03-8EA5-4763-978F-8CF27F8845A6}"/>
              </a:ext>
            </a:extLst>
          </p:cNvPr>
          <p:cNvSpPr txBox="1"/>
          <p:nvPr/>
        </p:nvSpPr>
        <p:spPr>
          <a:xfrm>
            <a:off x="2163568" y="4111463"/>
            <a:ext cx="4795734" cy="63448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Líder do Projeto</a:t>
            </a:r>
          </a:p>
          <a:p>
            <a:pPr algn="ctr" defTabSz="764390">
              <a:defRPr/>
            </a:pPr>
            <a:endParaRPr lang="fr-CH" sz="500" b="1" kern="0" dirty="0">
              <a:solidFill>
                <a:srgbClr val="000000"/>
              </a:solidFill>
              <a:cs typeface="Calibri" pitchFamily="34" charset="0"/>
            </a:endParaRPr>
          </a:p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Ciclo de Vida do Projeto e do Gerenciamento do Projeto</a:t>
            </a:r>
          </a:p>
        </p:txBody>
      </p:sp>
      <p:sp>
        <p:nvSpPr>
          <p:cNvPr id="40" name="TextBox 160">
            <a:extLst>
              <a:ext uri="{FF2B5EF4-FFF2-40B4-BE49-F238E27FC236}">
                <a16:creationId xmlns:a16="http://schemas.microsoft.com/office/drawing/2014/main" id="{F4183CD8-97A1-4F76-8ED9-C7A056F585A7}"/>
              </a:ext>
            </a:extLst>
          </p:cNvPr>
          <p:cNvSpPr txBox="1"/>
          <p:nvPr/>
        </p:nvSpPr>
        <p:spPr>
          <a:xfrm>
            <a:off x="6570459" y="4005064"/>
            <a:ext cx="2765107" cy="539073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pt-BR" sz="3000" dirty="0"/>
              <a:t>≠</a:t>
            </a:r>
            <a:endParaRPr lang="en-US" sz="3000" kern="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41" name="TextBox 160">
            <a:extLst>
              <a:ext uri="{FF2B5EF4-FFF2-40B4-BE49-F238E27FC236}">
                <a16:creationId xmlns:a16="http://schemas.microsoft.com/office/drawing/2014/main" id="{555B1052-4677-4A2D-8B50-AF5777732BBE}"/>
              </a:ext>
            </a:extLst>
          </p:cNvPr>
          <p:cNvSpPr txBox="1"/>
          <p:nvPr/>
        </p:nvSpPr>
        <p:spPr>
          <a:xfrm>
            <a:off x="8255446" y="4111463"/>
            <a:ext cx="3230524" cy="63448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Sustentação / Operação</a:t>
            </a:r>
          </a:p>
          <a:p>
            <a:pPr algn="ctr" defTabSz="764390">
              <a:defRPr/>
            </a:pPr>
            <a:endParaRPr lang="fr-CH" sz="500" b="1" kern="0" dirty="0">
              <a:solidFill>
                <a:srgbClr val="000000"/>
              </a:solidFill>
              <a:cs typeface="Calibri" pitchFamily="34" charset="0"/>
            </a:endParaRPr>
          </a:p>
          <a:p>
            <a:pPr algn="ctr" defTabSz="764390">
              <a:defRPr/>
            </a:pPr>
            <a:r>
              <a:rPr lang="fr-CH" sz="1560" b="1" kern="0" dirty="0">
                <a:solidFill>
                  <a:srgbClr val="000000"/>
                </a:solidFill>
                <a:cs typeface="Calibri" pitchFamily="34" charset="0"/>
              </a:rPr>
              <a:t>Ciclo de Vida do Produto</a:t>
            </a:r>
          </a:p>
        </p:txBody>
      </p:sp>
      <p:pic>
        <p:nvPicPr>
          <p:cNvPr id="43" name="Picture 6" descr="C:\Vanessa Rodrigues\email\meus Documentos\cpm\Documentacao_Rodolfo\lumaxart\SpectrumG01621_LuMaxArt.jpg">
            <a:extLst>
              <a:ext uri="{FF2B5EF4-FFF2-40B4-BE49-F238E27FC236}">
                <a16:creationId xmlns:a16="http://schemas.microsoft.com/office/drawing/2014/main" id="{D83F5B9B-ADC6-47AF-A7A4-C4ACA7A0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380" y="4475642"/>
            <a:ext cx="1326853" cy="1326853"/>
          </a:xfrm>
          <a:prstGeom prst="rect">
            <a:avLst/>
          </a:prstGeom>
          <a:noFill/>
        </p:spPr>
      </p:pic>
      <p:sp>
        <p:nvSpPr>
          <p:cNvPr id="44" name="TextBox 160">
            <a:extLst>
              <a:ext uri="{FF2B5EF4-FFF2-40B4-BE49-F238E27FC236}">
                <a16:creationId xmlns:a16="http://schemas.microsoft.com/office/drawing/2014/main" id="{27FFD3F5-2F37-487E-B576-E978EE6A1CCB}"/>
              </a:ext>
            </a:extLst>
          </p:cNvPr>
          <p:cNvSpPr txBox="1"/>
          <p:nvPr/>
        </p:nvSpPr>
        <p:spPr>
          <a:xfrm>
            <a:off x="7423438" y="5790223"/>
            <a:ext cx="4062532" cy="317474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algn="ctr" defTabSz="764390">
              <a:defRPr/>
            </a:pPr>
            <a:r>
              <a:rPr lang="fr-CH" sz="1560" b="1" i="1" kern="0" dirty="0">
                <a:solidFill>
                  <a:schemeClr val="accent2">
                    <a:lumMod val="50000"/>
                  </a:schemeClr>
                </a:solidFill>
                <a:cs typeface="Calibri" pitchFamily="34" charset="0"/>
              </a:rPr>
              <a:t>Outras atividades, papéis e responsabilidades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Transição do projeto para Sustentação/Operação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F1DE38F0-19E0-41B9-B31D-71577EC6E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780435"/>
          </a:xfrm>
        </p:spPr>
        <p:txBody>
          <a:bodyPr>
            <a:noAutofit/>
          </a:bodyPr>
          <a:lstStyle/>
          <a:p>
            <a:r>
              <a:rPr lang="en-US" sz="2200" dirty="0"/>
              <a:t>É o </a:t>
            </a:r>
            <a:r>
              <a:rPr lang="en-US" sz="2200" dirty="0" err="1"/>
              <a:t>ciclo</a:t>
            </a:r>
            <a:r>
              <a:rPr lang="en-US" sz="2200" dirty="0"/>
              <a:t> de </a:t>
            </a:r>
            <a:r>
              <a:rPr lang="en-US" sz="2200" dirty="0" err="1"/>
              <a:t>vida</a:t>
            </a:r>
            <a:r>
              <a:rPr lang="en-US" sz="2200" dirty="0"/>
              <a:t> </a:t>
            </a:r>
            <a:r>
              <a:rPr lang="en-US" sz="2200" dirty="0" err="1"/>
              <a:t>após</a:t>
            </a:r>
            <a:r>
              <a:rPr lang="en-US" sz="2200" dirty="0"/>
              <a:t> o </a:t>
            </a:r>
            <a:r>
              <a:rPr lang="en-US" sz="2200" dirty="0" err="1"/>
              <a:t>encerramento</a:t>
            </a:r>
            <a:r>
              <a:rPr lang="en-US" sz="2200" dirty="0"/>
              <a:t> do projeto e o </a:t>
            </a:r>
            <a:r>
              <a:rPr lang="en-US" sz="2200" dirty="0" err="1"/>
              <a:t>início</a:t>
            </a:r>
            <a:r>
              <a:rPr lang="en-US" sz="2200" dirty="0"/>
              <a:t> da </a:t>
            </a:r>
            <a:r>
              <a:rPr lang="en-US" sz="2200" dirty="0" err="1"/>
              <a:t>sustentação</a:t>
            </a:r>
            <a:r>
              <a:rPr lang="en-US" sz="2200" dirty="0"/>
              <a:t>/</a:t>
            </a:r>
            <a:r>
              <a:rPr lang="en-US" sz="2200" dirty="0" err="1"/>
              <a:t>operação</a:t>
            </a:r>
            <a:r>
              <a:rPr lang="en-US" sz="2200" dirty="0"/>
              <a:t> do </a:t>
            </a:r>
            <a:r>
              <a:rPr lang="en-US" sz="2200" dirty="0" err="1"/>
              <a:t>produto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38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Checklist</a:t>
            </a:r>
            <a:endParaRPr lang="pt-BR" dirty="0"/>
          </a:p>
        </p:txBody>
      </p:sp>
      <p:sp>
        <p:nvSpPr>
          <p:cNvPr id="88" name="Subtítulo 1">
            <a:extLst>
              <a:ext uri="{FF2B5EF4-FFF2-40B4-BE49-F238E27FC236}">
                <a16:creationId xmlns:a16="http://schemas.microsoft.com/office/drawing/2014/main" id="{1D46D3EE-F464-4315-8D6D-1C06768E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4428113" cy="1925134"/>
          </a:xfrm>
        </p:spPr>
        <p:txBody>
          <a:bodyPr>
            <a:noAutofit/>
          </a:bodyPr>
          <a:lstStyle/>
          <a:p>
            <a:r>
              <a:rPr lang="en-US" sz="2200" dirty="0"/>
              <a:t>É um </a:t>
            </a:r>
            <a:r>
              <a:rPr lang="en-US" sz="2200" dirty="0" err="1"/>
              <a:t>roteiro</a:t>
            </a:r>
            <a:r>
              <a:rPr lang="en-US" sz="2200" dirty="0"/>
              <a:t> de </a:t>
            </a:r>
            <a:r>
              <a:rPr lang="en-US" sz="2200" dirty="0" err="1"/>
              <a:t>perguntas</a:t>
            </a:r>
            <a:r>
              <a:rPr lang="en-US" sz="2200" dirty="0"/>
              <a:t> que </a:t>
            </a:r>
            <a:r>
              <a:rPr lang="en-US" sz="2200" dirty="0" err="1"/>
              <a:t>guiam</a:t>
            </a:r>
            <a:r>
              <a:rPr lang="en-US" sz="2200" dirty="0"/>
              <a:t> a </a:t>
            </a:r>
            <a:r>
              <a:rPr lang="en-US" sz="2200" dirty="0" err="1"/>
              <a:t>validação</a:t>
            </a:r>
            <a:r>
              <a:rPr lang="en-US" sz="2200" dirty="0"/>
              <a:t> do Gate para </a:t>
            </a:r>
            <a:r>
              <a:rPr lang="en-US" sz="2200" dirty="0" err="1"/>
              <a:t>tomada</a:t>
            </a:r>
            <a:r>
              <a:rPr lang="en-US" sz="2200" dirty="0"/>
              <a:t> de </a:t>
            </a:r>
            <a:r>
              <a:rPr lang="en-US" sz="2200" dirty="0" err="1"/>
              <a:t>decisão</a:t>
            </a:r>
            <a:r>
              <a:rPr lang="en-US" sz="2200" dirty="0"/>
              <a:t>.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8322D1-D624-4961-8D3F-DE90EDAD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10" y="135682"/>
            <a:ext cx="6840760" cy="6555728"/>
          </a:xfrm>
          <a:prstGeom prst="rect">
            <a:avLst/>
          </a:prstGeom>
        </p:spPr>
      </p:pic>
      <p:sp>
        <p:nvSpPr>
          <p:cNvPr id="42" name="Rectangle 6">
            <a:extLst>
              <a:ext uri="{FF2B5EF4-FFF2-40B4-BE49-F238E27FC236}">
                <a16:creationId xmlns:a16="http://schemas.microsoft.com/office/drawing/2014/main" id="{895925FC-6998-4386-B85E-59340AD61E8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G1 - </a:t>
            </a:r>
            <a:r>
              <a:rPr lang="pt-BR" sz="2000" b="1" i="1" dirty="0" err="1">
                <a:solidFill>
                  <a:schemeClr val="accent1"/>
                </a:solidFill>
              </a:rPr>
              <a:t>Checklist</a:t>
            </a:r>
            <a:r>
              <a:rPr lang="pt-BR" sz="2000" b="1" i="1" dirty="0">
                <a:solidFill>
                  <a:schemeClr val="accent1"/>
                </a:solidFill>
              </a:rPr>
              <a:t> - Termo de Abertura.docx</a:t>
            </a:r>
          </a:p>
        </p:txBody>
      </p:sp>
    </p:spTree>
    <p:extLst>
      <p:ext uri="{BB962C8B-B14F-4D97-AF65-F5344CB8AC3E}">
        <p14:creationId xmlns:p14="http://schemas.microsoft.com/office/powerpoint/2010/main" val="20420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Matriz de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1C719-92E1-473E-A300-767420CB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" y="1601575"/>
            <a:ext cx="11685517" cy="3096344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38C6763-DFA2-4E1B-A335-5C0FA5B2319F}"/>
              </a:ext>
            </a:extLst>
          </p:cNvPr>
          <p:cNvSpPr/>
          <p:nvPr/>
        </p:nvSpPr>
        <p:spPr>
          <a:xfrm>
            <a:off x="6959302" y="476672"/>
            <a:ext cx="1368152" cy="141293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Papéis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993BB70-33A6-4535-86A4-BB4E25D811A8}"/>
              </a:ext>
            </a:extLst>
          </p:cNvPr>
          <p:cNvSpPr/>
          <p:nvPr/>
        </p:nvSpPr>
        <p:spPr>
          <a:xfrm rot="16200000">
            <a:off x="521125" y="2783170"/>
            <a:ext cx="1368151" cy="1453235"/>
          </a:xfrm>
          <a:prstGeom prst="downArrow">
            <a:avLst>
              <a:gd name="adj1" fmla="val 50000"/>
              <a:gd name="adj2" fmla="val 393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Atividades</a:t>
            </a:r>
            <a:endParaRPr lang="pt-BR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C961637-F5C3-4BA8-8587-DED9FA724904}"/>
              </a:ext>
            </a:extLst>
          </p:cNvPr>
          <p:cNvSpPr/>
          <p:nvPr/>
        </p:nvSpPr>
        <p:spPr>
          <a:xfrm>
            <a:off x="9415050" y="4293097"/>
            <a:ext cx="1764195" cy="151216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Artefatos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31074A5-683F-4BEF-B04D-703F22FE4FC3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X3 - Papéis e Responsabilidades.xlsx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F6BB377D-1B5E-4601-B2C9-B9806476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8" y="783787"/>
            <a:ext cx="5076184" cy="503998"/>
          </a:xfrm>
        </p:spPr>
        <p:txBody>
          <a:bodyPr>
            <a:normAutofit/>
          </a:bodyPr>
          <a:lstStyle/>
          <a:p>
            <a:r>
              <a:rPr lang="pt-BR" dirty="0"/>
              <a:t>É a junção dos </a:t>
            </a:r>
            <a:r>
              <a:rPr lang="pt-BR" dirty="0" err="1"/>
              <a:t>Pap</a:t>
            </a:r>
            <a:r>
              <a:rPr lang="en-US" dirty="0" err="1"/>
              <a:t>éis</a:t>
            </a:r>
            <a:r>
              <a:rPr lang="en-US" dirty="0"/>
              <a:t> x </a:t>
            </a:r>
            <a:r>
              <a:rPr lang="en-US" dirty="0" err="1"/>
              <a:t>Responsabilidades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54E6EE5-9797-4FB2-9B68-58D7172A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90" y="4820380"/>
            <a:ext cx="6902492" cy="14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5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A5344-B8A0-493D-9B28-D4B2AFC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217155"/>
            <a:ext cx="10971372" cy="358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Artefatos</a:t>
            </a:r>
            <a:endParaRPr lang="pt-BR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557FDD2-410F-4766-AC43-1B27C0F0924E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FCFDD564-A523-457C-BAE8-CC6E19D91604}"/>
              </a:ext>
            </a:extLst>
          </p:cNvPr>
          <p:cNvSpPr txBox="1">
            <a:spLocks/>
          </p:cNvSpPr>
          <p:nvPr/>
        </p:nvSpPr>
        <p:spPr>
          <a:xfrm>
            <a:off x="442957" y="783787"/>
            <a:ext cx="7812489" cy="50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Artefatos são arquivos “modelo”, padronizados e construídos para atender as entregas propostas pela metodologia.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4FECDC-A96C-4141-87DA-28D9AF4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550" y="598091"/>
            <a:ext cx="2781300" cy="5838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D52E1A-9EA3-4772-ACB8-D0013B7D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0" y="1467152"/>
            <a:ext cx="5450145" cy="49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2F08EBC-B2D2-4A84-879B-738176C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B3E61AFF-344B-44E9-B89F-FE795017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7"/>
            <a:ext cx="11556905" cy="503998"/>
          </a:xfrm>
        </p:spPr>
        <p:txBody>
          <a:bodyPr>
            <a:normAutofit/>
          </a:bodyPr>
          <a:lstStyle/>
          <a:p>
            <a:r>
              <a:rPr lang="en-US" dirty="0"/>
              <a:t>É a </a:t>
            </a:r>
            <a:r>
              <a:rPr lang="en-US" dirty="0" err="1"/>
              <a:t>estrutura</a:t>
            </a:r>
            <a:r>
              <a:rPr lang="en-US" dirty="0"/>
              <a:t> de pastas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da Autopass que </a:t>
            </a:r>
            <a:r>
              <a:rPr lang="en-US" dirty="0" err="1"/>
              <a:t>manterá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artefatos</a:t>
            </a:r>
            <a:r>
              <a:rPr lang="en-US" dirty="0"/>
              <a:t> do projeto.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786644-9227-4345-BD50-E32B6646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" y="1423987"/>
            <a:ext cx="11439525" cy="401002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E7F577F9-D3A4-4B24-95F3-97F7CFFF9702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X2 - Artefatos e Repositório.xlsx</a:t>
            </a:r>
          </a:p>
        </p:txBody>
      </p:sp>
    </p:spTree>
    <p:extLst>
      <p:ext uri="{BB962C8B-B14F-4D97-AF65-F5344CB8AC3E}">
        <p14:creationId xmlns:p14="http://schemas.microsoft.com/office/powerpoint/2010/main" val="111182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C917EAE-4F60-4C5B-9D79-3C96CE7F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80" y="1291694"/>
            <a:ext cx="8660782" cy="478252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Rituais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5D48DCC-8277-4BBE-8C7A-E033437176B5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014DCA18-D4BA-4D56-B716-DB37A331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1224086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aplicação</a:t>
            </a:r>
            <a:r>
              <a:rPr lang="en-US" sz="2200" dirty="0"/>
              <a:t> de </a:t>
            </a:r>
            <a:r>
              <a:rPr lang="en-US" sz="2200" dirty="0" err="1"/>
              <a:t>rotinas</a:t>
            </a:r>
            <a:r>
              <a:rPr lang="en-US" sz="2200" dirty="0"/>
              <a:t> </a:t>
            </a:r>
            <a:r>
              <a:rPr lang="en-US" sz="2200" dirty="0" err="1"/>
              <a:t>consistentes</a:t>
            </a:r>
            <a:r>
              <a:rPr lang="en-US" sz="2200" dirty="0"/>
              <a:t> que </a:t>
            </a:r>
            <a:r>
              <a:rPr lang="en-US" sz="2200" dirty="0" err="1"/>
              <a:t>irão</a:t>
            </a:r>
            <a:r>
              <a:rPr lang="en-US" sz="2200" dirty="0"/>
              <a:t> </a:t>
            </a:r>
            <a:r>
              <a:rPr lang="en-US" sz="2200" dirty="0" err="1"/>
              <a:t>garantir</a:t>
            </a:r>
            <a:r>
              <a:rPr lang="en-US" sz="2200" dirty="0"/>
              <a:t> o </a:t>
            </a:r>
            <a:r>
              <a:rPr lang="en-US" sz="2200" dirty="0" err="1"/>
              <a:t>fluxo</a:t>
            </a:r>
            <a:r>
              <a:rPr lang="en-US" sz="2200" dirty="0"/>
              <a:t> e a </a:t>
            </a:r>
            <a:r>
              <a:rPr lang="en-US" sz="2200" dirty="0" err="1"/>
              <a:t>aplicação</a:t>
            </a:r>
            <a:r>
              <a:rPr lang="en-US" sz="2200" dirty="0"/>
              <a:t> da metodologia.</a:t>
            </a:r>
          </a:p>
          <a:p>
            <a:endParaRPr lang="en-US" sz="2200" dirty="0"/>
          </a:p>
          <a:p>
            <a:pPr>
              <a:tabLst>
                <a:tab pos="4927600" algn="l"/>
              </a:tabLst>
            </a:pPr>
            <a:r>
              <a:rPr lang="en-US" sz="2200" b="1" dirty="0" err="1"/>
              <a:t>Composta</a:t>
            </a:r>
            <a:r>
              <a:rPr lang="en-US" sz="2200" b="1" dirty="0"/>
              <a:t> </a:t>
            </a:r>
            <a:r>
              <a:rPr lang="en-US" sz="2200" b="1" dirty="0" err="1"/>
              <a:t>por</a:t>
            </a:r>
            <a:r>
              <a:rPr lang="en-US" sz="2200" b="1" dirty="0"/>
              <a:t>:</a:t>
            </a:r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2200" b="1" dirty="0"/>
          </a:p>
          <a:p>
            <a:pPr>
              <a:tabLst>
                <a:tab pos="4927600" algn="l"/>
              </a:tabLst>
            </a:pPr>
            <a:endParaRPr lang="en-US" sz="1000" b="1" dirty="0"/>
          </a:p>
          <a:p>
            <a:pPr>
              <a:tabLst>
                <a:tab pos="4927600" algn="l"/>
              </a:tabLst>
            </a:pPr>
            <a:r>
              <a:rPr lang="en-US" sz="2200" b="1" dirty="0" err="1"/>
              <a:t>Objetivos</a:t>
            </a:r>
            <a:r>
              <a:rPr lang="en-US" sz="2200" b="1" dirty="0"/>
              <a:t>:</a:t>
            </a:r>
          </a:p>
          <a:p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4BDB47-F600-4BEF-A44D-8C1AF3873E85}"/>
              </a:ext>
            </a:extLst>
          </p:cNvPr>
          <p:cNvGrpSpPr/>
          <p:nvPr/>
        </p:nvGrpSpPr>
        <p:grpSpPr>
          <a:xfrm>
            <a:off x="698400" y="1967564"/>
            <a:ext cx="2876526" cy="2180548"/>
            <a:chOff x="698400" y="1967564"/>
            <a:chExt cx="2876526" cy="218054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8958AFF-2D1C-46AA-817B-8146439FB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1971698"/>
              <a:ext cx="305808" cy="352115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1826062-30CA-485F-A453-235D80CC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2299257"/>
              <a:ext cx="305808" cy="352115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1D6C6F2-35EF-4C56-BB39-6C7358F0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2656639"/>
              <a:ext cx="305808" cy="352115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E90A38A-7C88-4793-8AC1-44D4802FE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018206"/>
              <a:ext cx="305808" cy="352115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26057A5-4B7D-4DCA-A765-2396C430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382587"/>
              <a:ext cx="305808" cy="352115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70A72C4-A525-4D72-836D-79E3D39EE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00" y="3717032"/>
              <a:ext cx="329502" cy="352115"/>
            </a:xfrm>
            <a:prstGeom prst="rect">
              <a:avLst/>
            </a:prstGeom>
          </p:spPr>
        </p:pic>
        <p:sp>
          <p:nvSpPr>
            <p:cNvPr id="39" name="TextBox 160">
              <a:extLst>
                <a:ext uri="{FF2B5EF4-FFF2-40B4-BE49-F238E27FC236}">
                  <a16:creationId xmlns:a16="http://schemas.microsoft.com/office/drawing/2014/main" id="{403C5D03-8EA5-4763-978F-8CF27F8845A6}"/>
                </a:ext>
              </a:extLst>
            </p:cNvPr>
            <p:cNvSpPr txBox="1"/>
            <p:nvPr/>
          </p:nvSpPr>
          <p:spPr>
            <a:xfrm>
              <a:off x="968810" y="1967564"/>
              <a:ext cx="2606116" cy="2180548"/>
            </a:xfrm>
            <a:prstGeom prst="rect">
              <a:avLst/>
            </a:prstGeom>
            <a:noFill/>
          </p:spPr>
          <p:txBody>
            <a:bodyPr wrap="square" lIns="76661" tIns="38330" rIns="76661" bIns="38330" rtlCol="0">
              <a:spAutoFit/>
            </a:bodyPr>
            <a:lstStyle/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Reuniões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Objetivo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Frequência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Participantes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Entradas necessárias</a:t>
              </a:r>
            </a:p>
            <a:p>
              <a:pPr defTabSz="764390">
                <a:spcAft>
                  <a:spcPts val="400"/>
                </a:spcAft>
                <a:defRPr/>
              </a:pPr>
              <a:r>
                <a:rPr lang="fr-CH" sz="2000" kern="0" dirty="0">
                  <a:solidFill>
                    <a:srgbClr val="000000"/>
                  </a:solidFill>
                  <a:cs typeface="Calibri" pitchFamily="34" charset="0"/>
                </a:rPr>
                <a:t>Saídas esperadas</a:t>
              </a:r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970F49FB-EC8B-49B2-808A-DC58509CC79E}"/>
              </a:ext>
            </a:extLst>
          </p:cNvPr>
          <p:cNvSpPr/>
          <p:nvPr/>
        </p:nvSpPr>
        <p:spPr>
          <a:xfrm>
            <a:off x="103455" y="5017877"/>
            <a:ext cx="1288283" cy="121782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6000" r="-36000"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TextBox 160">
            <a:extLst>
              <a:ext uri="{FF2B5EF4-FFF2-40B4-BE49-F238E27FC236}">
                <a16:creationId xmlns:a16="http://schemas.microsoft.com/office/drawing/2014/main" id="{D4A2943E-7FEB-41D8-9052-6B03DD8DAA14}"/>
              </a:ext>
            </a:extLst>
          </p:cNvPr>
          <p:cNvSpPr txBox="1"/>
          <p:nvPr/>
        </p:nvSpPr>
        <p:spPr>
          <a:xfrm>
            <a:off x="1391738" y="5013176"/>
            <a:ext cx="4703468" cy="1339293"/>
          </a:xfrm>
          <a:prstGeom prst="rect">
            <a:avLst/>
          </a:prstGeom>
          <a:noFill/>
        </p:spPr>
        <p:txBody>
          <a:bodyPr wrap="square" lIns="76661" tIns="38330" rIns="76661" bIns="38330" rtlCol="0">
            <a:spAutoFit/>
          </a:bodyPr>
          <a:lstStyle/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Acompanhar o andamento dos projetos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Garantir a comunicação fluída e clara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Obter aprovações</a:t>
            </a:r>
          </a:p>
          <a:p>
            <a:pPr marL="177800" indent="-177800" defTabSz="76439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fr-CH" kern="0" dirty="0">
                <a:solidFill>
                  <a:srgbClr val="000000"/>
                </a:solidFill>
                <a:cs typeface="Calibri" pitchFamily="34" charset="0"/>
              </a:rPr>
              <a:t>Tomar decisões e criar planos de ação</a:t>
            </a:r>
          </a:p>
        </p:txBody>
      </p:sp>
    </p:spTree>
    <p:extLst>
      <p:ext uri="{BB962C8B-B14F-4D97-AF65-F5344CB8AC3E}">
        <p14:creationId xmlns:p14="http://schemas.microsoft.com/office/powerpoint/2010/main" val="309739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6E3E7B27-ADC5-42B0-BEEC-7FDA26586349}"/>
              </a:ext>
            </a:extLst>
          </p:cNvPr>
          <p:cNvSpPr txBox="1">
            <a:spLocks/>
          </p:cNvSpPr>
          <p:nvPr/>
        </p:nvSpPr>
        <p:spPr>
          <a:xfrm>
            <a:off x="609521" y="249239"/>
            <a:ext cx="10971372" cy="35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36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Fluxo dos Rituais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014DCA18-D4BA-4D56-B716-DB37A331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375121"/>
          </a:xfrm>
        </p:spPr>
        <p:txBody>
          <a:bodyPr>
            <a:noAutofit/>
          </a:bodyPr>
          <a:lstStyle/>
          <a:p>
            <a:r>
              <a:rPr lang="en-US" sz="2200" dirty="0"/>
              <a:t>É a </a:t>
            </a:r>
            <a:r>
              <a:rPr lang="en-US" sz="2200" dirty="0" err="1"/>
              <a:t>integração</a:t>
            </a:r>
            <a:r>
              <a:rPr lang="en-US" sz="2200" dirty="0"/>
              <a:t> das entradas e </a:t>
            </a:r>
            <a:r>
              <a:rPr lang="en-US" sz="2200" dirty="0" err="1"/>
              <a:t>saídas</a:t>
            </a:r>
            <a:r>
              <a:rPr lang="en-US" sz="2200" dirty="0"/>
              <a:t> das </a:t>
            </a:r>
            <a:r>
              <a:rPr lang="en-US" sz="2200" dirty="0" err="1"/>
              <a:t>reuniões</a:t>
            </a:r>
            <a:r>
              <a:rPr lang="en-US" sz="2200" dirty="0"/>
              <a:t> para </a:t>
            </a:r>
            <a:r>
              <a:rPr lang="en-US" sz="2200" dirty="0" err="1"/>
              <a:t>atingir</a:t>
            </a:r>
            <a:r>
              <a:rPr lang="en-US" sz="2200" dirty="0"/>
              <a:t> o </a:t>
            </a:r>
            <a:r>
              <a:rPr lang="en-US" sz="2200" dirty="0" err="1"/>
              <a:t>objetivo</a:t>
            </a:r>
            <a:r>
              <a:rPr lang="en-US" sz="2200" dirty="0"/>
              <a:t>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998B8B2-D57A-42F9-9D01-5676063C29E1}"/>
              </a:ext>
            </a:extLst>
          </p:cNvPr>
          <p:cNvSpPr/>
          <p:nvPr/>
        </p:nvSpPr>
        <p:spPr>
          <a:xfrm>
            <a:off x="3119075" y="3310126"/>
            <a:ext cx="2688099" cy="766946"/>
          </a:xfrm>
          <a:prstGeom prst="ellipse">
            <a:avLst/>
          </a:prstGeom>
          <a:solidFill>
            <a:srgbClr val="FBFED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de Status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627D96-4C5B-4F07-BA32-863313856C91}"/>
              </a:ext>
            </a:extLst>
          </p:cNvPr>
          <p:cNvSpPr/>
          <p:nvPr/>
        </p:nvSpPr>
        <p:spPr>
          <a:xfrm>
            <a:off x="4577477" y="2449921"/>
            <a:ext cx="177619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Evolução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atividades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equipe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6FBC88-9D72-46FE-A594-05AB0F55B57B}"/>
              </a:ext>
            </a:extLst>
          </p:cNvPr>
          <p:cNvSpPr/>
          <p:nvPr/>
        </p:nvSpPr>
        <p:spPr>
          <a:xfrm>
            <a:off x="3075734" y="2022973"/>
            <a:ext cx="1281830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Relatório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0CCBCFB-A6C2-44BD-83D2-B21DE50AEE82}"/>
              </a:ext>
            </a:extLst>
          </p:cNvPr>
          <p:cNvSpPr/>
          <p:nvPr/>
        </p:nvSpPr>
        <p:spPr>
          <a:xfrm>
            <a:off x="1870201" y="2820354"/>
            <a:ext cx="1107793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C9834DB-B8E4-4555-A642-8D0C36012944}"/>
              </a:ext>
            </a:extLst>
          </p:cNvPr>
          <p:cNvSpPr/>
          <p:nvPr/>
        </p:nvSpPr>
        <p:spPr>
          <a:xfrm>
            <a:off x="6626852" y="3709561"/>
            <a:ext cx="1591071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Solicitar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Reunião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Prévia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TI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DD5B3EF-E7C9-4BB4-AF75-B56E775581FB}"/>
              </a:ext>
            </a:extLst>
          </p:cNvPr>
          <p:cNvSpPr/>
          <p:nvPr/>
        </p:nvSpPr>
        <p:spPr>
          <a:xfrm>
            <a:off x="6571363" y="2263886"/>
            <a:ext cx="111046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Recursos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0CEC1FC-70D2-4BE4-935A-C7758FFF61C8}"/>
              </a:ext>
            </a:extLst>
          </p:cNvPr>
          <p:cNvSpPr/>
          <p:nvPr/>
        </p:nvSpPr>
        <p:spPr>
          <a:xfrm>
            <a:off x="6802835" y="3091069"/>
            <a:ext cx="1182265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Projeto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FA14823-ED20-4712-8D39-052A8218099B}"/>
              </a:ext>
            </a:extLst>
          </p:cNvPr>
          <p:cNvSpPr/>
          <p:nvPr/>
        </p:nvSpPr>
        <p:spPr>
          <a:xfrm>
            <a:off x="10597391" y="1710309"/>
            <a:ext cx="1074597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de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Reunião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D4AD70B-F8C0-497D-AF0C-DBA7FBE66A97}"/>
              </a:ext>
            </a:extLst>
          </p:cNvPr>
          <p:cNvSpPr/>
          <p:nvPr/>
        </p:nvSpPr>
        <p:spPr>
          <a:xfrm>
            <a:off x="1342678" y="4900675"/>
            <a:ext cx="1480158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Relatório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C9D9D21-E1B4-4BEF-A282-AA64EB69C0A7}"/>
              </a:ext>
            </a:extLst>
          </p:cNvPr>
          <p:cNvSpPr/>
          <p:nvPr/>
        </p:nvSpPr>
        <p:spPr>
          <a:xfrm>
            <a:off x="4563583" y="4808196"/>
            <a:ext cx="1099575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aprovados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C1D5BE1-B89C-4FF4-AC35-5267FFBB08A2}"/>
              </a:ext>
            </a:extLst>
          </p:cNvPr>
          <p:cNvSpPr/>
          <p:nvPr/>
        </p:nvSpPr>
        <p:spPr>
          <a:xfrm>
            <a:off x="10533107" y="2481964"/>
            <a:ext cx="1240136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Priorização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estabelecida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E40BD62-D0E1-4423-8396-26289C15AE78}"/>
              </a:ext>
            </a:extLst>
          </p:cNvPr>
          <p:cNvSpPr/>
          <p:nvPr/>
        </p:nvSpPr>
        <p:spPr>
          <a:xfrm>
            <a:off x="8622413" y="3235410"/>
            <a:ext cx="2032024" cy="766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Prévia</a:t>
            </a:r>
            <a:r>
              <a:rPr lang="en-US" b="1" dirty="0">
                <a:solidFill>
                  <a:schemeClr val="tx1"/>
                </a:solidFill>
              </a:rPr>
              <a:t> de TI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Sob </a:t>
            </a:r>
            <a:r>
              <a:rPr lang="en-US" sz="1300" dirty="0" err="1">
                <a:solidFill>
                  <a:schemeClr val="tx1"/>
                </a:solidFill>
              </a:rPr>
              <a:t>demanda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455D7F-8BAD-428B-ABAE-A592F1AC2CDF}"/>
              </a:ext>
            </a:extLst>
          </p:cNvPr>
          <p:cNvSpPr/>
          <p:nvPr/>
        </p:nvSpPr>
        <p:spPr>
          <a:xfrm>
            <a:off x="7454085" y="1611832"/>
            <a:ext cx="2313529" cy="7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de TI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r>
              <a:rPr lang="en-US" sz="1300" dirty="0">
                <a:solidFill>
                  <a:schemeClr val="tx1"/>
                </a:solidFill>
              </a:rPr>
              <a:t>/Mensal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867C8DF-88FB-4D19-AFD0-8580D7D22BC7}"/>
              </a:ext>
            </a:extLst>
          </p:cNvPr>
          <p:cNvSpPr/>
          <p:nvPr/>
        </p:nvSpPr>
        <p:spPr>
          <a:xfrm>
            <a:off x="6422362" y="5246168"/>
            <a:ext cx="2314800" cy="7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COMEX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921F469-FBA6-4E4E-9FD2-EDBB85F59E93}"/>
              </a:ext>
            </a:extLst>
          </p:cNvPr>
          <p:cNvSpPr/>
          <p:nvPr/>
        </p:nvSpPr>
        <p:spPr>
          <a:xfrm>
            <a:off x="10519247" y="4033346"/>
            <a:ext cx="1359892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B903D45-4679-4C58-A926-67530E75E2B5}"/>
              </a:ext>
            </a:extLst>
          </p:cNvPr>
          <p:cNvCxnSpPr>
            <a:cxnSpLocks/>
            <a:stCxn id="36" idx="6"/>
            <a:endCxn id="31" idx="1"/>
          </p:cNvCxnSpPr>
          <p:nvPr/>
        </p:nvCxnSpPr>
        <p:spPr>
          <a:xfrm flipV="1">
            <a:off x="9767614" y="1988323"/>
            <a:ext cx="829777" cy="6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878F8992-285B-418E-A458-CABF91B03E06}"/>
              </a:ext>
            </a:extLst>
          </p:cNvPr>
          <p:cNvCxnSpPr>
            <a:cxnSpLocks/>
            <a:stCxn id="29" idx="0"/>
            <a:endCxn id="35" idx="0"/>
          </p:cNvCxnSpPr>
          <p:nvPr/>
        </p:nvCxnSpPr>
        <p:spPr>
          <a:xfrm rot="16200000" flipH="1">
            <a:off x="8444025" y="2041011"/>
            <a:ext cx="144341" cy="2244457"/>
          </a:xfrm>
          <a:prstGeom prst="bentConnector3">
            <a:avLst>
              <a:gd name="adj1" fmla="val -128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3E2F9D8D-1219-4A67-8DAF-F9BEEC1B0781}"/>
              </a:ext>
            </a:extLst>
          </p:cNvPr>
          <p:cNvCxnSpPr>
            <a:cxnSpLocks/>
            <a:stCxn id="35" idx="6"/>
            <a:endCxn id="42" idx="0"/>
          </p:cNvCxnSpPr>
          <p:nvPr/>
        </p:nvCxnSpPr>
        <p:spPr>
          <a:xfrm>
            <a:off x="10654437" y="3618810"/>
            <a:ext cx="544756" cy="414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1D62CCE-B19A-4E57-8D53-52656920AE49}"/>
              </a:ext>
            </a:extLst>
          </p:cNvPr>
          <p:cNvCxnSpPr>
            <a:cxnSpLocks/>
            <a:stCxn id="223" idx="1"/>
            <a:endCxn id="49" idx="3"/>
          </p:cNvCxnSpPr>
          <p:nvPr/>
        </p:nvCxnSpPr>
        <p:spPr>
          <a:xfrm rot="10800000">
            <a:off x="726809" y="4364190"/>
            <a:ext cx="728147" cy="1728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EACB9F3-7E4A-4C80-9AFA-8059727F4106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6200000" flipV="1">
            <a:off x="6076132" y="4673237"/>
            <a:ext cx="272253" cy="10981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7D6ACF17-7759-487D-898F-EFE56C036EC9}"/>
              </a:ext>
            </a:extLst>
          </p:cNvPr>
          <p:cNvCxnSpPr>
            <a:cxnSpLocks/>
            <a:stCxn id="37" idx="6"/>
            <a:endCxn id="34" idx="3"/>
          </p:cNvCxnSpPr>
          <p:nvPr/>
        </p:nvCxnSpPr>
        <p:spPr>
          <a:xfrm flipV="1">
            <a:off x="8737162" y="2759978"/>
            <a:ext cx="3036081" cy="2869590"/>
          </a:xfrm>
          <a:prstGeom prst="bentConnector3">
            <a:avLst>
              <a:gd name="adj1" fmla="val 107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776B4939-80B0-454B-8913-B1172E428F61}"/>
              </a:ext>
            </a:extLst>
          </p:cNvPr>
          <p:cNvCxnSpPr>
            <a:cxnSpLocks/>
            <a:stCxn id="33" idx="1"/>
            <a:endCxn id="2" idx="3"/>
          </p:cNvCxnSpPr>
          <p:nvPr/>
        </p:nvCxnSpPr>
        <p:spPr>
          <a:xfrm rot="10800000">
            <a:off x="3512739" y="3964756"/>
            <a:ext cx="1050845" cy="1121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F6152F72-98A2-40B7-8BCA-8CB5B78888AD}"/>
              </a:ext>
            </a:extLst>
          </p:cNvPr>
          <p:cNvCxnSpPr>
            <a:cxnSpLocks/>
            <a:stCxn id="5" idx="2"/>
            <a:endCxn id="2" idx="7"/>
          </p:cNvCxnSpPr>
          <p:nvPr/>
        </p:nvCxnSpPr>
        <p:spPr>
          <a:xfrm rot="5400000">
            <a:off x="5231297" y="3188164"/>
            <a:ext cx="416494" cy="52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F6CEDD5C-8937-4D95-8BBE-BEC73CB586A1}"/>
              </a:ext>
            </a:extLst>
          </p:cNvPr>
          <p:cNvCxnSpPr>
            <a:cxnSpLocks/>
            <a:stCxn id="34" idx="1"/>
            <a:endCxn id="36" idx="5"/>
          </p:cNvCxnSpPr>
          <p:nvPr/>
        </p:nvCxnSpPr>
        <p:spPr>
          <a:xfrm rot="10800000">
            <a:off x="9428807" y="2266338"/>
            <a:ext cx="1104301" cy="49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08649EFA-F4F2-48E5-AF9C-51B6EA7AB7AE}"/>
              </a:ext>
            </a:extLst>
          </p:cNvPr>
          <p:cNvCxnSpPr>
            <a:cxnSpLocks/>
            <a:stCxn id="2" idx="6"/>
            <a:endCxn id="29" idx="1"/>
          </p:cNvCxnSpPr>
          <p:nvPr/>
        </p:nvCxnSpPr>
        <p:spPr>
          <a:xfrm flipV="1">
            <a:off x="5807174" y="3369083"/>
            <a:ext cx="995661" cy="324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B718F70F-1844-4BA3-8222-D16ABBE7C713}"/>
              </a:ext>
            </a:extLst>
          </p:cNvPr>
          <p:cNvCxnSpPr>
            <a:cxnSpLocks/>
            <a:stCxn id="2" idx="1"/>
            <a:endCxn id="24" idx="3"/>
          </p:cNvCxnSpPr>
          <p:nvPr/>
        </p:nvCxnSpPr>
        <p:spPr>
          <a:xfrm rot="16200000" flipV="1">
            <a:off x="3083329" y="2993034"/>
            <a:ext cx="324075" cy="5347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FE08515-D001-4635-B2CB-ACFFAC53F290}"/>
              </a:ext>
            </a:extLst>
          </p:cNvPr>
          <p:cNvCxnSpPr>
            <a:cxnSpLocks/>
            <a:stCxn id="27" idx="3"/>
            <a:endCxn id="36" idx="4"/>
          </p:cNvCxnSpPr>
          <p:nvPr/>
        </p:nvCxnSpPr>
        <p:spPr>
          <a:xfrm flipV="1">
            <a:off x="7681830" y="2378632"/>
            <a:ext cx="929020" cy="1632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A618A892-F053-4381-8AC4-BD994EDD1255}"/>
              </a:ext>
            </a:extLst>
          </p:cNvPr>
          <p:cNvCxnSpPr>
            <a:cxnSpLocks/>
            <a:stCxn id="2" idx="0"/>
            <a:endCxn id="23" idx="2"/>
          </p:cNvCxnSpPr>
          <p:nvPr/>
        </p:nvCxnSpPr>
        <p:spPr>
          <a:xfrm rot="16200000" flipV="1">
            <a:off x="3724325" y="2571326"/>
            <a:ext cx="731125" cy="746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5B7A8967-D81A-428E-A0D9-2D79CBF83C0E}"/>
              </a:ext>
            </a:extLst>
          </p:cNvPr>
          <p:cNvCxnSpPr>
            <a:cxnSpLocks/>
            <a:stCxn id="23" idx="3"/>
            <a:endCxn id="36" idx="2"/>
          </p:cNvCxnSpPr>
          <p:nvPr/>
        </p:nvCxnSpPr>
        <p:spPr>
          <a:xfrm flipV="1">
            <a:off x="4357564" y="1995232"/>
            <a:ext cx="3096521" cy="305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5093A562-5719-4E3F-BAFC-18B2FB710740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6008771" y="3369494"/>
            <a:ext cx="22820" cy="1213341"/>
          </a:xfrm>
          <a:prstGeom prst="bentConnector4">
            <a:avLst>
              <a:gd name="adj1" fmla="val 1001753"/>
              <a:gd name="adj2" fmla="val 662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CDDBB1ED-2B2D-443B-9C62-5F0796AB3494}"/>
              </a:ext>
            </a:extLst>
          </p:cNvPr>
          <p:cNvCxnSpPr>
            <a:cxnSpLocks/>
            <a:stCxn id="26" idx="3"/>
            <a:endCxn id="35" idx="2"/>
          </p:cNvCxnSpPr>
          <p:nvPr/>
        </p:nvCxnSpPr>
        <p:spPr>
          <a:xfrm flipV="1">
            <a:off x="8217923" y="3618810"/>
            <a:ext cx="404490" cy="368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B6788502-F130-41C6-B933-13E4C797902E}"/>
              </a:ext>
            </a:extLst>
          </p:cNvPr>
          <p:cNvCxnSpPr>
            <a:cxnSpLocks/>
            <a:stCxn id="2" idx="2"/>
            <a:endCxn id="32" idx="3"/>
          </p:cNvCxnSpPr>
          <p:nvPr/>
        </p:nvCxnSpPr>
        <p:spPr>
          <a:xfrm rot="10800000" flipV="1">
            <a:off x="2822837" y="3693599"/>
            <a:ext cx="296239" cy="1485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95283BC4-6C24-4B40-AD53-E073B1238BC9}"/>
              </a:ext>
            </a:extLst>
          </p:cNvPr>
          <p:cNvCxnSpPr>
            <a:cxnSpLocks/>
            <a:stCxn id="32" idx="0"/>
            <a:endCxn id="49" idx="4"/>
          </p:cNvCxnSpPr>
          <p:nvPr/>
        </p:nvCxnSpPr>
        <p:spPr>
          <a:xfrm rot="16200000" flipV="1">
            <a:off x="1588690" y="4406607"/>
            <a:ext cx="424168" cy="5639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B429510F-C0D1-4BBB-BA65-D76C1FF63388}"/>
              </a:ext>
            </a:extLst>
          </p:cNvPr>
          <p:cNvSpPr/>
          <p:nvPr/>
        </p:nvSpPr>
        <p:spPr>
          <a:xfrm>
            <a:off x="6599262" y="4359942"/>
            <a:ext cx="1656184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preenchido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B2ED226E-9FE1-443E-ACC7-A60998CB61F7}"/>
              </a:ext>
            </a:extLst>
          </p:cNvPr>
          <p:cNvCxnSpPr>
            <a:cxnSpLocks/>
            <a:stCxn id="2" idx="4"/>
            <a:endCxn id="293" idx="1"/>
          </p:cNvCxnSpPr>
          <p:nvPr/>
        </p:nvCxnSpPr>
        <p:spPr>
          <a:xfrm rot="16200000" flipH="1">
            <a:off x="5250751" y="3289445"/>
            <a:ext cx="560884" cy="2136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: Angulado 307">
            <a:extLst>
              <a:ext uri="{FF2B5EF4-FFF2-40B4-BE49-F238E27FC236}">
                <a16:creationId xmlns:a16="http://schemas.microsoft.com/office/drawing/2014/main" id="{46ED6F65-DB6C-4868-BC54-6D344E49657E}"/>
              </a:ext>
            </a:extLst>
          </p:cNvPr>
          <p:cNvCxnSpPr>
            <a:cxnSpLocks/>
            <a:stCxn id="293" idx="3"/>
            <a:endCxn id="35" idx="4"/>
          </p:cNvCxnSpPr>
          <p:nvPr/>
        </p:nvCxnSpPr>
        <p:spPr>
          <a:xfrm flipV="1">
            <a:off x="8255446" y="4002210"/>
            <a:ext cx="1382979" cy="635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37FA43E-7410-465B-804E-214C99D3C0DF}"/>
              </a:ext>
            </a:extLst>
          </p:cNvPr>
          <p:cNvSpPr/>
          <p:nvPr/>
        </p:nvSpPr>
        <p:spPr>
          <a:xfrm>
            <a:off x="9858771" y="1014175"/>
            <a:ext cx="1964116" cy="533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Comunicar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envolvidos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Plano de ação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32EDB6A-1F80-4483-B6CD-C298F58CA710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9069280" y="822342"/>
            <a:ext cx="331061" cy="1247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81AE2875-5DFA-495F-9489-FBD28E761FC8}"/>
              </a:ext>
            </a:extLst>
          </p:cNvPr>
          <p:cNvSpPr/>
          <p:nvPr/>
        </p:nvSpPr>
        <p:spPr>
          <a:xfrm>
            <a:off x="8865639" y="4759820"/>
            <a:ext cx="1579529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COMEX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EE086A9F-1FC6-4E78-8210-F9F069645639}"/>
              </a:ext>
            </a:extLst>
          </p:cNvPr>
          <p:cNvCxnSpPr>
            <a:cxnSpLocks/>
            <a:stCxn id="52" idx="1"/>
            <a:endCxn id="37" idx="0"/>
          </p:cNvCxnSpPr>
          <p:nvPr/>
        </p:nvCxnSpPr>
        <p:spPr>
          <a:xfrm rot="10800000" flipV="1">
            <a:off x="7579763" y="5037834"/>
            <a:ext cx="1285877" cy="20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EF1E164-6F93-42C4-BB1C-3420F686544E}"/>
              </a:ext>
            </a:extLst>
          </p:cNvPr>
          <p:cNvCxnSpPr>
            <a:cxnSpLocks/>
            <a:stCxn id="37" idx="5"/>
            <a:endCxn id="45" idx="3"/>
          </p:cNvCxnSpPr>
          <p:nvPr/>
        </p:nvCxnSpPr>
        <p:spPr>
          <a:xfrm rot="5400000" flipH="1" flipV="1">
            <a:off x="7800576" y="1878362"/>
            <a:ext cx="4619902" cy="3424720"/>
          </a:xfrm>
          <a:prstGeom prst="bentConnector4">
            <a:avLst>
              <a:gd name="adj1" fmla="val -7379"/>
              <a:gd name="adj2" fmla="val 1090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9C32D35-289A-46BD-85E8-C33F6B8506E8}"/>
              </a:ext>
            </a:extLst>
          </p:cNvPr>
          <p:cNvSpPr/>
          <p:nvPr/>
        </p:nvSpPr>
        <p:spPr>
          <a:xfrm>
            <a:off x="6505727" y="5426188"/>
            <a:ext cx="614222" cy="4067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1BA1730-A343-40D7-A27C-F080522917A2}"/>
              </a:ext>
            </a:extLst>
          </p:cNvPr>
          <p:cNvSpPr/>
          <p:nvPr/>
        </p:nvSpPr>
        <p:spPr>
          <a:xfrm>
            <a:off x="398758" y="3709561"/>
            <a:ext cx="2240064" cy="7669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Reunião</a:t>
            </a:r>
            <a:r>
              <a:rPr lang="en-US" b="1" dirty="0">
                <a:solidFill>
                  <a:schemeClr val="tx1"/>
                </a:solidFill>
              </a:rPr>
              <a:t> PMOs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Semanal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9D14CD40-7D47-44D1-BC25-4D7479B464F3}"/>
              </a:ext>
            </a:extLst>
          </p:cNvPr>
          <p:cNvCxnSpPr>
            <a:cxnSpLocks/>
            <a:stCxn id="24" idx="1"/>
            <a:endCxn id="49" idx="0"/>
          </p:cNvCxnSpPr>
          <p:nvPr/>
        </p:nvCxnSpPr>
        <p:spPr>
          <a:xfrm rot="10800000" flipV="1">
            <a:off x="1518791" y="3098367"/>
            <a:ext cx="351411" cy="6111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42416DF0-B012-425C-AC34-0F6F4591ACA3}"/>
              </a:ext>
            </a:extLst>
          </p:cNvPr>
          <p:cNvSpPr/>
          <p:nvPr/>
        </p:nvSpPr>
        <p:spPr>
          <a:xfrm>
            <a:off x="442957" y="1471012"/>
            <a:ext cx="2099645" cy="685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Consolidar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Projetos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Contr. Projetos +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R.Status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7231830F-0CAD-4DE1-978D-CC9C2F8DB4DC}"/>
              </a:ext>
            </a:extLst>
          </p:cNvPr>
          <p:cNvCxnSpPr>
            <a:cxnSpLocks/>
            <a:stCxn id="108" idx="3"/>
            <a:endCxn id="36" idx="1"/>
          </p:cNvCxnSpPr>
          <p:nvPr/>
        </p:nvCxnSpPr>
        <p:spPr>
          <a:xfrm flipV="1">
            <a:off x="2542602" y="1724127"/>
            <a:ext cx="5250291" cy="89409"/>
          </a:xfrm>
          <a:prstGeom prst="bentConnector4">
            <a:avLst>
              <a:gd name="adj1" fmla="val 46773"/>
              <a:gd name="adj2" fmla="val 471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C84D0702-D68C-4025-8C43-AC90ECCBBC94}"/>
              </a:ext>
            </a:extLst>
          </p:cNvPr>
          <p:cNvCxnSpPr>
            <a:cxnSpLocks/>
            <a:stCxn id="49" idx="2"/>
            <a:endCxn id="108" idx="1"/>
          </p:cNvCxnSpPr>
          <p:nvPr/>
        </p:nvCxnSpPr>
        <p:spPr>
          <a:xfrm rot="10800000" flipH="1">
            <a:off x="398757" y="1813536"/>
            <a:ext cx="44199" cy="2279498"/>
          </a:xfrm>
          <a:prstGeom prst="bentConnector3">
            <a:avLst>
              <a:gd name="adj1" fmla="val -4043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A630A732-E245-4D39-A6BF-1ECF1E9E48D9}"/>
              </a:ext>
            </a:extLst>
          </p:cNvPr>
          <p:cNvCxnSpPr>
            <a:cxnSpLocks/>
            <a:stCxn id="108" idx="0"/>
            <a:endCxn id="37" idx="3"/>
          </p:cNvCxnSpPr>
          <p:nvPr/>
        </p:nvCxnSpPr>
        <p:spPr>
          <a:xfrm rot="16200000" flipH="1">
            <a:off x="1912237" y="1051554"/>
            <a:ext cx="4429661" cy="5268577"/>
          </a:xfrm>
          <a:prstGeom prst="bentConnector5">
            <a:avLst>
              <a:gd name="adj1" fmla="val -5161"/>
              <a:gd name="adj2" fmla="val -26246"/>
              <a:gd name="adj3" fmla="val 1156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1AE6E524-08A9-47FE-A36C-1A491CA97EAC}"/>
              </a:ext>
            </a:extLst>
          </p:cNvPr>
          <p:cNvSpPr/>
          <p:nvPr/>
        </p:nvSpPr>
        <p:spPr>
          <a:xfrm>
            <a:off x="1454955" y="5814586"/>
            <a:ext cx="1359892" cy="55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Checklist do</a:t>
            </a:r>
          </a:p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validado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8F293352-28D7-4B00-9456-25CC3987F5AF}"/>
              </a:ext>
            </a:extLst>
          </p:cNvPr>
          <p:cNvCxnSpPr>
            <a:cxnSpLocks/>
            <a:stCxn id="23" idx="1"/>
            <a:endCxn id="49" idx="1"/>
          </p:cNvCxnSpPr>
          <p:nvPr/>
        </p:nvCxnSpPr>
        <p:spPr>
          <a:xfrm rot="10800000" flipV="1">
            <a:off x="726808" y="2300986"/>
            <a:ext cx="2348926" cy="152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293" grpId="0" animBg="1"/>
      <p:bldP spid="45" grpId="0" animBg="1"/>
      <p:bldP spid="52" grpId="0" animBg="1"/>
      <p:bldP spid="38" grpId="0" animBg="1"/>
      <p:bldP spid="49" grpId="0" animBg="1"/>
      <p:bldP spid="108" grpId="0" animBg="1"/>
      <p:bldP spid="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2"/>
          <p:cNvSpPr txBox="1"/>
          <p:nvPr/>
        </p:nvSpPr>
        <p:spPr>
          <a:xfrm>
            <a:off x="684705" y="2898811"/>
            <a:ext cx="5842753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4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ller"/>
              </a:rPr>
              <a:t>Metodologia de Projetos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BB47E85-F5B3-4D5D-B817-F8C0365C689E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X1 -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20815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CE9329-3D18-4AB2-B58C-BF49859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038041B9-0A3C-4160-B75C-4CCD9ED5DBE9}"/>
              </a:ext>
            </a:extLst>
          </p:cNvPr>
          <p:cNvGrpSpPr/>
          <p:nvPr/>
        </p:nvGrpSpPr>
        <p:grpSpPr>
          <a:xfrm>
            <a:off x="9406876" y="5373216"/>
            <a:ext cx="2299296" cy="986978"/>
            <a:chOff x="7236296" y="4365104"/>
            <a:chExt cx="1916080" cy="822482"/>
          </a:xfrm>
          <a:effectLst>
            <a:outerShdw blurRad="342900" dist="228600" dir="1500000" algn="tr" rotWithShape="0">
              <a:schemeClr val="accent3">
                <a:lumMod val="50000"/>
                <a:alpha val="83000"/>
              </a:schemeClr>
            </a:outerShdw>
          </a:effectLst>
        </p:grpSpPr>
        <p:sp>
          <p:nvSpPr>
            <p:cNvPr id="5" name="Mais 29">
              <a:extLst>
                <a:ext uri="{FF2B5EF4-FFF2-40B4-BE49-F238E27FC236}">
                  <a16:creationId xmlns:a16="http://schemas.microsoft.com/office/drawing/2014/main" id="{EE11D700-7FA5-497B-AD81-E3857AA01534}"/>
                </a:ext>
              </a:extLst>
            </p:cNvPr>
            <p:cNvSpPr/>
            <p:nvPr/>
          </p:nvSpPr>
          <p:spPr>
            <a:xfrm>
              <a:off x="7236296" y="4537256"/>
              <a:ext cx="792088" cy="648072"/>
            </a:xfrm>
            <a:prstGeom prst="mathPlu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6" name="Mais 30">
              <a:extLst>
                <a:ext uri="{FF2B5EF4-FFF2-40B4-BE49-F238E27FC236}">
                  <a16:creationId xmlns:a16="http://schemas.microsoft.com/office/drawing/2014/main" id="{7E8BF1BA-E2CC-4CD1-96B7-74E84B6449CF}"/>
                </a:ext>
              </a:extLst>
            </p:cNvPr>
            <p:cNvSpPr/>
            <p:nvPr/>
          </p:nvSpPr>
          <p:spPr>
            <a:xfrm>
              <a:off x="7601962" y="4373730"/>
              <a:ext cx="792088" cy="648072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7" name="Mais 36">
              <a:extLst>
                <a:ext uri="{FF2B5EF4-FFF2-40B4-BE49-F238E27FC236}">
                  <a16:creationId xmlns:a16="http://schemas.microsoft.com/office/drawing/2014/main" id="{C9135F7C-D53B-4AA2-8DA4-4D71F879F9DA}"/>
                </a:ext>
              </a:extLst>
            </p:cNvPr>
            <p:cNvSpPr/>
            <p:nvPr/>
          </p:nvSpPr>
          <p:spPr>
            <a:xfrm>
              <a:off x="7984512" y="4539514"/>
              <a:ext cx="792088" cy="648072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8" name="Mais 37">
              <a:extLst>
                <a:ext uri="{FF2B5EF4-FFF2-40B4-BE49-F238E27FC236}">
                  <a16:creationId xmlns:a16="http://schemas.microsoft.com/office/drawing/2014/main" id="{99FA7833-4579-48BD-A8B5-B68DFDF37DB3}"/>
                </a:ext>
              </a:extLst>
            </p:cNvPr>
            <p:cNvSpPr/>
            <p:nvPr/>
          </p:nvSpPr>
          <p:spPr>
            <a:xfrm>
              <a:off x="8360288" y="4365104"/>
              <a:ext cx="792088" cy="64807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</p:grpSp>
      <p:sp>
        <p:nvSpPr>
          <p:cNvPr id="10" name="Subtítulo 1">
            <a:extLst>
              <a:ext uri="{FF2B5EF4-FFF2-40B4-BE49-F238E27FC236}">
                <a16:creationId xmlns:a16="http://schemas.microsoft.com/office/drawing/2014/main" id="{9E56E886-6979-4581-B55F-22DF8E889155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São recomendações para aplicação de boas práticas em gestão de projetos.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73F1F92-DBDC-4E49-966D-5434C419997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9914AC-D083-4638-BCFE-911BF633A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5"/>
          <a:stretch/>
        </p:blipFill>
        <p:spPr>
          <a:xfrm>
            <a:off x="552397" y="2300748"/>
            <a:ext cx="11153775" cy="29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CE9329-3D18-4AB2-B58C-BF49859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Mandamentos</a:t>
            </a:r>
            <a:endParaRPr lang="pt-BR" dirty="0"/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9E56E886-6979-4581-B55F-22DF8E889155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São regras definidas para gestão de projetos na Autopass.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73F1F92-DBDC-4E49-966D-5434C4199973}"/>
              </a:ext>
            </a:extLst>
          </p:cNvPr>
          <p:cNvSpPr/>
          <p:nvPr/>
        </p:nvSpPr>
        <p:spPr>
          <a:xfrm>
            <a:off x="-25474" y="6413266"/>
            <a:ext cx="6429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049420-6F51-41B6-A542-82F11B7F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00" y="1995064"/>
            <a:ext cx="9894712" cy="3274509"/>
          </a:xfrm>
          <a:prstGeom prst="rect">
            <a:avLst/>
          </a:prstGeom>
        </p:spPr>
      </p:pic>
      <p:grpSp>
        <p:nvGrpSpPr>
          <p:cNvPr id="4" name="Grupo 11">
            <a:extLst>
              <a:ext uri="{FF2B5EF4-FFF2-40B4-BE49-F238E27FC236}">
                <a16:creationId xmlns:a16="http://schemas.microsoft.com/office/drawing/2014/main" id="{038041B9-0A3C-4160-B75C-4CCD9ED5DBE9}"/>
              </a:ext>
            </a:extLst>
          </p:cNvPr>
          <p:cNvGrpSpPr/>
          <p:nvPr/>
        </p:nvGrpSpPr>
        <p:grpSpPr>
          <a:xfrm>
            <a:off x="9406876" y="4890294"/>
            <a:ext cx="2299296" cy="986978"/>
            <a:chOff x="7236296" y="4365104"/>
            <a:chExt cx="1916080" cy="822482"/>
          </a:xfrm>
          <a:effectLst>
            <a:outerShdw blurRad="342900" dist="228600" dir="1500000" algn="tr" rotWithShape="0">
              <a:schemeClr val="accent3">
                <a:lumMod val="50000"/>
                <a:alpha val="83000"/>
              </a:schemeClr>
            </a:outerShdw>
          </a:effectLst>
        </p:grpSpPr>
        <p:sp>
          <p:nvSpPr>
            <p:cNvPr id="5" name="Mais 29">
              <a:extLst>
                <a:ext uri="{FF2B5EF4-FFF2-40B4-BE49-F238E27FC236}">
                  <a16:creationId xmlns:a16="http://schemas.microsoft.com/office/drawing/2014/main" id="{EE11D700-7FA5-497B-AD81-E3857AA01534}"/>
                </a:ext>
              </a:extLst>
            </p:cNvPr>
            <p:cNvSpPr/>
            <p:nvPr/>
          </p:nvSpPr>
          <p:spPr>
            <a:xfrm>
              <a:off x="7236296" y="4537256"/>
              <a:ext cx="792088" cy="648072"/>
            </a:xfrm>
            <a:prstGeom prst="mathPlu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6" name="Mais 30">
              <a:extLst>
                <a:ext uri="{FF2B5EF4-FFF2-40B4-BE49-F238E27FC236}">
                  <a16:creationId xmlns:a16="http://schemas.microsoft.com/office/drawing/2014/main" id="{7E8BF1BA-E2CC-4CD1-96B7-74E84B6449CF}"/>
                </a:ext>
              </a:extLst>
            </p:cNvPr>
            <p:cNvSpPr/>
            <p:nvPr/>
          </p:nvSpPr>
          <p:spPr>
            <a:xfrm>
              <a:off x="7601962" y="4373730"/>
              <a:ext cx="792088" cy="648072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7" name="Mais 36">
              <a:extLst>
                <a:ext uri="{FF2B5EF4-FFF2-40B4-BE49-F238E27FC236}">
                  <a16:creationId xmlns:a16="http://schemas.microsoft.com/office/drawing/2014/main" id="{C9135F7C-D53B-4AA2-8DA4-4D71F879F9DA}"/>
                </a:ext>
              </a:extLst>
            </p:cNvPr>
            <p:cNvSpPr/>
            <p:nvPr/>
          </p:nvSpPr>
          <p:spPr>
            <a:xfrm>
              <a:off x="7984512" y="4539514"/>
              <a:ext cx="792088" cy="648072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8" name="Mais 37">
              <a:extLst>
                <a:ext uri="{FF2B5EF4-FFF2-40B4-BE49-F238E27FC236}">
                  <a16:creationId xmlns:a16="http://schemas.microsoft.com/office/drawing/2014/main" id="{99FA7833-4579-48BD-A8B5-B68DFDF37DB3}"/>
                </a:ext>
              </a:extLst>
            </p:cNvPr>
            <p:cNvSpPr/>
            <p:nvPr/>
          </p:nvSpPr>
          <p:spPr>
            <a:xfrm>
              <a:off x="8360288" y="4365104"/>
              <a:ext cx="792088" cy="64807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</p:grpSp>
    </p:spTree>
    <p:extLst>
      <p:ext uri="{BB962C8B-B14F-4D97-AF65-F5344CB8AC3E}">
        <p14:creationId xmlns:p14="http://schemas.microsoft.com/office/powerpoint/2010/main" val="19596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CE9329-3D18-4AB2-B58C-BF49859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Treinamento</a:t>
            </a:r>
            <a:endParaRPr lang="pt-BR" dirty="0"/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9E56E886-6979-4581-B55F-22DF8E889155}"/>
              </a:ext>
            </a:extLst>
          </p:cNvPr>
          <p:cNvSpPr txBox="1">
            <a:spLocks/>
          </p:cNvSpPr>
          <p:nvPr/>
        </p:nvSpPr>
        <p:spPr>
          <a:xfrm>
            <a:off x="442957" y="783786"/>
            <a:ext cx="11556905" cy="48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BR" sz="216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Calibri Light"/>
              </a:defRPr>
            </a:lvl1pPr>
            <a:lvl2pPr marL="5486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Apresentação passo a passo para aplicação da Metodologia de Projetos Autopass.</a:t>
            </a:r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038041B9-0A3C-4160-B75C-4CCD9ED5DBE9}"/>
              </a:ext>
            </a:extLst>
          </p:cNvPr>
          <p:cNvGrpSpPr/>
          <p:nvPr/>
        </p:nvGrpSpPr>
        <p:grpSpPr>
          <a:xfrm>
            <a:off x="9406876" y="4890294"/>
            <a:ext cx="2299296" cy="986978"/>
            <a:chOff x="7236296" y="4365104"/>
            <a:chExt cx="1916080" cy="822482"/>
          </a:xfrm>
          <a:effectLst>
            <a:outerShdw blurRad="342900" dist="228600" dir="1500000" algn="tr" rotWithShape="0">
              <a:schemeClr val="accent3">
                <a:lumMod val="50000"/>
                <a:alpha val="83000"/>
              </a:schemeClr>
            </a:outerShdw>
          </a:effectLst>
        </p:grpSpPr>
        <p:sp>
          <p:nvSpPr>
            <p:cNvPr id="5" name="Mais 29">
              <a:extLst>
                <a:ext uri="{FF2B5EF4-FFF2-40B4-BE49-F238E27FC236}">
                  <a16:creationId xmlns:a16="http://schemas.microsoft.com/office/drawing/2014/main" id="{EE11D700-7FA5-497B-AD81-E3857AA01534}"/>
                </a:ext>
              </a:extLst>
            </p:cNvPr>
            <p:cNvSpPr/>
            <p:nvPr/>
          </p:nvSpPr>
          <p:spPr>
            <a:xfrm>
              <a:off x="7236296" y="4537256"/>
              <a:ext cx="792088" cy="648072"/>
            </a:xfrm>
            <a:prstGeom prst="mathPlu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6" name="Mais 30">
              <a:extLst>
                <a:ext uri="{FF2B5EF4-FFF2-40B4-BE49-F238E27FC236}">
                  <a16:creationId xmlns:a16="http://schemas.microsoft.com/office/drawing/2014/main" id="{7E8BF1BA-E2CC-4CD1-96B7-74E84B6449CF}"/>
                </a:ext>
              </a:extLst>
            </p:cNvPr>
            <p:cNvSpPr/>
            <p:nvPr/>
          </p:nvSpPr>
          <p:spPr>
            <a:xfrm>
              <a:off x="7601962" y="4373730"/>
              <a:ext cx="792088" cy="648072"/>
            </a:xfrm>
            <a:prstGeom prst="mathPlus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7" name="Mais 36">
              <a:extLst>
                <a:ext uri="{FF2B5EF4-FFF2-40B4-BE49-F238E27FC236}">
                  <a16:creationId xmlns:a16="http://schemas.microsoft.com/office/drawing/2014/main" id="{C9135F7C-D53B-4AA2-8DA4-4D71F879F9DA}"/>
                </a:ext>
              </a:extLst>
            </p:cNvPr>
            <p:cNvSpPr/>
            <p:nvPr/>
          </p:nvSpPr>
          <p:spPr>
            <a:xfrm>
              <a:off x="7984512" y="4539514"/>
              <a:ext cx="792088" cy="648072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  <p:sp>
          <p:nvSpPr>
            <p:cNvPr id="8" name="Mais 37">
              <a:extLst>
                <a:ext uri="{FF2B5EF4-FFF2-40B4-BE49-F238E27FC236}">
                  <a16:creationId xmlns:a16="http://schemas.microsoft.com/office/drawing/2014/main" id="{99FA7833-4579-48BD-A8B5-B68DFDF37DB3}"/>
                </a:ext>
              </a:extLst>
            </p:cNvPr>
            <p:cNvSpPr/>
            <p:nvPr/>
          </p:nvSpPr>
          <p:spPr>
            <a:xfrm>
              <a:off x="8360288" y="4365104"/>
              <a:ext cx="792088" cy="64807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160"/>
            </a:p>
          </p:txBody>
        </p:sp>
      </p:grpSp>
      <p:sp>
        <p:nvSpPr>
          <p:cNvPr id="11" name="Rectangle 6">
            <a:extLst>
              <a:ext uri="{FF2B5EF4-FFF2-40B4-BE49-F238E27FC236}">
                <a16:creationId xmlns:a16="http://schemas.microsoft.com/office/drawing/2014/main" id="{6B19AC9A-DB03-4E48-9478-AC1A84BEDE01}"/>
              </a:ext>
            </a:extLst>
          </p:cNvPr>
          <p:cNvSpPr/>
          <p:nvPr/>
        </p:nvSpPr>
        <p:spPr>
          <a:xfrm>
            <a:off x="-25474" y="641326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 - Treinamento.pptx</a:t>
            </a:r>
          </a:p>
        </p:txBody>
      </p:sp>
    </p:spTree>
    <p:extLst>
      <p:ext uri="{BB962C8B-B14F-4D97-AF65-F5344CB8AC3E}">
        <p14:creationId xmlns:p14="http://schemas.microsoft.com/office/powerpoint/2010/main" val="89954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35" y="6712549"/>
            <a:ext cx="639831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/>
          </p:cNvSpPr>
          <p:nvPr/>
        </p:nvSpPr>
        <p:spPr>
          <a:xfrm>
            <a:off x="7391350" y="1268760"/>
            <a:ext cx="4680520" cy="5328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 de Projetos Autopass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Papéis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Artefatos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Repositório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Rituais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Práticas e Mandamentos</a:t>
            </a: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Treinamento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41" indent="-214341">
              <a:spcAft>
                <a:spcPts val="600"/>
              </a:spcAft>
              <a:buFont typeface="Arial" pitchFamily="34" charset="0"/>
              <a:buChar char="•"/>
              <a:tabLst>
                <a:tab pos="266700" algn="l"/>
              </a:tabLst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13A28D-6EF8-4333-BBD6-D59FFBD4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</a:t>
            </a:r>
          </a:p>
        </p:txBody>
      </p:sp>
      <p:pic>
        <p:nvPicPr>
          <p:cNvPr id="19" name="Picture 2" descr="http://www.unimed.coop.br/portal/conteudo/materias/1366723122915responsabilidade-social.jpg">
            <a:extLst>
              <a:ext uri="{FF2B5EF4-FFF2-40B4-BE49-F238E27FC236}">
                <a16:creationId xmlns:a16="http://schemas.microsoft.com/office/drawing/2014/main" id="{7FFB0D9E-7A91-4E4A-9965-8190E2D1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442" y="5480353"/>
            <a:ext cx="2165971" cy="140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592D9BA-1509-48F6-980E-429D7D3D6F31}"/>
              </a:ext>
            </a:extLst>
          </p:cNvPr>
          <p:cNvSpPr/>
          <p:nvPr/>
        </p:nvSpPr>
        <p:spPr>
          <a:xfrm>
            <a:off x="694606" y="908720"/>
            <a:ext cx="1036915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chemeClr val="tx2">
                    <a:lumMod val="50000"/>
                  </a:schemeClr>
                </a:solidFill>
              </a:rPr>
              <a:t>Este material tem o objetivo de passar todas as instruções de uso da ferramenta de </a:t>
            </a:r>
          </a:p>
          <a:p>
            <a:pPr algn="ctr"/>
            <a:r>
              <a:rPr lang="pt-BR" sz="2000" b="1" i="1" dirty="0">
                <a:solidFill>
                  <a:schemeClr val="tx2">
                    <a:lumMod val="50000"/>
                  </a:schemeClr>
                </a:solidFill>
              </a:rPr>
              <a:t>Metodologia de Projetos da Autopass.</a:t>
            </a:r>
          </a:p>
          <a:p>
            <a:pPr algn="ctr"/>
            <a:endParaRPr lang="pt-BR" sz="2000" b="1" i="1" dirty="0"/>
          </a:p>
          <a:p>
            <a:pPr algn="ctr"/>
            <a:r>
              <a:rPr lang="pt-BR" sz="2000" b="1" i="1" dirty="0"/>
              <a:t>Uma boa gestão de projetos depende de uma metodologia</a:t>
            </a:r>
          </a:p>
          <a:p>
            <a:pPr algn="ctr"/>
            <a:r>
              <a:rPr lang="pt-BR" sz="2000" b="1" i="1" dirty="0"/>
              <a:t>consistente de gerenciamento.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i="1" dirty="0"/>
              <a:t>A metodologia influencia positivamente todos os setores da empresa, gerando resultados satisfatórios em todos os níveis organizacionais.</a:t>
            </a:r>
          </a:p>
          <a:p>
            <a:endParaRPr lang="en-US" sz="192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EB9393-FD65-4F6E-8642-C141EB3F0FEC}"/>
              </a:ext>
            </a:extLst>
          </p:cNvPr>
          <p:cNvSpPr/>
          <p:nvPr/>
        </p:nvSpPr>
        <p:spPr>
          <a:xfrm>
            <a:off x="694606" y="3623070"/>
            <a:ext cx="10369152" cy="254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920" dirty="0"/>
          </a:p>
          <a:p>
            <a:r>
              <a:rPr lang="pt-BR" sz="2000" b="1" dirty="0"/>
              <a:t>Benefícios: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Transparência: Clareza e visibilidade da vida do Projeto para suportar a tomada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Qualidade da entrega: Ter a garantia de prazo na entrega dos projetos;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Eficiência em Custo: Garantir que o budget definido não seja excedido por falhas de entrega;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Gestão de riscos: Garantir que a entrega do projeto não traga impactos ao negócio;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Visão integrada: Permitir que todas as frentes do projeto tenham a mesma visibilidade do projeto para trabalhar de forma ordenada e integrada.</a:t>
            </a:r>
          </a:p>
        </p:txBody>
      </p:sp>
    </p:spTree>
    <p:extLst>
      <p:ext uri="{BB962C8B-B14F-4D97-AF65-F5344CB8AC3E}">
        <p14:creationId xmlns:p14="http://schemas.microsoft.com/office/powerpoint/2010/main" val="36238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18E647-8E36-4434-B7CA-AC3B219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0" y="249239"/>
            <a:ext cx="10554384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mandamentos para uso de metodologia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7613E7-929D-481E-B81F-B7C4A3A2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3" y="2420887"/>
            <a:ext cx="3688228" cy="3688228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FEF41A83-DD6B-4238-AE01-91FE41185926}"/>
              </a:ext>
            </a:extLst>
          </p:cNvPr>
          <p:cNvSpPr/>
          <p:nvPr/>
        </p:nvSpPr>
        <p:spPr>
          <a:xfrm>
            <a:off x="704182" y="755295"/>
            <a:ext cx="1021556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160" dirty="0"/>
          </a:p>
          <a:p>
            <a:r>
              <a:rPr lang="pt-BR" sz="2160" dirty="0"/>
              <a:t>As principais medidas para garantir o uso de metodologia, são: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E6D52241-C418-4258-B775-32A006134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78976"/>
              </p:ext>
            </p:extLst>
          </p:nvPr>
        </p:nvGraphicFramePr>
        <p:xfrm>
          <a:off x="4367015" y="2005308"/>
          <a:ext cx="6774241" cy="423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24D89C-1198-4EC3-B91D-5EAD5F94ADCF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X8 - Rituais e Mandamentos.xlsx</a:t>
            </a:r>
          </a:p>
        </p:txBody>
      </p:sp>
    </p:spTree>
    <p:extLst>
      <p:ext uri="{BB962C8B-B14F-4D97-AF65-F5344CB8AC3E}">
        <p14:creationId xmlns:p14="http://schemas.microsoft.com/office/powerpoint/2010/main" val="93804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8134FD-AD9B-4EB7-B6A2-1FD3E146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98" y="249239"/>
            <a:ext cx="1042416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Projeto na </a:t>
            </a:r>
            <a:r>
              <a:rPr lang="pt-BR" dirty="0" err="1"/>
              <a:t>AutoPass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94606" y="1196752"/>
            <a:ext cx="9793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Um projeto é: </a:t>
            </a:r>
            <a:r>
              <a:rPr lang="pt-BR" dirty="0"/>
              <a:t>“...um esforço temporário empreendido para criar um produto, serviço ou resultado exclusivo. A natureza temporária dos projetos indica que eles têm um início e um término definidos.”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545E4D3-5835-4C07-8118-A9A19786AA1A}"/>
              </a:ext>
            </a:extLst>
          </p:cNvPr>
          <p:cNvGrpSpPr/>
          <p:nvPr/>
        </p:nvGrpSpPr>
        <p:grpSpPr>
          <a:xfrm>
            <a:off x="622598" y="2492896"/>
            <a:ext cx="10513168" cy="3499244"/>
            <a:chOff x="622598" y="2492896"/>
            <a:chExt cx="10513168" cy="349924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0044D90-BDAF-4CE5-85E6-AA3EF97B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14" y="3645024"/>
              <a:ext cx="2206308" cy="1791259"/>
            </a:xfrm>
            <a:prstGeom prst="rect">
              <a:avLst/>
            </a:prstGeom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D6A5FB-18B8-4298-AE18-C69302365DAB}"/>
                </a:ext>
              </a:extLst>
            </p:cNvPr>
            <p:cNvSpPr/>
            <p:nvPr/>
          </p:nvSpPr>
          <p:spPr>
            <a:xfrm>
              <a:off x="3142878" y="3573016"/>
              <a:ext cx="7992888" cy="241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11480" indent="-411480">
                <a:buAutoNum type="arabicParenR"/>
              </a:pPr>
              <a:r>
                <a:rPr lang="pt-BR" sz="2160" dirty="0"/>
                <a:t>Ter um escopo bem definido do que se quer fazer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clareza das mudanças de processos ou sistemas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clareza dos benefícios a serem obtidos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adequação legal ou mandatória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Requer investimento </a:t>
              </a:r>
            </a:p>
            <a:p>
              <a:pPr marL="411480" indent="-411480">
                <a:buAutoNum type="arabicParenR"/>
              </a:pPr>
              <a:r>
                <a:rPr lang="pt-BR" sz="2160" dirty="0"/>
                <a:t>Ter sido priorizado e aprovado pelo COMEX</a:t>
              </a:r>
            </a:p>
            <a:p>
              <a:pPr marL="411480" indent="-411480">
                <a:buAutoNum type="arabicParenR"/>
              </a:pPr>
              <a:r>
                <a:rPr lang="en-US" sz="2160" dirty="0"/>
                <a:t>E</a:t>
              </a:r>
              <a:r>
                <a:rPr lang="pt-BR" sz="2160" dirty="0" err="1"/>
                <a:t>nvolver</a:t>
              </a:r>
              <a:r>
                <a:rPr lang="pt-BR" sz="2160" dirty="0"/>
                <a:t> TI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22598" y="2492896"/>
              <a:ext cx="97930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/>
                <a:t>Quais são as premissas da </a:t>
              </a:r>
              <a:r>
                <a:rPr lang="pt-BR" sz="2400" b="1" dirty="0" err="1"/>
                <a:t>Autopass</a:t>
              </a:r>
              <a:r>
                <a:rPr lang="pt-BR" sz="2400" b="1" dirty="0"/>
                <a:t> que diferenciam uma iniciativa ou uma </a:t>
              </a:r>
              <a:r>
                <a:rPr lang="pt-BR" sz="2400" b="1" dirty="0" err="1"/>
                <a:t>idéia</a:t>
              </a:r>
              <a:r>
                <a:rPr lang="pt-BR" sz="2400" b="1" dirty="0"/>
                <a:t> de um projeto?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14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Vanessa Rodrigues\email\meus Documentos\cpm\Documentacao_Rodolfo\lumaxart\bigstockphoto_Holding_Frame___230816.jpg">
            <a:extLst>
              <a:ext uri="{FF2B5EF4-FFF2-40B4-BE49-F238E27FC236}">
                <a16:creationId xmlns:a16="http://schemas.microsoft.com/office/drawing/2014/main" id="{C528D9E2-A740-4C25-A280-C64C7718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400" y="402717"/>
            <a:ext cx="10700389" cy="6206044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518E647-8E36-4434-B7CA-AC3B219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49239"/>
            <a:ext cx="10554384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Quais são os tipos de projetos na Autopass</a:t>
            </a:r>
          </a:p>
        </p:txBody>
      </p:sp>
      <p:sp>
        <p:nvSpPr>
          <p:cNvPr id="9" name="Retângulo de cantos arredondados 1">
            <a:extLst>
              <a:ext uri="{FF2B5EF4-FFF2-40B4-BE49-F238E27FC236}">
                <a16:creationId xmlns:a16="http://schemas.microsoft.com/office/drawing/2014/main" id="{06E6BD9E-0B18-45C0-9D2D-219FFDDC3384}"/>
              </a:ext>
            </a:extLst>
          </p:cNvPr>
          <p:cNvSpPr/>
          <p:nvPr/>
        </p:nvSpPr>
        <p:spPr>
          <a:xfrm>
            <a:off x="1486694" y="3356992"/>
            <a:ext cx="2937925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Mandatório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Exigências fiscais;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Acordos com órgãos reguladores.</a:t>
            </a:r>
          </a:p>
        </p:txBody>
      </p:sp>
      <p:sp>
        <p:nvSpPr>
          <p:cNvPr id="10" name="Retângulo de cantos arredondados 55">
            <a:extLst>
              <a:ext uri="{FF2B5EF4-FFF2-40B4-BE49-F238E27FC236}">
                <a16:creationId xmlns:a16="http://schemas.microsoft.com/office/drawing/2014/main" id="{E06E4279-9B33-42E9-9704-0B2D419F2649}"/>
              </a:ext>
            </a:extLst>
          </p:cNvPr>
          <p:cNvSpPr/>
          <p:nvPr/>
        </p:nvSpPr>
        <p:spPr>
          <a:xfrm>
            <a:off x="4571660" y="3356992"/>
            <a:ext cx="2632470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Sustentabilidade do negócio;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Independência de fornecedor;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Segurança e controle.</a:t>
            </a:r>
          </a:p>
        </p:txBody>
      </p:sp>
      <p:sp>
        <p:nvSpPr>
          <p:cNvPr id="11" name="Retângulo de cantos arredondados 56">
            <a:extLst>
              <a:ext uri="{FF2B5EF4-FFF2-40B4-BE49-F238E27FC236}">
                <a16:creationId xmlns:a16="http://schemas.microsoft.com/office/drawing/2014/main" id="{12642BAE-795C-4E83-BC6A-356074D54C0E}"/>
              </a:ext>
            </a:extLst>
          </p:cNvPr>
          <p:cNvSpPr/>
          <p:nvPr/>
        </p:nvSpPr>
        <p:spPr>
          <a:xfrm>
            <a:off x="7376948" y="3356992"/>
            <a:ext cx="3299369" cy="2592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16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Estratégico</a:t>
            </a:r>
          </a:p>
          <a:p>
            <a:pPr algn="ctr"/>
            <a:endParaRPr lang="pt-BR" sz="1920" dirty="0">
              <a:solidFill>
                <a:prstClr val="black"/>
              </a:solidFill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Faz parte ou tem sinergia com as metas;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Posicionamento da empresa;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pt-BR" sz="1920" dirty="0">
                <a:solidFill>
                  <a:prstClr val="black"/>
                </a:solidFill>
              </a:rPr>
              <a:t>Tendências de mercado.</a:t>
            </a:r>
            <a:endParaRPr lang="pt-BR" sz="192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D05C779-4FC4-4876-A0A1-7C40F3BDBC05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Z9 - Controle de Projetos.xlsx</a:t>
            </a:r>
          </a:p>
        </p:txBody>
      </p:sp>
    </p:spTree>
    <p:extLst>
      <p:ext uri="{BB962C8B-B14F-4D97-AF65-F5344CB8AC3E}">
        <p14:creationId xmlns:p14="http://schemas.microsoft.com/office/powerpoint/2010/main" val="15522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3" y="4116856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61938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de Projetos Autopass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2294065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4048766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404079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2718391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3169433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2759513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272229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2763211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3212171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2717952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2767620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4042584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4056459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4056531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3178455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2717053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2762774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3194823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2718391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3177410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2761351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4049986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69038EB-EA40-4A66-89DA-CF14F699B0F6}"/>
              </a:ext>
            </a:extLst>
          </p:cNvPr>
          <p:cNvGrpSpPr/>
          <p:nvPr/>
        </p:nvGrpSpPr>
        <p:grpSpPr>
          <a:xfrm>
            <a:off x="652069" y="2276872"/>
            <a:ext cx="338601" cy="1313335"/>
            <a:chOff x="393946" y="-66875"/>
            <a:chExt cx="376221" cy="1459262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1A431F0-E7C4-4D32-AEBD-D3340A679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5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FA3C48AE-D635-47F8-BECA-0095B6E2D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5063" y="747283"/>
              <a:ext cx="913987" cy="37622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5" name="Subtítulo 1">
            <a:extLst>
              <a:ext uri="{FF2B5EF4-FFF2-40B4-BE49-F238E27FC236}">
                <a16:creationId xmlns:a16="http://schemas.microsoft.com/office/drawing/2014/main" id="{1F714615-2EB8-4F53-A304-6B6C89B0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380529"/>
          </a:xfrm>
        </p:spPr>
        <p:txBody>
          <a:bodyPr>
            <a:noAutofit/>
          </a:bodyPr>
          <a:lstStyle/>
          <a:p>
            <a:r>
              <a:rPr lang="pt-BR" sz="2400" dirty="0"/>
              <a:t>É o caminho ou a via para a realização de projetos adequado </a:t>
            </a:r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necessidades</a:t>
            </a:r>
            <a:r>
              <a:rPr lang="en-US" sz="2400" dirty="0"/>
              <a:t> da Autopass.</a:t>
            </a:r>
          </a:p>
          <a:p>
            <a:endParaRPr lang="pt-BR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75CA97F6-6380-4A9C-ABBC-F0F3188C5AAC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</p:spTree>
    <p:extLst>
      <p:ext uri="{BB962C8B-B14F-4D97-AF65-F5344CB8AC3E}">
        <p14:creationId xmlns:p14="http://schemas.microsoft.com/office/powerpoint/2010/main" val="17023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5">
            <a:extLst>
              <a:ext uri="{FF2B5EF4-FFF2-40B4-BE49-F238E27FC236}">
                <a16:creationId xmlns:a16="http://schemas.microsoft.com/office/drawing/2014/main" id="{2ABA8786-E44A-4CF7-A2FF-BDB6E56AF3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21393" y="5479332"/>
            <a:ext cx="601294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E/S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739EBE-0C63-42D5-A736-D13C293E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261938"/>
            <a:ext cx="9875520" cy="358750"/>
          </a:xfrm>
        </p:spPr>
        <p:txBody>
          <a:bodyPr>
            <a:normAutofit fontScale="90000"/>
          </a:bodyPr>
          <a:lstStyle/>
          <a:p>
            <a:r>
              <a:rPr lang="pt-BR" dirty="0"/>
              <a:t>Atividades da Metodologia de Projetos Autopass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A51665E-BE8A-4DB9-B8F4-74060C56C820}"/>
              </a:ext>
            </a:extLst>
          </p:cNvPr>
          <p:cNvGrpSpPr/>
          <p:nvPr/>
        </p:nvGrpSpPr>
        <p:grpSpPr>
          <a:xfrm>
            <a:off x="1256268" y="2508624"/>
            <a:ext cx="10051729" cy="396499"/>
            <a:chOff x="1096542" y="118800"/>
            <a:chExt cx="11273997" cy="440555"/>
          </a:xfrm>
        </p:grpSpPr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FE7F1761-AD1E-4B80-AA74-A6161FA7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764" y="118800"/>
              <a:ext cx="2342728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PLANEJAMENTO</a:t>
              </a:r>
            </a:p>
          </p:txBody>
        </p:sp>
        <p:sp>
          <p:nvSpPr>
            <p:cNvPr id="62" name="AutoShape 5">
              <a:extLst>
                <a:ext uri="{FF2B5EF4-FFF2-40B4-BE49-F238E27FC236}">
                  <a16:creationId xmlns:a16="http://schemas.microsoft.com/office/drawing/2014/main" id="{37313BFF-A8DA-4BED-A42C-AB3EE466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028" y="118800"/>
              <a:ext cx="4571183" cy="439200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EXECUÇÃO</a:t>
              </a:r>
            </a:p>
          </p:txBody>
        </p:sp>
        <p:sp>
          <p:nvSpPr>
            <p:cNvPr id="63" name="AutoShape 5">
              <a:extLst>
                <a:ext uri="{FF2B5EF4-FFF2-40B4-BE49-F238E27FC236}">
                  <a16:creationId xmlns:a16="http://schemas.microsoft.com/office/drawing/2014/main" id="{E65A21EB-A374-437A-A0F9-D64368D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11" y="118800"/>
              <a:ext cx="2088328" cy="439200"/>
            </a:xfrm>
            <a:custGeom>
              <a:avLst/>
              <a:gdLst>
                <a:gd name="connsiteX0" fmla="*/ 0 w 2012525"/>
                <a:gd name="connsiteY0" fmla="*/ 0 h 439200"/>
                <a:gd name="connsiteX1" fmla="*/ 1921110 w 2012525"/>
                <a:gd name="connsiteY1" fmla="*/ 0 h 439200"/>
                <a:gd name="connsiteX2" fmla="*/ 2012525 w 2012525"/>
                <a:gd name="connsiteY2" fmla="*/ 219600 h 439200"/>
                <a:gd name="connsiteX3" fmla="*/ 1921110 w 2012525"/>
                <a:gd name="connsiteY3" fmla="*/ 439200 h 439200"/>
                <a:gd name="connsiteX4" fmla="*/ 0 w 2012525"/>
                <a:gd name="connsiteY4" fmla="*/ 439200 h 439200"/>
                <a:gd name="connsiteX5" fmla="*/ 91415 w 2012525"/>
                <a:gd name="connsiteY5" fmla="*/ 219600 h 439200"/>
                <a:gd name="connsiteX6" fmla="*/ 0 w 2012525"/>
                <a:gd name="connsiteY6" fmla="*/ 0 h 439200"/>
                <a:gd name="connsiteX0" fmla="*/ 0 w 1938783"/>
                <a:gd name="connsiteY0" fmla="*/ 0 h 439200"/>
                <a:gd name="connsiteX1" fmla="*/ 1921110 w 1938783"/>
                <a:gd name="connsiteY1" fmla="*/ 0 h 439200"/>
                <a:gd name="connsiteX2" fmla="*/ 1938783 w 1938783"/>
                <a:gd name="connsiteY2" fmla="*/ 219600 h 439200"/>
                <a:gd name="connsiteX3" fmla="*/ 1921110 w 1938783"/>
                <a:gd name="connsiteY3" fmla="*/ 439200 h 439200"/>
                <a:gd name="connsiteX4" fmla="*/ 0 w 1938783"/>
                <a:gd name="connsiteY4" fmla="*/ 439200 h 439200"/>
                <a:gd name="connsiteX5" fmla="*/ 91415 w 1938783"/>
                <a:gd name="connsiteY5" fmla="*/ 219600 h 439200"/>
                <a:gd name="connsiteX6" fmla="*/ 0 w 1938783"/>
                <a:gd name="connsiteY6" fmla="*/ 0 h 439200"/>
                <a:gd name="connsiteX0" fmla="*/ 0 w 1921110"/>
                <a:gd name="connsiteY0" fmla="*/ 0 h 439200"/>
                <a:gd name="connsiteX1" fmla="*/ 1921110 w 1921110"/>
                <a:gd name="connsiteY1" fmla="*/ 0 h 439200"/>
                <a:gd name="connsiteX2" fmla="*/ 1916661 w 1921110"/>
                <a:gd name="connsiteY2" fmla="*/ 212226 h 439200"/>
                <a:gd name="connsiteX3" fmla="*/ 1921110 w 1921110"/>
                <a:gd name="connsiteY3" fmla="*/ 439200 h 439200"/>
                <a:gd name="connsiteX4" fmla="*/ 0 w 1921110"/>
                <a:gd name="connsiteY4" fmla="*/ 439200 h 439200"/>
                <a:gd name="connsiteX5" fmla="*/ 91415 w 1921110"/>
                <a:gd name="connsiteY5" fmla="*/ 219600 h 439200"/>
                <a:gd name="connsiteX6" fmla="*/ 0 w 1921110"/>
                <a:gd name="connsiteY6" fmla="*/ 0 h 4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110" h="439200">
                  <a:moveTo>
                    <a:pt x="0" y="0"/>
                  </a:moveTo>
                  <a:lnTo>
                    <a:pt x="1921110" y="0"/>
                  </a:lnTo>
                  <a:lnTo>
                    <a:pt x="1916661" y="212226"/>
                  </a:lnTo>
                  <a:lnTo>
                    <a:pt x="1921110" y="439200"/>
                  </a:lnTo>
                  <a:lnTo>
                    <a:pt x="0" y="439200"/>
                  </a:lnTo>
                  <a:lnTo>
                    <a:pt x="91415" y="21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/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ENCERRAMENTO</a:t>
              </a:r>
            </a:p>
          </p:txBody>
        </p:sp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43FAF8FD-AAA2-44C1-B85C-F0CD93B5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42" y="118800"/>
              <a:ext cx="2313838" cy="440555"/>
            </a:xfrm>
            <a:prstGeom prst="homePlate">
              <a:avLst>
                <a:gd name="adj" fmla="val 20607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764466">
                <a:defRPr/>
              </a:pPr>
              <a:r>
                <a:rPr lang="en-US" sz="1350" b="1" kern="0" dirty="0">
                  <a:solidFill>
                    <a:srgbClr val="FFFF00"/>
                  </a:solidFill>
                  <a:latin typeface="Calibri"/>
                  <a:cs typeface="Calibri" pitchFamily="34" charset="0"/>
                </a:rPr>
                <a:t>INICIAÇÃO</a:t>
              </a:r>
            </a:p>
          </p:txBody>
        </p:sp>
      </p:grpSp>
      <p:sp>
        <p:nvSpPr>
          <p:cNvPr id="91" name="AutoShape 5">
            <a:extLst>
              <a:ext uri="{FF2B5EF4-FFF2-40B4-BE49-F238E27FC236}">
                <a16:creationId xmlns:a16="http://schemas.microsoft.com/office/drawing/2014/main" id="{7FB1FE6C-6D97-405C-88E0-1DE6431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47" y="5411242"/>
            <a:ext cx="1987420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Termo</a:t>
            </a:r>
            <a:r>
              <a:rPr lang="en-US" sz="1320" b="1" kern="0" dirty="0">
                <a:latin typeface="Calibri"/>
                <a:cs typeface="Calibri" pitchFamily="34" charset="0"/>
              </a:rPr>
              <a:t> de </a:t>
            </a:r>
            <a:r>
              <a:rPr lang="en-US" sz="1320" b="1" kern="0" dirty="0" err="1">
                <a:latin typeface="Calibri"/>
                <a:cs typeface="Calibri" pitchFamily="34" charset="0"/>
              </a:rPr>
              <a:t>Abertura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3" name="AutoShape 5">
            <a:extLst>
              <a:ext uri="{FF2B5EF4-FFF2-40B4-BE49-F238E27FC236}">
                <a16:creationId xmlns:a16="http://schemas.microsoft.com/office/drawing/2014/main" id="{8DE68FF3-4AF1-4E47-B2C7-B943283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57" y="5403266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 dirty="0" err="1">
                <a:latin typeface="Calibri"/>
                <a:cs typeface="Calibri" pitchFamily="34" charset="0"/>
              </a:rPr>
              <a:t>Compromisso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94" name="AutoShape 5">
            <a:extLst>
              <a:ext uri="{FF2B5EF4-FFF2-40B4-BE49-F238E27FC236}">
                <a16:creationId xmlns:a16="http://schemas.microsoft.com/office/drawing/2014/main" id="{D8983B3B-99C5-4C1A-AE46-448E487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73" y="293295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5" name="TextBox 120">
            <a:extLst>
              <a:ext uri="{FF2B5EF4-FFF2-40B4-BE49-F238E27FC236}">
                <a16:creationId xmlns:a16="http://schemas.microsoft.com/office/drawing/2014/main" id="{07878152-0079-4D22-8412-C72B78519FD7}"/>
              </a:ext>
            </a:extLst>
          </p:cNvPr>
          <p:cNvSpPr txBox="1"/>
          <p:nvPr/>
        </p:nvSpPr>
        <p:spPr>
          <a:xfrm>
            <a:off x="5576746" y="3383992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Construção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pic>
        <p:nvPicPr>
          <p:cNvPr id="20" name="Picture 128">
            <a:extLst>
              <a:ext uri="{FF2B5EF4-FFF2-40B4-BE49-F238E27FC236}">
                <a16:creationId xmlns:a16="http://schemas.microsoft.com/office/drawing/2014/main" id="{42F952A9-A492-425A-ACD4-E4ACFDABA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16" y="2974072"/>
            <a:ext cx="465971" cy="409920"/>
          </a:xfrm>
          <a:prstGeom prst="rect">
            <a:avLst/>
          </a:prstGeom>
        </p:spPr>
      </p:pic>
      <p:sp>
        <p:nvSpPr>
          <p:cNvPr id="96" name="AutoShape 5">
            <a:extLst>
              <a:ext uri="{FF2B5EF4-FFF2-40B4-BE49-F238E27FC236}">
                <a16:creationId xmlns:a16="http://schemas.microsoft.com/office/drawing/2014/main" id="{4252C450-26A8-46DB-BE53-A8F94BED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34" y="2936849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6" name="Picture 122">
            <a:extLst>
              <a:ext uri="{FF2B5EF4-FFF2-40B4-BE49-F238E27FC236}">
                <a16:creationId xmlns:a16="http://schemas.microsoft.com/office/drawing/2014/main" id="{768F2D8A-2001-40DF-872D-60C274A5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97" y="2977770"/>
            <a:ext cx="451997" cy="409531"/>
          </a:xfrm>
          <a:prstGeom prst="rect">
            <a:avLst/>
          </a:prstGeom>
        </p:spPr>
      </p:pic>
      <p:sp>
        <p:nvSpPr>
          <p:cNvPr id="97" name="TextBox 120">
            <a:extLst>
              <a:ext uri="{FF2B5EF4-FFF2-40B4-BE49-F238E27FC236}">
                <a16:creationId xmlns:a16="http://schemas.microsoft.com/office/drawing/2014/main" id="{7A4767C4-70D5-4920-9E38-2A0FC404A4D5}"/>
              </a:ext>
            </a:extLst>
          </p:cNvPr>
          <p:cNvSpPr txBox="1"/>
          <p:nvPr/>
        </p:nvSpPr>
        <p:spPr>
          <a:xfrm>
            <a:off x="7640604" y="3426730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Implantação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98" name="AutoShape 5">
            <a:extLst>
              <a:ext uri="{FF2B5EF4-FFF2-40B4-BE49-F238E27FC236}">
                <a16:creationId xmlns:a16="http://schemas.microsoft.com/office/drawing/2014/main" id="{B11EE7E4-DE95-44D1-8C0F-D57A66F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920" y="2932511"/>
            <a:ext cx="1899077" cy="794880"/>
          </a:xfrm>
          <a:custGeom>
            <a:avLst/>
            <a:gdLst>
              <a:gd name="connsiteX0" fmla="*/ 0 w 1717200"/>
              <a:gd name="connsiteY0" fmla="*/ 0 h 662400"/>
              <a:gd name="connsiteX1" fmla="*/ 1579328 w 1717200"/>
              <a:gd name="connsiteY1" fmla="*/ 0 h 662400"/>
              <a:gd name="connsiteX2" fmla="*/ 1717200 w 1717200"/>
              <a:gd name="connsiteY2" fmla="*/ 331200 h 662400"/>
              <a:gd name="connsiteX3" fmla="*/ 1579328 w 1717200"/>
              <a:gd name="connsiteY3" fmla="*/ 662400 h 662400"/>
              <a:gd name="connsiteX4" fmla="*/ 0 w 1717200"/>
              <a:gd name="connsiteY4" fmla="*/ 662400 h 662400"/>
              <a:gd name="connsiteX5" fmla="*/ 137872 w 1717200"/>
              <a:gd name="connsiteY5" fmla="*/ 331200 h 662400"/>
              <a:gd name="connsiteX6" fmla="*/ 0 w 1717200"/>
              <a:gd name="connsiteY6" fmla="*/ 0 h 662400"/>
              <a:gd name="connsiteX0" fmla="*/ 0 w 1582564"/>
              <a:gd name="connsiteY0" fmla="*/ 0 h 662400"/>
              <a:gd name="connsiteX1" fmla="*/ 1579328 w 1582564"/>
              <a:gd name="connsiteY1" fmla="*/ 0 h 662400"/>
              <a:gd name="connsiteX2" fmla="*/ 1582564 w 1582564"/>
              <a:gd name="connsiteY2" fmla="*/ 348029 h 662400"/>
              <a:gd name="connsiteX3" fmla="*/ 1579328 w 1582564"/>
              <a:gd name="connsiteY3" fmla="*/ 662400 h 662400"/>
              <a:gd name="connsiteX4" fmla="*/ 0 w 1582564"/>
              <a:gd name="connsiteY4" fmla="*/ 662400 h 662400"/>
              <a:gd name="connsiteX5" fmla="*/ 137872 w 1582564"/>
              <a:gd name="connsiteY5" fmla="*/ 331200 h 662400"/>
              <a:gd name="connsiteX6" fmla="*/ 0 w 1582564"/>
              <a:gd name="connsiteY6" fmla="*/ 0 h 6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564" h="662400">
                <a:moveTo>
                  <a:pt x="0" y="0"/>
                </a:moveTo>
                <a:lnTo>
                  <a:pt x="1579328" y="0"/>
                </a:lnTo>
                <a:cubicBezTo>
                  <a:pt x="1580407" y="116010"/>
                  <a:pt x="1581485" y="232019"/>
                  <a:pt x="1582564" y="348029"/>
                </a:cubicBezTo>
                <a:cubicBezTo>
                  <a:pt x="1581485" y="452819"/>
                  <a:pt x="1580407" y="557610"/>
                  <a:pt x="1579328" y="662400"/>
                </a:cubicBezTo>
                <a:lnTo>
                  <a:pt x="0" y="662400"/>
                </a:lnTo>
                <a:lnTo>
                  <a:pt x="137872" y="331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8" name="Picture 125">
            <a:extLst>
              <a:ext uri="{FF2B5EF4-FFF2-40B4-BE49-F238E27FC236}">
                <a16:creationId xmlns:a16="http://schemas.microsoft.com/office/drawing/2014/main" id="{35490C6C-E501-45E1-9D9B-B68BB7C4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37" y="2982179"/>
            <a:ext cx="451997" cy="411641"/>
          </a:xfrm>
          <a:prstGeom prst="rect">
            <a:avLst/>
          </a:prstGeom>
        </p:spPr>
      </p:pic>
      <p:sp>
        <p:nvSpPr>
          <p:cNvPr id="99" name="AutoShape 5">
            <a:extLst>
              <a:ext uri="{FF2B5EF4-FFF2-40B4-BE49-F238E27FC236}">
                <a16:creationId xmlns:a16="http://schemas.microsoft.com/office/drawing/2014/main" id="{E1CAA70E-CC97-4449-B450-63E16412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06" y="5405060"/>
            <a:ext cx="2363029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Homologação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0" name="AutoShape 5">
            <a:extLst>
              <a:ext uri="{FF2B5EF4-FFF2-40B4-BE49-F238E27FC236}">
                <a16:creationId xmlns:a16="http://schemas.microsoft.com/office/drawing/2014/main" id="{8452377C-56AA-4360-8CCB-F8F0C84A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64" y="5418935"/>
            <a:ext cx="1922515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764466"/>
            <a:r>
              <a:rPr lang="en-US" sz="1320" b="1" kern="0">
                <a:latin typeface="Calibri"/>
                <a:cs typeface="Calibri" pitchFamily="34" charset="0"/>
              </a:rPr>
              <a:t>Termo de Aceite</a:t>
            </a:r>
            <a:endParaRPr lang="en-US" sz="1320" b="1" kern="0" dirty="0">
              <a:latin typeface="Calibri"/>
              <a:cs typeface="Calibri" pitchFamily="34" charset="0"/>
            </a:endParaRPr>
          </a:p>
        </p:txBody>
      </p:sp>
      <p:sp>
        <p:nvSpPr>
          <p:cNvPr id="101" name="AutoShape 5">
            <a:extLst>
              <a:ext uri="{FF2B5EF4-FFF2-40B4-BE49-F238E27FC236}">
                <a16:creationId xmlns:a16="http://schemas.microsoft.com/office/drawing/2014/main" id="{DF3AF182-C4AE-49BE-8EC8-842BD360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79" y="5419007"/>
            <a:ext cx="1268827" cy="490728"/>
          </a:xfrm>
          <a:custGeom>
            <a:avLst/>
            <a:gdLst>
              <a:gd name="connsiteX0" fmla="*/ 0 w 1471116"/>
              <a:gd name="connsiteY0" fmla="*/ 0 h 408940"/>
              <a:gd name="connsiteX1" fmla="*/ 1385999 w 1471116"/>
              <a:gd name="connsiteY1" fmla="*/ 0 h 408940"/>
              <a:gd name="connsiteX2" fmla="*/ 1471116 w 1471116"/>
              <a:gd name="connsiteY2" fmla="*/ 204470 h 408940"/>
              <a:gd name="connsiteX3" fmla="*/ 1385999 w 1471116"/>
              <a:gd name="connsiteY3" fmla="*/ 408940 h 408940"/>
              <a:gd name="connsiteX4" fmla="*/ 0 w 1471116"/>
              <a:gd name="connsiteY4" fmla="*/ 408940 h 408940"/>
              <a:gd name="connsiteX5" fmla="*/ 85117 w 1471116"/>
              <a:gd name="connsiteY5" fmla="*/ 204470 h 408940"/>
              <a:gd name="connsiteX6" fmla="*/ 0 w 1471116"/>
              <a:gd name="connsiteY6" fmla="*/ 0 h 408940"/>
              <a:gd name="connsiteX0" fmla="*/ 0 w 1524279"/>
              <a:gd name="connsiteY0" fmla="*/ 0 h 408940"/>
              <a:gd name="connsiteX1" fmla="*/ 1385999 w 1524279"/>
              <a:gd name="connsiteY1" fmla="*/ 0 h 408940"/>
              <a:gd name="connsiteX2" fmla="*/ 1524279 w 1524279"/>
              <a:gd name="connsiteY2" fmla="*/ 204470 h 408940"/>
              <a:gd name="connsiteX3" fmla="*/ 1385999 w 1524279"/>
              <a:gd name="connsiteY3" fmla="*/ 408940 h 408940"/>
              <a:gd name="connsiteX4" fmla="*/ 0 w 1524279"/>
              <a:gd name="connsiteY4" fmla="*/ 408940 h 408940"/>
              <a:gd name="connsiteX5" fmla="*/ 85117 w 1524279"/>
              <a:gd name="connsiteY5" fmla="*/ 204470 h 408940"/>
              <a:gd name="connsiteX6" fmla="*/ 0 w 1524279"/>
              <a:gd name="connsiteY6" fmla="*/ 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279" h="408940">
                <a:moveTo>
                  <a:pt x="0" y="0"/>
                </a:moveTo>
                <a:lnTo>
                  <a:pt x="1385999" y="0"/>
                </a:lnTo>
                <a:lnTo>
                  <a:pt x="1524279" y="204470"/>
                </a:lnTo>
                <a:lnTo>
                  <a:pt x="1385999" y="408940"/>
                </a:lnTo>
                <a:lnTo>
                  <a:pt x="0" y="408940"/>
                </a:lnTo>
                <a:lnTo>
                  <a:pt x="85117" y="2044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Sustentação</a:t>
            </a:r>
            <a:r>
              <a:rPr lang="en-US" sz="1320" b="1" i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  </a:t>
            </a:r>
            <a:r>
              <a:rPr lang="en-US" sz="132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Operação</a:t>
            </a:r>
            <a:endParaRPr lang="en-US" sz="132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02" name="TextBox 120">
            <a:extLst>
              <a:ext uri="{FF2B5EF4-FFF2-40B4-BE49-F238E27FC236}">
                <a16:creationId xmlns:a16="http://schemas.microsoft.com/office/drawing/2014/main" id="{AB0FD0EF-875A-42E7-A87D-BFE5366F667A}"/>
              </a:ext>
            </a:extLst>
          </p:cNvPr>
          <p:cNvSpPr txBox="1"/>
          <p:nvPr/>
        </p:nvSpPr>
        <p:spPr>
          <a:xfrm>
            <a:off x="9605463" y="3393014"/>
            <a:ext cx="1641784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 err="1"/>
              <a:t>Encerramento</a:t>
            </a:r>
            <a:endParaRPr lang="en-US" sz="1320" dirty="0"/>
          </a:p>
          <a:p>
            <a:r>
              <a:rPr lang="en-US" sz="600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59398BF-9840-4E3C-8504-6E03C162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68" y="2931612"/>
            <a:ext cx="2058649" cy="796681"/>
          </a:xfrm>
          <a:prstGeom prst="homePlate">
            <a:avLst>
              <a:gd name="adj" fmla="val 20607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2" name="Picture 116">
            <a:extLst>
              <a:ext uri="{FF2B5EF4-FFF2-40B4-BE49-F238E27FC236}">
                <a16:creationId xmlns:a16="http://schemas.microsoft.com/office/drawing/2014/main" id="{9426EB7C-4208-427C-81E9-6343D219B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82" y="2977333"/>
            <a:ext cx="456121" cy="415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11" name="TextBox 117">
            <a:extLst>
              <a:ext uri="{FF2B5EF4-FFF2-40B4-BE49-F238E27FC236}">
                <a16:creationId xmlns:a16="http://schemas.microsoft.com/office/drawing/2014/main" id="{ED21E08F-099D-4779-9EF8-4CA689B35276}"/>
              </a:ext>
            </a:extLst>
          </p:cNvPr>
          <p:cNvSpPr txBox="1"/>
          <p:nvPr/>
        </p:nvSpPr>
        <p:spPr>
          <a:xfrm>
            <a:off x="1677641" y="3409382"/>
            <a:ext cx="1134000" cy="263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32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Idealização</a:t>
            </a:r>
            <a:endParaRPr lang="en-US" sz="1320" b="1" dirty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algn="ctr"/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Em</a:t>
            </a:r>
            <a:r>
              <a:rPr lang="en-US" sz="960" b="1" dirty="0">
                <a:solidFill>
                  <a:schemeClr val="bg1"/>
                </a:solidFill>
                <a:ea typeface="+mj-ea"/>
                <a:cs typeface="Arial" pitchFamily="34" charset="0"/>
              </a:rPr>
              <a:t> alto </a:t>
            </a:r>
            <a:r>
              <a:rPr lang="en-US" sz="960" b="1" dirty="0" err="1">
                <a:solidFill>
                  <a:schemeClr val="bg1"/>
                </a:solidFill>
                <a:ea typeface="+mj-ea"/>
                <a:cs typeface="Arial" pitchFamily="34" charset="0"/>
              </a:rPr>
              <a:t>nível</a:t>
            </a:r>
            <a:endParaRPr lang="en-US" sz="96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FD84C6F-5CFC-42D9-82A8-A2850DD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824" y="2932950"/>
            <a:ext cx="2060640" cy="794880"/>
          </a:xfrm>
          <a:prstGeom prst="chevron">
            <a:avLst>
              <a:gd name="adj" fmla="val 20814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764466"/>
            <a:endParaRPr lang="en-US" sz="900" b="1" kern="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3" name="TextBox 120">
            <a:extLst>
              <a:ext uri="{FF2B5EF4-FFF2-40B4-BE49-F238E27FC236}">
                <a16:creationId xmlns:a16="http://schemas.microsoft.com/office/drawing/2014/main" id="{6DFA65CC-069A-45F3-A734-088EEA583731}"/>
              </a:ext>
            </a:extLst>
          </p:cNvPr>
          <p:cNvSpPr txBox="1"/>
          <p:nvPr/>
        </p:nvSpPr>
        <p:spPr>
          <a:xfrm>
            <a:off x="3762286" y="3391969"/>
            <a:ext cx="1134000" cy="288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pt-BR"/>
            </a:defPPr>
            <a:lvl1pPr algn="ctr">
              <a:defRPr sz="1100" b="1">
                <a:solidFill>
                  <a:schemeClr val="bg1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US" sz="1320" dirty="0"/>
              <a:t>Plano</a:t>
            </a:r>
          </a:p>
          <a:p>
            <a:r>
              <a:rPr lang="en-US" sz="960" dirty="0" err="1"/>
              <a:t>Nível</a:t>
            </a:r>
            <a:r>
              <a:rPr lang="en-US" sz="960" dirty="0"/>
              <a:t> de 100%</a:t>
            </a:r>
          </a:p>
        </p:txBody>
      </p:sp>
      <p:pic>
        <p:nvPicPr>
          <p:cNvPr id="14" name="Picture 119">
            <a:extLst>
              <a:ext uri="{FF2B5EF4-FFF2-40B4-BE49-F238E27FC236}">
                <a16:creationId xmlns:a16="http://schemas.microsoft.com/office/drawing/2014/main" id="{CAC021CE-D133-444D-90A9-2F2BBF10B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2975910"/>
            <a:ext cx="465971" cy="408082"/>
          </a:xfrm>
          <a:prstGeom prst="rect">
            <a:avLst/>
          </a:prstGeom>
        </p:spPr>
      </p:pic>
      <p:sp>
        <p:nvSpPr>
          <p:cNvPr id="70" name="AutoShape 3">
            <a:extLst>
              <a:ext uri="{FF2B5EF4-FFF2-40B4-BE49-F238E27FC236}">
                <a16:creationId xmlns:a16="http://schemas.microsoft.com/office/drawing/2014/main" id="{0364CFBB-065B-49F0-8B38-1036023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0" y="5412462"/>
            <a:ext cx="1036915" cy="490730"/>
          </a:xfrm>
          <a:custGeom>
            <a:avLst/>
            <a:gdLst>
              <a:gd name="connsiteX0" fmla="*/ 0 w 1204980"/>
              <a:gd name="connsiteY0" fmla="*/ 0 h 408941"/>
              <a:gd name="connsiteX1" fmla="*/ 1120710 w 1204980"/>
              <a:gd name="connsiteY1" fmla="*/ 0 h 408941"/>
              <a:gd name="connsiteX2" fmla="*/ 1204980 w 1204980"/>
              <a:gd name="connsiteY2" fmla="*/ 204471 h 408941"/>
              <a:gd name="connsiteX3" fmla="*/ 1120710 w 1204980"/>
              <a:gd name="connsiteY3" fmla="*/ 408941 h 408941"/>
              <a:gd name="connsiteX4" fmla="*/ 0 w 1204980"/>
              <a:gd name="connsiteY4" fmla="*/ 408941 h 408941"/>
              <a:gd name="connsiteX5" fmla="*/ 0 w 1204980"/>
              <a:gd name="connsiteY5" fmla="*/ 0 h 408941"/>
              <a:gd name="connsiteX0" fmla="*/ 0 w 1293470"/>
              <a:gd name="connsiteY0" fmla="*/ 0 h 408941"/>
              <a:gd name="connsiteX1" fmla="*/ 1120710 w 1293470"/>
              <a:gd name="connsiteY1" fmla="*/ 0 h 408941"/>
              <a:gd name="connsiteX2" fmla="*/ 1293470 w 1293470"/>
              <a:gd name="connsiteY2" fmla="*/ 197097 h 408941"/>
              <a:gd name="connsiteX3" fmla="*/ 1120710 w 1293470"/>
              <a:gd name="connsiteY3" fmla="*/ 408941 h 408941"/>
              <a:gd name="connsiteX4" fmla="*/ 0 w 1293470"/>
              <a:gd name="connsiteY4" fmla="*/ 408941 h 408941"/>
              <a:gd name="connsiteX5" fmla="*/ 0 w 1293470"/>
              <a:gd name="connsiteY5" fmla="*/ 0 h 40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470" h="408941">
                <a:moveTo>
                  <a:pt x="0" y="0"/>
                </a:moveTo>
                <a:lnTo>
                  <a:pt x="1120710" y="0"/>
                </a:lnTo>
                <a:lnTo>
                  <a:pt x="1293470" y="197097"/>
                </a:lnTo>
                <a:lnTo>
                  <a:pt x="1120710" y="408941"/>
                </a:lnTo>
                <a:lnTo>
                  <a:pt x="0" y="408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noAutofit/>
          </a:bodyPr>
          <a:lstStyle/>
          <a:p>
            <a:pPr algn="ctr" defTabSz="766598">
              <a:buSzPct val="75000"/>
            </a:pPr>
            <a:r>
              <a:rPr lang="en-US" sz="1200" b="1" i="1" kern="0" dirty="0" err="1">
                <a:solidFill>
                  <a:schemeClr val="bg1"/>
                </a:solidFill>
                <a:latin typeface="Calibri"/>
                <a:cs typeface="Calibri" pitchFamily="34" charset="0"/>
              </a:rPr>
              <a:t>Solicitação</a:t>
            </a:r>
            <a:endParaRPr lang="en-US" sz="1200" b="1" i="1" kern="0" dirty="0">
              <a:solidFill>
                <a:schemeClr val="bg1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69038EB-EA40-4A66-89DA-CF14F699B0F6}"/>
              </a:ext>
            </a:extLst>
          </p:cNvPr>
          <p:cNvGrpSpPr/>
          <p:nvPr/>
        </p:nvGrpSpPr>
        <p:grpSpPr>
          <a:xfrm>
            <a:off x="652069" y="2491431"/>
            <a:ext cx="338601" cy="1313335"/>
            <a:chOff x="393946" y="-66875"/>
            <a:chExt cx="376221" cy="1459262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1A431F0-E7C4-4D32-AEBD-D3340A679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64732" y="77307"/>
              <a:ext cx="618420" cy="330055"/>
            </a:xfrm>
            <a:prstGeom prst="homePlate">
              <a:avLst>
                <a:gd name="adj" fmla="val 23338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08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Fases</a:t>
              </a:r>
              <a:endParaRPr lang="en-US" sz="108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FA3C48AE-D635-47F8-BECA-0095B6E2D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5063" y="747283"/>
              <a:ext cx="913987" cy="376221"/>
            </a:xfrm>
            <a:prstGeom prst="chevron">
              <a:avLst>
                <a:gd name="adj" fmla="val 20814"/>
              </a:avLst>
            </a:prstGeom>
            <a:solidFill>
              <a:schemeClr val="tx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64793" tIns="64793" rIns="64793" bIns="64793" anchor="ctr">
              <a:spAutoFit/>
            </a:bodyPr>
            <a:lstStyle/>
            <a:p>
              <a:pPr algn="ctr" defTabSz="766598">
                <a:buSzPct val="75000"/>
              </a:pPr>
              <a:r>
                <a:rPr lang="en-US" sz="1350" b="1" kern="0" dirty="0" err="1">
                  <a:solidFill>
                    <a:schemeClr val="bg1"/>
                  </a:solidFill>
                  <a:latin typeface="Calibri"/>
                  <a:cs typeface="Calibri" pitchFamily="34" charset="0"/>
                </a:rPr>
                <a:t>Etapas</a:t>
              </a:r>
              <a:endPara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endParaRPr>
            </a:p>
          </p:txBody>
        </p:sp>
      </p:grpSp>
      <p:sp>
        <p:nvSpPr>
          <p:cNvPr id="35" name="Subtítulo 1">
            <a:extLst>
              <a:ext uri="{FF2B5EF4-FFF2-40B4-BE49-F238E27FC236}">
                <a16:creationId xmlns:a16="http://schemas.microsoft.com/office/drawing/2014/main" id="{1F714615-2EB8-4F53-A304-6B6C89B0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57" y="783786"/>
            <a:ext cx="11556905" cy="380529"/>
          </a:xfrm>
        </p:spPr>
        <p:txBody>
          <a:bodyPr>
            <a:noAutofit/>
          </a:bodyPr>
          <a:lstStyle/>
          <a:p>
            <a:r>
              <a:rPr lang="pt-BR" sz="2400" dirty="0"/>
              <a:t>São responsáveis pela execução das tarefas que moverão o fluxo de transição entre as fases.</a:t>
            </a:r>
            <a:endParaRPr lang="en-US" sz="2400" dirty="0"/>
          </a:p>
          <a:p>
            <a:endParaRPr lang="pt-BR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75CA97F6-6380-4A9C-ABBC-F0F3188C5AAC}"/>
              </a:ext>
            </a:extLst>
          </p:cNvPr>
          <p:cNvSpPr/>
          <p:nvPr/>
        </p:nvSpPr>
        <p:spPr>
          <a:xfrm>
            <a:off x="-25474" y="6413266"/>
            <a:ext cx="50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chemeClr val="accent1"/>
                </a:solidFill>
              </a:rPr>
              <a:t>Arquivo: X1 – Metodologia de Projetos.pptx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478B7B-8783-4830-BF39-2372A6A0C6B2}"/>
              </a:ext>
            </a:extLst>
          </p:cNvPr>
          <p:cNvGrpSpPr/>
          <p:nvPr/>
        </p:nvGrpSpPr>
        <p:grpSpPr>
          <a:xfrm>
            <a:off x="1256267" y="1603569"/>
            <a:ext cx="9990979" cy="689031"/>
            <a:chOff x="1256267" y="1815382"/>
            <a:chExt cx="9990979" cy="689031"/>
          </a:xfrm>
        </p:grpSpPr>
        <p:sp>
          <p:nvSpPr>
            <p:cNvPr id="39" name="Left Brace 3">
              <a:extLst>
                <a:ext uri="{FF2B5EF4-FFF2-40B4-BE49-F238E27FC236}">
                  <a16:creationId xmlns:a16="http://schemas.microsoft.com/office/drawing/2014/main" id="{D9E219A4-EF4D-421E-BD57-6261403FE078}"/>
                </a:ext>
              </a:extLst>
            </p:cNvPr>
            <p:cNvSpPr/>
            <p:nvPr/>
          </p:nvSpPr>
          <p:spPr>
            <a:xfrm rot="5400000">
              <a:off x="6053511" y="-2689323"/>
              <a:ext cx="396492" cy="99909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40" name="TextBox 160">
              <a:extLst>
                <a:ext uri="{FF2B5EF4-FFF2-40B4-BE49-F238E27FC236}">
                  <a16:creationId xmlns:a16="http://schemas.microsoft.com/office/drawing/2014/main" id="{6611120C-E510-4748-A7DE-32FAF70F2929}"/>
                </a:ext>
              </a:extLst>
            </p:cNvPr>
            <p:cNvSpPr txBox="1"/>
            <p:nvPr/>
          </p:nvSpPr>
          <p:spPr>
            <a:xfrm>
              <a:off x="3502919" y="1815382"/>
              <a:ext cx="5688631" cy="317474"/>
            </a:xfrm>
            <a:prstGeom prst="rect">
              <a:avLst/>
            </a:prstGeom>
            <a:noFill/>
          </p:spPr>
          <p:txBody>
            <a:bodyPr wrap="square" lIns="76661" tIns="38330" rIns="76661" bIns="38330" rtlCol="0">
              <a:spAutoFit/>
            </a:bodyPr>
            <a:lstStyle/>
            <a:p>
              <a:pPr algn="ctr" defTabSz="764390">
                <a:defRPr/>
              </a:pPr>
              <a:r>
                <a:rPr lang="fr-CH" sz="1560" kern="0" dirty="0">
                  <a:solidFill>
                    <a:srgbClr val="000000"/>
                  </a:solidFill>
                  <a:cs typeface="Calibri" pitchFamily="34" charset="0"/>
                </a:rPr>
                <a:t>Ciclo de Vida: limites do projeto, dos papéis e das responsabilidades</a:t>
              </a:r>
            </a:p>
          </p:txBody>
        </p:sp>
      </p:grpSp>
      <p:sp>
        <p:nvSpPr>
          <p:cNvPr id="41" name="AutoShape 5">
            <a:extLst>
              <a:ext uri="{FF2B5EF4-FFF2-40B4-BE49-F238E27FC236}">
                <a16:creationId xmlns:a16="http://schemas.microsoft.com/office/drawing/2014/main" id="{1861BEF3-10C4-47C9-897E-EC93762BC78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478134" y="4403748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E0EA0D78-73DB-4F07-AF90-CCBFC4DBD4D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572841" y="4403748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4" name="AutoShape 5">
            <a:extLst>
              <a:ext uri="{FF2B5EF4-FFF2-40B4-BE49-F238E27FC236}">
                <a16:creationId xmlns:a16="http://schemas.microsoft.com/office/drawing/2014/main" id="{3EA82DD1-0752-48B0-B02B-75894CDDECF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646739" y="4403747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2ADC1551-E15B-474A-93DB-7500213A98D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23756" y="4408372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110955B9-AB15-4FD8-B7CE-DB05D6A9EC3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591627" y="4412176"/>
            <a:ext cx="1533016" cy="338601"/>
          </a:xfrm>
          <a:prstGeom prst="chevron">
            <a:avLst>
              <a:gd name="adj" fmla="val 20814"/>
            </a:avLst>
          </a:prstGeom>
          <a:solidFill>
            <a:schemeClr val="tx1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64793" tIns="64793" rIns="64793" bIns="64793" anchor="ctr">
            <a:spAutoFit/>
          </a:bodyPr>
          <a:lstStyle/>
          <a:p>
            <a:pPr algn="ctr" defTabSz="766598">
              <a:buSzPct val="75000"/>
            </a:pPr>
            <a:r>
              <a:rPr lang="en-US" sz="1350" b="1" kern="0" dirty="0">
                <a:solidFill>
                  <a:schemeClr val="bg1"/>
                </a:solidFill>
                <a:latin typeface="Calibri"/>
                <a:cs typeface="Calibri" pitchFamily="34" charset="0"/>
              </a:rPr>
              <a:t>Atividades</a:t>
            </a:r>
          </a:p>
        </p:txBody>
      </p:sp>
      <p:sp>
        <p:nvSpPr>
          <p:cNvPr id="49" name="Seta: para a Direita Listrada 48">
            <a:extLst>
              <a:ext uri="{FF2B5EF4-FFF2-40B4-BE49-F238E27FC236}">
                <a16:creationId xmlns:a16="http://schemas.microsoft.com/office/drawing/2014/main" id="{55167591-45E8-4E3B-8C70-0F4C4634A4A5}"/>
              </a:ext>
            </a:extLst>
          </p:cNvPr>
          <p:cNvSpPr/>
          <p:nvPr/>
        </p:nvSpPr>
        <p:spPr>
          <a:xfrm>
            <a:off x="1154238" y="308632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Seta: para a Direita Listrada 50">
            <a:extLst>
              <a:ext uri="{FF2B5EF4-FFF2-40B4-BE49-F238E27FC236}">
                <a16:creationId xmlns:a16="http://schemas.microsoft.com/office/drawing/2014/main" id="{E8F13872-E371-4F6A-A865-71F0928D1ACE}"/>
              </a:ext>
            </a:extLst>
          </p:cNvPr>
          <p:cNvSpPr/>
          <p:nvPr/>
        </p:nvSpPr>
        <p:spPr>
          <a:xfrm>
            <a:off x="2902672" y="308632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Seta: para a Direita Listrada 51">
            <a:extLst>
              <a:ext uri="{FF2B5EF4-FFF2-40B4-BE49-F238E27FC236}">
                <a16:creationId xmlns:a16="http://schemas.microsoft.com/office/drawing/2014/main" id="{AD6926FE-8A43-4276-BC6B-B5636F0A2216}"/>
              </a:ext>
            </a:extLst>
          </p:cNvPr>
          <p:cNvSpPr/>
          <p:nvPr/>
        </p:nvSpPr>
        <p:spPr>
          <a:xfrm>
            <a:off x="4951088" y="308632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Seta: para a Direita Listrada 52">
            <a:extLst>
              <a:ext uri="{FF2B5EF4-FFF2-40B4-BE49-F238E27FC236}">
                <a16:creationId xmlns:a16="http://schemas.microsoft.com/office/drawing/2014/main" id="{28836899-12E8-4290-8D74-F3F4D116BB3E}"/>
              </a:ext>
            </a:extLst>
          </p:cNvPr>
          <p:cNvSpPr/>
          <p:nvPr/>
        </p:nvSpPr>
        <p:spPr>
          <a:xfrm>
            <a:off x="11033440" y="306896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Seta: para a Direita Listrada 53">
            <a:extLst>
              <a:ext uri="{FF2B5EF4-FFF2-40B4-BE49-F238E27FC236}">
                <a16:creationId xmlns:a16="http://schemas.microsoft.com/office/drawing/2014/main" id="{728CA9FE-6016-41A3-B038-011D01E93201}"/>
              </a:ext>
            </a:extLst>
          </p:cNvPr>
          <p:cNvSpPr/>
          <p:nvPr/>
        </p:nvSpPr>
        <p:spPr>
          <a:xfrm>
            <a:off x="7025585" y="306896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Seta: para a Direita Listrada 54">
            <a:extLst>
              <a:ext uri="{FF2B5EF4-FFF2-40B4-BE49-F238E27FC236}">
                <a16:creationId xmlns:a16="http://schemas.microsoft.com/office/drawing/2014/main" id="{000206F0-45B7-4AF8-BADB-E5033BD7ABEE}"/>
              </a:ext>
            </a:extLst>
          </p:cNvPr>
          <p:cNvSpPr/>
          <p:nvPr/>
        </p:nvSpPr>
        <p:spPr>
          <a:xfrm>
            <a:off x="9040546" y="3081100"/>
            <a:ext cx="390358" cy="49072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92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Zoest7vkCQVAuSv8dv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iS4iw9t0CnspL5hxgC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G.mTt2XEy.vCiS1AZ8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GuE0ex1E.QuWhp3PSmv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2707</Words>
  <Application>Microsoft Office PowerPoint</Application>
  <PresentationFormat>Personalizar</PresentationFormat>
  <Paragraphs>529</Paragraphs>
  <Slides>23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Objetivo</vt:lpstr>
      <vt:lpstr>Principais mandamentos para uso de metodologia</vt:lpstr>
      <vt:lpstr>O que é Projeto na AutoPass</vt:lpstr>
      <vt:lpstr>Quais são os tipos de projetos na Autopass</vt:lpstr>
      <vt:lpstr>Metodologia de Projetos Autopass</vt:lpstr>
      <vt:lpstr>Atividades da Metodologia de Projetos Autopass</vt:lpstr>
      <vt:lpstr>Atividades para garantir a transição para Sustentação/Operação</vt:lpstr>
      <vt:lpstr>Atividades da Metodologia</vt:lpstr>
      <vt:lpstr>Gates</vt:lpstr>
      <vt:lpstr>Apresentação do PowerPoint</vt:lpstr>
      <vt:lpstr>Checklist</vt:lpstr>
      <vt:lpstr>Matriz de Responsabilidades </vt:lpstr>
      <vt:lpstr>Artefatos</vt:lpstr>
      <vt:lpstr>Repositório</vt:lpstr>
      <vt:lpstr>Apresentação do PowerPoint</vt:lpstr>
      <vt:lpstr>Apresentação do PowerPoint</vt:lpstr>
      <vt:lpstr>Boas Práticas</vt:lpstr>
      <vt:lpstr>Mandamentos</vt:lpstr>
      <vt:lpstr>Treinamento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 Massa</dc:creator>
  <cp:lastModifiedBy>Marco Dittrichi</cp:lastModifiedBy>
  <cp:revision>437</cp:revision>
  <dcterms:created xsi:type="dcterms:W3CDTF">2016-07-27T18:41:41Z</dcterms:created>
  <dcterms:modified xsi:type="dcterms:W3CDTF">2022-02-06T11:05:13Z</dcterms:modified>
</cp:coreProperties>
</file>