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521" r:id="rId3"/>
    <p:sldId id="525" r:id="rId4"/>
    <p:sldId id="526" r:id="rId5"/>
    <p:sldId id="522" r:id="rId6"/>
    <p:sldId id="527" r:id="rId7"/>
    <p:sldId id="528" r:id="rId8"/>
    <p:sldId id="308" r:id="rId9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o Marinho dos Santos" initials="RMd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9" autoAdjust="0"/>
    <p:restoredTop sz="94061" autoAdjust="0"/>
  </p:normalViewPr>
  <p:slideViewPr>
    <p:cSldViewPr snapToGrid="0" snapToObjects="1">
      <p:cViewPr varScale="1">
        <p:scale>
          <a:sx n="111" d="100"/>
          <a:sy n="111" d="100"/>
        </p:scale>
        <p:origin x="87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9AF39FF5-F2D1-F54F-BF77-F7B91E06CE9A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75CF3DB3-1FC9-604D-981C-4084F83DE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4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1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02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30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424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91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41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9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5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06/02/2022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80" y="6759926"/>
            <a:ext cx="8532191" cy="1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80" y="6759926"/>
            <a:ext cx="8532191" cy="1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D493-2442-4EE1-B6CB-0E7A4FAB305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06/02/2022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7D15-0AC7-4989-B3CA-858EF1998F5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2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3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jpeg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8.png"/><Relationship Id="rId5" Type="http://schemas.openxmlformats.org/officeDocument/2006/relationships/tags" Target="../tags/tag19.xml"/><Relationship Id="rId10" Type="http://schemas.openxmlformats.org/officeDocument/2006/relationships/image" Target="../media/image11.png"/><Relationship Id="rId4" Type="http://schemas.openxmlformats.org/officeDocument/2006/relationships/tags" Target="../tags/tag18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9.png"/><Relationship Id="rId5" Type="http://schemas.openxmlformats.org/officeDocument/2006/relationships/tags" Target="../tags/tag25.xml"/><Relationship Id="rId10" Type="http://schemas.openxmlformats.org/officeDocument/2006/relationships/image" Target="../media/image8.png"/><Relationship Id="rId4" Type="http://schemas.openxmlformats.org/officeDocument/2006/relationships/tags" Target="../tags/tag24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9.png"/><Relationship Id="rId5" Type="http://schemas.openxmlformats.org/officeDocument/2006/relationships/tags" Target="../tags/tag31.xml"/><Relationship Id="rId10" Type="http://schemas.openxmlformats.org/officeDocument/2006/relationships/image" Target="../media/image8.png"/><Relationship Id="rId4" Type="http://schemas.openxmlformats.org/officeDocument/2006/relationships/tags" Target="../tags/tag30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9.png"/><Relationship Id="rId5" Type="http://schemas.openxmlformats.org/officeDocument/2006/relationships/tags" Target="../tags/tag37.xml"/><Relationship Id="rId10" Type="http://schemas.openxmlformats.org/officeDocument/2006/relationships/image" Target="../media/image8.png"/><Relationship Id="rId4" Type="http://schemas.openxmlformats.org/officeDocument/2006/relationships/tags" Target="../tags/tag36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9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15.png"/><Relationship Id="rId5" Type="http://schemas.openxmlformats.org/officeDocument/2006/relationships/tags" Target="../tags/tag43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42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1497" y="6712549"/>
            <a:ext cx="6399143" cy="197466"/>
          </a:xfrm>
          <a:prstGeom prst="rect">
            <a:avLst/>
          </a:prstGeom>
        </p:spPr>
      </p:pic>
      <p:sp>
        <p:nvSpPr>
          <p:cNvPr id="6" name="CaixaDeTexto 12"/>
          <p:cNvSpPr txBox="1"/>
          <p:nvPr/>
        </p:nvSpPr>
        <p:spPr>
          <a:xfrm>
            <a:off x="4377697" y="3845135"/>
            <a:ext cx="3206776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numCol="1" rtlCol="0">
            <a:spAutoFit/>
          </a:bodyPr>
          <a:lstStyle/>
          <a:p>
            <a:pPr algn="ctr"/>
            <a:r>
              <a:rPr lang="pt-BR" altLang="pt-BR" sz="30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Relatório</a:t>
            </a:r>
            <a:r>
              <a:rPr lang="pt-BR" altLang="pt-BR" sz="30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pt-BR" altLang="pt-BR" sz="30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de</a:t>
            </a:r>
            <a:r>
              <a:rPr lang="pt-BR" altLang="pt-BR" sz="30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pt-BR" altLang="pt-BR" sz="30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Status</a:t>
            </a:r>
          </a:p>
          <a:p>
            <a:pPr algn="ctr"/>
            <a:r>
              <a:rPr lang="en-US" altLang="pt-BR" sz="2000" b="1" dirty="0" err="1">
                <a:solidFill>
                  <a:schemeClr val="bg2">
                    <a:lumMod val="50000"/>
                  </a:schemeClr>
                </a:solidFill>
                <a:cs typeface="Calibri"/>
              </a:rPr>
              <a:t>Semanal</a:t>
            </a:r>
            <a:endParaRPr lang="pt-BR" altLang="pt-BR" sz="2000" b="1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44624" y="5133336"/>
            <a:ext cx="2872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99/99/99 a 99/99/99</a:t>
            </a:r>
            <a:endParaRPr lang="pt-BR" sz="2400" b="1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54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4F5BC4-C96A-416D-A202-B1D010759146}"/>
              </a:ext>
            </a:extLst>
          </p:cNvPr>
          <p:cNvGrpSpPr/>
          <p:nvPr/>
        </p:nvGrpSpPr>
        <p:grpSpPr>
          <a:xfrm>
            <a:off x="95534" y="993600"/>
            <a:ext cx="11918573" cy="291603"/>
            <a:chOff x="95534" y="993600"/>
            <a:chExt cx="11918573" cy="291603"/>
          </a:xfrm>
        </p:grpSpPr>
        <p:sp>
          <p:nvSpPr>
            <p:cNvPr id="50" name="AutoShape 13">
              <a:extLst>
                <a:ext uri="{FF2B5EF4-FFF2-40B4-BE49-F238E27FC236}">
                  <a16:creationId xmlns:a16="http://schemas.microsoft.com/office/drawing/2014/main" id="{21AF17D0-E186-47D8-811B-711914CBBFE6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9741800" y="993600"/>
              <a:ext cx="1980000" cy="288000"/>
            </a:xfrm>
            <a:custGeom>
              <a:avLst/>
              <a:gdLst>
                <a:gd name="G0" fmla="+- 2357 0 0"/>
                <a:gd name="G1" fmla="+- 21600 0 2357"/>
                <a:gd name="G2" fmla="*/ 2357 1 2"/>
                <a:gd name="G3" fmla="+- 21600 0 G2"/>
                <a:gd name="G4" fmla="+/ 2357 21600 2"/>
                <a:gd name="G5" fmla="+/ G1 0 2"/>
                <a:gd name="G6" fmla="*/ 21600 21600 2357"/>
                <a:gd name="G7" fmla="*/ G6 1 2"/>
                <a:gd name="G8" fmla="+- 21600 0 G7"/>
                <a:gd name="G9" fmla="*/ 21600 1 2"/>
                <a:gd name="G10" fmla="+- 2357 0 G9"/>
                <a:gd name="G11" fmla="?: G10 G8 0"/>
                <a:gd name="G12" fmla="?: G10 G7 21600"/>
                <a:gd name="T0" fmla="*/ 20421 w 21600"/>
                <a:gd name="T1" fmla="*/ 10800 h 21600"/>
                <a:gd name="T2" fmla="*/ 10800 w 21600"/>
                <a:gd name="T3" fmla="*/ 21600 h 21600"/>
                <a:gd name="T4" fmla="*/ 1179 w 21600"/>
                <a:gd name="T5" fmla="*/ 10800 h 21600"/>
                <a:gd name="T6" fmla="*/ 10800 w 21600"/>
                <a:gd name="T7" fmla="*/ 0 h 21600"/>
                <a:gd name="T8" fmla="*/ 2979 w 21600"/>
                <a:gd name="T9" fmla="*/ 2979 h 21600"/>
                <a:gd name="T10" fmla="*/ 18621 w 21600"/>
                <a:gd name="T11" fmla="*/ 186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pt-BR" sz="1200" dirty="0">
                  <a:latin typeface="+mj-lt"/>
                  <a:ea typeface="MS Gothic" charset="-128"/>
                </a:rPr>
                <a:t>Indicadores</a:t>
              </a:r>
            </a:p>
          </p:txBody>
        </p:sp>
        <p:sp>
          <p:nvSpPr>
            <p:cNvPr id="51" name="AutoShape 9">
              <a:extLst>
                <a:ext uri="{FF2B5EF4-FFF2-40B4-BE49-F238E27FC236}">
                  <a16:creationId xmlns:a16="http://schemas.microsoft.com/office/drawing/2014/main" id="{DDAA011B-8534-4454-AEA9-AA2E162F69A5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8029117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en-US" sz="1200" dirty="0" err="1">
                  <a:latin typeface="+mj-lt"/>
                  <a:ea typeface="MS Gothic" charset="-128"/>
                </a:rPr>
                <a:t>Solicitações</a:t>
              </a:r>
              <a:r>
                <a:rPr lang="en-US" sz="1200" dirty="0">
                  <a:latin typeface="+mj-lt"/>
                  <a:ea typeface="MS Gothic" charset="-128"/>
                </a:rPr>
                <a:t> de M</a:t>
              </a:r>
              <a:r>
                <a:rPr lang="pt-BR" sz="1200" dirty="0" err="1">
                  <a:latin typeface="+mj-lt"/>
                  <a:ea typeface="MS Gothic" charset="-128"/>
                </a:rPr>
                <a:t>udanças</a:t>
              </a:r>
              <a:endParaRPr lang="pt-BR" sz="1200" dirty="0">
                <a:latin typeface="+mj-lt"/>
                <a:ea typeface="MS Gothic" charset="-128"/>
              </a:endParaRPr>
            </a:p>
          </p:txBody>
        </p:sp>
        <p:sp>
          <p:nvSpPr>
            <p:cNvPr id="52" name="AutoShape 8">
              <a:extLst>
                <a:ext uri="{FF2B5EF4-FFF2-40B4-BE49-F238E27FC236}">
                  <a16:creationId xmlns:a16="http://schemas.microsoft.com/office/drawing/2014/main" id="{A643B0F3-FD19-49EF-B62B-D64FECF5AA36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6292545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pt-BR" sz="1200" dirty="0">
                  <a:latin typeface="+mj-lt"/>
                  <a:ea typeface="MS Gothic" charset="-128"/>
                </a:rPr>
                <a:t>Riscos</a:t>
              </a:r>
            </a:p>
          </p:txBody>
        </p:sp>
        <p:sp>
          <p:nvSpPr>
            <p:cNvPr id="53" name="AutoShape 7">
              <a:extLst>
                <a:ext uri="{FF2B5EF4-FFF2-40B4-BE49-F238E27FC236}">
                  <a16:creationId xmlns:a16="http://schemas.microsoft.com/office/drawing/2014/main" id="{47DACF57-9A61-4633-8300-334AB05269F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4559614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pt-BR" sz="1200" dirty="0">
                  <a:latin typeface="+mj-lt"/>
                  <a:ea typeface="MS Gothic" charset="-128"/>
                </a:rPr>
                <a:t>Questões</a:t>
              </a:r>
            </a:p>
          </p:txBody>
        </p:sp>
        <p:sp>
          <p:nvSpPr>
            <p:cNvPr id="54" name="AutoShape 5">
              <a:extLst>
                <a:ext uri="{FF2B5EF4-FFF2-40B4-BE49-F238E27FC236}">
                  <a16:creationId xmlns:a16="http://schemas.microsoft.com/office/drawing/2014/main" id="{5F85E912-5FFA-4274-810F-EA2B9DA2A04D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2829699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 Unicode MS" pitchFamily="34" charset="-128"/>
                <a:buNone/>
                <a:defRPr/>
              </a:pPr>
              <a:r>
                <a:rPr lang="pt-BR" sz="1200" dirty="0">
                  <a:latin typeface="+mj-lt"/>
                  <a:ea typeface="MS Gothic" charset="-128"/>
                </a:rPr>
                <a:t>Cronograma</a:t>
              </a:r>
            </a:p>
          </p:txBody>
        </p:sp>
        <p:sp>
          <p:nvSpPr>
            <p:cNvPr id="55" name="AutoShape 4">
              <a:extLst>
                <a:ext uri="{FF2B5EF4-FFF2-40B4-BE49-F238E27FC236}">
                  <a16:creationId xmlns:a16="http://schemas.microsoft.com/office/drawing/2014/main" id="{46B47445-CC8E-424E-A126-930D32D51AED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080068" y="993600"/>
              <a:ext cx="1980000" cy="2880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pt-BR" sz="1200" b="1" dirty="0">
                  <a:latin typeface="+mj-lt"/>
                </a:rPr>
                <a:t>Sumário Executivo</a:t>
              </a:r>
            </a:p>
          </p:txBody>
        </p:sp>
        <p:cxnSp>
          <p:nvCxnSpPr>
            <p:cNvPr id="57" name="Straight Connector 54">
              <a:extLst>
                <a:ext uri="{FF2B5EF4-FFF2-40B4-BE49-F238E27FC236}">
                  <a16:creationId xmlns:a16="http://schemas.microsoft.com/office/drawing/2014/main" id="{43E5C636-80D8-4AFA-9EF2-D128A4ADE2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5534" y="1285203"/>
              <a:ext cx="1191857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69" name="Tabela 68">
            <a:extLst>
              <a:ext uri="{FF2B5EF4-FFF2-40B4-BE49-F238E27FC236}">
                <a16:creationId xmlns:a16="http://schemas.microsoft.com/office/drawing/2014/main" id="{673401A4-DB33-45CB-B99F-7287906D7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59071"/>
              </p:ext>
            </p:extLst>
          </p:nvPr>
        </p:nvGraphicFramePr>
        <p:xfrm>
          <a:off x="544807" y="1427842"/>
          <a:ext cx="5716365" cy="2149981"/>
        </p:xfrm>
        <a:graphic>
          <a:graphicData uri="http://schemas.openxmlformats.org/drawingml/2006/table">
            <a:tbl>
              <a:tblPr/>
              <a:tblGrid>
                <a:gridCol w="368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042">
                  <a:extLst>
                    <a:ext uri="{9D8B030D-6E8A-4147-A177-3AD203B41FA5}">
                      <a16:colId xmlns:a16="http://schemas.microsoft.com/office/drawing/2014/main" val="184718472"/>
                    </a:ext>
                  </a:extLst>
                </a:gridCol>
                <a:gridCol w="513349">
                  <a:extLst>
                    <a:ext uri="{9D8B030D-6E8A-4147-A177-3AD203B41FA5}">
                      <a16:colId xmlns:a16="http://schemas.microsoft.com/office/drawing/2014/main" val="1140080421"/>
                    </a:ext>
                  </a:extLst>
                </a:gridCol>
              </a:tblGrid>
              <a:tr h="5250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Fase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Atual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400" b="1" kern="1200" dirty="0" err="1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rincipais</a:t>
                      </a:r>
                      <a:r>
                        <a:rPr lang="pt-BR" sz="1400" b="1" kern="1200" dirty="0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 Atividades para troca de Fase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400" b="1" i="0" kern="1200" dirty="0" err="1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Início</a:t>
                      </a:r>
                      <a:endParaRPr lang="pt-BR" sz="1400" b="1" i="0" kern="1200" dirty="0">
                        <a:solidFill>
                          <a:schemeClr val="bg1"/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err="1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Limite</a:t>
                      </a:r>
                      <a:endParaRPr lang="pt-BR" sz="1400" b="1" i="0" kern="1200" dirty="0">
                        <a:solidFill>
                          <a:schemeClr val="bg1"/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%</a:t>
                      </a:r>
                      <a:endParaRPr lang="pt-BR" sz="1400" b="1" i="0" kern="1200" dirty="0">
                        <a:solidFill>
                          <a:schemeClr val="bg1"/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Calibri (corpo)"/>
                          <a:ea typeface="+mn-ea"/>
                          <a:cs typeface="+mn-cs"/>
                        </a:rPr>
                        <a:t>Status</a:t>
                      </a:r>
                      <a:endParaRPr lang="pt-BR" sz="1400" b="1" i="0" kern="1200" dirty="0">
                        <a:solidFill>
                          <a:schemeClr val="bg1"/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Escopo</a:t>
                      </a:r>
                      <a:endParaRPr lang="pt-BR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(corpo)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sz="11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(corpo)"/>
                          <a:ea typeface="+mn-ea"/>
                          <a:cs typeface="+mn-cs"/>
                        </a:rPr>
                        <a:t>/mm</a:t>
                      </a:r>
                      <a:endParaRPr lang="pt-BR" sz="11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(corpo)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sz="11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(corpo)"/>
                          <a:ea typeface="+mn-ea"/>
                          <a:cs typeface="+mn-cs"/>
                        </a:rPr>
                        <a:t>/mm</a:t>
                      </a:r>
                      <a:endParaRPr lang="pt-BR" sz="11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(corpo)"/>
                          <a:ea typeface="+mn-ea"/>
                          <a:cs typeface="+mn-cs"/>
                        </a:rPr>
                        <a:t>99</a:t>
                      </a:r>
                      <a:endParaRPr lang="pt-BR" sz="11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lang="pt-BR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39">
                <a:tc>
                  <a:txBody>
                    <a:bodyPr/>
                    <a:lstStyle/>
                    <a:p>
                      <a:r>
                        <a:rPr lang="pt-B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Estimativas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i="0" kern="1200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lang="pt-BR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8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Cronograma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i="0" kern="1200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lang="pt-BR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Plano do Projeto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1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lang="pt-BR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5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Apresentação para o COMEX (GATE)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1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1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i="0" dirty="0"/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lang="pt-BR" sz="1400" i="0" dirty="0"/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0" name="Picture 2" descr="Resultado de imagem para icon planejamento">
            <a:extLst>
              <a:ext uri="{FF2B5EF4-FFF2-40B4-BE49-F238E27FC236}">
                <a16:creationId xmlns:a16="http://schemas.microsoft.com/office/drawing/2014/main" id="{B4B47E36-2C2F-4126-A31B-549FAA7BD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16" y="1381251"/>
            <a:ext cx="467566" cy="43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10">
            <a:extLst>
              <a:ext uri="{FF2B5EF4-FFF2-40B4-BE49-F238E27FC236}">
                <a16:creationId xmlns:a16="http://schemas.microsoft.com/office/drawing/2014/main" id="{7E2BBDAD-8957-4236-8577-DE0EB9D3FF6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4807" y="3741696"/>
            <a:ext cx="5716365" cy="1286275"/>
          </a:xfrm>
          <a:prstGeom prst="roundRect">
            <a:avLst>
              <a:gd name="adj" fmla="val 3185"/>
            </a:avLst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72000" tIns="144000" rIns="36000"/>
          <a:lstStyle/>
          <a:p>
            <a:pPr marL="142875" indent="-142875" hangingPunct="0">
              <a:lnSpc>
                <a:spcPct val="110000"/>
              </a:lnSpc>
              <a:spcAft>
                <a:spcPts val="600"/>
              </a:spcAft>
              <a:buClr>
                <a:srgbClr val="7F7F7F"/>
              </a:buClr>
              <a:buSzPct val="120000"/>
              <a:buFont typeface="Wingdings" pitchFamily="2" charset="2"/>
              <a:buChar char="§"/>
            </a:pPr>
            <a:endParaRPr lang="pt-BR" sz="1000"/>
          </a:p>
          <a:p>
            <a:pPr marL="142875" indent="-142875" hangingPunct="0">
              <a:lnSpc>
                <a:spcPct val="110000"/>
              </a:lnSpc>
              <a:spcAft>
                <a:spcPts val="600"/>
              </a:spcAft>
              <a:buClr>
                <a:srgbClr val="7F7F7F"/>
              </a:buClr>
              <a:buSzPct val="120000"/>
              <a:buFont typeface="Wingdings" pitchFamily="2" charset="2"/>
              <a:buChar char="§"/>
            </a:pPr>
            <a:endParaRPr lang="pt-BR" sz="1000">
              <a:solidFill>
                <a:srgbClr val="000000"/>
              </a:solidFill>
            </a:endParaRPr>
          </a:p>
          <a:p>
            <a:pPr marL="142875" indent="-142875" hangingPunct="0">
              <a:lnSpc>
                <a:spcPct val="110000"/>
              </a:lnSpc>
              <a:spcAft>
                <a:spcPts val="600"/>
              </a:spcAft>
              <a:buClr>
                <a:srgbClr val="7F7F7F"/>
              </a:buClr>
              <a:buSzPct val="120000"/>
              <a:buFont typeface="Wingdings" pitchFamily="2" charset="2"/>
              <a:buChar char="§"/>
            </a:pPr>
            <a:endParaRPr lang="pt-BR" sz="1000"/>
          </a:p>
        </p:txBody>
      </p:sp>
      <p:sp>
        <p:nvSpPr>
          <p:cNvPr id="47" name="TextBox 13">
            <a:extLst>
              <a:ext uri="{FF2B5EF4-FFF2-40B4-BE49-F238E27FC236}">
                <a16:creationId xmlns:a16="http://schemas.microsoft.com/office/drawing/2014/main" id="{735A8792-1C4D-46FB-A212-2595E344009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01168" y="3647778"/>
            <a:ext cx="2311363" cy="1229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rIns="0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Principais Pontos de Atenção / Riscos</a:t>
            </a:r>
          </a:p>
        </p:txBody>
      </p:sp>
      <p:sp>
        <p:nvSpPr>
          <p:cNvPr id="59" name="Text Box 102">
            <a:extLst>
              <a:ext uri="{FF2B5EF4-FFF2-40B4-BE49-F238E27FC236}">
                <a16:creationId xmlns:a16="http://schemas.microsoft.com/office/drawing/2014/main" id="{C98837B1-42F1-4851-93D1-0BECCCEBB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16" y="3922931"/>
            <a:ext cx="5547184" cy="107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180975" indent="-180975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0975" algn="l"/>
              </a:tabLst>
            </a:pPr>
            <a:r>
              <a:rPr lang="pt-BR" sz="1000" dirty="0"/>
              <a:t>[descreva os pontos de atenção/risco, plano de ação, responsável e data alvo]</a:t>
            </a:r>
          </a:p>
          <a:p>
            <a:pPr marL="180975" indent="-180975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0975" algn="l"/>
              </a:tabLst>
            </a:pPr>
            <a:r>
              <a:rPr lang="pt-BR" sz="1000" dirty="0"/>
              <a:t>...</a:t>
            </a:r>
          </a:p>
          <a:p>
            <a:pPr marL="180975" indent="-180975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0975" algn="l"/>
              </a:tabLst>
            </a:pPr>
            <a:r>
              <a:rPr lang="pt-BR" sz="1000" dirty="0">
                <a:solidFill>
                  <a:srgbClr val="000000"/>
                </a:solidFill>
              </a:rPr>
              <a:t>...</a:t>
            </a:r>
            <a:endParaRPr lang="pt-BR" sz="1000" dirty="0"/>
          </a:p>
          <a:p>
            <a:pPr marL="180975" indent="-180975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0975" algn="l"/>
              </a:tabLst>
            </a:pPr>
            <a:r>
              <a:rPr lang="pt-BR" sz="1000" dirty="0">
                <a:solidFill>
                  <a:srgbClr val="000000"/>
                </a:solidFill>
              </a:rPr>
              <a:t>...</a:t>
            </a:r>
          </a:p>
          <a:p>
            <a:pPr marL="180975" indent="-180975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0975" algn="l"/>
              </a:tabLst>
            </a:pPr>
            <a:r>
              <a:rPr lang="en-US" sz="1000" dirty="0">
                <a:solidFill>
                  <a:srgbClr val="000000"/>
                </a:solidFill>
              </a:rPr>
              <a:t>.</a:t>
            </a:r>
            <a:r>
              <a:rPr lang="pt-BR" sz="1000" dirty="0">
                <a:solidFill>
                  <a:srgbClr val="000000"/>
                </a:solidFill>
              </a:rPr>
              <a:t>..</a:t>
            </a:r>
          </a:p>
          <a:p>
            <a:pPr hangingPunct="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</a:pPr>
            <a:endParaRPr lang="pt-BR" sz="1000" dirty="0"/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2E9A8E29-D1B7-4F27-A597-53A0062E70C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050" y="3762631"/>
            <a:ext cx="382897" cy="331353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B48B445-DE71-4F4C-9C93-BBF628BDCE1F}"/>
              </a:ext>
            </a:extLst>
          </p:cNvPr>
          <p:cNvGrpSpPr/>
          <p:nvPr/>
        </p:nvGrpSpPr>
        <p:grpSpPr>
          <a:xfrm>
            <a:off x="6492122" y="1301903"/>
            <a:ext cx="5470317" cy="2148797"/>
            <a:chOff x="6492122" y="1301903"/>
            <a:chExt cx="5470317" cy="2148797"/>
          </a:xfrm>
        </p:grpSpPr>
        <p:grpSp>
          <p:nvGrpSpPr>
            <p:cNvPr id="22" name="Group 20">
              <a:extLst>
                <a:ext uri="{FF2B5EF4-FFF2-40B4-BE49-F238E27FC236}">
                  <a16:creationId xmlns:a16="http://schemas.microsoft.com/office/drawing/2014/main" id="{2DB6B1AE-C4D1-45AC-8FBD-657CC6CF81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0840" y="1301903"/>
              <a:ext cx="5041599" cy="2148797"/>
              <a:chOff x="633890" y="4021601"/>
              <a:chExt cx="5107260" cy="2235545"/>
            </a:xfrm>
          </p:grpSpPr>
          <p:sp>
            <p:nvSpPr>
              <p:cNvPr id="23" name="Rounded Rectangle 17">
                <a:extLst>
                  <a:ext uri="{FF2B5EF4-FFF2-40B4-BE49-F238E27FC236}">
                    <a16:creationId xmlns:a16="http://schemas.microsoft.com/office/drawing/2014/main" id="{FFA5CC26-DD63-449B-94FC-8F5E293B54E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33890" y="4146749"/>
                <a:ext cx="5107260" cy="2110397"/>
              </a:xfrm>
              <a:prstGeom prst="roundRect">
                <a:avLst>
                  <a:gd name="adj" fmla="val 2588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lIns="72000" tIns="144000" rIns="36000"/>
              <a:lstStyle/>
              <a:p>
                <a:pPr marL="180975" indent="-180975" hangingPunct="0">
                  <a:spcAft>
                    <a:spcPts val="3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120000"/>
                  <a:buFont typeface="Wingdings" pitchFamily="2" charset="2"/>
                  <a:buChar char="§"/>
                  <a:tabLst>
                    <a:tab pos="180975" algn="l"/>
                  </a:tabLst>
                </a:pPr>
                <a:r>
                  <a:rPr lang="pt-BR" sz="1000" dirty="0"/>
                  <a:t>[descreva as principais atividades realizadas e decisões formalizadas, responsável e data alvo]</a:t>
                </a:r>
              </a:p>
              <a:p>
                <a:pPr marL="180975" indent="-180975" hangingPunct="0">
                  <a:spcAft>
                    <a:spcPts val="3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120000"/>
                  <a:buFont typeface="Wingdings" pitchFamily="2" charset="2"/>
                  <a:buChar char="§"/>
                  <a:tabLst>
                    <a:tab pos="180975" algn="l"/>
                  </a:tabLst>
                </a:pPr>
                <a:r>
                  <a:rPr lang="pt-BR" sz="1000" dirty="0"/>
                  <a:t>...</a:t>
                </a:r>
              </a:p>
              <a:p>
                <a:pPr marL="180975" indent="-180975" hangingPunct="0">
                  <a:spcAft>
                    <a:spcPts val="3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120000"/>
                  <a:buFont typeface="Wingdings" pitchFamily="2" charset="2"/>
                  <a:buChar char="§"/>
                  <a:tabLst>
                    <a:tab pos="180975" algn="l"/>
                  </a:tabLst>
                </a:pPr>
                <a:r>
                  <a:rPr lang="pt-BR" sz="1000" dirty="0"/>
                  <a:t>...</a:t>
                </a:r>
              </a:p>
              <a:p>
                <a:pPr marL="180975" indent="-180975" hangingPunct="0">
                  <a:spcAft>
                    <a:spcPts val="3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120000"/>
                  <a:buFont typeface="Wingdings" pitchFamily="2" charset="2"/>
                  <a:buChar char="§"/>
                  <a:tabLst>
                    <a:tab pos="180975" algn="l"/>
                  </a:tabLst>
                </a:pPr>
                <a:r>
                  <a:rPr lang="pt-BR" sz="1000" dirty="0"/>
                  <a:t>..</a:t>
                </a:r>
                <a:r>
                  <a:rPr lang="pt-BR" sz="1000" dirty="0">
                    <a:solidFill>
                      <a:srgbClr val="002060"/>
                    </a:solidFill>
                    <a:sym typeface="Wingdings" pitchFamily="2" charset="2"/>
                  </a:rPr>
                  <a:t>.</a:t>
                </a:r>
              </a:p>
              <a:p>
                <a:pPr marL="180975" indent="-180975" hangingPunct="0">
                  <a:spcAft>
                    <a:spcPts val="3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120000"/>
                  <a:buFont typeface="Wingdings" pitchFamily="2" charset="2"/>
                  <a:buChar char="§"/>
                  <a:tabLst>
                    <a:tab pos="180975" algn="l"/>
                  </a:tabLst>
                </a:pPr>
                <a:r>
                  <a:rPr lang="en-US" sz="1000" dirty="0">
                    <a:solidFill>
                      <a:srgbClr val="002060"/>
                    </a:solidFill>
                    <a:sym typeface="Wingdings" pitchFamily="2" charset="2"/>
                  </a:rPr>
                  <a:t>.</a:t>
                </a:r>
                <a:r>
                  <a:rPr lang="pt-BR" sz="1000" dirty="0">
                    <a:solidFill>
                      <a:srgbClr val="002060"/>
                    </a:solidFill>
                    <a:sym typeface="Wingdings" pitchFamily="2" charset="2"/>
                  </a:rPr>
                  <a:t>..</a:t>
                </a:r>
              </a:p>
              <a:p>
                <a:pPr marL="180975" indent="-180975" hangingPunct="0">
                  <a:spcAft>
                    <a:spcPts val="3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120000"/>
                  <a:buFont typeface="Wingdings" pitchFamily="2" charset="2"/>
                  <a:buChar char="§"/>
                  <a:tabLst>
                    <a:tab pos="180975" algn="l"/>
                  </a:tabLst>
                </a:pPr>
                <a:r>
                  <a:rPr lang="en-US" sz="1000" dirty="0">
                    <a:solidFill>
                      <a:srgbClr val="002060"/>
                    </a:solidFill>
                    <a:sym typeface="Wingdings" pitchFamily="2" charset="2"/>
                  </a:rPr>
                  <a:t>.</a:t>
                </a:r>
                <a:r>
                  <a:rPr lang="pt-BR" sz="1000" dirty="0">
                    <a:solidFill>
                      <a:srgbClr val="002060"/>
                    </a:solidFill>
                    <a:sym typeface="Wingdings" pitchFamily="2" charset="2"/>
                  </a:rPr>
                  <a:t>..</a:t>
                </a:r>
              </a:p>
              <a:p>
                <a:pPr marL="180975" indent="-180975" hangingPunct="0">
                  <a:spcAft>
                    <a:spcPts val="3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120000"/>
                  <a:buFont typeface="Wingdings" pitchFamily="2" charset="2"/>
                  <a:buChar char="§"/>
                  <a:tabLst>
                    <a:tab pos="180975" algn="l"/>
                  </a:tabLst>
                </a:pPr>
                <a:r>
                  <a:rPr lang="en-US" sz="1000" dirty="0">
                    <a:solidFill>
                      <a:srgbClr val="002060"/>
                    </a:solidFill>
                    <a:sym typeface="Wingdings" pitchFamily="2" charset="2"/>
                  </a:rPr>
                  <a:t>.</a:t>
                </a:r>
                <a:r>
                  <a:rPr lang="pt-BR" sz="1000" dirty="0">
                    <a:solidFill>
                      <a:srgbClr val="002060"/>
                    </a:solidFill>
                    <a:sym typeface="Wingdings" pitchFamily="2" charset="2"/>
                  </a:rPr>
                  <a:t>..</a:t>
                </a:r>
              </a:p>
              <a:p>
                <a:pPr marL="180975" indent="-180975" hangingPunct="0">
                  <a:spcAft>
                    <a:spcPts val="3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120000"/>
                  <a:buFont typeface="Wingdings" pitchFamily="2" charset="2"/>
                  <a:buChar char="§"/>
                  <a:tabLst>
                    <a:tab pos="180975" algn="l"/>
                  </a:tabLst>
                </a:pPr>
                <a:r>
                  <a:rPr lang="en-US" sz="1000" dirty="0">
                    <a:solidFill>
                      <a:srgbClr val="002060"/>
                    </a:solidFill>
                    <a:sym typeface="Wingdings" pitchFamily="2" charset="2"/>
                  </a:rPr>
                  <a:t>.</a:t>
                </a:r>
                <a:r>
                  <a:rPr lang="pt-BR" sz="1000" dirty="0">
                    <a:solidFill>
                      <a:srgbClr val="002060"/>
                    </a:solidFill>
                    <a:sym typeface="Wingdings" pitchFamily="2" charset="2"/>
                  </a:rPr>
                  <a:t>..</a:t>
                </a:r>
              </a:p>
              <a:p>
                <a:pPr marL="180975" indent="-180975" hangingPunct="0">
                  <a:spcAft>
                    <a:spcPts val="3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120000"/>
                  <a:buFont typeface="Wingdings" pitchFamily="2" charset="2"/>
                  <a:buChar char="§"/>
                  <a:tabLst>
                    <a:tab pos="180975" algn="l"/>
                  </a:tabLst>
                </a:pPr>
                <a:r>
                  <a:rPr lang="en-US" sz="1000" dirty="0">
                    <a:solidFill>
                      <a:srgbClr val="002060"/>
                    </a:solidFill>
                    <a:sym typeface="Wingdings" pitchFamily="2" charset="2"/>
                  </a:rPr>
                  <a:t>.</a:t>
                </a:r>
                <a:r>
                  <a:rPr lang="pt-BR" sz="1000" dirty="0">
                    <a:solidFill>
                      <a:srgbClr val="002060"/>
                    </a:solidFill>
                    <a:sym typeface="Wingdings" pitchFamily="2" charset="2"/>
                  </a:rPr>
                  <a:t>..</a:t>
                </a:r>
                <a:endParaRPr lang="en-US" sz="1000" dirty="0">
                  <a:solidFill>
                    <a:srgbClr val="002060"/>
                  </a:solidFill>
                  <a:sym typeface="Wingdings" pitchFamily="2" charset="2"/>
                </a:endParaRPr>
              </a:p>
            </p:txBody>
          </p:sp>
          <p:sp>
            <p:nvSpPr>
              <p:cNvPr id="24" name="TextBox 18">
                <a:extLst>
                  <a:ext uri="{FF2B5EF4-FFF2-40B4-BE49-F238E27FC236}">
                    <a16:creationId xmlns:a16="http://schemas.microsoft.com/office/drawing/2014/main" id="{D4FC12D1-9068-4E91-8DC1-C1963B492DD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87921" y="4021601"/>
                <a:ext cx="814541" cy="25983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rIns="72000">
                <a:spAutoFit/>
              </a:bodyPr>
              <a:lstStyle/>
              <a:p>
                <a:pPr algn="ctr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pt-B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Progressos</a:t>
                </a:r>
                <a:r>
                  <a:rPr lang="pt-BR" sz="1100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p:grpSp>
        <p:pic>
          <p:nvPicPr>
            <p:cNvPr id="72" name="Picture 2" descr="https://d30y9cdsu7xlg0.cloudfront.net/png/659620-200.png">
              <a:extLst>
                <a:ext uri="{FF2B5EF4-FFF2-40B4-BE49-F238E27FC236}">
                  <a16:creationId xmlns:a16="http://schemas.microsoft.com/office/drawing/2014/main" id="{771E3CBC-6BCD-4EBE-A77A-72F216F45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2122" y="1431073"/>
              <a:ext cx="392005" cy="391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29">
            <a:extLst>
              <a:ext uri="{FF2B5EF4-FFF2-40B4-BE49-F238E27FC236}">
                <a16:creationId xmlns:a16="http://schemas.microsoft.com/office/drawing/2014/main" id="{91D7BD2C-B790-472F-A56F-D7B1809B84D4}"/>
              </a:ext>
            </a:extLst>
          </p:cNvPr>
          <p:cNvGrpSpPr>
            <a:grpSpLocks/>
          </p:cNvGrpSpPr>
          <p:nvPr/>
        </p:nvGrpSpPr>
        <p:grpSpPr bwMode="auto">
          <a:xfrm>
            <a:off x="6920840" y="3586432"/>
            <a:ext cx="5041598" cy="2841714"/>
            <a:chOff x="5150715" y="1518303"/>
            <a:chExt cx="3713526" cy="2459753"/>
          </a:xfrm>
        </p:grpSpPr>
        <p:sp>
          <p:nvSpPr>
            <p:cNvPr id="43" name="Rounded Rectangle 11">
              <a:extLst>
                <a:ext uri="{FF2B5EF4-FFF2-40B4-BE49-F238E27FC236}">
                  <a16:creationId xmlns:a16="http://schemas.microsoft.com/office/drawing/2014/main" id="{34D9C1C4-3332-4034-9916-0B765ACADD3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150715" y="1624795"/>
              <a:ext cx="3713526" cy="2353261"/>
            </a:xfrm>
            <a:prstGeom prst="roundRect">
              <a:avLst>
                <a:gd name="adj" fmla="val 334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72000" tIns="144000" rIns="36000"/>
            <a:lstStyle/>
            <a:p>
              <a:pPr marL="142875" indent="-142875" hangingPunct="0">
                <a:lnSpc>
                  <a:spcPct val="110000"/>
                </a:lnSpc>
                <a:spcAft>
                  <a:spcPts val="600"/>
                </a:spcAft>
                <a:buClr>
                  <a:srgbClr val="7F7F7F"/>
                </a:buClr>
                <a:buSzPct val="120000"/>
                <a:buFont typeface="Wingdings" pitchFamily="2" charset="2"/>
                <a:buChar char="§"/>
              </a:pPr>
              <a:endParaRPr lang="pt-BR" sz="1000">
                <a:solidFill>
                  <a:srgbClr val="000000"/>
                </a:solidFill>
              </a:endParaRPr>
            </a:p>
          </p:txBody>
        </p: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F6535D0A-F8BF-469C-9B69-387D5027DD30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342475" y="1518303"/>
              <a:ext cx="829362" cy="2253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72000" rIns="72000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Próximos Passos</a:t>
              </a:r>
            </a:p>
          </p:txBody>
        </p:sp>
      </p:grpSp>
      <p:sp>
        <p:nvSpPr>
          <p:cNvPr id="60" name="Text Box 104">
            <a:extLst>
              <a:ext uri="{FF2B5EF4-FFF2-40B4-BE49-F238E27FC236}">
                <a16:creationId xmlns:a16="http://schemas.microsoft.com/office/drawing/2014/main" id="{58C717B3-B682-4DB4-9E37-15CA7860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358" y="3859728"/>
            <a:ext cx="4868562" cy="252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82563" indent="-182563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[descreva os próximos passos a serem realizados até o próximo reunião de status, responsável e data alvo]</a:t>
            </a:r>
          </a:p>
          <a:p>
            <a:pPr marL="182563" indent="-182563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  <a:p>
            <a:pPr marL="182563" indent="-182563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  <a:p>
            <a:pPr marL="182563" indent="-182563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  <a:p>
            <a:pPr marL="182563" indent="-182563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</a:p>
          <a:p>
            <a:pPr marL="182563" indent="-182563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</a:p>
          <a:p>
            <a:pPr marL="182563" indent="-182563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</a:p>
          <a:p>
            <a:pPr marL="182563" indent="-182563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</a:p>
          <a:p>
            <a:pPr marL="182563" indent="-182563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</a:p>
          <a:p>
            <a:pPr marL="182563" indent="-182563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</a:p>
          <a:p>
            <a:pPr marL="182563" indent="-182563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</a:p>
          <a:p>
            <a:pPr marL="182563" indent="-182563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</a:p>
        </p:txBody>
      </p:sp>
      <p:pic>
        <p:nvPicPr>
          <p:cNvPr id="73" name="Picture 10" descr="https://d30y9cdsu7xlg0.cloudfront.net/png/7382-200.png">
            <a:extLst>
              <a:ext uri="{FF2B5EF4-FFF2-40B4-BE49-F238E27FC236}">
                <a16:creationId xmlns:a16="http://schemas.microsoft.com/office/drawing/2014/main" id="{03F7D867-EA83-4096-9A82-92CD1FFF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155" y="3682422"/>
            <a:ext cx="381002" cy="3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578DB04-D4C1-4EE8-A237-5DB154D5E124}"/>
              </a:ext>
            </a:extLst>
          </p:cNvPr>
          <p:cNvGrpSpPr/>
          <p:nvPr/>
        </p:nvGrpSpPr>
        <p:grpSpPr>
          <a:xfrm>
            <a:off x="787955" y="6401257"/>
            <a:ext cx="10653971" cy="382308"/>
            <a:chOff x="528644" y="6878933"/>
            <a:chExt cx="9827468" cy="382308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8D30B53A-576C-4850-96E1-5C223468859B}"/>
                </a:ext>
              </a:extLst>
            </p:cNvPr>
            <p:cNvSpPr/>
            <p:nvPr/>
          </p:nvSpPr>
          <p:spPr>
            <a:xfrm>
              <a:off x="917456" y="6878933"/>
              <a:ext cx="9438656" cy="382308"/>
            </a:xfrm>
            <a:prstGeom prst="rect">
              <a:avLst/>
            </a:prstGeom>
            <a:noFill/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spcBef>
                  <a:spcPct val="0"/>
                </a:spcBef>
              </a:pPr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Legenda: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Não iniciado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</a:t>
              </a:r>
              <a:r>
                <a:rPr lang="pt-BR" sz="1400" dirty="0">
                  <a:solidFill>
                    <a:schemeClr val="accent6"/>
                  </a:solidFill>
                  <a:latin typeface="Wingdings" pitchFamily="2" charset="2"/>
                </a:rPr>
                <a:t>l</a:t>
              </a:r>
              <a:r>
                <a:rPr lang="pt-BR" sz="10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N</a:t>
              </a:r>
              <a:r>
                <a:rPr lang="en-US" sz="1000" dirty="0" err="1">
                  <a:solidFill>
                    <a:schemeClr val="tx1"/>
                  </a:solidFill>
                  <a:latin typeface="Calibri (corpo)"/>
                </a:rPr>
                <a:t>ão</a:t>
              </a:r>
              <a:r>
                <a:rPr lang="en-US" sz="1000" dirty="0">
                  <a:solidFill>
                    <a:schemeClr val="tx1"/>
                  </a:solidFill>
                  <a:latin typeface="Calibri (corpo)"/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  <a:latin typeface="Calibri (corpo)"/>
                </a:rPr>
                <a:t>iniciado</a:t>
              </a:r>
              <a:r>
                <a:rPr lang="en-US" sz="1000" dirty="0">
                  <a:solidFill>
                    <a:schemeClr val="tx1"/>
                  </a:solidFill>
                  <a:latin typeface="Calibri (corpo)"/>
                </a:rPr>
                <a:t> (</a:t>
              </a:r>
              <a:r>
                <a:rPr lang="en-US" sz="1000" dirty="0" err="1">
                  <a:solidFill>
                    <a:schemeClr val="tx1"/>
                  </a:solidFill>
                  <a:latin typeface="Calibri (corpo)"/>
                </a:rPr>
                <a:t>Atrasado</a:t>
              </a:r>
              <a:r>
                <a:rPr lang="en-US" sz="1000" dirty="0">
                  <a:solidFill>
                    <a:schemeClr val="tx1"/>
                  </a:solidFill>
                  <a:latin typeface="Calibri (corpo)"/>
                </a:rPr>
                <a:t>)</a:t>
              </a:r>
              <a:r>
                <a:rPr lang="pt-BR" sz="1400" dirty="0">
                  <a:solidFill>
                    <a:schemeClr val="tx1"/>
                  </a:solidFill>
                  <a:latin typeface="Calibri (corpo)"/>
                </a:rPr>
                <a:t>     </a:t>
              </a:r>
              <a:r>
                <a:rPr lang="pt-BR" sz="1400" dirty="0">
                  <a:solidFill>
                    <a:schemeClr val="tx1"/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Concluído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</a:t>
              </a:r>
              <a:r>
                <a:rPr lang="pt-BR" sz="1400" dirty="0">
                  <a:solidFill>
                    <a:schemeClr val="accent4"/>
                  </a:solidFill>
                  <a:latin typeface="Wingdings" pitchFamily="2" charset="2"/>
                </a:rPr>
                <a:t>l</a:t>
              </a:r>
              <a:r>
                <a:rPr lang="pt-BR" sz="10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Concluído com atraso     </a:t>
              </a:r>
              <a:r>
                <a:rPr lang="pt-BR" sz="1400" dirty="0">
                  <a:solidFill>
                    <a:schemeClr val="accent5"/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Paralisado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No Prazo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</a:t>
              </a:r>
              <a:r>
                <a:rPr lang="pt-BR" sz="1400" dirty="0">
                  <a:solidFill>
                    <a:srgbClr val="FFFF00"/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Risco de Atraso</a:t>
              </a:r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</a:t>
              </a:r>
              <a:r>
                <a:rPr lang="pt-BR" sz="1400" dirty="0">
                  <a:solidFill>
                    <a:srgbClr val="FF0000"/>
                  </a:solidFill>
                  <a:latin typeface="Wingdings" pitchFamily="2" charset="2"/>
                </a:rPr>
                <a:t>l</a:t>
              </a:r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pt-BR" sz="1000" dirty="0">
                  <a:solidFill>
                    <a:schemeClr val="tx1"/>
                  </a:solidFill>
                  <a:latin typeface="Calibri (corpo)"/>
                </a:rPr>
                <a:t>Atrasado</a:t>
              </a:r>
              <a:endParaRPr lang="pt-BR" sz="1000" dirty="0">
                <a:solidFill>
                  <a:schemeClr val="tx1"/>
                </a:solidFill>
                <a:latin typeface="Wingdings" pitchFamily="2" charset="2"/>
              </a:endParaRPr>
            </a:p>
          </p:txBody>
        </p:sp>
        <p:pic>
          <p:nvPicPr>
            <p:cNvPr id="66" name="Picture 12" descr="https://d30y9cdsu7xlg0.cloudfront.net/png/61586-200.png">
              <a:extLst>
                <a:ext uri="{FF2B5EF4-FFF2-40B4-BE49-F238E27FC236}">
                  <a16:creationId xmlns:a16="http://schemas.microsoft.com/office/drawing/2014/main" id="{FFD70BB4-0347-4D68-8C3C-396B8C924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44" y="6902849"/>
              <a:ext cx="320669" cy="358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A2785B9-EB2E-4EDB-A048-A7D64792BF29}"/>
              </a:ext>
            </a:extLst>
          </p:cNvPr>
          <p:cNvSpPr txBox="1"/>
          <p:nvPr/>
        </p:nvSpPr>
        <p:spPr>
          <a:xfrm>
            <a:off x="86866" y="142873"/>
            <a:ext cx="83952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pt-BR" sz="2400" dirty="0">
                <a:solidFill>
                  <a:schemeClr val="bg1"/>
                </a:solidFill>
              </a:rPr>
              <a:t>P9999-999 - Projeto XXXX</a:t>
            </a:r>
            <a:endParaRPr lang="pt-BR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7BAA807-7231-4697-A5E7-DF71E3AA2126}"/>
              </a:ext>
            </a:extLst>
          </p:cNvPr>
          <p:cNvGrpSpPr/>
          <p:nvPr/>
        </p:nvGrpSpPr>
        <p:grpSpPr>
          <a:xfrm>
            <a:off x="110050" y="613871"/>
            <a:ext cx="8551350" cy="325077"/>
            <a:chOff x="110050" y="613871"/>
            <a:chExt cx="8551350" cy="325077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7D9EC55-272D-492E-9CDE-9C11539F2C79}"/>
                </a:ext>
              </a:extLst>
            </p:cNvPr>
            <p:cNvSpPr/>
            <p:nvPr/>
          </p:nvSpPr>
          <p:spPr>
            <a:xfrm>
              <a:off x="110050" y="619503"/>
              <a:ext cx="1256159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 Geral:</a:t>
              </a:r>
              <a:endPara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74A5A330-A878-47B3-8C2C-6C0FC9D9C41C}"/>
                </a:ext>
              </a:extLst>
            </p:cNvPr>
            <p:cNvSpPr/>
            <p:nvPr/>
          </p:nvSpPr>
          <p:spPr>
            <a:xfrm>
              <a:off x="1710251" y="623649"/>
              <a:ext cx="1789558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 Planejado: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33E2FEA0-26F2-4169-91E0-A1FFD8922D03}"/>
                </a:ext>
              </a:extLst>
            </p:cNvPr>
            <p:cNvSpPr/>
            <p:nvPr/>
          </p:nvSpPr>
          <p:spPr>
            <a:xfrm>
              <a:off x="3472957" y="613871"/>
              <a:ext cx="1789558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 Realizado: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245EDC2-5C9D-435E-81E7-0EA6F4298D27}"/>
                </a:ext>
              </a:extLst>
            </p:cNvPr>
            <p:cNvSpPr/>
            <p:nvPr/>
          </p:nvSpPr>
          <p:spPr>
            <a:xfrm>
              <a:off x="5615914" y="623348"/>
              <a:ext cx="1358775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IDP: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3000" dirty="0">
                <a:solidFill>
                  <a:schemeClr val="bg1">
                    <a:lumMod val="65000"/>
                  </a:schemeClr>
                </a:solidFill>
                <a:latin typeface="Wingdings" pitchFamily="2" charset="2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DE5F1A8-5CFC-40CF-9637-ECC1BED0A0C0}"/>
                </a:ext>
              </a:extLst>
            </p:cNvPr>
            <p:cNvSpPr/>
            <p:nvPr/>
          </p:nvSpPr>
          <p:spPr>
            <a:xfrm>
              <a:off x="6580376" y="623348"/>
              <a:ext cx="2081024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950" dirty="0">
                  <a:solidFill>
                    <a:srgbClr val="FF0000"/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&lt; 84%    </a:t>
              </a:r>
              <a:r>
                <a:rPr lang="pt-BR" sz="950" dirty="0">
                  <a:solidFill>
                    <a:srgbClr val="FFFF00"/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&gt; 85% e &lt; 95%    </a:t>
              </a:r>
              <a:r>
                <a:rPr lang="pt-BR" sz="950" dirty="0">
                  <a:solidFill>
                    <a:schemeClr val="accent3">
                      <a:lumMod val="75000"/>
                    </a:schemeClr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&gt; 96% 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C3D5674E-68D2-4BAC-8CF7-D68193848271}"/>
                </a:ext>
              </a:extLst>
            </p:cNvPr>
            <p:cNvSpPr/>
            <p:nvPr/>
          </p:nvSpPr>
          <p:spPr>
            <a:xfrm>
              <a:off x="1221214" y="642441"/>
              <a:ext cx="345934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000" dirty="0">
                  <a:solidFill>
                    <a:schemeClr val="bg1">
                      <a:lumMod val="65000"/>
                    </a:schemeClr>
                  </a:solidFill>
                  <a:latin typeface="Wingdings" pitchFamily="2" charset="2"/>
                </a:rPr>
                <a:t>l</a:t>
              </a:r>
            </a:p>
          </p:txBody>
        </p:sp>
      </p:grp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06F2C701-5D1D-4AFD-A9B5-A156D4D4F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834401"/>
              </p:ext>
            </p:extLst>
          </p:nvPr>
        </p:nvGraphicFramePr>
        <p:xfrm>
          <a:off x="8737452" y="-29079"/>
          <a:ext cx="336768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Patrocinador: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pt-BR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Sobrenome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Líder do Projeto: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Sobrenome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Líder</a:t>
                      </a:r>
                      <a:r>
                        <a:rPr 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Técnico de TI:</a:t>
                      </a:r>
                      <a:endParaRPr lang="pt-B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</a:t>
                      </a:r>
                      <a:r>
                        <a:rPr lang="en-US" sz="11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Sobrenome</a:t>
                      </a:r>
                      <a:endParaRPr lang="pt-BR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113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PMO:</a:t>
                      </a:r>
                      <a:endParaRPr lang="pt-B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</a:t>
                      </a:r>
                      <a:r>
                        <a:rPr lang="en-US" sz="11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Sobrenome</a:t>
                      </a:r>
                      <a:endParaRPr lang="pt-BR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234401"/>
                  </a:ext>
                </a:extLst>
              </a:tr>
            </a:tbl>
          </a:graphicData>
        </a:graphic>
      </p:graphicFrame>
      <p:pic>
        <p:nvPicPr>
          <p:cNvPr id="49" name="Picture 6" descr="https://d30y9cdsu7xlg0.cloudfront.net/png/803954-200.png">
            <a:extLst>
              <a:ext uri="{FF2B5EF4-FFF2-40B4-BE49-F238E27FC236}">
                <a16:creationId xmlns:a16="http://schemas.microsoft.com/office/drawing/2014/main" id="{40342F79-E5BA-43F8-9686-508807231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9840" y="160706"/>
            <a:ext cx="402482" cy="4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512F39D5-1DE7-44E2-9779-17197EADF82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989" y="5141871"/>
            <a:ext cx="5716365" cy="1286275"/>
          </a:xfrm>
          <a:prstGeom prst="roundRect">
            <a:avLst>
              <a:gd name="adj" fmla="val 3185"/>
            </a:avLst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72000" tIns="144000" rIns="36000"/>
          <a:lstStyle/>
          <a:p>
            <a:pPr marL="142875" indent="-142875" hangingPunct="0">
              <a:lnSpc>
                <a:spcPct val="110000"/>
              </a:lnSpc>
              <a:spcAft>
                <a:spcPts val="600"/>
              </a:spcAft>
              <a:buClr>
                <a:srgbClr val="7F7F7F"/>
              </a:buClr>
              <a:buSzPct val="120000"/>
              <a:buFont typeface="Wingdings" pitchFamily="2" charset="2"/>
              <a:buChar char="§"/>
            </a:pPr>
            <a:endParaRPr lang="pt-BR" sz="1000"/>
          </a:p>
          <a:p>
            <a:pPr marL="142875" indent="-142875" hangingPunct="0">
              <a:lnSpc>
                <a:spcPct val="110000"/>
              </a:lnSpc>
              <a:spcAft>
                <a:spcPts val="600"/>
              </a:spcAft>
              <a:buClr>
                <a:srgbClr val="7F7F7F"/>
              </a:buClr>
              <a:buSzPct val="120000"/>
              <a:buFont typeface="Wingdings" pitchFamily="2" charset="2"/>
              <a:buChar char="§"/>
            </a:pPr>
            <a:endParaRPr lang="pt-BR" sz="1000">
              <a:solidFill>
                <a:srgbClr val="000000"/>
              </a:solidFill>
            </a:endParaRPr>
          </a:p>
          <a:p>
            <a:pPr marL="142875" indent="-142875" hangingPunct="0">
              <a:lnSpc>
                <a:spcPct val="110000"/>
              </a:lnSpc>
              <a:spcAft>
                <a:spcPts val="600"/>
              </a:spcAft>
              <a:buClr>
                <a:srgbClr val="7F7F7F"/>
              </a:buClr>
              <a:buSzPct val="120000"/>
              <a:buFont typeface="Wingdings" pitchFamily="2" charset="2"/>
              <a:buChar char="§"/>
            </a:pPr>
            <a:endParaRPr lang="pt-BR" sz="1000"/>
          </a:p>
        </p:txBody>
      </p:sp>
      <p:sp>
        <p:nvSpPr>
          <p:cNvPr id="61" name="TextBox 13">
            <a:extLst>
              <a:ext uri="{FF2B5EF4-FFF2-40B4-BE49-F238E27FC236}">
                <a16:creationId xmlns:a16="http://schemas.microsoft.com/office/drawing/2014/main" id="{75703B49-5509-4D37-A473-74A9C3A6475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0350" y="5038428"/>
            <a:ext cx="676025" cy="2497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rIns="0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Decisões</a:t>
            </a:r>
          </a:p>
        </p:txBody>
      </p:sp>
      <p:sp>
        <p:nvSpPr>
          <p:cNvPr id="62" name="Text Box 102">
            <a:extLst>
              <a:ext uri="{FF2B5EF4-FFF2-40B4-BE49-F238E27FC236}">
                <a16:creationId xmlns:a16="http://schemas.microsoft.com/office/drawing/2014/main" id="{C5CD02F6-AB1A-4D97-B01E-9C0192D9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424" y="5285006"/>
            <a:ext cx="5547184" cy="107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180975" indent="-180975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0975" algn="l"/>
              </a:tabLst>
            </a:pPr>
            <a:r>
              <a:rPr lang="pt-BR" sz="1000" dirty="0"/>
              <a:t>[descreva as decisões  que estão em aberto, responsável e data alvo]</a:t>
            </a:r>
          </a:p>
          <a:p>
            <a:pPr marL="180975" indent="-180975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0975" algn="l"/>
              </a:tabLst>
            </a:pPr>
            <a:r>
              <a:rPr lang="pt-BR" sz="1000" dirty="0"/>
              <a:t>...</a:t>
            </a:r>
          </a:p>
          <a:p>
            <a:pPr marL="180975" indent="-180975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0975" algn="l"/>
              </a:tabLst>
            </a:pPr>
            <a:r>
              <a:rPr lang="pt-BR" sz="1000" dirty="0">
                <a:solidFill>
                  <a:srgbClr val="000000"/>
                </a:solidFill>
              </a:rPr>
              <a:t>...</a:t>
            </a:r>
            <a:endParaRPr lang="pt-BR" sz="1000" dirty="0"/>
          </a:p>
          <a:p>
            <a:pPr marL="180975" indent="-180975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0975" algn="l"/>
              </a:tabLst>
            </a:pPr>
            <a:r>
              <a:rPr lang="pt-BR" sz="1000" dirty="0">
                <a:solidFill>
                  <a:srgbClr val="000000"/>
                </a:solidFill>
              </a:rPr>
              <a:t>...</a:t>
            </a:r>
          </a:p>
          <a:p>
            <a:pPr marL="180975" indent="-180975" hangingPunct="0"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20000"/>
              <a:buFont typeface="Wingdings" pitchFamily="2" charset="2"/>
              <a:buChar char="§"/>
              <a:tabLst>
                <a:tab pos="180975" algn="l"/>
              </a:tabLst>
            </a:pPr>
            <a:r>
              <a:rPr lang="en-US" sz="1000" dirty="0">
                <a:solidFill>
                  <a:srgbClr val="000000"/>
                </a:solidFill>
              </a:rPr>
              <a:t>.</a:t>
            </a:r>
            <a:r>
              <a:rPr lang="pt-BR" sz="1000" dirty="0">
                <a:solidFill>
                  <a:srgbClr val="000000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247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4F5BC4-C96A-416D-A202-B1D010759146}"/>
              </a:ext>
            </a:extLst>
          </p:cNvPr>
          <p:cNvGrpSpPr/>
          <p:nvPr/>
        </p:nvGrpSpPr>
        <p:grpSpPr>
          <a:xfrm>
            <a:off x="95534" y="993600"/>
            <a:ext cx="11918573" cy="291603"/>
            <a:chOff x="95534" y="993600"/>
            <a:chExt cx="11918573" cy="291603"/>
          </a:xfrm>
        </p:grpSpPr>
        <p:sp>
          <p:nvSpPr>
            <p:cNvPr id="50" name="AutoShape 13">
              <a:extLst>
                <a:ext uri="{FF2B5EF4-FFF2-40B4-BE49-F238E27FC236}">
                  <a16:creationId xmlns:a16="http://schemas.microsoft.com/office/drawing/2014/main" id="{21AF17D0-E186-47D8-811B-711914CBBFE6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flipV="1">
              <a:off x="9741800" y="993600"/>
              <a:ext cx="1980000" cy="288000"/>
            </a:xfrm>
            <a:custGeom>
              <a:avLst/>
              <a:gdLst>
                <a:gd name="G0" fmla="+- 2357 0 0"/>
                <a:gd name="G1" fmla="+- 21600 0 2357"/>
                <a:gd name="G2" fmla="*/ 2357 1 2"/>
                <a:gd name="G3" fmla="+- 21600 0 G2"/>
                <a:gd name="G4" fmla="+/ 2357 21600 2"/>
                <a:gd name="G5" fmla="+/ G1 0 2"/>
                <a:gd name="G6" fmla="*/ 21600 21600 2357"/>
                <a:gd name="G7" fmla="*/ G6 1 2"/>
                <a:gd name="G8" fmla="+- 21600 0 G7"/>
                <a:gd name="G9" fmla="*/ 21600 1 2"/>
                <a:gd name="G10" fmla="+- 2357 0 G9"/>
                <a:gd name="G11" fmla="?: G10 G8 0"/>
                <a:gd name="G12" fmla="?: G10 G7 21600"/>
                <a:gd name="T0" fmla="*/ 20421 w 21600"/>
                <a:gd name="T1" fmla="*/ 10800 h 21600"/>
                <a:gd name="T2" fmla="*/ 10800 w 21600"/>
                <a:gd name="T3" fmla="*/ 21600 h 21600"/>
                <a:gd name="T4" fmla="*/ 1179 w 21600"/>
                <a:gd name="T5" fmla="*/ 10800 h 21600"/>
                <a:gd name="T6" fmla="*/ 10800 w 21600"/>
                <a:gd name="T7" fmla="*/ 0 h 21600"/>
                <a:gd name="T8" fmla="*/ 2979 w 21600"/>
                <a:gd name="T9" fmla="*/ 2979 h 21600"/>
                <a:gd name="T10" fmla="*/ 18621 w 21600"/>
                <a:gd name="T11" fmla="*/ 186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pt-BR" sz="1200" dirty="0">
                  <a:latin typeface="+mj-lt"/>
                  <a:ea typeface="MS Gothic" charset="-128"/>
                </a:rPr>
                <a:t>Indicadores</a:t>
              </a:r>
            </a:p>
          </p:txBody>
        </p:sp>
        <p:sp>
          <p:nvSpPr>
            <p:cNvPr id="51" name="AutoShape 9">
              <a:extLst>
                <a:ext uri="{FF2B5EF4-FFF2-40B4-BE49-F238E27FC236}">
                  <a16:creationId xmlns:a16="http://schemas.microsoft.com/office/drawing/2014/main" id="{DDAA011B-8534-4454-AEA9-AA2E162F69A5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8029117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en-US" sz="1200" dirty="0" err="1">
                  <a:latin typeface="+mj-lt"/>
                  <a:ea typeface="MS Gothic" charset="-128"/>
                </a:rPr>
                <a:t>Solicitações</a:t>
              </a:r>
              <a:r>
                <a:rPr lang="en-US" sz="1200" dirty="0">
                  <a:latin typeface="+mj-lt"/>
                  <a:ea typeface="MS Gothic" charset="-128"/>
                </a:rPr>
                <a:t> de M</a:t>
              </a:r>
              <a:r>
                <a:rPr lang="pt-BR" sz="1200" dirty="0" err="1">
                  <a:latin typeface="+mj-lt"/>
                  <a:ea typeface="MS Gothic" charset="-128"/>
                </a:rPr>
                <a:t>udanças</a:t>
              </a:r>
              <a:endParaRPr lang="pt-BR" sz="1200" dirty="0">
                <a:latin typeface="+mj-lt"/>
                <a:ea typeface="MS Gothic" charset="-128"/>
              </a:endParaRPr>
            </a:p>
          </p:txBody>
        </p:sp>
        <p:sp>
          <p:nvSpPr>
            <p:cNvPr id="52" name="AutoShape 8">
              <a:extLst>
                <a:ext uri="{FF2B5EF4-FFF2-40B4-BE49-F238E27FC236}">
                  <a16:creationId xmlns:a16="http://schemas.microsoft.com/office/drawing/2014/main" id="{A643B0F3-FD19-49EF-B62B-D64FECF5AA36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6292545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pt-BR" sz="1200" dirty="0">
                  <a:latin typeface="+mj-lt"/>
                  <a:ea typeface="MS Gothic" charset="-128"/>
                </a:rPr>
                <a:t>Riscos</a:t>
              </a:r>
            </a:p>
          </p:txBody>
        </p:sp>
        <p:sp>
          <p:nvSpPr>
            <p:cNvPr id="53" name="AutoShape 7">
              <a:extLst>
                <a:ext uri="{FF2B5EF4-FFF2-40B4-BE49-F238E27FC236}">
                  <a16:creationId xmlns:a16="http://schemas.microsoft.com/office/drawing/2014/main" id="{47DACF57-9A61-4633-8300-334AB05269F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4559614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pt-BR" sz="1200" dirty="0">
                  <a:latin typeface="+mj-lt"/>
                  <a:ea typeface="MS Gothic" charset="-128"/>
                </a:rPr>
                <a:t>Questões</a:t>
              </a:r>
            </a:p>
          </p:txBody>
        </p:sp>
        <p:sp>
          <p:nvSpPr>
            <p:cNvPr id="55" name="AutoShape 4">
              <a:extLst>
                <a:ext uri="{FF2B5EF4-FFF2-40B4-BE49-F238E27FC236}">
                  <a16:creationId xmlns:a16="http://schemas.microsoft.com/office/drawing/2014/main" id="{46B47445-CC8E-424E-A126-930D32D51AE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1080068" y="993600"/>
              <a:ext cx="1980000" cy="2880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pt-BR" sz="1200" dirty="0">
                  <a:latin typeface="+mj-lt"/>
                  <a:ea typeface="MS Gothic" charset="-128"/>
                </a:rPr>
                <a:t>Sumário Executivo</a:t>
              </a:r>
            </a:p>
          </p:txBody>
        </p:sp>
        <p:cxnSp>
          <p:nvCxnSpPr>
            <p:cNvPr id="57" name="Straight Connector 54">
              <a:extLst>
                <a:ext uri="{FF2B5EF4-FFF2-40B4-BE49-F238E27FC236}">
                  <a16:creationId xmlns:a16="http://schemas.microsoft.com/office/drawing/2014/main" id="{43E5C636-80D8-4AFA-9EF2-D128A4ADE2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5534" y="1285203"/>
              <a:ext cx="1191857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4" name="AutoShape 5">
              <a:extLst>
                <a:ext uri="{FF2B5EF4-FFF2-40B4-BE49-F238E27FC236}">
                  <a16:creationId xmlns:a16="http://schemas.microsoft.com/office/drawing/2014/main" id="{5F85E912-5FFA-4274-810F-EA2B9DA2A04D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2829699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pt-BR" sz="1200" b="1" dirty="0">
                  <a:latin typeface="+mj-lt"/>
                </a:rPr>
                <a:t>Cronograma</a:t>
              </a:r>
            </a:p>
          </p:txBody>
        </p:sp>
      </p:grpSp>
      <p:pic>
        <p:nvPicPr>
          <p:cNvPr id="83" name="Imagem 82">
            <a:extLst>
              <a:ext uri="{FF2B5EF4-FFF2-40B4-BE49-F238E27FC236}">
                <a16:creationId xmlns:a16="http://schemas.microsoft.com/office/drawing/2014/main" id="{754B42E2-798B-460F-BF6C-5ACE0EA2E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602" y="1718875"/>
            <a:ext cx="10900087" cy="4924879"/>
          </a:xfrm>
          <a:prstGeom prst="rect">
            <a:avLst/>
          </a:prstGeom>
        </p:spPr>
      </p:pic>
      <p:sp>
        <p:nvSpPr>
          <p:cNvPr id="80" name="CaixaDeTexto 79">
            <a:extLst>
              <a:ext uri="{FF2B5EF4-FFF2-40B4-BE49-F238E27FC236}">
                <a16:creationId xmlns:a16="http://schemas.microsoft.com/office/drawing/2014/main" id="{2F7B704B-C156-47CB-9964-3E56345F85C2}"/>
              </a:ext>
            </a:extLst>
          </p:cNvPr>
          <p:cNvSpPr txBox="1"/>
          <p:nvPr/>
        </p:nvSpPr>
        <p:spPr>
          <a:xfrm rot="19831631">
            <a:off x="4594675" y="2237232"/>
            <a:ext cx="3678893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FF0000"/>
                </a:solidFill>
              </a:rPr>
              <a:t>Exemplo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3AFB5-221B-4A0F-A072-4F5F6F840ECD}"/>
              </a:ext>
            </a:extLst>
          </p:cNvPr>
          <p:cNvGrpSpPr/>
          <p:nvPr/>
        </p:nvGrpSpPr>
        <p:grpSpPr>
          <a:xfrm>
            <a:off x="8523838" y="1381993"/>
            <a:ext cx="3143320" cy="819434"/>
            <a:chOff x="9008922" y="1291460"/>
            <a:chExt cx="3143320" cy="819434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C040660B-F05F-433B-B6E5-23C79D59B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009117" y="1381993"/>
              <a:ext cx="2143125" cy="728901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E9BAEBA-E995-40CD-B165-636DA875B680}"/>
                </a:ext>
              </a:extLst>
            </p:cNvPr>
            <p:cNvSpPr/>
            <p:nvPr/>
          </p:nvSpPr>
          <p:spPr>
            <a:xfrm>
              <a:off x="9311901" y="1335466"/>
              <a:ext cx="7953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Legenda: </a:t>
              </a:r>
              <a:endParaRPr lang="pt-BR" sz="1200" dirty="0"/>
            </a:p>
          </p:txBody>
        </p:sp>
        <p:pic>
          <p:nvPicPr>
            <p:cNvPr id="152" name="Picture 12" descr="https://d30y9cdsu7xlg0.cloudfront.net/png/61586-200.png">
              <a:extLst>
                <a:ext uri="{FF2B5EF4-FFF2-40B4-BE49-F238E27FC236}">
                  <a16:creationId xmlns:a16="http://schemas.microsoft.com/office/drawing/2014/main" id="{FCD55CB4-F97C-4E6C-9AF0-D09C7C7EB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8922" y="1291460"/>
              <a:ext cx="320669" cy="358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2581557F-F489-4ABB-86A5-50A43B7E3D01}"/>
              </a:ext>
            </a:extLst>
          </p:cNvPr>
          <p:cNvSpPr txBox="1"/>
          <p:nvPr/>
        </p:nvSpPr>
        <p:spPr>
          <a:xfrm rot="19831631">
            <a:off x="3954889" y="3060292"/>
            <a:ext cx="6073892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Filtrar do cronograma as atividades que estão em aberto para a semana, copiar e colar aqui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C7436D-0430-4772-8189-DD9A60805C99}"/>
              </a:ext>
            </a:extLst>
          </p:cNvPr>
          <p:cNvSpPr txBox="1"/>
          <p:nvPr/>
        </p:nvSpPr>
        <p:spPr>
          <a:xfrm>
            <a:off x="86866" y="142873"/>
            <a:ext cx="83952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pt-BR" sz="2400" dirty="0">
                <a:solidFill>
                  <a:schemeClr val="bg1"/>
                </a:solidFill>
              </a:rPr>
              <a:t>P9999-999 - Projeto XXXX</a:t>
            </a:r>
            <a:endParaRPr lang="pt-BR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5D212C4-4497-40D7-B4A3-3C3605544C3B}"/>
              </a:ext>
            </a:extLst>
          </p:cNvPr>
          <p:cNvGrpSpPr/>
          <p:nvPr/>
        </p:nvGrpSpPr>
        <p:grpSpPr>
          <a:xfrm>
            <a:off x="110050" y="613871"/>
            <a:ext cx="8551350" cy="325077"/>
            <a:chOff x="110050" y="613871"/>
            <a:chExt cx="8551350" cy="325077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504236-DCB2-4F27-88FD-641631509FBA}"/>
                </a:ext>
              </a:extLst>
            </p:cNvPr>
            <p:cNvSpPr/>
            <p:nvPr/>
          </p:nvSpPr>
          <p:spPr>
            <a:xfrm>
              <a:off x="110050" y="619503"/>
              <a:ext cx="1256159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 Geral:</a:t>
              </a:r>
              <a:endPara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8C1678E1-8452-4DB4-9182-70915081EEB2}"/>
                </a:ext>
              </a:extLst>
            </p:cNvPr>
            <p:cNvSpPr/>
            <p:nvPr/>
          </p:nvSpPr>
          <p:spPr>
            <a:xfrm>
              <a:off x="1710251" y="623649"/>
              <a:ext cx="1789558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 Planejado: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BDE0ADA9-DBDF-4147-820A-63AC6B7ECA9F}"/>
                </a:ext>
              </a:extLst>
            </p:cNvPr>
            <p:cNvSpPr/>
            <p:nvPr/>
          </p:nvSpPr>
          <p:spPr>
            <a:xfrm>
              <a:off x="3472957" y="613871"/>
              <a:ext cx="1789558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 Realizado: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555C26A-EFC8-4A6C-A85D-3D0D23DC71DB}"/>
                </a:ext>
              </a:extLst>
            </p:cNvPr>
            <p:cNvSpPr/>
            <p:nvPr/>
          </p:nvSpPr>
          <p:spPr>
            <a:xfrm>
              <a:off x="5615914" y="623348"/>
              <a:ext cx="1358775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IDP: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3000" dirty="0">
                <a:solidFill>
                  <a:schemeClr val="bg1">
                    <a:lumMod val="65000"/>
                  </a:schemeClr>
                </a:solidFill>
                <a:latin typeface="Wingdings" pitchFamily="2" charset="2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CAABAF53-E4D2-4999-89C0-191612B3B14B}"/>
                </a:ext>
              </a:extLst>
            </p:cNvPr>
            <p:cNvSpPr/>
            <p:nvPr/>
          </p:nvSpPr>
          <p:spPr>
            <a:xfrm>
              <a:off x="6580376" y="623348"/>
              <a:ext cx="2081024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950" dirty="0">
                  <a:solidFill>
                    <a:srgbClr val="FF0000"/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&lt; 84%    </a:t>
              </a:r>
              <a:r>
                <a:rPr lang="pt-BR" sz="950" dirty="0">
                  <a:solidFill>
                    <a:srgbClr val="FFFF00"/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&gt; 85% e &lt; 95%    </a:t>
              </a:r>
              <a:r>
                <a:rPr lang="pt-BR" sz="950" dirty="0">
                  <a:solidFill>
                    <a:schemeClr val="accent3">
                      <a:lumMod val="75000"/>
                    </a:schemeClr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&gt; 96% 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DE2CB09E-00C7-41E8-BC9D-E6E7D14BDE3F}"/>
                </a:ext>
              </a:extLst>
            </p:cNvPr>
            <p:cNvSpPr/>
            <p:nvPr/>
          </p:nvSpPr>
          <p:spPr>
            <a:xfrm>
              <a:off x="1221214" y="642441"/>
              <a:ext cx="345934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000" dirty="0">
                  <a:solidFill>
                    <a:schemeClr val="bg1">
                      <a:lumMod val="65000"/>
                    </a:schemeClr>
                  </a:solidFill>
                  <a:latin typeface="Wingdings" pitchFamily="2" charset="2"/>
                </a:rPr>
                <a:t>l</a:t>
              </a:r>
            </a:p>
          </p:txBody>
        </p:sp>
      </p:grp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1582F857-885E-49DE-B8CA-4F91EF4FD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75960"/>
              </p:ext>
            </p:extLst>
          </p:nvPr>
        </p:nvGraphicFramePr>
        <p:xfrm>
          <a:off x="8737452" y="-29079"/>
          <a:ext cx="336768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Patrocinador: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pt-BR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Sobrenome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Líder do Projeto: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Sobrenome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Líder</a:t>
                      </a:r>
                      <a:r>
                        <a:rPr 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Técnico de TI:</a:t>
                      </a:r>
                      <a:endParaRPr lang="pt-B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</a:t>
                      </a:r>
                      <a:r>
                        <a:rPr lang="en-US" sz="11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Sobrenome</a:t>
                      </a:r>
                      <a:endParaRPr lang="pt-BR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113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PMO:</a:t>
                      </a:r>
                      <a:endParaRPr lang="pt-B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</a:t>
                      </a:r>
                      <a:r>
                        <a:rPr lang="en-US" sz="11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Sobrenome</a:t>
                      </a:r>
                      <a:endParaRPr lang="pt-BR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234401"/>
                  </a:ext>
                </a:extLst>
              </a:tr>
            </a:tbl>
          </a:graphicData>
        </a:graphic>
      </p:graphicFrame>
      <p:pic>
        <p:nvPicPr>
          <p:cNvPr id="28" name="Picture 6" descr="https://d30y9cdsu7xlg0.cloudfront.net/png/803954-200.png">
            <a:extLst>
              <a:ext uri="{FF2B5EF4-FFF2-40B4-BE49-F238E27FC236}">
                <a16:creationId xmlns:a16="http://schemas.microsoft.com/office/drawing/2014/main" id="{7CE965E9-3092-4E48-B40B-B07502B54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9840" y="160706"/>
            <a:ext cx="402482" cy="4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4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4F5BC4-C96A-416D-A202-B1D010759146}"/>
              </a:ext>
            </a:extLst>
          </p:cNvPr>
          <p:cNvGrpSpPr/>
          <p:nvPr/>
        </p:nvGrpSpPr>
        <p:grpSpPr>
          <a:xfrm>
            <a:off x="95534" y="993600"/>
            <a:ext cx="11918573" cy="291603"/>
            <a:chOff x="95534" y="993600"/>
            <a:chExt cx="11918573" cy="291603"/>
          </a:xfrm>
        </p:grpSpPr>
        <p:sp>
          <p:nvSpPr>
            <p:cNvPr id="50" name="AutoShape 13">
              <a:extLst>
                <a:ext uri="{FF2B5EF4-FFF2-40B4-BE49-F238E27FC236}">
                  <a16:creationId xmlns:a16="http://schemas.microsoft.com/office/drawing/2014/main" id="{21AF17D0-E186-47D8-811B-711914CBBFE6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flipV="1">
              <a:off x="9741800" y="993600"/>
              <a:ext cx="1980000" cy="288000"/>
            </a:xfrm>
            <a:custGeom>
              <a:avLst/>
              <a:gdLst>
                <a:gd name="G0" fmla="+- 2357 0 0"/>
                <a:gd name="G1" fmla="+- 21600 0 2357"/>
                <a:gd name="G2" fmla="*/ 2357 1 2"/>
                <a:gd name="G3" fmla="+- 21600 0 G2"/>
                <a:gd name="G4" fmla="+/ 2357 21600 2"/>
                <a:gd name="G5" fmla="+/ G1 0 2"/>
                <a:gd name="G6" fmla="*/ 21600 21600 2357"/>
                <a:gd name="G7" fmla="*/ G6 1 2"/>
                <a:gd name="G8" fmla="+- 21600 0 G7"/>
                <a:gd name="G9" fmla="*/ 21600 1 2"/>
                <a:gd name="G10" fmla="+- 2357 0 G9"/>
                <a:gd name="G11" fmla="?: G10 G8 0"/>
                <a:gd name="G12" fmla="?: G10 G7 21600"/>
                <a:gd name="T0" fmla="*/ 20421 w 21600"/>
                <a:gd name="T1" fmla="*/ 10800 h 21600"/>
                <a:gd name="T2" fmla="*/ 10800 w 21600"/>
                <a:gd name="T3" fmla="*/ 21600 h 21600"/>
                <a:gd name="T4" fmla="*/ 1179 w 21600"/>
                <a:gd name="T5" fmla="*/ 10800 h 21600"/>
                <a:gd name="T6" fmla="*/ 10800 w 21600"/>
                <a:gd name="T7" fmla="*/ 0 h 21600"/>
                <a:gd name="T8" fmla="*/ 2979 w 21600"/>
                <a:gd name="T9" fmla="*/ 2979 h 21600"/>
                <a:gd name="T10" fmla="*/ 18621 w 21600"/>
                <a:gd name="T11" fmla="*/ 186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pt-BR" sz="1200" dirty="0">
                  <a:latin typeface="+mj-lt"/>
                  <a:ea typeface="MS Gothic" charset="-128"/>
                </a:rPr>
                <a:t>Indicadores</a:t>
              </a:r>
            </a:p>
          </p:txBody>
        </p:sp>
        <p:sp>
          <p:nvSpPr>
            <p:cNvPr id="51" name="AutoShape 9">
              <a:extLst>
                <a:ext uri="{FF2B5EF4-FFF2-40B4-BE49-F238E27FC236}">
                  <a16:creationId xmlns:a16="http://schemas.microsoft.com/office/drawing/2014/main" id="{DDAA011B-8534-4454-AEA9-AA2E162F69A5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8029117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en-US" sz="1200" dirty="0" err="1">
                  <a:latin typeface="+mj-lt"/>
                  <a:ea typeface="MS Gothic" charset="-128"/>
                </a:rPr>
                <a:t>Solicitações</a:t>
              </a:r>
              <a:r>
                <a:rPr lang="en-US" sz="1200" dirty="0">
                  <a:latin typeface="+mj-lt"/>
                  <a:ea typeface="MS Gothic" charset="-128"/>
                </a:rPr>
                <a:t> de M</a:t>
              </a:r>
              <a:r>
                <a:rPr lang="pt-BR" sz="1200" dirty="0" err="1">
                  <a:latin typeface="+mj-lt"/>
                  <a:ea typeface="MS Gothic" charset="-128"/>
                </a:rPr>
                <a:t>udanças</a:t>
              </a:r>
              <a:endParaRPr lang="pt-BR" sz="1200" dirty="0">
                <a:latin typeface="+mj-lt"/>
                <a:ea typeface="MS Gothic" charset="-128"/>
              </a:endParaRPr>
            </a:p>
          </p:txBody>
        </p:sp>
        <p:sp>
          <p:nvSpPr>
            <p:cNvPr id="52" name="AutoShape 8">
              <a:extLst>
                <a:ext uri="{FF2B5EF4-FFF2-40B4-BE49-F238E27FC236}">
                  <a16:creationId xmlns:a16="http://schemas.microsoft.com/office/drawing/2014/main" id="{A643B0F3-FD19-49EF-B62B-D64FECF5AA36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6292545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pt-BR" sz="1200" dirty="0">
                  <a:latin typeface="+mj-lt"/>
                  <a:ea typeface="MS Gothic" charset="-128"/>
                </a:rPr>
                <a:t>Riscos</a:t>
              </a:r>
            </a:p>
          </p:txBody>
        </p:sp>
        <p:sp>
          <p:nvSpPr>
            <p:cNvPr id="55" name="AutoShape 4">
              <a:extLst>
                <a:ext uri="{FF2B5EF4-FFF2-40B4-BE49-F238E27FC236}">
                  <a16:creationId xmlns:a16="http://schemas.microsoft.com/office/drawing/2014/main" id="{46B47445-CC8E-424E-A126-930D32D51AED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1080068" y="993600"/>
              <a:ext cx="1980000" cy="2880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pt-BR" sz="1200" dirty="0">
                  <a:latin typeface="+mj-lt"/>
                  <a:ea typeface="MS Gothic" charset="-128"/>
                </a:rPr>
                <a:t>Sumário Executivo</a:t>
              </a:r>
            </a:p>
          </p:txBody>
        </p:sp>
        <p:cxnSp>
          <p:nvCxnSpPr>
            <p:cNvPr id="57" name="Straight Connector 54">
              <a:extLst>
                <a:ext uri="{FF2B5EF4-FFF2-40B4-BE49-F238E27FC236}">
                  <a16:creationId xmlns:a16="http://schemas.microsoft.com/office/drawing/2014/main" id="{43E5C636-80D8-4AFA-9EF2-D128A4ADE2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5534" y="1285203"/>
              <a:ext cx="11918573" cy="0"/>
            </a:xfrm>
            <a:prstGeom prst="lin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54" name="AutoShape 5">
              <a:extLst>
                <a:ext uri="{FF2B5EF4-FFF2-40B4-BE49-F238E27FC236}">
                  <a16:creationId xmlns:a16="http://schemas.microsoft.com/office/drawing/2014/main" id="{5F85E912-5FFA-4274-810F-EA2B9DA2A04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2829699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 Unicode MS" pitchFamily="34" charset="-128"/>
                <a:buNone/>
                <a:defRPr/>
              </a:pPr>
              <a:r>
                <a:rPr lang="pt-BR" sz="1200" dirty="0">
                  <a:latin typeface="+mj-lt"/>
                  <a:ea typeface="MS Gothic" charset="-128"/>
                </a:rPr>
                <a:t>Cronograma</a:t>
              </a:r>
            </a:p>
          </p:txBody>
        </p:sp>
        <p:sp>
          <p:nvSpPr>
            <p:cNvPr id="53" name="AutoShape 7">
              <a:extLst>
                <a:ext uri="{FF2B5EF4-FFF2-40B4-BE49-F238E27FC236}">
                  <a16:creationId xmlns:a16="http://schemas.microsoft.com/office/drawing/2014/main" id="{47DACF57-9A61-4633-8300-334AB05269F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4559614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pt-BR" sz="1200" b="1" dirty="0">
                  <a:latin typeface="+mj-lt"/>
                </a:rPr>
                <a:t>Questões</a:t>
              </a:r>
            </a:p>
          </p:txBody>
        </p:sp>
      </p:grpSp>
      <p:pic>
        <p:nvPicPr>
          <p:cNvPr id="35" name="Imagem 34">
            <a:extLst>
              <a:ext uri="{FF2B5EF4-FFF2-40B4-BE49-F238E27FC236}">
                <a16:creationId xmlns:a16="http://schemas.microsoft.com/office/drawing/2014/main" id="{1CA55DED-A324-494A-8808-506C5862373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34" y="1412874"/>
            <a:ext cx="376579" cy="381600"/>
          </a:xfrm>
          <a:prstGeom prst="rect">
            <a:avLst/>
          </a:prstGeom>
        </p:spPr>
      </p:pic>
      <p:graphicFrame>
        <p:nvGraphicFramePr>
          <p:cNvPr id="33" name="Group 96">
            <a:extLst>
              <a:ext uri="{FF2B5EF4-FFF2-40B4-BE49-F238E27FC236}">
                <a16:creationId xmlns:a16="http://schemas.microsoft.com/office/drawing/2014/main" id="{8B9A882D-9E17-4340-A150-37D524CC86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405536"/>
              </p:ext>
            </p:extLst>
          </p:nvPr>
        </p:nvGraphicFramePr>
        <p:xfrm>
          <a:off x="552614" y="1412874"/>
          <a:ext cx="11336788" cy="4757252"/>
        </p:xfrm>
        <a:graphic>
          <a:graphicData uri="http://schemas.openxmlformats.org/drawingml/2006/table">
            <a:tbl>
              <a:tblPr/>
              <a:tblGrid>
                <a:gridCol w="42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085">
                  <a:extLst>
                    <a:ext uri="{9D8B030D-6E8A-4147-A177-3AD203B41FA5}">
                      <a16:colId xmlns:a16="http://schemas.microsoft.com/office/drawing/2014/main" val="3008613051"/>
                    </a:ext>
                  </a:extLst>
                </a:gridCol>
                <a:gridCol w="915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8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5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7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NR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Questão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Status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Prioridade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Data Alvo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Responsável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Resposta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(corpo)"/>
                        </a:rPr>
                        <a:t>999</a:t>
                      </a:r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  <a:cs typeface="+mn-cs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dd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/mm: descritivo </a:t>
                      </a: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995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  <a:cs typeface="+mn-cs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995604"/>
                  </a:ext>
                </a:extLst>
              </a:tr>
              <a:tr h="389995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  <a:cs typeface="+mn-cs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0033"/>
                  </a:ext>
                </a:extLst>
              </a:tr>
              <a:tr h="389995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  <a:cs typeface="+mn-cs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83302"/>
                  </a:ext>
                </a:extLst>
              </a:tr>
              <a:tr h="389995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  <a:cs typeface="+mn-cs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414242"/>
                  </a:ext>
                </a:extLst>
              </a:tr>
              <a:tr h="389995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  <a:cs typeface="+mn-cs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665461"/>
                  </a:ext>
                </a:extLst>
              </a:tr>
              <a:tr h="389995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  <a:cs typeface="+mn-cs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35141"/>
                  </a:ext>
                </a:extLst>
              </a:tr>
              <a:tr h="389995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  <a:cs typeface="+mn-cs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408824"/>
                  </a:ext>
                </a:extLst>
              </a:tr>
              <a:tr h="389995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  <a:cs typeface="+mn-cs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695204"/>
                  </a:ext>
                </a:extLst>
              </a:tr>
              <a:tr h="389995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  <a:cs typeface="+mn-cs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930899"/>
                  </a:ext>
                </a:extLst>
              </a:tr>
              <a:tr h="389995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85725" marR="0" marT="0" marB="0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  <a:cs typeface="+mn-cs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(corpo)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988608"/>
                  </a:ext>
                </a:extLst>
              </a:tr>
            </a:tbl>
          </a:graphicData>
        </a:graphic>
      </p:graphicFrame>
      <p:grpSp>
        <p:nvGrpSpPr>
          <p:cNvPr id="2" name="Agrupar 1">
            <a:extLst>
              <a:ext uri="{FF2B5EF4-FFF2-40B4-BE49-F238E27FC236}">
                <a16:creationId xmlns:a16="http://schemas.microsoft.com/office/drawing/2014/main" id="{818C0986-62CB-45AD-8DF6-0D7F3350CFF7}"/>
              </a:ext>
            </a:extLst>
          </p:cNvPr>
          <p:cNvGrpSpPr/>
          <p:nvPr/>
        </p:nvGrpSpPr>
        <p:grpSpPr>
          <a:xfrm>
            <a:off x="749856" y="6300172"/>
            <a:ext cx="3959046" cy="446276"/>
            <a:chOff x="749856" y="6327468"/>
            <a:chExt cx="3959046" cy="446276"/>
          </a:xfrm>
        </p:grpSpPr>
        <p:sp>
          <p:nvSpPr>
            <p:cNvPr id="34" name="TextBox 19">
              <a:extLst>
                <a:ext uri="{FF2B5EF4-FFF2-40B4-BE49-F238E27FC236}">
                  <a16:creationId xmlns:a16="http://schemas.microsoft.com/office/drawing/2014/main" id="{B61B6F17-159C-4A8F-945D-A270DFDD2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052" y="6327468"/>
              <a:ext cx="2990850" cy="446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266700" fontAlgn="auto">
                <a:spcAft>
                  <a:spcPts val="0"/>
                </a:spcAft>
                <a:defRPr/>
              </a:pPr>
              <a:r>
                <a:rPr lang="pt-BR" sz="1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corpo)"/>
                  <a:ea typeface="MS Gothic" charset="-128"/>
                </a:rPr>
                <a:t>Status:  </a:t>
              </a:r>
              <a:r>
                <a:rPr lang="pt-BR" sz="1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corpo)"/>
                  <a:ea typeface="MS Gothic" charset="-128"/>
                </a:rPr>
                <a:t>Aberta / Pendente / Fechada</a:t>
              </a:r>
            </a:p>
            <a:p>
              <a:pPr defTabSz="266700" fontAlgn="auto">
                <a:spcAft>
                  <a:spcPts val="0"/>
                </a:spcAft>
                <a:defRPr/>
              </a:pPr>
              <a:endParaRPr lang="pt-BR" sz="3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(corpo)"/>
                <a:ea typeface="MS Gothic" charset="-128"/>
              </a:endParaRPr>
            </a:p>
            <a:p>
              <a:pPr defTabSz="266700" fontAlgn="auto">
                <a:spcAft>
                  <a:spcPts val="0"/>
                </a:spcAft>
                <a:defRPr/>
              </a:pPr>
              <a:r>
                <a:rPr lang="pt-BR" sz="1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corpo)"/>
                  <a:ea typeface="MS Gothic" charset="-128"/>
                </a:rPr>
                <a:t>Prioridade: </a:t>
              </a:r>
              <a:r>
                <a:rPr lang="pt-BR" sz="1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corpo)"/>
                  <a:ea typeface="MS Gothic" charset="-128"/>
                </a:rPr>
                <a:t>Alta / Média / Baixa 	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E78F61D-07DB-4D2C-A4DC-672726CBDCD2}"/>
                </a:ext>
              </a:extLst>
            </p:cNvPr>
            <p:cNvSpPr/>
            <p:nvPr/>
          </p:nvSpPr>
          <p:spPr>
            <a:xfrm>
              <a:off x="1052835" y="6402501"/>
              <a:ext cx="7953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Legenda: </a:t>
              </a:r>
              <a:endParaRPr lang="pt-BR" sz="1200" dirty="0"/>
            </a:p>
          </p:txBody>
        </p:sp>
        <p:pic>
          <p:nvPicPr>
            <p:cNvPr id="17" name="Picture 12" descr="https://d30y9cdsu7xlg0.cloudfront.net/png/61586-200.png">
              <a:extLst>
                <a:ext uri="{FF2B5EF4-FFF2-40B4-BE49-F238E27FC236}">
                  <a16:creationId xmlns:a16="http://schemas.microsoft.com/office/drawing/2014/main" id="{7FBD98EF-8FC9-4D4F-AEF5-BD5ECADE8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56" y="6358495"/>
              <a:ext cx="320669" cy="358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E96935F-4AD3-4F5A-8E47-73A0E6088FC9}"/>
              </a:ext>
            </a:extLst>
          </p:cNvPr>
          <p:cNvSpPr txBox="1"/>
          <p:nvPr/>
        </p:nvSpPr>
        <p:spPr>
          <a:xfrm>
            <a:off x="86866" y="142873"/>
            <a:ext cx="83952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pt-BR" sz="2400" dirty="0">
                <a:solidFill>
                  <a:schemeClr val="bg1"/>
                </a:solidFill>
              </a:rPr>
              <a:t>P9999-999 - Projeto XXXX</a:t>
            </a:r>
            <a:endParaRPr lang="pt-BR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A72BB0A-CA34-47DE-8123-7EF5A6D70FA3}"/>
              </a:ext>
            </a:extLst>
          </p:cNvPr>
          <p:cNvGrpSpPr/>
          <p:nvPr/>
        </p:nvGrpSpPr>
        <p:grpSpPr>
          <a:xfrm>
            <a:off x="110050" y="613871"/>
            <a:ext cx="8551350" cy="325077"/>
            <a:chOff x="110050" y="613871"/>
            <a:chExt cx="8551350" cy="325077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F73B1B0-2464-4B8A-AE4A-E0A1D9BC4905}"/>
                </a:ext>
              </a:extLst>
            </p:cNvPr>
            <p:cNvSpPr/>
            <p:nvPr/>
          </p:nvSpPr>
          <p:spPr>
            <a:xfrm>
              <a:off x="110050" y="619503"/>
              <a:ext cx="1256159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 Geral:</a:t>
              </a:r>
              <a:endPara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BB6BC7C2-9DCB-4783-8196-26ADB020F6F3}"/>
                </a:ext>
              </a:extLst>
            </p:cNvPr>
            <p:cNvSpPr/>
            <p:nvPr/>
          </p:nvSpPr>
          <p:spPr>
            <a:xfrm>
              <a:off x="1710251" y="623649"/>
              <a:ext cx="1789558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 Planejado: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A54FB94-A902-4739-B9C1-9C69BEE67C88}"/>
                </a:ext>
              </a:extLst>
            </p:cNvPr>
            <p:cNvSpPr/>
            <p:nvPr/>
          </p:nvSpPr>
          <p:spPr>
            <a:xfrm>
              <a:off x="3472957" y="613871"/>
              <a:ext cx="1789558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 Realizado: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3AD29F0-B5CF-4B6E-B5F0-C31566A9A2B2}"/>
                </a:ext>
              </a:extLst>
            </p:cNvPr>
            <p:cNvSpPr/>
            <p:nvPr/>
          </p:nvSpPr>
          <p:spPr>
            <a:xfrm>
              <a:off x="5615914" y="623348"/>
              <a:ext cx="1358775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IDP: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3000" dirty="0">
                <a:solidFill>
                  <a:schemeClr val="bg1">
                    <a:lumMod val="65000"/>
                  </a:schemeClr>
                </a:solidFill>
                <a:latin typeface="Wingdings" pitchFamily="2" charset="2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78E0FB46-45DF-4041-A247-03651DD26DE3}"/>
                </a:ext>
              </a:extLst>
            </p:cNvPr>
            <p:cNvSpPr/>
            <p:nvPr/>
          </p:nvSpPr>
          <p:spPr>
            <a:xfrm>
              <a:off x="6580376" y="623348"/>
              <a:ext cx="2081024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950" dirty="0">
                  <a:solidFill>
                    <a:srgbClr val="FF0000"/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&lt; 84%    </a:t>
              </a:r>
              <a:r>
                <a:rPr lang="pt-BR" sz="950" dirty="0">
                  <a:solidFill>
                    <a:srgbClr val="FFFF00"/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&gt; 85% e &lt; 95%    </a:t>
              </a:r>
              <a:r>
                <a:rPr lang="pt-BR" sz="950" dirty="0">
                  <a:solidFill>
                    <a:schemeClr val="accent3">
                      <a:lumMod val="75000"/>
                    </a:schemeClr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&gt; 96% 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09289C8-C9F3-40C2-80DD-CAAA2BFA9104}"/>
                </a:ext>
              </a:extLst>
            </p:cNvPr>
            <p:cNvSpPr/>
            <p:nvPr/>
          </p:nvSpPr>
          <p:spPr>
            <a:xfrm>
              <a:off x="1221214" y="642441"/>
              <a:ext cx="345934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000" dirty="0">
                  <a:solidFill>
                    <a:schemeClr val="bg1">
                      <a:lumMod val="65000"/>
                    </a:schemeClr>
                  </a:solidFill>
                  <a:latin typeface="Wingdings" pitchFamily="2" charset="2"/>
                </a:rPr>
                <a:t>l</a:t>
              </a:r>
            </a:p>
          </p:txBody>
        </p:sp>
      </p:grp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CA9BC2FA-C8A8-45C0-A02B-25276FC09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20387"/>
              </p:ext>
            </p:extLst>
          </p:nvPr>
        </p:nvGraphicFramePr>
        <p:xfrm>
          <a:off x="8737452" y="-29079"/>
          <a:ext cx="336768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Patrocinador: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pt-BR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Sobrenome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Líder do Projeto: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Sobrenome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Líder</a:t>
                      </a:r>
                      <a:r>
                        <a:rPr 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Técnico de TI:</a:t>
                      </a:r>
                      <a:endParaRPr lang="pt-B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</a:t>
                      </a:r>
                      <a:r>
                        <a:rPr lang="en-US" sz="11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Sobrenome</a:t>
                      </a:r>
                      <a:endParaRPr lang="pt-BR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113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PMO:</a:t>
                      </a:r>
                      <a:endParaRPr lang="pt-B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</a:t>
                      </a:r>
                      <a:r>
                        <a:rPr lang="en-US" sz="11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Sobrenome</a:t>
                      </a:r>
                      <a:endParaRPr lang="pt-BR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234401"/>
                  </a:ext>
                </a:extLst>
              </a:tr>
            </a:tbl>
          </a:graphicData>
        </a:graphic>
      </p:graphicFrame>
      <p:pic>
        <p:nvPicPr>
          <p:cNvPr id="29" name="Picture 6" descr="https://d30y9cdsu7xlg0.cloudfront.net/png/803954-200.png">
            <a:extLst>
              <a:ext uri="{FF2B5EF4-FFF2-40B4-BE49-F238E27FC236}">
                <a16:creationId xmlns:a16="http://schemas.microsoft.com/office/drawing/2014/main" id="{FD3B27ED-7A99-45B6-9CDE-8018E821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9840" y="160706"/>
            <a:ext cx="402482" cy="4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48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4AB3CE94-4CC8-487D-9751-AAAE65191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033" y="1406467"/>
            <a:ext cx="419130" cy="381596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1816EB11-E3D4-49E8-BD3E-8759E9A7B067}"/>
              </a:ext>
            </a:extLst>
          </p:cNvPr>
          <p:cNvGrpSpPr/>
          <p:nvPr/>
        </p:nvGrpSpPr>
        <p:grpSpPr>
          <a:xfrm>
            <a:off x="95534" y="993600"/>
            <a:ext cx="11918573" cy="291603"/>
            <a:chOff x="95534" y="993600"/>
            <a:chExt cx="11918573" cy="291603"/>
          </a:xfrm>
        </p:grpSpPr>
        <p:sp>
          <p:nvSpPr>
            <p:cNvPr id="4" name="AutoShape 13">
              <a:extLst>
                <a:ext uri="{FF2B5EF4-FFF2-40B4-BE49-F238E27FC236}">
                  <a16:creationId xmlns:a16="http://schemas.microsoft.com/office/drawing/2014/main" id="{D979F55F-541A-4606-A465-B0C7D0C56145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flipV="1">
              <a:off x="9741800" y="993600"/>
              <a:ext cx="1980000" cy="288000"/>
            </a:xfrm>
            <a:custGeom>
              <a:avLst/>
              <a:gdLst>
                <a:gd name="G0" fmla="+- 2357 0 0"/>
                <a:gd name="G1" fmla="+- 21600 0 2357"/>
                <a:gd name="G2" fmla="*/ 2357 1 2"/>
                <a:gd name="G3" fmla="+- 21600 0 G2"/>
                <a:gd name="G4" fmla="+/ 2357 21600 2"/>
                <a:gd name="G5" fmla="+/ G1 0 2"/>
                <a:gd name="G6" fmla="*/ 21600 21600 2357"/>
                <a:gd name="G7" fmla="*/ G6 1 2"/>
                <a:gd name="G8" fmla="+- 21600 0 G7"/>
                <a:gd name="G9" fmla="*/ 21600 1 2"/>
                <a:gd name="G10" fmla="+- 2357 0 G9"/>
                <a:gd name="G11" fmla="?: G10 G8 0"/>
                <a:gd name="G12" fmla="?: G10 G7 21600"/>
                <a:gd name="T0" fmla="*/ 20421 w 21600"/>
                <a:gd name="T1" fmla="*/ 10800 h 21600"/>
                <a:gd name="T2" fmla="*/ 10800 w 21600"/>
                <a:gd name="T3" fmla="*/ 21600 h 21600"/>
                <a:gd name="T4" fmla="*/ 1179 w 21600"/>
                <a:gd name="T5" fmla="*/ 10800 h 21600"/>
                <a:gd name="T6" fmla="*/ 10800 w 21600"/>
                <a:gd name="T7" fmla="*/ 0 h 21600"/>
                <a:gd name="T8" fmla="*/ 2979 w 21600"/>
                <a:gd name="T9" fmla="*/ 2979 h 21600"/>
                <a:gd name="T10" fmla="*/ 18621 w 21600"/>
                <a:gd name="T11" fmla="*/ 186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pt-BR" sz="1200" dirty="0">
                  <a:latin typeface="+mj-lt"/>
                  <a:ea typeface="MS Gothic" charset="-128"/>
                </a:rPr>
                <a:t>Indicadores</a:t>
              </a:r>
            </a:p>
          </p:txBody>
        </p:sp>
        <p:sp>
          <p:nvSpPr>
            <p:cNvPr id="5" name="AutoShape 9">
              <a:extLst>
                <a:ext uri="{FF2B5EF4-FFF2-40B4-BE49-F238E27FC236}">
                  <a16:creationId xmlns:a16="http://schemas.microsoft.com/office/drawing/2014/main" id="{4DB7DE92-E59C-4C82-AC7D-967B297C512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8029117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en-US" sz="1200" dirty="0" err="1">
                  <a:latin typeface="+mj-lt"/>
                  <a:ea typeface="MS Gothic" charset="-128"/>
                </a:rPr>
                <a:t>Solicitações</a:t>
              </a:r>
              <a:r>
                <a:rPr lang="en-US" sz="1200" dirty="0">
                  <a:latin typeface="+mj-lt"/>
                  <a:ea typeface="MS Gothic" charset="-128"/>
                </a:rPr>
                <a:t> de M</a:t>
              </a:r>
              <a:r>
                <a:rPr lang="pt-BR" sz="1200" dirty="0" err="1">
                  <a:latin typeface="+mj-lt"/>
                  <a:ea typeface="MS Gothic" charset="-128"/>
                </a:rPr>
                <a:t>udanças</a:t>
              </a:r>
              <a:endParaRPr lang="pt-BR" sz="1200" dirty="0">
                <a:latin typeface="+mj-lt"/>
                <a:ea typeface="MS Gothic" charset="-128"/>
              </a:endParaRPr>
            </a:p>
          </p:txBody>
        </p:sp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FDB79243-8E8F-402F-B54D-9270719FADAD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1080068" y="993600"/>
              <a:ext cx="1980000" cy="2880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pt-BR" sz="1200" dirty="0">
                  <a:latin typeface="+mj-lt"/>
                  <a:ea typeface="MS Gothic" charset="-128"/>
                </a:rPr>
                <a:t>Sumário Executivo</a:t>
              </a:r>
            </a:p>
          </p:txBody>
        </p:sp>
        <p:cxnSp>
          <p:nvCxnSpPr>
            <p:cNvPr id="8" name="Straight Connector 54">
              <a:extLst>
                <a:ext uri="{FF2B5EF4-FFF2-40B4-BE49-F238E27FC236}">
                  <a16:creationId xmlns:a16="http://schemas.microsoft.com/office/drawing/2014/main" id="{6094A20A-788B-4CBB-B2F7-1B8C11AD60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5534" y="1285203"/>
              <a:ext cx="11918573" cy="0"/>
            </a:xfrm>
            <a:prstGeom prst="lin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C3BB5E5E-5585-432B-A284-729B40679DB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2829699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 Unicode MS" pitchFamily="34" charset="-128"/>
                <a:buNone/>
                <a:defRPr/>
              </a:pPr>
              <a:r>
                <a:rPr lang="pt-BR" sz="1200" dirty="0">
                  <a:latin typeface="+mj-lt"/>
                  <a:ea typeface="MS Gothic" charset="-128"/>
                </a:rPr>
                <a:t>Cronograma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76E5C426-FBCA-40F8-865B-453084043EA0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4559614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pt-BR" sz="1200" dirty="0">
                  <a:latin typeface="+mj-lt"/>
                  <a:ea typeface="MS Gothic" charset="-128"/>
                </a:rPr>
                <a:t>Questões</a:t>
              </a: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8CF6ACB1-0971-482B-A389-80B8B054F02C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6292545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pt-BR" sz="1200" b="1" dirty="0">
                  <a:latin typeface="+mj-lt"/>
                </a:rPr>
                <a:t>Riscos</a:t>
              </a:r>
            </a:p>
          </p:txBody>
        </p:sp>
      </p:grpSp>
      <p:graphicFrame>
        <p:nvGraphicFramePr>
          <p:cNvPr id="25" name="Group 74">
            <a:extLst>
              <a:ext uri="{FF2B5EF4-FFF2-40B4-BE49-F238E27FC236}">
                <a16:creationId xmlns:a16="http://schemas.microsoft.com/office/drawing/2014/main" id="{D2529B49-8860-479D-B2D7-44501AB80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742360"/>
              </p:ext>
            </p:extLst>
          </p:nvPr>
        </p:nvGraphicFramePr>
        <p:xfrm>
          <a:off x="553017" y="1420115"/>
          <a:ext cx="11320535" cy="4756156"/>
        </p:xfrm>
        <a:graphic>
          <a:graphicData uri="http://schemas.openxmlformats.org/drawingml/2006/table">
            <a:tbl>
              <a:tblPr/>
              <a:tblGrid>
                <a:gridCol w="345341">
                  <a:extLst>
                    <a:ext uri="{9D8B030D-6E8A-4147-A177-3AD203B41FA5}">
                      <a16:colId xmlns:a16="http://schemas.microsoft.com/office/drawing/2014/main" val="1666722611"/>
                    </a:ext>
                  </a:extLst>
                </a:gridCol>
                <a:gridCol w="512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1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Ref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Principais Riscos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Estado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Criticidade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Responsável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Resposta/ Medidas Mitigação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7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dd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/mm: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descritivo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7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7342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7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35965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1308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7034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7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51826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7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32359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7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27045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7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065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7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28915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7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36812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Wingdings" pitchFamily="2" charset="2"/>
                          <a:ea typeface="+mn-ea"/>
                          <a:cs typeface="+mn-cs"/>
                        </a:rPr>
                        <a:t>l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929079"/>
                  </a:ext>
                </a:extLst>
              </a:tr>
            </a:tbl>
          </a:graphicData>
        </a:graphic>
      </p:graphicFrame>
      <p:grpSp>
        <p:nvGrpSpPr>
          <p:cNvPr id="2" name="Agrupar 1">
            <a:extLst>
              <a:ext uri="{FF2B5EF4-FFF2-40B4-BE49-F238E27FC236}">
                <a16:creationId xmlns:a16="http://schemas.microsoft.com/office/drawing/2014/main" id="{B8FA9CDD-C616-4ACF-BA76-9305E269391B}"/>
              </a:ext>
            </a:extLst>
          </p:cNvPr>
          <p:cNvGrpSpPr/>
          <p:nvPr/>
        </p:nvGrpSpPr>
        <p:grpSpPr>
          <a:xfrm>
            <a:off x="749856" y="6278133"/>
            <a:ext cx="3229962" cy="461665"/>
            <a:chOff x="749856" y="6237189"/>
            <a:chExt cx="3229962" cy="461665"/>
          </a:xfrm>
        </p:grpSpPr>
        <p:sp>
          <p:nvSpPr>
            <p:cNvPr id="29" name="TextBox 21">
              <a:extLst>
                <a:ext uri="{FF2B5EF4-FFF2-40B4-BE49-F238E27FC236}">
                  <a16:creationId xmlns:a16="http://schemas.microsoft.com/office/drawing/2014/main" id="{147A9E40-665E-4DFD-821C-5149DF0DE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548" y="6237189"/>
              <a:ext cx="22982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pt-BR" sz="1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corpo)"/>
                  <a:ea typeface="MS Gothic" charset="-128"/>
                </a:rPr>
                <a:t>Estado:</a:t>
              </a:r>
              <a:r>
                <a:rPr lang="pt-BR" sz="1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corpo)"/>
                  <a:ea typeface="MS Gothic" charset="-128"/>
                </a:rPr>
                <a:t>  Aberto / Fechado</a:t>
              </a:r>
              <a:endPara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(corpo)"/>
              </a:endParaRPr>
            </a:p>
            <a:p>
              <a:pPr>
                <a:defRPr/>
              </a:pPr>
              <a:r>
                <a:rPr lang="pt-BR" sz="1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corpo)"/>
                  <a:ea typeface="MS Gothic" charset="-128"/>
                </a:rPr>
                <a:t>Criticidade:  </a:t>
              </a:r>
              <a:r>
                <a:rPr lang="pt-BR" sz="1400" dirty="0">
                  <a:solidFill>
                    <a:srgbClr val="FF0000"/>
                  </a:solidFill>
                  <a:latin typeface="Wingdings" pitchFamily="2" charset="2"/>
                </a:rPr>
                <a:t>l</a:t>
              </a:r>
              <a:r>
                <a:rPr lang="pt-BR" sz="8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corpo)"/>
                </a:rPr>
                <a:t>Elevada</a:t>
              </a:r>
              <a:r>
                <a:rPr lang="en-US" sz="1000" dirty="0">
                  <a:latin typeface="Calibri (corpo)"/>
                </a:rPr>
                <a:t>     </a:t>
              </a:r>
              <a:r>
                <a:rPr lang="pt-BR" sz="1400" dirty="0">
                  <a:solidFill>
                    <a:srgbClr val="FFFF00"/>
                  </a:solidFill>
                  <a:latin typeface="Wingdings" pitchFamily="2" charset="2"/>
                </a:rPr>
                <a:t>l</a:t>
              </a:r>
              <a:r>
                <a:rPr lang="pt-BR" sz="800" dirty="0">
                  <a:solidFill>
                    <a:schemeClr val="bg1">
                      <a:lumMod val="65000"/>
                    </a:schemeClr>
                  </a:solidFill>
                  <a:latin typeface="Calibri (corpo)"/>
                </a:rPr>
                <a:t> </a:t>
              </a:r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corpo)"/>
                </a:rPr>
                <a:t>Média</a:t>
              </a:r>
              <a:endParaRPr lang="pt-BR" sz="7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MS Gothic" charset="-128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DD17E3C-FE81-4095-871B-D41B89FAE280}"/>
                </a:ext>
              </a:extLst>
            </p:cNvPr>
            <p:cNvSpPr/>
            <p:nvPr/>
          </p:nvSpPr>
          <p:spPr>
            <a:xfrm>
              <a:off x="1052835" y="6324123"/>
              <a:ext cx="7953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Legenda: </a:t>
              </a:r>
              <a:endParaRPr lang="pt-BR" sz="1200" dirty="0"/>
            </a:p>
          </p:txBody>
        </p:sp>
        <p:pic>
          <p:nvPicPr>
            <p:cNvPr id="37" name="Picture 12" descr="https://d30y9cdsu7xlg0.cloudfront.net/png/61586-200.png">
              <a:extLst>
                <a:ext uri="{FF2B5EF4-FFF2-40B4-BE49-F238E27FC236}">
                  <a16:creationId xmlns:a16="http://schemas.microsoft.com/office/drawing/2014/main" id="{C378C287-65D5-4DB0-8434-3D66D163A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56" y="6293765"/>
              <a:ext cx="320669" cy="358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EFA50B-0DD0-41AD-B848-16EA1FCB73C8}"/>
              </a:ext>
            </a:extLst>
          </p:cNvPr>
          <p:cNvSpPr txBox="1"/>
          <p:nvPr/>
        </p:nvSpPr>
        <p:spPr>
          <a:xfrm>
            <a:off x="86866" y="142873"/>
            <a:ext cx="83952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pt-BR" sz="2400" dirty="0">
                <a:solidFill>
                  <a:schemeClr val="bg1"/>
                </a:solidFill>
              </a:rPr>
              <a:t>P9999-999 - Projeto XXXX</a:t>
            </a:r>
            <a:endParaRPr lang="pt-BR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9905403-E739-4F92-A1F7-E218F282C219}"/>
              </a:ext>
            </a:extLst>
          </p:cNvPr>
          <p:cNvGrpSpPr/>
          <p:nvPr/>
        </p:nvGrpSpPr>
        <p:grpSpPr>
          <a:xfrm>
            <a:off x="110050" y="613871"/>
            <a:ext cx="8551350" cy="325077"/>
            <a:chOff x="110050" y="613871"/>
            <a:chExt cx="8551350" cy="32507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EBCE69B-0B12-4BEE-A66A-C9C8AA356298}"/>
                </a:ext>
              </a:extLst>
            </p:cNvPr>
            <p:cNvSpPr/>
            <p:nvPr/>
          </p:nvSpPr>
          <p:spPr>
            <a:xfrm>
              <a:off x="110050" y="619503"/>
              <a:ext cx="1256159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 Geral:</a:t>
              </a:r>
              <a:endPara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D2529AE-220B-455D-981D-0F28D5C767E9}"/>
                </a:ext>
              </a:extLst>
            </p:cNvPr>
            <p:cNvSpPr/>
            <p:nvPr/>
          </p:nvSpPr>
          <p:spPr>
            <a:xfrm>
              <a:off x="1710251" y="623649"/>
              <a:ext cx="1789558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 Planejado: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E4B3A96-6FC7-4BE7-B1A9-05EB0C007509}"/>
                </a:ext>
              </a:extLst>
            </p:cNvPr>
            <p:cNvSpPr/>
            <p:nvPr/>
          </p:nvSpPr>
          <p:spPr>
            <a:xfrm>
              <a:off x="3472957" y="613871"/>
              <a:ext cx="1789558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 Realizado: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607815E-A8C7-4756-A7E0-433A6FD2B14C}"/>
                </a:ext>
              </a:extLst>
            </p:cNvPr>
            <p:cNvSpPr/>
            <p:nvPr/>
          </p:nvSpPr>
          <p:spPr>
            <a:xfrm>
              <a:off x="5615914" y="623348"/>
              <a:ext cx="1358775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IDP: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3000" dirty="0">
                <a:solidFill>
                  <a:schemeClr val="bg1">
                    <a:lumMod val="65000"/>
                  </a:schemeClr>
                </a:solidFill>
                <a:latin typeface="Wingdings" pitchFamily="2" charset="2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A019A65-089B-4CD7-87AF-775A5164D802}"/>
                </a:ext>
              </a:extLst>
            </p:cNvPr>
            <p:cNvSpPr/>
            <p:nvPr/>
          </p:nvSpPr>
          <p:spPr>
            <a:xfrm>
              <a:off x="6580376" y="623348"/>
              <a:ext cx="2081024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950" dirty="0">
                  <a:solidFill>
                    <a:srgbClr val="FF0000"/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&lt; 84%    </a:t>
              </a:r>
              <a:r>
                <a:rPr lang="pt-BR" sz="950" dirty="0">
                  <a:solidFill>
                    <a:srgbClr val="FFFF00"/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&gt; 85% e &lt; 95%    </a:t>
              </a:r>
              <a:r>
                <a:rPr lang="pt-BR" sz="950" dirty="0">
                  <a:solidFill>
                    <a:schemeClr val="accent3">
                      <a:lumMod val="75000"/>
                    </a:schemeClr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&gt; 96% 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5921181-590F-4541-9434-380C203D2223}"/>
                </a:ext>
              </a:extLst>
            </p:cNvPr>
            <p:cNvSpPr/>
            <p:nvPr/>
          </p:nvSpPr>
          <p:spPr>
            <a:xfrm>
              <a:off x="1221214" y="642441"/>
              <a:ext cx="345934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000" dirty="0">
                  <a:solidFill>
                    <a:schemeClr val="bg1">
                      <a:lumMod val="65000"/>
                    </a:schemeClr>
                  </a:solidFill>
                  <a:latin typeface="Wingdings" pitchFamily="2" charset="2"/>
                </a:rPr>
                <a:t>l</a:t>
              </a:r>
            </a:p>
          </p:txBody>
        </p:sp>
      </p:grp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3ED57DFC-2E32-46C9-B548-D37AA637E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7751"/>
              </p:ext>
            </p:extLst>
          </p:nvPr>
        </p:nvGraphicFramePr>
        <p:xfrm>
          <a:off x="8737452" y="-29079"/>
          <a:ext cx="336768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Patrocinador: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pt-BR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Sobrenome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Líder do Projeto: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Sobrenome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Líder</a:t>
                      </a:r>
                      <a:r>
                        <a:rPr 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Técnico de TI:</a:t>
                      </a:r>
                      <a:endParaRPr lang="pt-B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</a:t>
                      </a:r>
                      <a:r>
                        <a:rPr lang="en-US" sz="11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Sobrenome</a:t>
                      </a:r>
                      <a:endParaRPr lang="pt-BR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113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PMO:</a:t>
                      </a:r>
                      <a:endParaRPr lang="pt-B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</a:t>
                      </a:r>
                      <a:r>
                        <a:rPr lang="en-US" sz="11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Sobrenome</a:t>
                      </a:r>
                      <a:endParaRPr lang="pt-BR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234401"/>
                  </a:ext>
                </a:extLst>
              </a:tr>
            </a:tbl>
          </a:graphicData>
        </a:graphic>
      </p:graphicFrame>
      <p:pic>
        <p:nvPicPr>
          <p:cNvPr id="28" name="Picture 6" descr="https://d30y9cdsu7xlg0.cloudfront.net/png/803954-200.png">
            <a:extLst>
              <a:ext uri="{FF2B5EF4-FFF2-40B4-BE49-F238E27FC236}">
                <a16:creationId xmlns:a16="http://schemas.microsoft.com/office/drawing/2014/main" id="{66619BC5-4324-45BD-BB36-3A56DC72E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9840" y="160706"/>
            <a:ext cx="402482" cy="4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25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3AC02C94-931A-410B-9869-FE1127A02E05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3" y="1417366"/>
            <a:ext cx="381600" cy="370697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1816EB11-E3D4-49E8-BD3E-8759E9A7B067}"/>
              </a:ext>
            </a:extLst>
          </p:cNvPr>
          <p:cNvGrpSpPr/>
          <p:nvPr/>
        </p:nvGrpSpPr>
        <p:grpSpPr>
          <a:xfrm>
            <a:off x="95534" y="993600"/>
            <a:ext cx="11918573" cy="291603"/>
            <a:chOff x="95534" y="993600"/>
            <a:chExt cx="11918573" cy="291603"/>
          </a:xfrm>
        </p:grpSpPr>
        <p:sp>
          <p:nvSpPr>
            <p:cNvPr id="4" name="AutoShape 13">
              <a:extLst>
                <a:ext uri="{FF2B5EF4-FFF2-40B4-BE49-F238E27FC236}">
                  <a16:creationId xmlns:a16="http://schemas.microsoft.com/office/drawing/2014/main" id="{D979F55F-541A-4606-A465-B0C7D0C56145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flipV="1">
              <a:off x="9741800" y="993600"/>
              <a:ext cx="1980000" cy="288000"/>
            </a:xfrm>
            <a:custGeom>
              <a:avLst/>
              <a:gdLst>
                <a:gd name="G0" fmla="+- 2357 0 0"/>
                <a:gd name="G1" fmla="+- 21600 0 2357"/>
                <a:gd name="G2" fmla="*/ 2357 1 2"/>
                <a:gd name="G3" fmla="+- 21600 0 G2"/>
                <a:gd name="G4" fmla="+/ 2357 21600 2"/>
                <a:gd name="G5" fmla="+/ G1 0 2"/>
                <a:gd name="G6" fmla="*/ 21600 21600 2357"/>
                <a:gd name="G7" fmla="*/ G6 1 2"/>
                <a:gd name="G8" fmla="+- 21600 0 G7"/>
                <a:gd name="G9" fmla="*/ 21600 1 2"/>
                <a:gd name="G10" fmla="+- 2357 0 G9"/>
                <a:gd name="G11" fmla="?: G10 G8 0"/>
                <a:gd name="G12" fmla="?: G10 G7 21600"/>
                <a:gd name="T0" fmla="*/ 20421 w 21600"/>
                <a:gd name="T1" fmla="*/ 10800 h 21600"/>
                <a:gd name="T2" fmla="*/ 10800 w 21600"/>
                <a:gd name="T3" fmla="*/ 21600 h 21600"/>
                <a:gd name="T4" fmla="*/ 1179 w 21600"/>
                <a:gd name="T5" fmla="*/ 10800 h 21600"/>
                <a:gd name="T6" fmla="*/ 10800 w 21600"/>
                <a:gd name="T7" fmla="*/ 0 h 21600"/>
                <a:gd name="T8" fmla="*/ 2979 w 21600"/>
                <a:gd name="T9" fmla="*/ 2979 h 21600"/>
                <a:gd name="T10" fmla="*/ 18621 w 21600"/>
                <a:gd name="T11" fmla="*/ 186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pt-BR" sz="1200" dirty="0">
                  <a:latin typeface="+mj-lt"/>
                  <a:ea typeface="MS Gothic" charset="-128"/>
                </a:rPr>
                <a:t>Indicadores</a:t>
              </a:r>
            </a:p>
          </p:txBody>
        </p:sp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FDB79243-8E8F-402F-B54D-9270719FADA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1080068" y="993600"/>
              <a:ext cx="1980000" cy="2880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pt-BR" sz="1200" dirty="0">
                  <a:latin typeface="+mj-lt"/>
                  <a:ea typeface="MS Gothic" charset="-128"/>
                </a:rPr>
                <a:t>Sumário Executivo</a:t>
              </a:r>
            </a:p>
          </p:txBody>
        </p:sp>
        <p:cxnSp>
          <p:nvCxnSpPr>
            <p:cNvPr id="8" name="Straight Connector 54">
              <a:extLst>
                <a:ext uri="{FF2B5EF4-FFF2-40B4-BE49-F238E27FC236}">
                  <a16:creationId xmlns:a16="http://schemas.microsoft.com/office/drawing/2014/main" id="{6094A20A-788B-4CBB-B2F7-1B8C11AD60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5534" y="1285203"/>
              <a:ext cx="11918573" cy="0"/>
            </a:xfrm>
            <a:prstGeom prst="lin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C3BB5E5E-5585-432B-A284-729B40679DBE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829699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 Unicode MS" pitchFamily="34" charset="-128"/>
                <a:buNone/>
                <a:defRPr/>
              </a:pPr>
              <a:r>
                <a:rPr lang="pt-BR" sz="1200" dirty="0">
                  <a:latin typeface="+mj-lt"/>
                  <a:ea typeface="MS Gothic" charset="-128"/>
                </a:rPr>
                <a:t>Cronograma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76E5C426-FBCA-40F8-865B-453084043EA0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4559614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pt-BR" sz="1200" dirty="0">
                  <a:latin typeface="+mj-lt"/>
                  <a:ea typeface="MS Gothic" charset="-128"/>
                </a:rPr>
                <a:t>Questões</a:t>
              </a: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8CF6ACB1-0971-482B-A389-80B8B054F02C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6292545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pt-BR" sz="1200" dirty="0">
                  <a:latin typeface="+mj-lt"/>
                  <a:ea typeface="MS Gothic" charset="-128"/>
                </a:rPr>
                <a:t>Riscos</a:t>
              </a:r>
            </a:p>
          </p:txBody>
        </p:sp>
        <p:sp>
          <p:nvSpPr>
            <p:cNvPr id="5" name="AutoShape 9">
              <a:extLst>
                <a:ext uri="{FF2B5EF4-FFF2-40B4-BE49-F238E27FC236}">
                  <a16:creationId xmlns:a16="http://schemas.microsoft.com/office/drawing/2014/main" id="{4DB7DE92-E59C-4C82-AC7D-967B297C512A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8029117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200" b="1" dirty="0" err="1">
                  <a:latin typeface="+mj-lt"/>
                </a:rPr>
                <a:t>Solicitações</a:t>
              </a:r>
              <a:r>
                <a:rPr lang="en-US" sz="1200" b="1" dirty="0">
                  <a:latin typeface="+mj-lt"/>
                </a:rPr>
                <a:t> de M</a:t>
              </a:r>
              <a:r>
                <a:rPr lang="pt-BR" sz="1200" b="1" dirty="0" err="1">
                  <a:latin typeface="+mj-lt"/>
                </a:rPr>
                <a:t>udanças</a:t>
              </a:r>
              <a:endParaRPr lang="pt-BR" sz="1200" b="1" dirty="0">
                <a:latin typeface="+mj-lt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3DE67E8-0D71-4581-BA10-3FE66FE2704D}"/>
              </a:ext>
            </a:extLst>
          </p:cNvPr>
          <p:cNvGrpSpPr/>
          <p:nvPr/>
        </p:nvGrpSpPr>
        <p:grpSpPr>
          <a:xfrm>
            <a:off x="749856" y="6331199"/>
            <a:ext cx="4632260" cy="358392"/>
            <a:chOff x="749856" y="6358495"/>
            <a:chExt cx="4238241" cy="358392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CC55415-5892-41C1-99CD-271AB56BAF48}"/>
                </a:ext>
              </a:extLst>
            </p:cNvPr>
            <p:cNvSpPr/>
            <p:nvPr/>
          </p:nvSpPr>
          <p:spPr>
            <a:xfrm>
              <a:off x="1052835" y="6402501"/>
              <a:ext cx="39352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Legenda:   </a:t>
              </a:r>
              <a:r>
                <a:rPr lang="pt-BR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corpo)"/>
                  <a:ea typeface="MS Gothic" charset="-128"/>
                </a:rPr>
                <a:t>Status:</a:t>
              </a:r>
              <a:r>
                <a:rPr lang="pt-BR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corpo)"/>
                  <a:ea typeface="MS Gothic" charset="-128"/>
                </a:rPr>
                <a:t>  Em análise / Aprovada / Rejeitada / Cancelada</a:t>
              </a:r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pt-BR" sz="1200" dirty="0"/>
            </a:p>
          </p:txBody>
        </p:sp>
        <p:pic>
          <p:nvPicPr>
            <p:cNvPr id="18" name="Picture 12" descr="https://d30y9cdsu7xlg0.cloudfront.net/png/61586-200.png">
              <a:extLst>
                <a:ext uri="{FF2B5EF4-FFF2-40B4-BE49-F238E27FC236}">
                  <a16:creationId xmlns:a16="http://schemas.microsoft.com/office/drawing/2014/main" id="{2C9E3B1A-02FA-4441-8E34-8DCB0CD517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56" y="6358495"/>
              <a:ext cx="300390" cy="358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2" name="Group 74">
            <a:extLst>
              <a:ext uri="{FF2B5EF4-FFF2-40B4-BE49-F238E27FC236}">
                <a16:creationId xmlns:a16="http://schemas.microsoft.com/office/drawing/2014/main" id="{719EE381-3BFB-4408-BFCC-8EAE5BC9F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951989"/>
              </p:ext>
            </p:extLst>
          </p:nvPr>
        </p:nvGraphicFramePr>
        <p:xfrm>
          <a:off x="553017" y="1420115"/>
          <a:ext cx="11347831" cy="4756156"/>
        </p:xfrm>
        <a:graphic>
          <a:graphicData uri="http://schemas.openxmlformats.org/drawingml/2006/table">
            <a:tbl>
              <a:tblPr/>
              <a:tblGrid>
                <a:gridCol w="390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9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Solicitação de Mudança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Estado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Responsável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Justificativa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dd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/mm: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(corpo)"/>
                          <a:ea typeface="MS Gothic" pitchFamily="49" charset="-128"/>
                        </a:rPr>
                        <a:t>descritivo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7342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35965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1308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7034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51826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32359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27045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065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28915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36812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 (corpo)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(corpo)"/>
                        <a:ea typeface="MS Gothic" pitchFamily="49" charset="-128"/>
                      </a:endParaRPr>
                    </a:p>
                  </a:txBody>
                  <a:tcPr marL="72000" marR="9525" marT="9525" marB="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92907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0E5E13D7-427A-456C-ADEE-3E1258E6D132}"/>
              </a:ext>
            </a:extLst>
          </p:cNvPr>
          <p:cNvSpPr txBox="1"/>
          <p:nvPr/>
        </p:nvSpPr>
        <p:spPr>
          <a:xfrm>
            <a:off x="86866" y="142873"/>
            <a:ext cx="83952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pt-BR" sz="2400" dirty="0">
                <a:solidFill>
                  <a:schemeClr val="bg1"/>
                </a:solidFill>
              </a:rPr>
              <a:t>P9999-999 - Projeto XXXX</a:t>
            </a:r>
            <a:endParaRPr lang="pt-BR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32868C7-2E0A-4733-87F4-05FCD0084800}"/>
              </a:ext>
            </a:extLst>
          </p:cNvPr>
          <p:cNvGrpSpPr/>
          <p:nvPr/>
        </p:nvGrpSpPr>
        <p:grpSpPr>
          <a:xfrm>
            <a:off x="110050" y="613871"/>
            <a:ext cx="8551350" cy="325077"/>
            <a:chOff x="110050" y="613871"/>
            <a:chExt cx="8551350" cy="325077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BACA83-97F0-4987-A255-C6B781059E9E}"/>
                </a:ext>
              </a:extLst>
            </p:cNvPr>
            <p:cNvSpPr/>
            <p:nvPr/>
          </p:nvSpPr>
          <p:spPr>
            <a:xfrm>
              <a:off x="110050" y="619503"/>
              <a:ext cx="1256159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 Geral:</a:t>
              </a:r>
              <a:endPara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C5693748-2370-417F-B202-308E3D8DD7C9}"/>
                </a:ext>
              </a:extLst>
            </p:cNvPr>
            <p:cNvSpPr/>
            <p:nvPr/>
          </p:nvSpPr>
          <p:spPr>
            <a:xfrm>
              <a:off x="1710251" y="623649"/>
              <a:ext cx="1789558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 Planejado: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AA87C727-6723-4CC8-80AF-4F4A2BF2D61A}"/>
                </a:ext>
              </a:extLst>
            </p:cNvPr>
            <p:cNvSpPr/>
            <p:nvPr/>
          </p:nvSpPr>
          <p:spPr>
            <a:xfrm>
              <a:off x="3472957" y="613871"/>
              <a:ext cx="1789558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 Realizado: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8FFC3F48-EF99-4E6E-9054-121FB8E71A43}"/>
                </a:ext>
              </a:extLst>
            </p:cNvPr>
            <p:cNvSpPr/>
            <p:nvPr/>
          </p:nvSpPr>
          <p:spPr>
            <a:xfrm>
              <a:off x="5615914" y="623348"/>
              <a:ext cx="1358775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IDP: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3000" dirty="0">
                <a:solidFill>
                  <a:schemeClr val="bg1">
                    <a:lumMod val="65000"/>
                  </a:schemeClr>
                </a:solidFill>
                <a:latin typeface="Wingdings" pitchFamily="2" charset="2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FBCF3C9E-4F50-4637-8D00-E6CC3FD099A9}"/>
                </a:ext>
              </a:extLst>
            </p:cNvPr>
            <p:cNvSpPr/>
            <p:nvPr/>
          </p:nvSpPr>
          <p:spPr>
            <a:xfrm>
              <a:off x="6580376" y="623348"/>
              <a:ext cx="2081024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950" dirty="0">
                  <a:solidFill>
                    <a:srgbClr val="FF0000"/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&lt; 84%    </a:t>
              </a:r>
              <a:r>
                <a:rPr lang="pt-BR" sz="950" dirty="0">
                  <a:solidFill>
                    <a:srgbClr val="FFFF00"/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&gt; 85% e &lt; 95%    </a:t>
              </a:r>
              <a:r>
                <a:rPr lang="pt-BR" sz="950" dirty="0">
                  <a:solidFill>
                    <a:schemeClr val="accent3">
                      <a:lumMod val="75000"/>
                    </a:schemeClr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&gt; 96% 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D871341-F048-4717-BC51-8A74E6428C5A}"/>
                </a:ext>
              </a:extLst>
            </p:cNvPr>
            <p:cNvSpPr/>
            <p:nvPr/>
          </p:nvSpPr>
          <p:spPr>
            <a:xfrm>
              <a:off x="1221214" y="642441"/>
              <a:ext cx="345934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000" dirty="0">
                  <a:solidFill>
                    <a:schemeClr val="bg1">
                      <a:lumMod val="65000"/>
                    </a:schemeClr>
                  </a:solidFill>
                  <a:latin typeface="Wingdings" pitchFamily="2" charset="2"/>
                </a:rPr>
                <a:t>l</a:t>
              </a:r>
            </a:p>
          </p:txBody>
        </p:sp>
      </p:grpSp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BD543D15-A42E-4FE1-860D-D424AA909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83434"/>
              </p:ext>
            </p:extLst>
          </p:nvPr>
        </p:nvGraphicFramePr>
        <p:xfrm>
          <a:off x="8737452" y="-29079"/>
          <a:ext cx="336768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Patrocinador: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pt-BR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Sobrenome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Líder do Projeto: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Sobrenome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Líder</a:t>
                      </a:r>
                      <a:r>
                        <a:rPr 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Técnico de TI:</a:t>
                      </a:r>
                      <a:endParaRPr lang="pt-B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</a:t>
                      </a:r>
                      <a:r>
                        <a:rPr lang="en-US" sz="11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Sobrenome</a:t>
                      </a:r>
                      <a:endParaRPr lang="pt-BR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113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PMO:</a:t>
                      </a:r>
                      <a:endParaRPr lang="pt-B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</a:t>
                      </a:r>
                      <a:r>
                        <a:rPr lang="en-US" sz="11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Sobrenome</a:t>
                      </a:r>
                      <a:endParaRPr lang="pt-BR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234401"/>
                  </a:ext>
                </a:extLst>
              </a:tr>
            </a:tbl>
          </a:graphicData>
        </a:graphic>
      </p:graphicFrame>
      <p:pic>
        <p:nvPicPr>
          <p:cNvPr id="31" name="Picture 6" descr="https://d30y9cdsu7xlg0.cloudfront.net/png/803954-200.png">
            <a:extLst>
              <a:ext uri="{FF2B5EF4-FFF2-40B4-BE49-F238E27FC236}">
                <a16:creationId xmlns:a16="http://schemas.microsoft.com/office/drawing/2014/main" id="{67747DD2-3717-4571-89BB-D31CD8CC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9840" y="160706"/>
            <a:ext cx="402482" cy="4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22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3">
            <a:extLst>
              <a:ext uri="{FF2B5EF4-FFF2-40B4-BE49-F238E27FC236}">
                <a16:creationId xmlns:a16="http://schemas.microsoft.com/office/drawing/2014/main" id="{CC7D752E-C9BB-4501-9439-705A3CD0816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99036" y="1370057"/>
            <a:ext cx="2974649" cy="3785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rIns="0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Curva-S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Entregáveis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840B38B-2D1B-4FAE-B6B8-80C49AD055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732" y="1380910"/>
            <a:ext cx="362196" cy="381600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1816EB11-E3D4-49E8-BD3E-8759E9A7B067}"/>
              </a:ext>
            </a:extLst>
          </p:cNvPr>
          <p:cNvGrpSpPr/>
          <p:nvPr/>
        </p:nvGrpSpPr>
        <p:grpSpPr>
          <a:xfrm>
            <a:off x="95534" y="993600"/>
            <a:ext cx="11918573" cy="291603"/>
            <a:chOff x="95534" y="993600"/>
            <a:chExt cx="11918573" cy="291603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FDB79243-8E8F-402F-B54D-9270719FADAD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1080068" y="993600"/>
              <a:ext cx="1980000" cy="2880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pt-BR" sz="1200" dirty="0">
                  <a:latin typeface="+mj-lt"/>
                  <a:ea typeface="MS Gothic" charset="-128"/>
                </a:rPr>
                <a:t>Sumário Executivo</a:t>
              </a:r>
            </a:p>
          </p:txBody>
        </p:sp>
        <p:cxnSp>
          <p:nvCxnSpPr>
            <p:cNvPr id="8" name="Straight Connector 54">
              <a:extLst>
                <a:ext uri="{FF2B5EF4-FFF2-40B4-BE49-F238E27FC236}">
                  <a16:creationId xmlns:a16="http://schemas.microsoft.com/office/drawing/2014/main" id="{6094A20A-788B-4CBB-B2F7-1B8C11AD60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5534" y="1285203"/>
              <a:ext cx="11918573" cy="0"/>
            </a:xfrm>
            <a:prstGeom prst="lin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C3BB5E5E-5585-432B-A284-729B40679DB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2829699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 Unicode MS" pitchFamily="34" charset="-128"/>
                <a:buNone/>
                <a:defRPr/>
              </a:pPr>
              <a:r>
                <a:rPr lang="pt-BR" sz="1200" dirty="0">
                  <a:latin typeface="+mj-lt"/>
                  <a:ea typeface="MS Gothic" charset="-128"/>
                </a:rPr>
                <a:t>Cronograma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76E5C426-FBCA-40F8-865B-453084043EA0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4559614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pt-BR" sz="1200" dirty="0">
                  <a:latin typeface="+mj-lt"/>
                  <a:ea typeface="MS Gothic" charset="-128"/>
                </a:rPr>
                <a:t>Questões</a:t>
              </a: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8CF6ACB1-0971-482B-A389-80B8B054F02C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6292545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pt-BR" sz="1200" dirty="0">
                  <a:latin typeface="+mj-lt"/>
                  <a:ea typeface="MS Gothic" charset="-128"/>
                </a:rPr>
                <a:t>Riscos</a:t>
              </a:r>
            </a:p>
          </p:txBody>
        </p:sp>
        <p:sp>
          <p:nvSpPr>
            <p:cNvPr id="5" name="AutoShape 9">
              <a:extLst>
                <a:ext uri="{FF2B5EF4-FFF2-40B4-BE49-F238E27FC236}">
                  <a16:creationId xmlns:a16="http://schemas.microsoft.com/office/drawing/2014/main" id="{4DB7DE92-E59C-4C82-AC7D-967B297C512A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8029117" y="993600"/>
              <a:ext cx="1980000" cy="288000"/>
            </a:xfrm>
            <a:custGeom>
              <a:avLst/>
              <a:gdLst>
                <a:gd name="T0" fmla="*/ 1296734 w 21600"/>
                <a:gd name="T1" fmla="*/ 112713 h 21600"/>
                <a:gd name="T2" fmla="*/ 685800 w 21600"/>
                <a:gd name="T3" fmla="*/ 225425 h 21600"/>
                <a:gd name="T4" fmla="*/ 74867 w 21600"/>
                <a:gd name="T5" fmla="*/ 112713 h 21600"/>
                <a:gd name="T6" fmla="*/ 6858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2979 h 21600"/>
                <a:gd name="T14" fmla="*/ 18621 w 21600"/>
                <a:gd name="T15" fmla="*/ 18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200" dirty="0" err="1">
                  <a:latin typeface="+mj-lt"/>
                  <a:ea typeface="MS Gothic" charset="-128"/>
                </a:rPr>
                <a:t>Solicitações</a:t>
              </a:r>
              <a:r>
                <a:rPr lang="en-US" sz="1200" dirty="0">
                  <a:latin typeface="+mj-lt"/>
                  <a:ea typeface="MS Gothic" charset="-128"/>
                </a:rPr>
                <a:t> de M</a:t>
              </a:r>
              <a:r>
                <a:rPr lang="pt-BR" sz="1200" dirty="0" err="1">
                  <a:latin typeface="+mj-lt"/>
                  <a:ea typeface="MS Gothic" charset="-128"/>
                </a:rPr>
                <a:t>udanças</a:t>
              </a:r>
              <a:endParaRPr lang="pt-BR" sz="1200" dirty="0">
                <a:latin typeface="+mj-lt"/>
                <a:ea typeface="MS Gothic" charset="-128"/>
              </a:endParaRPr>
            </a:p>
          </p:txBody>
        </p:sp>
        <p:sp>
          <p:nvSpPr>
            <p:cNvPr id="4" name="AutoShape 13">
              <a:extLst>
                <a:ext uri="{FF2B5EF4-FFF2-40B4-BE49-F238E27FC236}">
                  <a16:creationId xmlns:a16="http://schemas.microsoft.com/office/drawing/2014/main" id="{D979F55F-541A-4606-A465-B0C7D0C5614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9741800" y="993600"/>
              <a:ext cx="1980000" cy="288000"/>
            </a:xfrm>
            <a:custGeom>
              <a:avLst/>
              <a:gdLst>
                <a:gd name="G0" fmla="+- 2357 0 0"/>
                <a:gd name="G1" fmla="+- 21600 0 2357"/>
                <a:gd name="G2" fmla="*/ 2357 1 2"/>
                <a:gd name="G3" fmla="+- 21600 0 G2"/>
                <a:gd name="G4" fmla="+/ 2357 21600 2"/>
                <a:gd name="G5" fmla="+/ G1 0 2"/>
                <a:gd name="G6" fmla="*/ 21600 21600 2357"/>
                <a:gd name="G7" fmla="*/ G6 1 2"/>
                <a:gd name="G8" fmla="+- 21600 0 G7"/>
                <a:gd name="G9" fmla="*/ 21600 1 2"/>
                <a:gd name="G10" fmla="+- 2357 0 G9"/>
                <a:gd name="G11" fmla="?: G10 G8 0"/>
                <a:gd name="G12" fmla="?: G10 G7 21600"/>
                <a:gd name="T0" fmla="*/ 20421 w 21600"/>
                <a:gd name="T1" fmla="*/ 10800 h 21600"/>
                <a:gd name="T2" fmla="*/ 10800 w 21600"/>
                <a:gd name="T3" fmla="*/ 21600 h 21600"/>
                <a:gd name="T4" fmla="*/ 1179 w 21600"/>
                <a:gd name="T5" fmla="*/ 10800 h 21600"/>
                <a:gd name="T6" fmla="*/ 10800 w 21600"/>
                <a:gd name="T7" fmla="*/ 0 h 21600"/>
                <a:gd name="T8" fmla="*/ 2979 w 21600"/>
                <a:gd name="T9" fmla="*/ 2979 h 21600"/>
                <a:gd name="T10" fmla="*/ 18621 w 21600"/>
                <a:gd name="T11" fmla="*/ 186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357" y="21600"/>
                  </a:lnTo>
                  <a:lnTo>
                    <a:pt x="19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marL="182563" indent="-182563" algn="ctr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pt-BR" sz="1200" b="1" dirty="0">
                  <a:latin typeface="+mj-lt"/>
                </a:rPr>
                <a:t>Indicadores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2A77D6-3344-4243-B58C-34F02C966131}"/>
              </a:ext>
            </a:extLst>
          </p:cNvPr>
          <p:cNvSpPr txBox="1"/>
          <p:nvPr/>
        </p:nvSpPr>
        <p:spPr>
          <a:xfrm rot="19831631">
            <a:off x="2392029" y="2737482"/>
            <a:ext cx="3678893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FF0000"/>
                </a:solidFill>
              </a:rPr>
              <a:t>Exemplo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D1C29DC-7E93-4B70-B9B6-83006076E630}"/>
              </a:ext>
            </a:extLst>
          </p:cNvPr>
          <p:cNvSpPr txBox="1"/>
          <p:nvPr/>
        </p:nvSpPr>
        <p:spPr>
          <a:xfrm rot="19831631">
            <a:off x="1558329" y="3477952"/>
            <a:ext cx="6209404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Copiar do cronograma os gráficos criados e desejados e colar aqui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pt-BR" sz="2000" dirty="0" err="1">
                <a:solidFill>
                  <a:srgbClr val="FF0000"/>
                </a:solidFill>
              </a:rPr>
              <a:t>ugestão</a:t>
            </a:r>
            <a:r>
              <a:rPr lang="pt-BR" sz="2000" dirty="0">
                <a:solidFill>
                  <a:srgbClr val="FF0000"/>
                </a:solidFill>
              </a:rPr>
              <a:t>: curva de progresso, </a:t>
            </a:r>
            <a:r>
              <a:rPr lang="pt-BR" sz="2000" dirty="0" err="1">
                <a:solidFill>
                  <a:srgbClr val="FF0000"/>
                </a:solidFill>
              </a:rPr>
              <a:t>curva-S</a:t>
            </a:r>
            <a:r>
              <a:rPr lang="pt-BR" sz="2000" dirty="0">
                <a:solidFill>
                  <a:srgbClr val="FF0000"/>
                </a:solidFill>
              </a:rPr>
              <a:t> e fatias de % status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B179052-800B-4FD5-88E9-3CAC28D7DF72}"/>
              </a:ext>
            </a:extLst>
          </p:cNvPr>
          <p:cNvSpPr txBox="1"/>
          <p:nvPr/>
        </p:nvSpPr>
        <p:spPr>
          <a:xfrm rot="19831631">
            <a:off x="5446823" y="4872892"/>
            <a:ext cx="4429453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Mostrar</a:t>
            </a:r>
            <a:r>
              <a:rPr lang="en-US" sz="2000" dirty="0">
                <a:solidFill>
                  <a:srgbClr val="FF0000"/>
                </a:solidFill>
              </a:rPr>
              <a:t> a </a:t>
            </a:r>
            <a:r>
              <a:rPr lang="en-US" sz="2000" dirty="0" err="1">
                <a:solidFill>
                  <a:srgbClr val="FF0000"/>
                </a:solidFill>
              </a:rPr>
              <a:t>saúde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financeira</a:t>
            </a:r>
            <a:r>
              <a:rPr lang="en-US" sz="2000" dirty="0">
                <a:solidFill>
                  <a:srgbClr val="FF0000"/>
                </a:solidFill>
              </a:rPr>
              <a:t> do projeto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C35DE0D4-F539-4D06-A187-5929910196D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74020" y="1370057"/>
            <a:ext cx="2974649" cy="3785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rIns="0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Curva-S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Progresso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8C8061B-ABCD-44FC-A5AE-6C98F428E5B1}"/>
              </a:ext>
            </a:extLst>
          </p:cNvPr>
          <p:cNvSpPr txBox="1"/>
          <p:nvPr/>
        </p:nvSpPr>
        <p:spPr>
          <a:xfrm>
            <a:off x="86866" y="142873"/>
            <a:ext cx="83952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pt-BR" sz="2400" dirty="0">
                <a:solidFill>
                  <a:schemeClr val="bg1"/>
                </a:solidFill>
              </a:rPr>
              <a:t>P9999-999 - Projeto XXXX</a:t>
            </a:r>
            <a:endParaRPr lang="pt-BR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18A8DED-3D0F-4F01-915D-6B5CA8CDD3D2}"/>
              </a:ext>
            </a:extLst>
          </p:cNvPr>
          <p:cNvGrpSpPr/>
          <p:nvPr/>
        </p:nvGrpSpPr>
        <p:grpSpPr>
          <a:xfrm>
            <a:off x="110050" y="613871"/>
            <a:ext cx="8551350" cy="325077"/>
            <a:chOff x="110050" y="613871"/>
            <a:chExt cx="8551350" cy="325077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32C9C8B-837C-4414-92C1-3320FAA4378F}"/>
                </a:ext>
              </a:extLst>
            </p:cNvPr>
            <p:cNvSpPr/>
            <p:nvPr/>
          </p:nvSpPr>
          <p:spPr>
            <a:xfrm>
              <a:off x="110050" y="619503"/>
              <a:ext cx="1256159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 Geral:</a:t>
              </a:r>
              <a:endPara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40869C18-D415-4BED-B415-671055FECE15}"/>
                </a:ext>
              </a:extLst>
            </p:cNvPr>
            <p:cNvSpPr/>
            <p:nvPr/>
          </p:nvSpPr>
          <p:spPr>
            <a:xfrm>
              <a:off x="1710251" y="623649"/>
              <a:ext cx="1789558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 Planejado: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613219C-9E5F-4775-8C99-F3646045739F}"/>
                </a:ext>
              </a:extLst>
            </p:cNvPr>
            <p:cNvSpPr/>
            <p:nvPr/>
          </p:nvSpPr>
          <p:spPr>
            <a:xfrm>
              <a:off x="3472957" y="613871"/>
              <a:ext cx="1789558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 Realizado: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9222AB7-4080-47CF-8D03-2FD2A671DD20}"/>
                </a:ext>
              </a:extLst>
            </p:cNvPr>
            <p:cNvSpPr/>
            <p:nvPr/>
          </p:nvSpPr>
          <p:spPr>
            <a:xfrm>
              <a:off x="5615914" y="623348"/>
              <a:ext cx="1358775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IDP:</a:t>
              </a:r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0%</a:t>
              </a:r>
              <a:endParaRPr lang="pt-BR" sz="3000" dirty="0">
                <a:solidFill>
                  <a:schemeClr val="bg1">
                    <a:lumMod val="65000"/>
                  </a:schemeClr>
                </a:solidFill>
                <a:latin typeface="Wingdings" pitchFamily="2" charset="2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5F66B63-6574-4F6A-BFC5-A13F386848AE}"/>
                </a:ext>
              </a:extLst>
            </p:cNvPr>
            <p:cNvSpPr/>
            <p:nvPr/>
          </p:nvSpPr>
          <p:spPr>
            <a:xfrm>
              <a:off x="6580376" y="623348"/>
              <a:ext cx="2081024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950" dirty="0">
                  <a:solidFill>
                    <a:srgbClr val="FF0000"/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&lt; 84%    </a:t>
              </a:r>
              <a:r>
                <a:rPr lang="pt-BR" sz="950" dirty="0">
                  <a:solidFill>
                    <a:srgbClr val="FFFF00"/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&gt; 85% e &lt; 95%    </a:t>
              </a:r>
              <a:r>
                <a:rPr lang="pt-BR" sz="950" dirty="0">
                  <a:solidFill>
                    <a:schemeClr val="accent3">
                      <a:lumMod val="75000"/>
                    </a:schemeClr>
                  </a:solidFill>
                  <a:latin typeface="Wingdings" pitchFamily="2" charset="2"/>
                </a:rPr>
                <a:t>l</a:t>
              </a:r>
              <a:r>
                <a:rPr lang="pt-BR" sz="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&gt; 96% 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FE60BE1-8AE3-4401-8EFE-6258D26A9B28}"/>
                </a:ext>
              </a:extLst>
            </p:cNvPr>
            <p:cNvSpPr/>
            <p:nvPr/>
          </p:nvSpPr>
          <p:spPr>
            <a:xfrm>
              <a:off x="1221214" y="642441"/>
              <a:ext cx="345934" cy="2965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161290" bIns="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000" dirty="0">
                  <a:solidFill>
                    <a:schemeClr val="bg1">
                      <a:lumMod val="65000"/>
                    </a:schemeClr>
                  </a:solidFill>
                  <a:latin typeface="Wingdings" pitchFamily="2" charset="2"/>
                </a:rPr>
                <a:t>l</a:t>
              </a:r>
            </a:p>
          </p:txBody>
        </p:sp>
      </p:grp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6F734C7C-890F-4936-9FAF-044D71295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276640"/>
              </p:ext>
            </p:extLst>
          </p:nvPr>
        </p:nvGraphicFramePr>
        <p:xfrm>
          <a:off x="8737452" y="-29079"/>
          <a:ext cx="336768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Patrocinador: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pt-BR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Sobrenome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Líder do Projeto: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Sobrenome</a:t>
                      </a: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Líder</a:t>
                      </a:r>
                      <a:r>
                        <a:rPr 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Técnico de TI:</a:t>
                      </a:r>
                      <a:endParaRPr lang="pt-B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</a:t>
                      </a:r>
                      <a:r>
                        <a:rPr lang="en-US" sz="11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Sobrenome</a:t>
                      </a:r>
                      <a:endParaRPr lang="pt-BR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113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PMO:</a:t>
                      </a:r>
                      <a:endParaRPr lang="pt-B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 e </a:t>
                      </a:r>
                      <a:r>
                        <a:rPr lang="en-US" sz="11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Sobrenome</a:t>
                      </a:r>
                      <a:endParaRPr lang="pt-BR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234401"/>
                  </a:ext>
                </a:extLst>
              </a:tr>
            </a:tbl>
          </a:graphicData>
        </a:graphic>
      </p:graphicFrame>
      <p:pic>
        <p:nvPicPr>
          <p:cNvPr id="29" name="Picture 6" descr="https://d30y9cdsu7xlg0.cloudfront.net/png/803954-200.png">
            <a:extLst>
              <a:ext uri="{FF2B5EF4-FFF2-40B4-BE49-F238E27FC236}">
                <a16:creationId xmlns:a16="http://schemas.microsoft.com/office/drawing/2014/main" id="{E9FFC7D6-24DC-4A42-A071-E250DEA1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9840" y="160706"/>
            <a:ext cx="402482" cy="4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55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97" y="6712549"/>
            <a:ext cx="6399143" cy="197466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4391712" y="2796063"/>
            <a:ext cx="28186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prstClr val="white"/>
                </a:solidFill>
                <a:cs typeface="Calibri"/>
              </a:rPr>
              <a:t>Obrigado.</a:t>
            </a:r>
            <a:endParaRPr lang="en-US" sz="5000" dirty="0">
              <a:solidFill>
                <a:prstClr val="white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78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Y5jGV_ykiuVyS0Cjb_P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fnrFo8xQ0i__k697w170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nUiL1w6o0KiHv1.cdK0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nJnAGMEOJBcWXC4CK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dXJ18QM06_TJ3f.LtFR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yvHctm20OVPNMBs_H16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PkltDfyZ0G._IlxGFLWH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fnrFo8xQ0i__k697w170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nUiL1w6o0KiHv1.cdK0a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nJnAGMEOJBcWXC4CKS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yvHctm20OVPNMBs_H16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QIib4t9UWFLgrgHEJ5c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dXJ18QM06_TJ3f.LtFR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PkltDfyZ0G._IlxGFLWH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fnrFo8xQ0i__k697w170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nUiL1w6o0KiHv1.cdK0a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yvHctm20OVPNMBs_H16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dXJ18QM06_TJ3f.LtFR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nJnAGMEOJBcWXC4CKS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PkltDfyZ0G._IlxGFLWH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fnrFo8xQ0i__k697w170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yvHctm20OVPNMBs_H16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Y5jGV_ykiuVyS0Cjb_P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dXJ18QM06_TJ3f.LtF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nJnAGMEOJBcWXC4CKS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nUiL1w6o0KiHv1.cdK0a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PkltDfyZ0G._IlxGFLWH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yvHctm20OVPNMBs_H16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dXJ18QM06_TJ3f.LtFR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nJnAGMEOJBcWXC4CKS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nUiL1w6o0KiHv1.cdK0a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fnrFo8xQ0i__k697w170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QIib4t9UWFLgrgHEJ5c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QIib4t9UWFLgrgHEJ5c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QIib4t9UWFLgrgHEJ5c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yvHctm20OVPNMBs_H16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dXJ18QM06_TJ3f.LtFR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nJnAGMEOJBcWXC4CKS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nUiL1w6o0KiHv1.cdK0a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fnrFo8xQ0i__k697w170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PkltDfyZ0G._IlxGFLWH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Y5jGV_ykiuVyS0Cjb_P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9npeimh.km2W5wY6TtyK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Y5jGV_ykiuVyS0Cjb_P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9npeimh.km2W5wY6Tty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PkltDfyZ0G._IlxGFLWHQ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6252</TotalTime>
  <Words>795</Words>
  <Application>Microsoft Office PowerPoint</Application>
  <PresentationFormat>Widescreen</PresentationFormat>
  <Paragraphs>247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Arial Unicode MS</vt:lpstr>
      <vt:lpstr>Calibri</vt:lpstr>
      <vt:lpstr>Calibri (corpo)</vt:lpstr>
      <vt:lpstr>Calibri Light</vt:lpstr>
      <vt:lpstr>Times New Roman</vt:lpstr>
      <vt:lpstr>Trebuchet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Promobom Autopass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Katia Massa</dc:creator>
  <cp:lastModifiedBy>Marco Dittrichi</cp:lastModifiedBy>
  <cp:revision>485</cp:revision>
  <cp:lastPrinted>2018-02-05T19:32:57Z</cp:lastPrinted>
  <dcterms:created xsi:type="dcterms:W3CDTF">2016-07-26T21:02:22Z</dcterms:created>
  <dcterms:modified xsi:type="dcterms:W3CDTF">2022-02-06T11:07:03Z</dcterms:modified>
</cp:coreProperties>
</file>