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530" r:id="rId3"/>
    <p:sldId id="529" r:id="rId4"/>
    <p:sldId id="308" r:id="rId5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o Marinho dos Santos" initials="RMd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9" autoAdjust="0"/>
    <p:restoredTop sz="94061" autoAdjust="0"/>
  </p:normalViewPr>
  <p:slideViewPr>
    <p:cSldViewPr snapToGrid="0" snapToObjects="1">
      <p:cViewPr varScale="1">
        <p:scale>
          <a:sx n="111" d="100"/>
          <a:sy n="111" d="100"/>
        </p:scale>
        <p:origin x="8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9AF39FF5-F2D1-F54F-BF77-F7B91E06CE9A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75CF3DB3-1FC9-604D-981C-4084F83DE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4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22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3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06/02/2022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0" y="6759926"/>
            <a:ext cx="8532191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0" y="6759926"/>
            <a:ext cx="8532191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D493-2442-4EE1-B6CB-0E7A4FAB305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06/02/2022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D15-0AC7-4989-B3CA-858EF1998F5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2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jpeg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7" y="6712549"/>
            <a:ext cx="6399143" cy="197466"/>
          </a:xfrm>
          <a:prstGeom prst="rect">
            <a:avLst/>
          </a:prstGeom>
        </p:spPr>
      </p:pic>
      <p:sp>
        <p:nvSpPr>
          <p:cNvPr id="6" name="CaixaDeTexto 12"/>
          <p:cNvSpPr txBox="1"/>
          <p:nvPr/>
        </p:nvSpPr>
        <p:spPr>
          <a:xfrm>
            <a:off x="4377697" y="3845135"/>
            <a:ext cx="3206776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Relatório</a:t>
            </a:r>
            <a:r>
              <a:rPr lang="pt-BR" alt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de</a:t>
            </a:r>
            <a:r>
              <a:rPr lang="pt-BR" alt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Status</a:t>
            </a:r>
          </a:p>
          <a:p>
            <a:pPr algn="ctr"/>
            <a:r>
              <a:rPr lang="en-US" altLang="pt-BR" sz="2000" b="1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Semanal</a:t>
            </a:r>
            <a:endParaRPr lang="pt-BR" altLang="pt-BR" sz="20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44624" y="5133336"/>
            <a:ext cx="2872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99/99/99 a 99/99/99</a:t>
            </a:r>
            <a:endParaRPr lang="pt-BR" sz="24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5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578DB04-D4C1-4EE8-A237-5DB154D5E124}"/>
              </a:ext>
            </a:extLst>
          </p:cNvPr>
          <p:cNvGrpSpPr/>
          <p:nvPr/>
        </p:nvGrpSpPr>
        <p:grpSpPr>
          <a:xfrm>
            <a:off x="787956" y="6401257"/>
            <a:ext cx="9827468" cy="382308"/>
            <a:chOff x="528644" y="6878933"/>
            <a:chExt cx="9827468" cy="382308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8D30B53A-576C-4850-96E1-5C223468859B}"/>
                </a:ext>
              </a:extLst>
            </p:cNvPr>
            <p:cNvSpPr/>
            <p:nvPr/>
          </p:nvSpPr>
          <p:spPr>
            <a:xfrm>
              <a:off x="917456" y="6878933"/>
              <a:ext cx="9438656" cy="382308"/>
            </a:xfrm>
            <a:prstGeom prst="rect">
              <a:avLst/>
            </a:prstGeom>
            <a:noFill/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spcBef>
                  <a:spcPct val="0"/>
                </a:spcBef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Não iniciado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</a:t>
              </a:r>
              <a:r>
                <a:rPr lang="pt-BR" sz="1400" dirty="0">
                  <a:solidFill>
                    <a:schemeClr val="accent6"/>
                  </a:solidFill>
                  <a:latin typeface="Wingdings" pitchFamily="2" charset="2"/>
                </a:rPr>
                <a:t>l</a:t>
              </a:r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ão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iniciado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 (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Atrasado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)</a:t>
              </a:r>
              <a:r>
                <a:rPr lang="pt-BR" sz="1400" dirty="0">
                  <a:solidFill>
                    <a:schemeClr val="tx1"/>
                  </a:solidFill>
                  <a:latin typeface="Calibri (corpo)"/>
                </a:rPr>
                <a:t>     </a:t>
              </a:r>
              <a:r>
                <a:rPr lang="pt-BR" sz="1400" dirty="0">
                  <a:solidFill>
                    <a:schemeClr val="tx1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Concluído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chemeClr val="accent4"/>
                  </a:solidFill>
                  <a:latin typeface="Wingdings" pitchFamily="2" charset="2"/>
                </a:rPr>
                <a:t>l</a:t>
              </a:r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Concluído com atraso     </a:t>
              </a:r>
              <a:r>
                <a:rPr lang="pt-BR" sz="1400" dirty="0">
                  <a:solidFill>
                    <a:schemeClr val="accent5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Paralisado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No Prazo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Risco de Atraso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Atrasado</a:t>
              </a:r>
              <a:endParaRPr lang="pt-BR" sz="1000" dirty="0">
                <a:solidFill>
                  <a:schemeClr val="tx1"/>
                </a:solidFill>
                <a:latin typeface="Wingdings" pitchFamily="2" charset="2"/>
              </a:endParaRPr>
            </a:p>
          </p:txBody>
        </p:sp>
        <p:pic>
          <p:nvPicPr>
            <p:cNvPr id="66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FFD70BB4-0347-4D68-8C3C-396B8C924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44" y="6902849"/>
              <a:ext cx="320669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C3B8D35-4447-4849-872D-B68E28D3B615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Relatório de Status Executivo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2" name="Group 96">
            <a:extLst>
              <a:ext uri="{FF2B5EF4-FFF2-40B4-BE49-F238E27FC236}">
                <a16:creationId xmlns:a16="http://schemas.microsoft.com/office/drawing/2014/main" id="{6D5E72E6-1219-44CD-89A4-26D7A5ACA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628460"/>
              </p:ext>
            </p:extLst>
          </p:nvPr>
        </p:nvGraphicFramePr>
        <p:xfrm>
          <a:off x="2220224" y="954094"/>
          <a:ext cx="7483334" cy="5104347"/>
        </p:xfrm>
        <a:graphic>
          <a:graphicData uri="http://schemas.openxmlformats.org/drawingml/2006/table">
            <a:tbl>
              <a:tblPr/>
              <a:tblGrid>
                <a:gridCol w="621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3008613051"/>
                    </a:ext>
                  </a:extLst>
                </a:gridCol>
              </a:tblGrid>
              <a:tr h="467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Projetos</a:t>
                      </a:r>
                      <a:endParaRPr kumimoji="0" lang="pt-B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Status</a:t>
                      </a:r>
                      <a:endParaRPr kumimoji="0" lang="pt-B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023809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11916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096653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052463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467178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73696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957878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28633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10453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075558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93587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980342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51639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298315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8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4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Resultado de imagem para icon planejamento">
            <a:extLst>
              <a:ext uri="{FF2B5EF4-FFF2-40B4-BE49-F238E27FC236}">
                <a16:creationId xmlns:a16="http://schemas.microsoft.com/office/drawing/2014/main" id="{B4B47E36-2C2F-4126-A31B-549FAA7B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55" y="1094013"/>
            <a:ext cx="467566" cy="4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19">
            <a:extLst>
              <a:ext uri="{FF2B5EF4-FFF2-40B4-BE49-F238E27FC236}">
                <a16:creationId xmlns:a16="http://schemas.microsoft.com/office/drawing/2014/main" id="{834E623C-7C3C-450B-BAC3-84C008255EF1}"/>
              </a:ext>
            </a:extLst>
          </p:cNvPr>
          <p:cNvGrpSpPr>
            <a:grpSpLocks/>
          </p:cNvGrpSpPr>
          <p:nvPr/>
        </p:nvGrpSpPr>
        <p:grpSpPr bwMode="auto">
          <a:xfrm>
            <a:off x="6246073" y="1001285"/>
            <a:ext cx="5716365" cy="2180636"/>
            <a:chOff x="5537149" y="4043349"/>
            <a:chExt cx="3110656" cy="2712538"/>
          </a:xfrm>
        </p:grpSpPr>
        <p:sp>
          <p:nvSpPr>
            <p:cNvPr id="46" name="Rounded Rectangle 10">
              <a:extLst>
                <a:ext uri="{FF2B5EF4-FFF2-40B4-BE49-F238E27FC236}">
                  <a16:creationId xmlns:a16="http://schemas.microsoft.com/office/drawing/2014/main" id="{7E2BBDAD-8957-4236-8577-DE0EB9D3FF6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37149" y="4164929"/>
              <a:ext cx="3110656" cy="2590958"/>
            </a:xfrm>
            <a:prstGeom prst="roundRect">
              <a:avLst>
                <a:gd name="adj" fmla="val 3185"/>
              </a:avLst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72000" tIns="144000" rIns="36000"/>
            <a:lstStyle/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rgbClr val="7F7F7F"/>
                </a:buClr>
                <a:buSzPct val="120000"/>
                <a:buFont typeface="Wingdings" pitchFamily="2" charset="2"/>
                <a:buChar char="§"/>
              </a:pPr>
              <a:endParaRPr lang="pt-BR" sz="1000"/>
            </a:p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rgbClr val="7F7F7F"/>
                </a:buClr>
                <a:buSzPct val="120000"/>
                <a:buFont typeface="Wingdings" pitchFamily="2" charset="2"/>
                <a:buChar char="§"/>
              </a:pPr>
              <a:endParaRPr lang="pt-BR" sz="1000">
                <a:solidFill>
                  <a:srgbClr val="000000"/>
                </a:solidFill>
              </a:endParaRPr>
            </a:p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rgbClr val="7F7F7F"/>
                </a:buClr>
                <a:buSzPct val="120000"/>
                <a:buFont typeface="Wingdings" pitchFamily="2" charset="2"/>
                <a:buChar char="§"/>
              </a:pPr>
              <a:endParaRPr lang="pt-BR" sz="1000"/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735A8792-1C4D-46FB-A212-2595E3440097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5340" y="4043349"/>
              <a:ext cx="1270164" cy="3106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rIns="0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Principais Pontos de Atenção / Riscos</a:t>
              </a:r>
            </a:p>
          </p:txBody>
        </p:sp>
      </p:grpSp>
      <p:sp>
        <p:nvSpPr>
          <p:cNvPr id="59" name="Text Box 102">
            <a:extLst>
              <a:ext uri="{FF2B5EF4-FFF2-40B4-BE49-F238E27FC236}">
                <a16:creationId xmlns:a16="http://schemas.microsoft.com/office/drawing/2014/main" id="{C98837B1-42F1-4851-93D1-0BECCCEB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0" y="1214846"/>
            <a:ext cx="5590902" cy="186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180975" indent="-180975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/>
              <a:t>[descreva as principais atividades realizadas e decisões formalizadas, responsável e data alvo]</a:t>
            </a:r>
          </a:p>
          <a:p>
            <a:pPr marL="180975" indent="-180975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/>
              <a:t>...</a:t>
            </a:r>
          </a:p>
          <a:p>
            <a:pPr marL="180975" indent="-180975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>
                <a:solidFill>
                  <a:srgbClr val="000000"/>
                </a:solidFill>
              </a:rPr>
              <a:t>...</a:t>
            </a:r>
            <a:endParaRPr lang="pt-BR" sz="1000" dirty="0"/>
          </a:p>
          <a:p>
            <a:pPr marL="180975" indent="-180975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>
                <a:solidFill>
                  <a:srgbClr val="000000"/>
                </a:solidFill>
              </a:rPr>
              <a:t>...</a:t>
            </a:r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endParaRPr lang="pt-BR" sz="1000" dirty="0"/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endParaRPr lang="en-US" sz="1000" dirty="0"/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2E9A8E29-D1B7-4F27-A597-53A0062E70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8941" y="1101849"/>
            <a:ext cx="382897" cy="331353"/>
          </a:xfrm>
          <a:prstGeom prst="rect">
            <a:avLst/>
          </a:prstGeom>
        </p:spPr>
      </p:pic>
      <p:grpSp>
        <p:nvGrpSpPr>
          <p:cNvPr id="22" name="Group 20">
            <a:extLst>
              <a:ext uri="{FF2B5EF4-FFF2-40B4-BE49-F238E27FC236}">
                <a16:creationId xmlns:a16="http://schemas.microsoft.com/office/drawing/2014/main" id="{2DB6B1AE-C4D1-45AC-8FBD-657CC6CF8164}"/>
              </a:ext>
            </a:extLst>
          </p:cNvPr>
          <p:cNvGrpSpPr>
            <a:grpSpLocks/>
          </p:cNvGrpSpPr>
          <p:nvPr/>
        </p:nvGrpSpPr>
        <p:grpSpPr bwMode="auto">
          <a:xfrm>
            <a:off x="508015" y="4102006"/>
            <a:ext cx="5220719" cy="2189612"/>
            <a:chOff x="-5862454" y="6934752"/>
            <a:chExt cx="5107260" cy="2278009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FFA5CC26-DD63-449B-94FC-8F5E293B54E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-5862454" y="7068398"/>
              <a:ext cx="5107260" cy="2144363"/>
            </a:xfrm>
            <a:prstGeom prst="roundRect">
              <a:avLst>
                <a:gd name="adj" fmla="val 2588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72000" tIns="144000" rIns="36000"/>
            <a:lstStyle/>
            <a:p>
              <a:pPr marL="180975" indent="-180975" hangingPunct="0">
                <a:lnSpc>
                  <a:spcPct val="110000"/>
                </a:lnSpc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Wingdings" pitchFamily="2" charset="2"/>
                <a:buChar char="§"/>
                <a:tabLst>
                  <a:tab pos="180975" algn="l"/>
                </a:tabLst>
              </a:pPr>
              <a:r>
                <a:rPr lang="pt-BR" sz="1000" dirty="0"/>
                <a:t>[descreva os pontos de atenção/risco, plano de ação, responsável e data alvo]</a:t>
              </a:r>
            </a:p>
            <a:p>
              <a:pPr marL="180975" indent="-180975" hangingPunct="0">
                <a:lnSpc>
                  <a:spcPct val="110000"/>
                </a:lnSpc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Wingdings" pitchFamily="2" charset="2"/>
                <a:buChar char="§"/>
                <a:tabLst>
                  <a:tab pos="180975" algn="l"/>
                </a:tabLst>
              </a:pPr>
              <a:r>
                <a:rPr lang="pt-BR" sz="1000" dirty="0"/>
                <a:t>...</a:t>
              </a:r>
            </a:p>
            <a:p>
              <a:pPr marL="180975" indent="-180975" hangingPunct="0">
                <a:lnSpc>
                  <a:spcPct val="110000"/>
                </a:lnSpc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Wingdings" pitchFamily="2" charset="2"/>
                <a:buChar char="§"/>
                <a:tabLst>
                  <a:tab pos="180975" algn="l"/>
                </a:tabLst>
              </a:pPr>
              <a:r>
                <a:rPr lang="pt-BR" sz="1000" dirty="0"/>
                <a:t>...</a:t>
              </a:r>
            </a:p>
            <a:p>
              <a:pPr marL="180975" indent="-180975" hangingPunct="0">
                <a:lnSpc>
                  <a:spcPct val="110000"/>
                </a:lnSpc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Wingdings" pitchFamily="2" charset="2"/>
                <a:buChar char="§"/>
                <a:tabLst>
                  <a:tab pos="180975" algn="l"/>
                </a:tabLst>
              </a:pPr>
              <a:r>
                <a:rPr lang="pt-BR" sz="1000" dirty="0"/>
                <a:t>..</a:t>
              </a:r>
              <a:r>
                <a:rPr lang="pt-BR" sz="1000" dirty="0">
                  <a:solidFill>
                    <a:srgbClr val="002060"/>
                  </a:solidFill>
                  <a:sym typeface="Wingdings" pitchFamily="2" charset="2"/>
                </a:rPr>
                <a:t>.</a:t>
              </a:r>
              <a:endParaRPr lang="pt-BR" sz="1000" dirty="0"/>
            </a:p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chemeClr val="accent1"/>
                </a:buClr>
                <a:buSzPct val="120000"/>
                <a:buFont typeface="Wingdings" pitchFamily="2" charset="2"/>
                <a:buChar char="§"/>
              </a:pPr>
              <a:endParaRPr lang="pt-BR" sz="1000" dirty="0"/>
            </a:p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chemeClr val="accent1"/>
                </a:buClr>
                <a:buSzPct val="120000"/>
                <a:buFont typeface="Wingdings" pitchFamily="2" charset="2"/>
                <a:buChar char="§"/>
              </a:pPr>
              <a:endParaRPr lang="pt-BR" sz="1000" dirty="0">
                <a:solidFill>
                  <a:srgbClr val="000000"/>
                </a:solidFill>
              </a:endParaRPr>
            </a:p>
            <a:p>
              <a:pPr marL="142875" indent="-142875" hangingPunct="0">
                <a:lnSpc>
                  <a:spcPct val="110000"/>
                </a:lnSpc>
                <a:buClr>
                  <a:schemeClr val="accent1"/>
                </a:buClr>
                <a:buSzPct val="100000"/>
              </a:pPr>
              <a:endParaRPr lang="pt-BR" sz="1000" dirty="0"/>
            </a:p>
            <a:p>
              <a:pPr marL="142875" indent="-142875" hangingPunct="0">
                <a:lnSpc>
                  <a:spcPct val="110000"/>
                </a:lnSpc>
                <a:buClr>
                  <a:schemeClr val="accent1"/>
                </a:buClr>
                <a:buSzPct val="100000"/>
                <a:buFont typeface="Wingdings" pitchFamily="2" charset="2"/>
                <a:buChar char="§"/>
              </a:pPr>
              <a:endParaRPr lang="pt-BR" sz="1000" dirty="0"/>
            </a:p>
            <a:p>
              <a:pPr marL="142875" indent="-142875" hangingPunct="0">
                <a:lnSpc>
                  <a:spcPct val="110000"/>
                </a:lnSpc>
                <a:buClr>
                  <a:schemeClr val="accent1"/>
                </a:buClr>
                <a:buSzPct val="100000"/>
                <a:buFont typeface="Wingdings" pitchFamily="2" charset="2"/>
                <a:buChar char="§"/>
              </a:pPr>
              <a:endParaRPr lang="pt-BR" sz="1000" dirty="0"/>
            </a:p>
            <a:p>
              <a:pPr marL="142875" indent="-142875" hangingPunct="0">
                <a:lnSpc>
                  <a:spcPct val="110000"/>
                </a:lnSpc>
                <a:buClr>
                  <a:schemeClr val="accent1"/>
                </a:buClr>
                <a:buSzPct val="100000"/>
                <a:buFont typeface="Wingdings" pitchFamily="2" charset="2"/>
                <a:buChar char="§"/>
              </a:pPr>
              <a:endParaRPr lang="pt-BR" sz="1000" dirty="0"/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D4FC12D1-9068-4E91-8DC1-C1963B492DD6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5690222" y="6934752"/>
              <a:ext cx="814541" cy="2598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rIns="7200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Progressos</a:t>
              </a:r>
              <a:r>
                <a:rPr lang="pt-BR" sz="1100" b="1" dirty="0">
                  <a:solidFill>
                    <a:schemeClr val="accent1"/>
                  </a:solidFill>
                </a:rPr>
                <a:t> </a:t>
              </a:r>
            </a:p>
          </p:txBody>
        </p:sp>
      </p:grpSp>
      <p:pic>
        <p:nvPicPr>
          <p:cNvPr id="72" name="Picture 2" descr="https://d30y9cdsu7xlg0.cloudfront.net/png/659620-200.png">
            <a:extLst>
              <a:ext uri="{FF2B5EF4-FFF2-40B4-BE49-F238E27FC236}">
                <a16:creationId xmlns:a16="http://schemas.microsoft.com/office/drawing/2014/main" id="{771E3CBC-6BCD-4EBE-A77A-72F216F4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01" y="4226880"/>
            <a:ext cx="392005" cy="39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29">
            <a:extLst>
              <a:ext uri="{FF2B5EF4-FFF2-40B4-BE49-F238E27FC236}">
                <a16:creationId xmlns:a16="http://schemas.microsoft.com/office/drawing/2014/main" id="{91D7BD2C-B790-472F-A56F-D7B1809B84D4}"/>
              </a:ext>
            </a:extLst>
          </p:cNvPr>
          <p:cNvGrpSpPr>
            <a:grpSpLocks/>
          </p:cNvGrpSpPr>
          <p:nvPr/>
        </p:nvGrpSpPr>
        <p:grpSpPr bwMode="auto">
          <a:xfrm>
            <a:off x="6246073" y="3219744"/>
            <a:ext cx="5716365" cy="3065339"/>
            <a:chOff x="5150715" y="1513530"/>
            <a:chExt cx="3713526" cy="2464526"/>
          </a:xfrm>
        </p:grpSpPr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34D9C1C4-3332-4034-9916-0B765ACA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150715" y="1624795"/>
              <a:ext cx="3713526" cy="2353261"/>
            </a:xfrm>
            <a:prstGeom prst="roundRect">
              <a:avLst>
                <a:gd name="adj" fmla="val 334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72000" tIns="144000" rIns="36000"/>
            <a:lstStyle/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rgbClr val="7F7F7F"/>
                </a:buClr>
                <a:buSzPct val="120000"/>
                <a:buFont typeface="Wingdings" pitchFamily="2" charset="2"/>
                <a:buChar char="§"/>
              </a:pPr>
              <a:endParaRPr lang="pt-BR" sz="1000">
                <a:solidFill>
                  <a:srgbClr val="000000"/>
                </a:solidFill>
              </a:endParaRP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F6535D0A-F8BF-469C-9B69-387D5027DD30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91812" y="1513530"/>
              <a:ext cx="752735" cy="2007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72000" rIns="7200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Próximos Passos</a:t>
              </a:r>
            </a:p>
          </p:txBody>
        </p:sp>
      </p:grpSp>
      <p:sp>
        <p:nvSpPr>
          <p:cNvPr id="60" name="Text Box 104">
            <a:extLst>
              <a:ext uri="{FF2B5EF4-FFF2-40B4-BE49-F238E27FC236}">
                <a16:creationId xmlns:a16="http://schemas.microsoft.com/office/drawing/2014/main" id="{58C717B3-B682-4DB4-9E37-15CA7860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423" y="3435531"/>
            <a:ext cx="5564777" cy="279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82563" indent="-182563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/>
              <a:t>[descreva os próximos passos a serem realizados até o próximo reunião de status, responsável e data alvo]</a:t>
            </a:r>
          </a:p>
          <a:p>
            <a:pPr marL="182563" indent="-182563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/>
              <a:t>...</a:t>
            </a:r>
          </a:p>
          <a:p>
            <a:pPr marL="182563" indent="-182563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/>
              <a:t>...</a:t>
            </a:r>
          </a:p>
          <a:p>
            <a:pPr marL="182563" indent="-182563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/>
              <a:t>...</a:t>
            </a:r>
          </a:p>
          <a:p>
            <a:pPr marL="182563" indent="-182563" hangingPunct="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/>
              <a:t>...</a:t>
            </a:r>
          </a:p>
        </p:txBody>
      </p:sp>
      <p:pic>
        <p:nvPicPr>
          <p:cNvPr id="73" name="Picture 10" descr="https://d30y9cdsu7xlg0.cloudfront.net/png/7382-200.png">
            <a:extLst>
              <a:ext uri="{FF2B5EF4-FFF2-40B4-BE49-F238E27FC236}">
                <a16:creationId xmlns:a16="http://schemas.microsoft.com/office/drawing/2014/main" id="{03F7D867-EA83-4096-9A82-92CD1FF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6523" y="3344514"/>
            <a:ext cx="38100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578DB04-D4C1-4EE8-A237-5DB154D5E124}"/>
              </a:ext>
            </a:extLst>
          </p:cNvPr>
          <p:cNvGrpSpPr/>
          <p:nvPr/>
        </p:nvGrpSpPr>
        <p:grpSpPr>
          <a:xfrm>
            <a:off x="787956" y="6401257"/>
            <a:ext cx="9827468" cy="382308"/>
            <a:chOff x="528644" y="6878933"/>
            <a:chExt cx="9827468" cy="382308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8D30B53A-576C-4850-96E1-5C223468859B}"/>
                </a:ext>
              </a:extLst>
            </p:cNvPr>
            <p:cNvSpPr/>
            <p:nvPr/>
          </p:nvSpPr>
          <p:spPr>
            <a:xfrm>
              <a:off x="917456" y="6878933"/>
              <a:ext cx="9438656" cy="382308"/>
            </a:xfrm>
            <a:prstGeom prst="rect">
              <a:avLst/>
            </a:prstGeom>
            <a:noFill/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spcBef>
                  <a:spcPct val="0"/>
                </a:spcBef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Não iniciado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</a:t>
              </a:r>
              <a:r>
                <a:rPr lang="pt-BR" sz="1400" dirty="0">
                  <a:solidFill>
                    <a:schemeClr val="accent6"/>
                  </a:solidFill>
                  <a:latin typeface="Wingdings" pitchFamily="2" charset="2"/>
                </a:rPr>
                <a:t>l</a:t>
              </a:r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ão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iniciado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 (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Atrasado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)</a:t>
              </a:r>
              <a:r>
                <a:rPr lang="pt-BR" sz="1400" dirty="0">
                  <a:solidFill>
                    <a:schemeClr val="tx1"/>
                  </a:solidFill>
                  <a:latin typeface="Calibri (corpo)"/>
                </a:rPr>
                <a:t>     </a:t>
              </a:r>
              <a:r>
                <a:rPr lang="pt-BR" sz="1400" dirty="0">
                  <a:solidFill>
                    <a:schemeClr val="tx1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Concluído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chemeClr val="accent4"/>
                  </a:solidFill>
                  <a:latin typeface="Wingdings" pitchFamily="2" charset="2"/>
                </a:rPr>
                <a:t>l</a:t>
              </a:r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Concluído com atraso     </a:t>
              </a:r>
              <a:r>
                <a:rPr lang="pt-BR" sz="1400" dirty="0">
                  <a:solidFill>
                    <a:schemeClr val="accent5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Paralisado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No Prazo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Risco de Atraso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Atrasado</a:t>
              </a:r>
              <a:endParaRPr lang="pt-BR" sz="1000" dirty="0">
                <a:solidFill>
                  <a:schemeClr val="tx1"/>
                </a:solidFill>
                <a:latin typeface="Wingdings" pitchFamily="2" charset="2"/>
              </a:endParaRPr>
            </a:p>
          </p:txBody>
        </p:sp>
        <p:pic>
          <p:nvPicPr>
            <p:cNvPr id="66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FFD70BB4-0347-4D68-8C3C-396B8C924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44" y="6902849"/>
              <a:ext cx="320669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C3B8D35-4447-4849-872D-B68E28D3B615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393F650-3339-48B5-AB94-99B7E5F5A213}"/>
              </a:ext>
            </a:extLst>
          </p:cNvPr>
          <p:cNvSpPr/>
          <p:nvPr/>
        </p:nvSpPr>
        <p:spPr>
          <a:xfrm>
            <a:off x="110050" y="646799"/>
            <a:ext cx="8339790" cy="29650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61290" bIns="0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Fase/Etapa atual: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3D47AF4E-C22C-440C-8FB4-98668C71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71689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56" name="Picture 6" descr="https://d30y9cdsu7xlg0.cloudfront.net/png/803954-200.png">
            <a:extLst>
              <a:ext uri="{FF2B5EF4-FFF2-40B4-BE49-F238E27FC236}">
                <a16:creationId xmlns:a16="http://schemas.microsoft.com/office/drawing/2014/main" id="{3077C582-B8DA-4126-95E9-268A53BC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id="{E5260103-0423-4C7C-BB5F-6646952C9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32187"/>
              </p:ext>
            </p:extLst>
          </p:nvPr>
        </p:nvGraphicFramePr>
        <p:xfrm>
          <a:off x="573209" y="1126745"/>
          <a:ext cx="5158851" cy="1701820"/>
        </p:xfrm>
        <a:graphic>
          <a:graphicData uri="http://schemas.openxmlformats.org/drawingml/2006/table">
            <a:tbl>
              <a:tblPr/>
              <a:tblGrid>
                <a:gridCol w="184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709">
                  <a:extLst>
                    <a:ext uri="{9D8B030D-6E8A-4147-A177-3AD203B41FA5}">
                      <a16:colId xmlns:a16="http://schemas.microsoft.com/office/drawing/2014/main" val="184718472"/>
                    </a:ext>
                  </a:extLst>
                </a:gridCol>
              </a:tblGrid>
              <a:tr h="314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Indicadores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Status</a:t>
                      </a:r>
                      <a:endParaRPr lang="pt-BR" sz="1800" b="1" i="0" kern="1200" dirty="0">
                        <a:solidFill>
                          <a:schemeClr val="bg1"/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Plano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Real</a:t>
                      </a:r>
                      <a:endParaRPr lang="pt-BR" sz="1800" b="1" i="0" kern="1200" dirty="0">
                        <a:solidFill>
                          <a:schemeClr val="bg1"/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Status 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pt-BR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20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Escopo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20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2000" b="0" i="0" u="none" strike="noStrike" kern="1200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" name="Imagem 60">
            <a:extLst>
              <a:ext uri="{FF2B5EF4-FFF2-40B4-BE49-F238E27FC236}">
                <a16:creationId xmlns:a16="http://schemas.microsoft.com/office/drawing/2014/main" id="{260871F3-F7AD-4815-B8A0-4770FB2E24AF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5" y="2944283"/>
            <a:ext cx="363094" cy="367935"/>
          </a:xfrm>
          <a:prstGeom prst="rect">
            <a:avLst/>
          </a:prstGeom>
        </p:spPr>
      </p:pic>
      <p:sp>
        <p:nvSpPr>
          <p:cNvPr id="62" name="Rounded Rectangle 17">
            <a:extLst>
              <a:ext uri="{FF2B5EF4-FFF2-40B4-BE49-F238E27FC236}">
                <a16:creationId xmlns:a16="http://schemas.microsoft.com/office/drawing/2014/main" id="{8EA8E4AA-660A-4D89-85DE-A9E3475034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8015" y="2999972"/>
            <a:ext cx="5220719" cy="1076177"/>
          </a:xfrm>
          <a:prstGeom prst="roundRect">
            <a:avLst>
              <a:gd name="adj" fmla="val 2588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72000" tIns="144000" rIns="36000"/>
          <a:lstStyle/>
          <a:p>
            <a:pPr hangingPunct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541338" algn="l"/>
                <a:tab pos="2333625" algn="l"/>
                <a:tab pos="4030663" algn="l"/>
              </a:tabLst>
            </a:pPr>
            <a:r>
              <a:rPr lang="en-US" sz="1000" b="1" dirty="0"/>
              <a:t>	</a:t>
            </a:r>
            <a:r>
              <a:rPr lang="en-US" sz="1200" b="1" dirty="0"/>
              <a:t>Original	</a:t>
            </a:r>
            <a:r>
              <a:rPr lang="en-US" sz="1200" b="1" dirty="0" err="1"/>
              <a:t>Realizado</a:t>
            </a:r>
            <a:r>
              <a:rPr lang="en-US" sz="1200" b="1" dirty="0"/>
              <a:t>	Restante</a:t>
            </a:r>
            <a:endParaRPr lang="pt-BR" sz="1200" dirty="0"/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endParaRPr lang="pt-BR" sz="1000" dirty="0">
              <a:solidFill>
                <a:srgbClr val="000000"/>
              </a:solidFill>
            </a:endParaRPr>
          </a:p>
          <a:p>
            <a:pPr marL="142875" indent="-142875" hangingPunct="0">
              <a:lnSpc>
                <a:spcPct val="110000"/>
              </a:lnSpc>
              <a:buClr>
                <a:schemeClr val="accent1"/>
              </a:buClr>
              <a:buSzPct val="100000"/>
            </a:pPr>
            <a:endParaRPr lang="pt-BR" sz="1000" dirty="0"/>
          </a:p>
          <a:p>
            <a:pPr marL="142875" indent="-142875" hangingPunct="0">
              <a:lnSpc>
                <a:spcPct val="110000"/>
              </a:lnSpc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pt-BR" sz="1000" dirty="0"/>
          </a:p>
          <a:p>
            <a:pPr marL="142875" indent="-142875" hangingPunct="0">
              <a:lnSpc>
                <a:spcPct val="110000"/>
              </a:lnSpc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pt-BR" sz="1000" dirty="0"/>
          </a:p>
          <a:p>
            <a:pPr marL="142875" indent="-142875" hangingPunct="0">
              <a:lnSpc>
                <a:spcPct val="110000"/>
              </a:lnSpc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pt-BR" sz="1000" dirty="0"/>
          </a:p>
        </p:txBody>
      </p:sp>
      <p:sp>
        <p:nvSpPr>
          <p:cNvPr id="63" name="TextBox 18">
            <a:extLst>
              <a:ext uri="{FF2B5EF4-FFF2-40B4-BE49-F238E27FC236}">
                <a16:creationId xmlns:a16="http://schemas.microsoft.com/office/drawing/2014/main" id="{63B699C2-BC60-49EB-BDFF-01B73891AFC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8033" y="2881663"/>
            <a:ext cx="567293" cy="2497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Ins="7200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Custos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47774D78-767A-4D3F-B0DC-13A780E6BF40}"/>
              </a:ext>
            </a:extLst>
          </p:cNvPr>
          <p:cNvGrpSpPr/>
          <p:nvPr/>
        </p:nvGrpSpPr>
        <p:grpSpPr>
          <a:xfrm>
            <a:off x="719565" y="3413200"/>
            <a:ext cx="4786265" cy="602716"/>
            <a:chOff x="7001222" y="2143784"/>
            <a:chExt cx="4786265" cy="602716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63799553-6869-422F-B79E-102240E8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001222" y="2162834"/>
              <a:ext cx="1428750" cy="542925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A0E7B08D-6FE9-4171-B1D6-08C23413C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732367" y="2143784"/>
              <a:ext cx="1333500" cy="561975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6FCFB2AD-15AE-4A54-AF52-322A5C8C4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368262" y="2165475"/>
              <a:ext cx="1419225" cy="581025"/>
            </a:xfrm>
            <a:prstGeom prst="rect">
              <a:avLst/>
            </a:prstGeom>
          </p:spPr>
        </p:pic>
      </p:grp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5B179052-800B-4FD5-88E9-3CAC28D7DF72}"/>
              </a:ext>
            </a:extLst>
          </p:cNvPr>
          <p:cNvSpPr txBox="1"/>
          <p:nvPr/>
        </p:nvSpPr>
        <p:spPr>
          <a:xfrm rot="19831631">
            <a:off x="4475594" y="3908786"/>
            <a:ext cx="6522867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Modelo: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Consolidar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Relatório</a:t>
            </a:r>
            <a:r>
              <a:rPr lang="en-US" sz="2000" dirty="0">
                <a:solidFill>
                  <a:srgbClr val="FF0000"/>
                </a:solidFill>
              </a:rPr>
              <a:t> de Status </a:t>
            </a:r>
            <a:r>
              <a:rPr lang="en-US" sz="2000" dirty="0" err="1">
                <a:solidFill>
                  <a:srgbClr val="FF0000"/>
                </a:solidFill>
              </a:rPr>
              <a:t>Semanal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cada</a:t>
            </a:r>
            <a:r>
              <a:rPr lang="en-US" sz="2000" dirty="0">
                <a:solidFill>
                  <a:srgbClr val="FF0000"/>
                </a:solidFill>
              </a:rPr>
              <a:t> projeto.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6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7" y="6712549"/>
            <a:ext cx="6399143" cy="19746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391712" y="2796063"/>
            <a:ext cx="28186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prstClr val="white"/>
                </a:solidFill>
                <a:cs typeface="Calibri"/>
              </a:rPr>
              <a:t>Obrigado.</a:t>
            </a:r>
            <a:endParaRPr lang="en-US" sz="5000" dirty="0">
              <a:solidFill>
                <a:prstClr val="white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78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npeimh.km2W5wY6Tty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npeimh.km2W5wY6Tty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npeimh.km2W5wY6Tty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QIib4t9UWFLgrgHEJ5c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6256</TotalTime>
  <Words>219</Words>
  <Application>Microsoft Office PowerPoint</Application>
  <PresentationFormat>Widescreen</PresentationFormat>
  <Paragraphs>66</Paragraphs>
  <Slides>4</Slides>
  <Notes>4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(corpo)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Promobom Autopass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Massa</dc:creator>
  <cp:lastModifiedBy>Marco Dittrichi</cp:lastModifiedBy>
  <cp:revision>484</cp:revision>
  <cp:lastPrinted>2018-02-05T19:32:57Z</cp:lastPrinted>
  <dcterms:created xsi:type="dcterms:W3CDTF">2016-07-26T21:02:22Z</dcterms:created>
  <dcterms:modified xsi:type="dcterms:W3CDTF">2022-02-06T11:08:19Z</dcterms:modified>
</cp:coreProperties>
</file>