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9" d="100"/>
          <a:sy n="139" d="100"/>
        </p:scale>
        <p:origin x="-20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F24B-6C0D-44D2-9BFD-07798D1DAECD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F1D8-E66D-4883-A4BC-11ABFB3CA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98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F24B-6C0D-44D2-9BFD-07798D1DAECD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F1D8-E66D-4883-A4BC-11ABFB3CA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772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F24B-6C0D-44D2-9BFD-07798D1DAECD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F1D8-E66D-4883-A4BC-11ABFB3CA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95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F24B-6C0D-44D2-9BFD-07798D1DAECD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F1D8-E66D-4883-A4BC-11ABFB3CA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49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F24B-6C0D-44D2-9BFD-07798D1DAECD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F1D8-E66D-4883-A4BC-11ABFB3CA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57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F24B-6C0D-44D2-9BFD-07798D1DAECD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F1D8-E66D-4883-A4BC-11ABFB3CA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96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F24B-6C0D-44D2-9BFD-07798D1DAECD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F1D8-E66D-4883-A4BC-11ABFB3CA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04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F24B-6C0D-44D2-9BFD-07798D1DAECD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F1D8-E66D-4883-A4BC-11ABFB3CA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47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F24B-6C0D-44D2-9BFD-07798D1DAECD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F1D8-E66D-4883-A4BC-11ABFB3CA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41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F24B-6C0D-44D2-9BFD-07798D1DAECD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F1D8-E66D-4883-A4BC-11ABFB3CA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07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F24B-6C0D-44D2-9BFD-07798D1DAECD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F1D8-E66D-4883-A4BC-11ABFB3CA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56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BF24B-6C0D-44D2-9BFD-07798D1DAECD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7F1D8-E66D-4883-A4BC-11ABFB3CA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70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26" Type="http://schemas.openxmlformats.org/officeDocument/2006/relationships/image" Target="../media/image22.png"/><Relationship Id="rId3" Type="http://schemas.openxmlformats.org/officeDocument/2006/relationships/image" Target="../media/image2.png"/><Relationship Id="rId21" Type="http://schemas.openxmlformats.org/officeDocument/2006/relationships/image" Target="../media/image18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5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29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gif"/><Relationship Id="rId11" Type="http://schemas.microsoft.com/office/2007/relationships/hdphoto" Target="../media/hdphoto2.wdp"/><Relationship Id="rId24" Type="http://schemas.microsoft.com/office/2007/relationships/hdphoto" Target="../media/hdphoto3.wdp"/><Relationship Id="rId32" Type="http://schemas.openxmlformats.org/officeDocument/2006/relationships/image" Target="../media/image28.gif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23" Type="http://schemas.openxmlformats.org/officeDocument/2006/relationships/image" Target="../media/image20.png"/><Relationship Id="rId28" Type="http://schemas.openxmlformats.org/officeDocument/2006/relationships/image" Target="../media/image24.png"/><Relationship Id="rId10" Type="http://schemas.openxmlformats.org/officeDocument/2006/relationships/image" Target="../media/image8.png"/><Relationship Id="rId19" Type="http://schemas.openxmlformats.org/officeDocument/2006/relationships/image" Target="../media/image16.png"/><Relationship Id="rId31" Type="http://schemas.openxmlformats.org/officeDocument/2006/relationships/image" Target="../media/image27.png"/><Relationship Id="rId4" Type="http://schemas.microsoft.com/office/2007/relationships/hdphoto" Target="../media/hdphoto1.wdp"/><Relationship Id="rId9" Type="http://schemas.openxmlformats.org/officeDocument/2006/relationships/image" Target="../media/image7.png"/><Relationship Id="rId14" Type="http://schemas.openxmlformats.org/officeDocument/2006/relationships/image" Target="../media/image11.png"/><Relationship Id="rId22" Type="http://schemas.openxmlformats.org/officeDocument/2006/relationships/image" Target="../media/image19.png"/><Relationship Id="rId27" Type="http://schemas.openxmlformats.org/officeDocument/2006/relationships/image" Target="../media/image23.png"/><Relationship Id="rId30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132"/>
          <p:cNvSpPr/>
          <p:nvPr/>
        </p:nvSpPr>
        <p:spPr>
          <a:xfrm>
            <a:off x="2307515" y="1923691"/>
            <a:ext cx="4120688" cy="30012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68580" tIns="34290" rIns="68580" bIns="34290" rtlCol="0" anchor="t" anchorCtr="0"/>
          <a:lstStyle/>
          <a:p>
            <a:pPr algn="ctr"/>
            <a:r>
              <a:rPr lang="en-IN" sz="9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Content Assembler Kit</a:t>
            </a:r>
            <a:endParaRPr lang="en-IN" sz="9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2257982" y="1866613"/>
            <a:ext cx="4218299" cy="3096623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68580" tIns="34290" rIns="68580" bIns="34290" rtlCol="0" anchor="t" anchorCtr="0"/>
          <a:lstStyle/>
          <a:p>
            <a:pPr algn="ctr"/>
            <a:endParaRPr lang="en-IN" sz="9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33415" y="3858673"/>
            <a:ext cx="1898443" cy="1104563"/>
          </a:xfrm>
          <a:prstGeom prst="rect">
            <a:avLst/>
          </a:prstGeom>
          <a:ln>
            <a:solidFill>
              <a:schemeClr val="accent3">
                <a:alpha val="5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68580" tIns="34290" rIns="68580" bIns="34290" rtlCol="0" anchor="ctr" anchorCtr="1"/>
          <a:lstStyle/>
          <a:p>
            <a:endParaRPr lang="en-IN" sz="900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Flowchart: Document 5"/>
          <p:cNvSpPr/>
          <p:nvPr/>
        </p:nvSpPr>
        <p:spPr>
          <a:xfrm flipH="1">
            <a:off x="2365013" y="225467"/>
            <a:ext cx="1858018" cy="1440180"/>
          </a:xfrm>
          <a:prstGeom prst="flowChartDocument">
            <a:avLst/>
          </a:prstGeom>
          <a:solidFill>
            <a:srgbClr val="FFD78E"/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68580" tIns="34290" rIns="68580" bIns="34290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Identified Data </a:t>
            </a:r>
            <a:r>
              <a:rPr lang="en-US" sz="9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Sources</a:t>
            </a:r>
            <a:endParaRPr lang="en-US" sz="900" dirty="0"/>
          </a:p>
        </p:txBody>
      </p:sp>
      <p:sp>
        <p:nvSpPr>
          <p:cNvPr id="41" name="Rectangle 40"/>
          <p:cNvSpPr/>
          <p:nvPr/>
        </p:nvSpPr>
        <p:spPr>
          <a:xfrm>
            <a:off x="6651505" y="1866613"/>
            <a:ext cx="2282834" cy="3096623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68580" tIns="34290" rIns="68580" bIns="34290" rtlCol="0" anchor="t" anchorCtr="0"/>
          <a:lstStyle/>
          <a:p>
            <a:pPr algn="ctr"/>
            <a:r>
              <a:rPr lang="en-IN" sz="9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</a:t>
            </a:r>
            <a:r>
              <a:rPr lang="en-IN" sz="9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Aggregator</a:t>
            </a:r>
            <a:r>
              <a:rPr lang="en-IN" sz="9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/>
            </a:r>
            <a:br>
              <a:rPr lang="en-IN" sz="9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endParaRPr lang="en-IN" sz="9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endParaRPr lang="en-IN" sz="9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737141" y="2106658"/>
            <a:ext cx="2097611" cy="104246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t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Pre - Processing</a:t>
            </a:r>
            <a:endParaRPr lang="en-US" sz="8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9622" y="225467"/>
            <a:ext cx="2058604" cy="1156319"/>
          </a:xfrm>
          <a:prstGeom prst="rect">
            <a:avLst/>
          </a:prstGeom>
          <a:solidFill>
            <a:srgbClr val="84C65A"/>
          </a:solidFill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68580" tIns="34290" rIns="68580" bIns="34290" rtlCol="0" anchor="t" anchorCtr="0"/>
          <a:lstStyle/>
          <a:p>
            <a:pPr algn="ctr">
              <a:lnSpc>
                <a:spcPts val="975"/>
              </a:lnSpc>
            </a:pPr>
            <a:r>
              <a:rPr lang="en-US" sz="9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Research, Planning &amp; </a:t>
            </a:r>
            <a:r>
              <a:rPr lang="en-US" sz="9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/>
            </a:r>
            <a:br>
              <a:rPr lang="en-US" sz="9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9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</a:t>
            </a:r>
            <a:r>
              <a:rPr lang="en-US" sz="9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Discovery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525636" y="451881"/>
            <a:ext cx="822960" cy="205740"/>
          </a:xfrm>
          <a:prstGeom prst="roundRect">
            <a:avLst/>
          </a:prstGeom>
          <a:solidFill>
            <a:srgbClr val="00AAE6"/>
          </a:solidFill>
          <a:ln w="6350">
            <a:solidFill>
              <a:schemeClr val="accent1">
                <a:shade val="50000"/>
                <a:alpha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800" dirty="0"/>
              <a:t>PubMed</a:t>
            </a:r>
            <a:endParaRPr lang="en-US" sz="800" dirty="0"/>
          </a:p>
        </p:txBody>
      </p:sp>
      <p:sp>
        <p:nvSpPr>
          <p:cNvPr id="13" name="Rounded Rectangle 12"/>
          <p:cNvSpPr/>
          <p:nvPr/>
        </p:nvSpPr>
        <p:spPr>
          <a:xfrm>
            <a:off x="2525636" y="1022795"/>
            <a:ext cx="822960" cy="205740"/>
          </a:xfrm>
          <a:prstGeom prst="roundRect">
            <a:avLst/>
          </a:prstGeom>
          <a:solidFill>
            <a:srgbClr val="00AAE6"/>
          </a:solidFill>
          <a:ln w="6350">
            <a:solidFill>
              <a:schemeClr val="accent1">
                <a:shade val="50000"/>
                <a:alpha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800" dirty="0"/>
              <a:t>PubMed Health</a:t>
            </a:r>
            <a:endParaRPr lang="en-US" sz="800" dirty="0"/>
          </a:p>
        </p:txBody>
      </p:sp>
      <p:sp>
        <p:nvSpPr>
          <p:cNvPr id="14" name="Rounded Rectangle 13"/>
          <p:cNvSpPr/>
          <p:nvPr/>
        </p:nvSpPr>
        <p:spPr>
          <a:xfrm>
            <a:off x="2525636" y="737338"/>
            <a:ext cx="822960" cy="205740"/>
          </a:xfrm>
          <a:prstGeom prst="roundRect">
            <a:avLst/>
          </a:prstGeom>
          <a:solidFill>
            <a:srgbClr val="00AAE6"/>
          </a:solidFill>
          <a:ln w="6350">
            <a:solidFill>
              <a:schemeClr val="accent1">
                <a:shade val="50000"/>
                <a:alpha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800" dirty="0"/>
              <a:t>OMIM</a:t>
            </a:r>
            <a:endParaRPr lang="en-US" sz="800" dirty="0"/>
          </a:p>
        </p:txBody>
      </p:sp>
      <p:sp>
        <p:nvSpPr>
          <p:cNvPr id="15" name="Rounded Rectangle 14"/>
          <p:cNvSpPr/>
          <p:nvPr/>
        </p:nvSpPr>
        <p:spPr>
          <a:xfrm>
            <a:off x="3445118" y="461312"/>
            <a:ext cx="685800" cy="205740"/>
          </a:xfrm>
          <a:prstGeom prst="roundRect">
            <a:avLst/>
          </a:prstGeom>
          <a:solidFill>
            <a:srgbClr val="00AAE6"/>
          </a:solidFill>
          <a:ln w="6350">
            <a:solidFill>
              <a:schemeClr val="accent1">
                <a:shade val="50000"/>
                <a:alpha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800" dirty="0" err="1"/>
              <a:t>Orphanet</a:t>
            </a:r>
            <a:endParaRPr lang="en-US" sz="800" dirty="0"/>
          </a:p>
        </p:txBody>
      </p:sp>
      <p:sp>
        <p:nvSpPr>
          <p:cNvPr id="16" name="Rounded Rectangle 15"/>
          <p:cNvSpPr/>
          <p:nvPr/>
        </p:nvSpPr>
        <p:spPr>
          <a:xfrm>
            <a:off x="3445118" y="1022795"/>
            <a:ext cx="685800" cy="205740"/>
          </a:xfrm>
          <a:prstGeom prst="roundRect">
            <a:avLst/>
          </a:prstGeom>
          <a:solidFill>
            <a:srgbClr val="00AAE6"/>
          </a:solidFill>
          <a:ln w="6350">
            <a:solidFill>
              <a:schemeClr val="accent1">
                <a:shade val="50000"/>
                <a:alpha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800" dirty="0"/>
              <a:t>NIH</a:t>
            </a:r>
            <a:endParaRPr lang="en-US" sz="800" dirty="0"/>
          </a:p>
        </p:txBody>
      </p:sp>
      <p:sp>
        <p:nvSpPr>
          <p:cNvPr id="17" name="Rounded Rectangle 16"/>
          <p:cNvSpPr/>
          <p:nvPr/>
        </p:nvSpPr>
        <p:spPr>
          <a:xfrm>
            <a:off x="3445118" y="737338"/>
            <a:ext cx="685800" cy="205740"/>
          </a:xfrm>
          <a:prstGeom prst="roundRect">
            <a:avLst/>
          </a:prstGeom>
          <a:solidFill>
            <a:srgbClr val="00AAE6"/>
          </a:solidFill>
          <a:ln w="6350">
            <a:solidFill>
              <a:schemeClr val="accent1">
                <a:shade val="50000"/>
                <a:alpha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800" dirty="0"/>
              <a:t>Clinical Trials</a:t>
            </a:r>
            <a:endParaRPr lang="en-US" sz="800" dirty="0"/>
          </a:p>
        </p:txBody>
      </p:sp>
      <p:sp>
        <p:nvSpPr>
          <p:cNvPr id="27" name="Rectangle 26"/>
          <p:cNvSpPr/>
          <p:nvPr/>
        </p:nvSpPr>
        <p:spPr>
          <a:xfrm>
            <a:off x="4301113" y="225466"/>
            <a:ext cx="3349940" cy="1343332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68580" tIns="34290" rIns="68580" bIns="34290" rtlCol="0" anchor="t" anchorCtr="0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Continuous Ingestion / Data Access</a:t>
            </a:r>
            <a:endParaRPr lang="en-US" sz="9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7434896" y="3959913"/>
            <a:ext cx="891540" cy="342900"/>
          </a:xfrm>
          <a:prstGeom prst="roundRect">
            <a:avLst/>
          </a:prstGeom>
          <a:ln w="12700">
            <a:solidFill>
              <a:schemeClr val="lt1">
                <a:alpha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800" dirty="0"/>
              <a:t>Transformer</a:t>
            </a:r>
          </a:p>
          <a:p>
            <a:pPr algn="ctr"/>
            <a:r>
              <a:rPr lang="en-US" sz="800" dirty="0"/>
              <a:t>(Field Mapper)</a:t>
            </a:r>
            <a:endParaRPr lang="en-US" sz="800" dirty="0"/>
          </a:p>
        </p:txBody>
      </p:sp>
      <p:sp>
        <p:nvSpPr>
          <p:cNvPr id="48" name="Flowchart: Magnetic Disk 47"/>
          <p:cNvSpPr/>
          <p:nvPr/>
        </p:nvSpPr>
        <p:spPr>
          <a:xfrm>
            <a:off x="7434896" y="3333851"/>
            <a:ext cx="891540" cy="411480"/>
          </a:xfrm>
          <a:prstGeom prst="flowChartMagneticDisk">
            <a:avLst/>
          </a:prstGeom>
          <a:ln w="12700">
            <a:solidFill>
              <a:schemeClr val="lt1">
                <a:alpha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800" dirty="0"/>
              <a:t>Big Data</a:t>
            </a:r>
            <a:endParaRPr lang="en-US" sz="800" dirty="0"/>
          </a:p>
        </p:txBody>
      </p:sp>
      <p:sp>
        <p:nvSpPr>
          <p:cNvPr id="53" name="Flowchart: Magnetic Disk 52"/>
          <p:cNvSpPr/>
          <p:nvPr/>
        </p:nvSpPr>
        <p:spPr>
          <a:xfrm>
            <a:off x="7434896" y="4428584"/>
            <a:ext cx="891540" cy="411480"/>
          </a:xfrm>
          <a:prstGeom prst="flowChartMagneticDisk">
            <a:avLst/>
          </a:prstGeom>
          <a:ln w="12700">
            <a:solidFill>
              <a:schemeClr val="lt1">
                <a:alpha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800" dirty="0"/>
              <a:t>MySQL</a:t>
            </a:r>
            <a:endParaRPr lang="en-US" sz="800" dirty="0"/>
          </a:p>
        </p:txBody>
      </p:sp>
      <p:sp>
        <p:nvSpPr>
          <p:cNvPr id="69" name="Rectangle 68"/>
          <p:cNvSpPr/>
          <p:nvPr/>
        </p:nvSpPr>
        <p:spPr>
          <a:xfrm>
            <a:off x="366155" y="1801918"/>
            <a:ext cx="1541225" cy="738724"/>
          </a:xfrm>
          <a:prstGeom prst="rect">
            <a:avLst/>
          </a:prstGeom>
          <a:solidFill>
            <a:srgbClr val="92D6C6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 anchorCtr="0"/>
          <a:lstStyle/>
          <a:p>
            <a:endParaRPr lang="en-IN" sz="1200" b="1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0" name="Left Arrow 69"/>
          <p:cNvSpPr/>
          <p:nvPr/>
        </p:nvSpPr>
        <p:spPr>
          <a:xfrm>
            <a:off x="1905413" y="2326319"/>
            <a:ext cx="551669" cy="201639"/>
          </a:xfrm>
          <a:prstGeom prst="leftArrow">
            <a:avLst/>
          </a:prstGeom>
          <a:solidFill>
            <a:srgbClr val="FE9335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66155" y="3108473"/>
            <a:ext cx="1541225" cy="604715"/>
          </a:xfrm>
          <a:prstGeom prst="rect">
            <a:avLst/>
          </a:prstGeom>
          <a:ln/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68580" tIns="34290" rIns="68580" bIns="34290" rtlCol="0" anchor="ctr" anchorCtr="1"/>
          <a:lstStyle/>
          <a:p>
            <a:r>
              <a:rPr lang="en-IN" sz="900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                     Social Media 	Hub</a:t>
            </a:r>
            <a:endParaRPr lang="en-IN" sz="900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2" name="Down Arrow 71"/>
          <p:cNvSpPr/>
          <p:nvPr/>
        </p:nvSpPr>
        <p:spPr>
          <a:xfrm>
            <a:off x="1322162" y="2542957"/>
            <a:ext cx="205740" cy="557182"/>
          </a:xfrm>
          <a:prstGeom prst="downArrow">
            <a:avLst/>
          </a:prstGeom>
          <a:solidFill>
            <a:schemeClr val="accent6"/>
          </a:solidFill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 rot="5400000">
            <a:off x="1345711" y="2763506"/>
            <a:ext cx="380672" cy="176972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700" dirty="0"/>
              <a:t>Feeds</a:t>
            </a:r>
            <a:endParaRPr lang="en-US" sz="700" dirty="0"/>
          </a:p>
        </p:txBody>
      </p:sp>
      <p:sp>
        <p:nvSpPr>
          <p:cNvPr id="74" name="Down Arrow 73"/>
          <p:cNvSpPr/>
          <p:nvPr/>
        </p:nvSpPr>
        <p:spPr>
          <a:xfrm rot="10800000">
            <a:off x="725958" y="2542954"/>
            <a:ext cx="205740" cy="557183"/>
          </a:xfrm>
          <a:prstGeom prst="downArrow">
            <a:avLst/>
          </a:prstGeom>
          <a:solidFill>
            <a:schemeClr val="accent6"/>
          </a:solidFill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 rot="16200000">
            <a:off x="467962" y="2760089"/>
            <a:ext cx="503126" cy="176972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700" dirty="0"/>
              <a:t>Backlinks</a:t>
            </a:r>
            <a:endParaRPr lang="en-US" sz="700" dirty="0"/>
          </a:p>
        </p:txBody>
      </p:sp>
      <p:sp>
        <p:nvSpPr>
          <p:cNvPr id="44" name="Rounded Rectangle 43"/>
          <p:cNvSpPr/>
          <p:nvPr/>
        </p:nvSpPr>
        <p:spPr>
          <a:xfrm>
            <a:off x="7144316" y="2314598"/>
            <a:ext cx="891540" cy="342900"/>
          </a:xfrm>
          <a:prstGeom prst="roundRect">
            <a:avLst/>
          </a:prstGeom>
          <a:ln w="12700">
            <a:solidFill>
              <a:schemeClr val="lt1">
                <a:alpha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800" dirty="0"/>
              <a:t>Natural Language Processing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8124280" y="2314598"/>
            <a:ext cx="617220" cy="342900"/>
          </a:xfrm>
          <a:prstGeom prst="roundRect">
            <a:avLst/>
          </a:prstGeom>
          <a:ln w="12700">
            <a:solidFill>
              <a:schemeClr val="lt1">
                <a:alpha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800" dirty="0"/>
              <a:t>Scoring</a:t>
            </a:r>
            <a:endParaRPr lang="en-US" sz="800" dirty="0"/>
          </a:p>
        </p:txBody>
      </p:sp>
      <p:sp>
        <p:nvSpPr>
          <p:cNvPr id="65" name="Rounded Rectangle 64"/>
          <p:cNvSpPr/>
          <p:nvPr/>
        </p:nvSpPr>
        <p:spPr>
          <a:xfrm>
            <a:off x="7144316" y="2732461"/>
            <a:ext cx="891540" cy="342900"/>
          </a:xfrm>
          <a:prstGeom prst="roundRect">
            <a:avLst/>
          </a:prstGeom>
          <a:ln w="12700">
            <a:solidFill>
              <a:schemeClr val="lt1">
                <a:alpha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800" dirty="0"/>
              <a:t>Text Summarization</a:t>
            </a:r>
            <a:endParaRPr lang="en-US" sz="800" dirty="0"/>
          </a:p>
        </p:txBody>
      </p:sp>
      <p:sp>
        <p:nvSpPr>
          <p:cNvPr id="76" name="Rounded Rectangle 75"/>
          <p:cNvSpPr/>
          <p:nvPr/>
        </p:nvSpPr>
        <p:spPr>
          <a:xfrm>
            <a:off x="8124355" y="2733401"/>
            <a:ext cx="617220" cy="342900"/>
          </a:xfrm>
          <a:prstGeom prst="roundRect">
            <a:avLst/>
          </a:prstGeom>
          <a:ln w="12700">
            <a:solidFill>
              <a:schemeClr val="lt1">
                <a:alpha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800" dirty="0"/>
              <a:t>Content Filtering</a:t>
            </a:r>
            <a:endParaRPr lang="en-US" sz="800" dirty="0"/>
          </a:p>
        </p:txBody>
      </p:sp>
      <p:pic>
        <p:nvPicPr>
          <p:cNvPr id="1033" name="Picture 9" descr="C:\Users\Citrus\Desktop\Maxinov\3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310" y="2520773"/>
            <a:ext cx="342900" cy="3429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3" descr="C:\Users\Citrus\Desktop\Maxinov\research_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67175" y="3745506"/>
            <a:ext cx="409319" cy="41148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9" descr="C:\Users\Citrus\Desktop\Maxinov\37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714" y="3342025"/>
            <a:ext cx="342900" cy="3429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Citrus\Desktop\Maxinov\Social-Media-Icons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99" y="3136555"/>
            <a:ext cx="548640" cy="54864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" descr="C:\Users\Citrus\Desktop\Maxinov\PersonaIcon-Researcher-01-274x30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7881" y="3940266"/>
            <a:ext cx="243176" cy="27432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6" descr="C:\Users\Citrus\Desktop\Maxinov\manager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895" y="3927088"/>
            <a:ext cx="286530" cy="27432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3" descr="C:\Users\Citrus\Desktop\Maxinov\research_icon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001" y="4266695"/>
            <a:ext cx="274320" cy="27432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79500" y="3881879"/>
            <a:ext cx="684402" cy="438582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800" dirty="0"/>
              <a:t>Curation </a:t>
            </a:r>
            <a:endParaRPr lang="en-US" sz="800" dirty="0"/>
          </a:p>
          <a:p>
            <a:r>
              <a:rPr lang="en-US" sz="800" dirty="0"/>
              <a:t>Researcher </a:t>
            </a:r>
          </a:p>
          <a:p>
            <a:r>
              <a:rPr lang="en-US" sz="800" dirty="0"/>
              <a:t>(</a:t>
            </a:r>
            <a:r>
              <a:rPr lang="en-US" sz="800" dirty="0"/>
              <a:t>Outsource</a:t>
            </a:r>
            <a:r>
              <a:rPr lang="en-US" sz="800" dirty="0"/>
              <a:t>)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535068" y="3986662"/>
            <a:ext cx="684402" cy="192360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800" dirty="0" smtClean="0"/>
              <a:t>Admin</a:t>
            </a:r>
            <a:endParaRPr lang="en-US" sz="800" dirty="0"/>
          </a:p>
        </p:txBody>
      </p:sp>
      <p:sp>
        <p:nvSpPr>
          <p:cNvPr id="98" name="TextBox 97"/>
          <p:cNvSpPr txBox="1"/>
          <p:nvPr/>
        </p:nvSpPr>
        <p:spPr>
          <a:xfrm>
            <a:off x="1514069" y="4267980"/>
            <a:ext cx="684402" cy="315471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800" dirty="0"/>
              <a:t>Netspective </a:t>
            </a:r>
            <a:r>
              <a:rPr lang="en-US" sz="800" dirty="0"/>
              <a:t>Engineer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86136" y="4293853"/>
            <a:ext cx="684402" cy="315471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800" dirty="0"/>
              <a:t>Editorial Reviewer</a:t>
            </a:r>
            <a:endParaRPr lang="en-US" sz="800" dirty="0"/>
          </a:p>
        </p:txBody>
      </p:sp>
      <p:sp>
        <p:nvSpPr>
          <p:cNvPr id="96" name="Rectangle 95"/>
          <p:cNvSpPr/>
          <p:nvPr/>
        </p:nvSpPr>
        <p:spPr>
          <a:xfrm>
            <a:off x="4451729" y="451881"/>
            <a:ext cx="1676328" cy="101029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t" anchorCtr="0"/>
          <a:lstStyle/>
          <a:p>
            <a:pPr algn="ctr"/>
            <a:endParaRPr lang="en-US" sz="7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914009" y="576832"/>
            <a:ext cx="1097280" cy="205740"/>
          </a:xfrm>
          <a:prstGeom prst="roundRect">
            <a:avLst/>
          </a:prstGeom>
          <a:solidFill>
            <a:srgbClr val="00AAE6"/>
          </a:solidFill>
          <a:ln w="6350">
            <a:solidFill>
              <a:schemeClr val="accent1">
                <a:shade val="50000"/>
                <a:alpha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800" dirty="0"/>
              <a:t>Third Party APIs</a:t>
            </a:r>
            <a:endParaRPr lang="en-US" sz="800" dirty="0"/>
          </a:p>
        </p:txBody>
      </p:sp>
      <p:sp>
        <p:nvSpPr>
          <p:cNvPr id="29" name="Rounded Rectangle 28"/>
          <p:cNvSpPr/>
          <p:nvPr/>
        </p:nvSpPr>
        <p:spPr>
          <a:xfrm>
            <a:off x="4921304" y="873183"/>
            <a:ext cx="1097280" cy="205740"/>
          </a:xfrm>
          <a:prstGeom prst="roundRect">
            <a:avLst/>
          </a:prstGeom>
          <a:solidFill>
            <a:srgbClr val="00AAE6"/>
          </a:solidFill>
          <a:ln w="6350">
            <a:solidFill>
              <a:schemeClr val="accent1">
                <a:shade val="50000"/>
                <a:alpha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800" dirty="0"/>
              <a:t>From Scraping Scripts</a:t>
            </a:r>
            <a:endParaRPr lang="en-US" sz="800" dirty="0"/>
          </a:p>
        </p:txBody>
      </p:sp>
      <p:pic>
        <p:nvPicPr>
          <p:cNvPr id="1027" name="Picture 3" descr="C:\Users\Citrus\Desktop\Maxinov\research_icon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780" y="779529"/>
            <a:ext cx="411480" cy="41148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ounded Rectangle 84"/>
          <p:cNvSpPr/>
          <p:nvPr/>
        </p:nvSpPr>
        <p:spPr>
          <a:xfrm>
            <a:off x="4921304" y="1169534"/>
            <a:ext cx="1097280" cy="205740"/>
          </a:xfrm>
          <a:prstGeom prst="roundRect">
            <a:avLst/>
          </a:prstGeom>
          <a:solidFill>
            <a:srgbClr val="00AAE6"/>
          </a:solidFill>
          <a:ln w="6350">
            <a:solidFill>
              <a:schemeClr val="accent1">
                <a:shade val="50000"/>
                <a:alpha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800" dirty="0"/>
              <a:t>Hybrid (API + Scraping)</a:t>
            </a:r>
            <a:endParaRPr lang="en-US" sz="800" dirty="0"/>
          </a:p>
        </p:txBody>
      </p:sp>
      <p:sp>
        <p:nvSpPr>
          <p:cNvPr id="101" name="Rectangle 100"/>
          <p:cNvSpPr/>
          <p:nvPr/>
        </p:nvSpPr>
        <p:spPr>
          <a:xfrm>
            <a:off x="6225544" y="453672"/>
            <a:ext cx="1334717" cy="100850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t" anchorCtr="0"/>
          <a:lstStyle/>
          <a:p>
            <a:pPr algn="ctr"/>
            <a:endParaRPr lang="en-US" sz="7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735893" y="1032374"/>
            <a:ext cx="727322" cy="342900"/>
          </a:xfrm>
          <a:prstGeom prst="roundRect">
            <a:avLst/>
          </a:prstGeom>
          <a:solidFill>
            <a:srgbClr val="00AAE6"/>
          </a:solidFill>
          <a:ln w="6350">
            <a:solidFill>
              <a:schemeClr val="accent1">
                <a:shade val="50000"/>
                <a:alpha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800" dirty="0"/>
              <a:t>From RSS / ATOM feeds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6735893" y="576832"/>
            <a:ext cx="727322" cy="342900"/>
          </a:xfrm>
          <a:prstGeom prst="roundRect">
            <a:avLst/>
          </a:prstGeom>
          <a:solidFill>
            <a:srgbClr val="00AAE6"/>
          </a:solidFill>
          <a:ln w="6350">
            <a:solidFill>
              <a:schemeClr val="accent1">
                <a:shade val="50000"/>
                <a:alpha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800" dirty="0"/>
              <a:t>From Emails (mailing lists)</a:t>
            </a:r>
            <a:endParaRPr lang="en-US" sz="800" dirty="0"/>
          </a:p>
        </p:txBody>
      </p:sp>
      <p:pic>
        <p:nvPicPr>
          <p:cNvPr id="102" name="Picture 6" descr="C:\Users\Citrus\Desktop\Maxinov\manager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232" y="788297"/>
            <a:ext cx="411480" cy="39394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Rounded Rectangle 104"/>
          <p:cNvSpPr/>
          <p:nvPr/>
        </p:nvSpPr>
        <p:spPr>
          <a:xfrm>
            <a:off x="3445335" y="1308252"/>
            <a:ext cx="685583" cy="205740"/>
          </a:xfrm>
          <a:prstGeom prst="roundRect">
            <a:avLst/>
          </a:prstGeom>
          <a:solidFill>
            <a:srgbClr val="00AAE6"/>
          </a:solidFill>
          <a:ln w="12700">
            <a:solidFill>
              <a:schemeClr val="accent1">
                <a:shade val="50000"/>
                <a:alpha val="5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800" dirty="0"/>
              <a:t>. . .</a:t>
            </a:r>
            <a:endParaRPr lang="en-US" sz="800" dirty="0"/>
          </a:p>
        </p:txBody>
      </p:sp>
      <p:pic>
        <p:nvPicPr>
          <p:cNvPr id="110" name="Picture 5" descr="C:\Users\Citrus\Desktop\Maxinov\SME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36" y="4633200"/>
            <a:ext cx="250547" cy="27432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36" y="4291425"/>
            <a:ext cx="242969" cy="274320"/>
          </a:xfrm>
          <a:prstGeom prst="rect">
            <a:avLst/>
          </a:prstGeom>
          <a:effectLst/>
        </p:spPr>
      </p:pic>
      <p:sp>
        <p:nvSpPr>
          <p:cNvPr id="114" name="TextBox 113"/>
          <p:cNvSpPr txBox="1"/>
          <p:nvPr/>
        </p:nvSpPr>
        <p:spPr>
          <a:xfrm>
            <a:off x="584384" y="4608313"/>
            <a:ext cx="684402" cy="315471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800" dirty="0"/>
              <a:t>Compliance</a:t>
            </a:r>
          </a:p>
          <a:p>
            <a:r>
              <a:rPr lang="en-US" sz="800" dirty="0"/>
              <a:t>Reviewer</a:t>
            </a:r>
            <a:endParaRPr lang="en-US" sz="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556" y="4633285"/>
            <a:ext cx="242969" cy="274320"/>
          </a:xfrm>
          <a:prstGeom prst="rect">
            <a:avLst/>
          </a:prstGeom>
          <a:effectLst/>
        </p:spPr>
      </p:pic>
      <p:sp>
        <p:nvSpPr>
          <p:cNvPr id="115" name="TextBox 114"/>
          <p:cNvSpPr txBox="1"/>
          <p:nvPr/>
        </p:nvSpPr>
        <p:spPr>
          <a:xfrm>
            <a:off x="1515611" y="4664654"/>
            <a:ext cx="684402" cy="192360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800" dirty="0"/>
              <a:t>Publisher</a:t>
            </a:r>
            <a:endParaRPr lang="en-US" sz="800" dirty="0"/>
          </a:p>
        </p:txBody>
      </p:sp>
      <p:sp>
        <p:nvSpPr>
          <p:cNvPr id="116" name="Isosceles Triangle 115"/>
          <p:cNvSpPr/>
          <p:nvPr/>
        </p:nvSpPr>
        <p:spPr>
          <a:xfrm rot="5400000">
            <a:off x="2204237" y="811913"/>
            <a:ext cx="390690" cy="204892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68580" tIns="34290" rIns="68580" bIns="34290" rtlCol="0" anchor="t" anchorCtr="0"/>
          <a:lstStyle/>
          <a:p>
            <a:pPr algn="ctr"/>
            <a:endParaRPr lang="en-US" sz="90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8" name="Isosceles Triangle 17"/>
          <p:cNvSpPr/>
          <p:nvPr/>
        </p:nvSpPr>
        <p:spPr>
          <a:xfrm rot="5400000">
            <a:off x="2231352" y="844389"/>
            <a:ext cx="253524" cy="137026"/>
          </a:xfrm>
          <a:prstGeom prst="triangle">
            <a:avLst/>
          </a:prstGeom>
          <a:solidFill>
            <a:srgbClr val="84C65A"/>
          </a:solidFill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68580" tIns="34290" rIns="68580" bIns="34290" rtlCol="0" anchor="t" anchorCtr="0"/>
          <a:lstStyle/>
          <a:p>
            <a:pPr algn="ctr"/>
            <a:endParaRPr lang="en-US" sz="90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17" name="Isosceles Triangle 116"/>
          <p:cNvSpPr/>
          <p:nvPr/>
        </p:nvSpPr>
        <p:spPr>
          <a:xfrm rot="5400000">
            <a:off x="4132550" y="811913"/>
            <a:ext cx="390690" cy="204892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68580" tIns="34290" rIns="68580" bIns="34290" rtlCol="0" anchor="t" anchorCtr="0"/>
          <a:lstStyle/>
          <a:p>
            <a:pPr algn="ctr"/>
            <a:endParaRPr lang="en-US" sz="90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18" name="Isosceles Triangle 117"/>
          <p:cNvSpPr/>
          <p:nvPr/>
        </p:nvSpPr>
        <p:spPr>
          <a:xfrm rot="5400000">
            <a:off x="4164782" y="844389"/>
            <a:ext cx="253524" cy="137026"/>
          </a:xfrm>
          <a:prstGeom prst="triangle">
            <a:avLst/>
          </a:prstGeom>
          <a:solidFill>
            <a:srgbClr val="FFD78E"/>
          </a:solidFill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68580" tIns="34290" rIns="68580" bIns="34290" rtlCol="0" anchor="t" anchorCtr="0"/>
          <a:lstStyle/>
          <a:p>
            <a:pPr algn="ctr"/>
            <a:endParaRPr lang="en-US" sz="90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120" name="Elbow Connector 119"/>
          <p:cNvCxnSpPr/>
          <p:nvPr/>
        </p:nvCxnSpPr>
        <p:spPr>
          <a:xfrm rot="5400000">
            <a:off x="6875229" y="1717705"/>
            <a:ext cx="297814" cy="3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/>
          <p:nvPr/>
        </p:nvCxnSpPr>
        <p:spPr>
          <a:xfrm rot="16200000" flipH="1">
            <a:off x="7747154" y="3286296"/>
            <a:ext cx="276927" cy="2578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/>
          <p:nvPr/>
        </p:nvCxnSpPr>
        <p:spPr>
          <a:xfrm rot="16200000" flipH="1">
            <a:off x="7786756" y="3851589"/>
            <a:ext cx="205740" cy="2344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Elbow Connector 144"/>
          <p:cNvCxnSpPr/>
          <p:nvPr/>
        </p:nvCxnSpPr>
        <p:spPr>
          <a:xfrm rot="16200000" flipH="1">
            <a:off x="7786872" y="4413585"/>
            <a:ext cx="205740" cy="2578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7611194" y="225467"/>
            <a:ext cx="1331310" cy="1343331"/>
            <a:chOff x="7611194" y="225467"/>
            <a:chExt cx="1331310" cy="1343331"/>
          </a:xfrm>
        </p:grpSpPr>
        <p:sp>
          <p:nvSpPr>
            <p:cNvPr id="103" name="Rectangle 102"/>
            <p:cNvSpPr/>
            <p:nvPr/>
          </p:nvSpPr>
          <p:spPr>
            <a:xfrm>
              <a:off x="7611194" y="225467"/>
              <a:ext cx="1331310" cy="1343331"/>
            </a:xfrm>
            <a:prstGeom prst="rect">
              <a:avLst/>
            </a:prstGeom>
            <a:ln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Ad-hoc</a:t>
              </a: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7764892" y="451882"/>
              <a:ext cx="1082932" cy="1010297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7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7853644" y="873184"/>
              <a:ext cx="905429" cy="205740"/>
            </a:xfrm>
            <a:prstGeom prst="roundRect">
              <a:avLst/>
            </a:prstGeom>
            <a:solidFill>
              <a:srgbClr val="00AAE6"/>
            </a:solidFill>
            <a:ln w="6350">
              <a:solidFill>
                <a:schemeClr val="accent1">
                  <a:shade val="5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CSV / Excel / Text</a:t>
              </a:r>
              <a:endParaRPr lang="en-US" sz="800" dirty="0"/>
            </a:p>
          </p:txBody>
        </p:sp>
        <p:pic>
          <p:nvPicPr>
            <p:cNvPr id="104" name="Picture 2" descr="C:\Users\Citrus\Desktop\Maxinov\PersonaIcon-Researcher-01-274x300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154373" y="491674"/>
              <a:ext cx="303970" cy="342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2" name="Rounded Rectangle 151"/>
            <p:cNvSpPr/>
            <p:nvPr/>
          </p:nvSpPr>
          <p:spPr>
            <a:xfrm>
              <a:off x="7853644" y="1169534"/>
              <a:ext cx="905429" cy="205740"/>
            </a:xfrm>
            <a:prstGeom prst="roundRect">
              <a:avLst/>
            </a:prstGeom>
            <a:solidFill>
              <a:srgbClr val="00AAE6"/>
            </a:solidFill>
            <a:ln w="6350">
              <a:solidFill>
                <a:schemeClr val="accent1">
                  <a:shade val="5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Add manually</a:t>
              </a:r>
              <a:endParaRPr lang="en-US" sz="800" dirty="0"/>
            </a:p>
          </p:txBody>
        </p:sp>
      </p:grpSp>
      <p:cxnSp>
        <p:nvCxnSpPr>
          <p:cNvPr id="1048" name="Straight Arrow Connector 1047"/>
          <p:cNvCxnSpPr>
            <a:stCxn id="53" idx="2"/>
            <a:endCxn id="154" idx="3"/>
          </p:cNvCxnSpPr>
          <p:nvPr/>
        </p:nvCxnSpPr>
        <p:spPr>
          <a:xfrm flipH="1" flipV="1">
            <a:off x="5868116" y="2873174"/>
            <a:ext cx="1566780" cy="1761151"/>
          </a:xfrm>
          <a:prstGeom prst="straightConnector1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53" idx="2"/>
          </p:cNvCxnSpPr>
          <p:nvPr/>
        </p:nvCxnSpPr>
        <p:spPr>
          <a:xfrm flipH="1">
            <a:off x="5868116" y="4634324"/>
            <a:ext cx="1566780" cy="0"/>
          </a:xfrm>
          <a:prstGeom prst="straightConnector1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" descr="C:\Users\Citrus\Desktop\artificial-inteligence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33" y="228570"/>
            <a:ext cx="274320" cy="27432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Rectangle 123"/>
          <p:cNvSpPr/>
          <p:nvPr/>
        </p:nvSpPr>
        <p:spPr>
          <a:xfrm>
            <a:off x="305025" y="530134"/>
            <a:ext cx="1918559" cy="77412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t" anchorCtr="0"/>
          <a:lstStyle/>
          <a:p>
            <a:pPr algn="ctr"/>
            <a:endParaRPr lang="en-US" sz="7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026" name="Picture 2" descr="C:\Users\Citrus\Desktop\Maxinov\PersonaIcon-Researcher-01-274x300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0028" y="571078"/>
            <a:ext cx="303970" cy="3429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Rounded Rectangle 79"/>
          <p:cNvSpPr/>
          <p:nvPr/>
        </p:nvSpPr>
        <p:spPr>
          <a:xfrm>
            <a:off x="681530" y="600303"/>
            <a:ext cx="685800" cy="205740"/>
          </a:xfrm>
          <a:prstGeom prst="roundRect">
            <a:avLst/>
          </a:prstGeom>
          <a:solidFill>
            <a:srgbClr val="00AAE6"/>
          </a:solidFill>
          <a:ln w="6350">
            <a:solidFill>
              <a:schemeClr val="accent1">
                <a:shade val="50000"/>
                <a:alpha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800" dirty="0"/>
              <a:t>Exploration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1458581" y="600303"/>
            <a:ext cx="685800" cy="205740"/>
          </a:xfrm>
          <a:prstGeom prst="roundRect">
            <a:avLst/>
          </a:prstGeom>
          <a:solidFill>
            <a:srgbClr val="00AAE6"/>
          </a:solidFill>
          <a:ln w="6350">
            <a:solidFill>
              <a:schemeClr val="accent1">
                <a:shade val="50000"/>
                <a:alpha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800" dirty="0"/>
              <a:t>Research</a:t>
            </a:r>
          </a:p>
        </p:txBody>
      </p:sp>
      <p:sp>
        <p:nvSpPr>
          <p:cNvPr id="82" name="Rounded Rectangle 81"/>
          <p:cNvSpPr/>
          <p:nvPr/>
        </p:nvSpPr>
        <p:spPr>
          <a:xfrm>
            <a:off x="671327" y="885635"/>
            <a:ext cx="685800" cy="342900"/>
          </a:xfrm>
          <a:prstGeom prst="roundRect">
            <a:avLst/>
          </a:prstGeom>
          <a:solidFill>
            <a:srgbClr val="00AAE6"/>
          </a:solidFill>
          <a:ln w="6350">
            <a:solidFill>
              <a:schemeClr val="accent1">
                <a:shade val="50000"/>
                <a:alpha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800" dirty="0"/>
              <a:t>Feed gathering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1458581" y="885635"/>
            <a:ext cx="685800" cy="342900"/>
          </a:xfrm>
          <a:prstGeom prst="roundRect">
            <a:avLst/>
          </a:prstGeom>
          <a:solidFill>
            <a:srgbClr val="00AAE6"/>
          </a:solidFill>
          <a:ln w="6350">
            <a:solidFill>
              <a:schemeClr val="accent1">
                <a:shade val="50000"/>
                <a:alpha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800" dirty="0"/>
              <a:t>Email lists signups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27" y="930003"/>
            <a:ext cx="303711" cy="342900"/>
          </a:xfrm>
          <a:prstGeom prst="rect">
            <a:avLst/>
          </a:prstGeom>
          <a:effectLst/>
        </p:spPr>
      </p:pic>
      <p:sp>
        <p:nvSpPr>
          <p:cNvPr id="135" name="Rectangle 134"/>
          <p:cNvSpPr/>
          <p:nvPr/>
        </p:nvSpPr>
        <p:spPr>
          <a:xfrm>
            <a:off x="2457082" y="2226291"/>
            <a:ext cx="1743525" cy="841534"/>
          </a:xfrm>
          <a:prstGeom prst="rect">
            <a:avLst/>
          </a:prstGeom>
          <a:solidFill>
            <a:srgbClr val="FE933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t" anchorCtr="0"/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post to </a:t>
            </a:r>
            <a:r>
              <a:rPr lang="en-US" sz="800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website</a:t>
            </a:r>
            <a:endParaRPr lang="en-US" sz="8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2534520" y="2537186"/>
            <a:ext cx="1500292" cy="3874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t" anchorCtr="0"/>
          <a:lstStyle/>
          <a:p>
            <a:pPr algn="ctr"/>
            <a:endParaRPr lang="en-US" sz="7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2946254" y="2608703"/>
            <a:ext cx="1026926" cy="260604"/>
          </a:xfrm>
          <a:prstGeom prst="roundRect">
            <a:avLst/>
          </a:prstGeom>
          <a:solidFill>
            <a:srgbClr val="00AAE6"/>
          </a:solidFill>
          <a:ln w="6350">
            <a:solidFill>
              <a:schemeClr val="accent1">
                <a:shade val="50000"/>
                <a:alpha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800" dirty="0"/>
              <a:t>Publish</a:t>
            </a:r>
          </a:p>
        </p:txBody>
      </p:sp>
      <p:pic>
        <p:nvPicPr>
          <p:cNvPr id="33" name="Picture 6" descr="C:\Users\Citrus\Desktop\post-to-onevoice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082" y="2230280"/>
            <a:ext cx="274320" cy="27432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235" y="2572573"/>
            <a:ext cx="303712" cy="342900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24" name="Group 23"/>
          <p:cNvGrpSpPr/>
          <p:nvPr/>
        </p:nvGrpSpPr>
        <p:grpSpPr>
          <a:xfrm>
            <a:off x="2462616" y="2936007"/>
            <a:ext cx="1743525" cy="1016902"/>
            <a:chOff x="3197228" y="4000936"/>
            <a:chExt cx="2324700" cy="1355869"/>
          </a:xfrm>
          <a:effectLst/>
        </p:grpSpPr>
        <p:sp>
          <p:nvSpPr>
            <p:cNvPr id="136" name="Isosceles Triangle 135"/>
            <p:cNvSpPr/>
            <p:nvPr/>
          </p:nvSpPr>
          <p:spPr>
            <a:xfrm>
              <a:off x="4043143" y="4000936"/>
              <a:ext cx="520920" cy="273189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endParaRPr lang="en-US" sz="9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37" name="Isosceles Triangle 136"/>
            <p:cNvSpPr/>
            <p:nvPr/>
          </p:nvSpPr>
          <p:spPr>
            <a:xfrm>
              <a:off x="4143213" y="4076385"/>
              <a:ext cx="338032" cy="182701"/>
            </a:xfrm>
            <a:prstGeom prst="triangle">
              <a:avLst/>
            </a:prstGeom>
            <a:solidFill>
              <a:srgbClr val="6A8EDC"/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endParaRPr lang="en-US" sz="9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3197228" y="4241138"/>
              <a:ext cx="2324700" cy="1115667"/>
            </a:xfrm>
            <a:prstGeom prst="rect">
              <a:avLst/>
            </a:prstGeom>
            <a:solidFill>
              <a:srgbClr val="6A8E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editorial processing</a:t>
              </a:r>
              <a:endParaRPr lang="en-US" sz="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pic>
          <p:nvPicPr>
            <p:cNvPr id="32" name="Picture 5" descr="C:\Users\Citrus\Desktop\editorial-processing.png"/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7228" y="4240835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4" name="Rectangle 133"/>
            <p:cNvSpPr/>
            <p:nvPr/>
          </p:nvSpPr>
          <p:spPr>
            <a:xfrm>
              <a:off x="3300478" y="4655667"/>
              <a:ext cx="2000389" cy="516658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7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907" y="4715125"/>
              <a:ext cx="404949" cy="457200"/>
            </a:xfrm>
            <a:prstGeom prst="rect">
              <a:avLst/>
            </a:prstGeom>
          </p:spPr>
        </p:pic>
        <p:sp>
          <p:nvSpPr>
            <p:cNvPr id="108" name="Rounded Rectangle 107"/>
            <p:cNvSpPr/>
            <p:nvPr/>
          </p:nvSpPr>
          <p:spPr>
            <a:xfrm>
              <a:off x="3849458" y="4751022"/>
              <a:ext cx="1369234" cy="347472"/>
            </a:xfrm>
            <a:prstGeom prst="roundRect">
              <a:avLst/>
            </a:prstGeom>
            <a:solidFill>
              <a:srgbClr val="00AAE6"/>
            </a:solidFill>
            <a:ln w="6350">
              <a:solidFill>
                <a:schemeClr val="accent1">
                  <a:shade val="5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Editorial Review</a:t>
              </a:r>
            </a:p>
          </p:txBody>
        </p:sp>
      </p:grpSp>
      <p:sp>
        <p:nvSpPr>
          <p:cNvPr id="90" name="Rounded Rectangle 89"/>
          <p:cNvSpPr/>
          <p:nvPr/>
        </p:nvSpPr>
        <p:spPr>
          <a:xfrm>
            <a:off x="5934428" y="2973077"/>
            <a:ext cx="493776" cy="480060"/>
          </a:xfrm>
          <a:prstGeom prst="roundRect">
            <a:avLst>
              <a:gd name="adj" fmla="val 50000"/>
            </a:avLst>
          </a:prstGeom>
          <a:solidFill>
            <a:srgbClr val="CC660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650" dirty="0"/>
          </a:p>
          <a:p>
            <a:pPr algn="ctr"/>
            <a:endParaRPr lang="en-US" sz="650" dirty="0"/>
          </a:p>
          <a:p>
            <a:pPr algn="ctr"/>
            <a:r>
              <a:rPr lang="en-US" sz="650" dirty="0"/>
              <a:t>Scheduler</a:t>
            </a:r>
            <a:endParaRPr lang="en-US" sz="650" dirty="0"/>
          </a:p>
        </p:txBody>
      </p:sp>
      <p:pic>
        <p:nvPicPr>
          <p:cNvPr id="1034" name="Picture 10" descr="C:\Users\Citrus\Desktop\Maxinov\Calendar-Time.png"/>
          <p:cNvPicPr>
            <a:picLocks noChangeAspect="1" noChangeArrowheads="1"/>
          </p:cNvPicPr>
          <p:nvPr/>
        </p:nvPicPr>
        <p:blipFill>
          <a:blip r:embed="rId2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511" y="3063651"/>
            <a:ext cx="205740" cy="20574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/>
          <p:cNvGrpSpPr/>
          <p:nvPr/>
        </p:nvGrpSpPr>
        <p:grpSpPr>
          <a:xfrm>
            <a:off x="2460941" y="3821213"/>
            <a:ext cx="1743525" cy="949774"/>
            <a:chOff x="3194995" y="5181210"/>
            <a:chExt cx="2324700" cy="1266365"/>
          </a:xfrm>
          <a:effectLst/>
        </p:grpSpPr>
        <p:sp>
          <p:nvSpPr>
            <p:cNvPr id="128" name="Isosceles Triangle 127"/>
            <p:cNvSpPr/>
            <p:nvPr/>
          </p:nvSpPr>
          <p:spPr>
            <a:xfrm>
              <a:off x="4034517" y="5181210"/>
              <a:ext cx="520920" cy="273189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endParaRPr lang="en-US" sz="9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29" name="Isosceles Triangle 128"/>
            <p:cNvSpPr/>
            <p:nvPr/>
          </p:nvSpPr>
          <p:spPr>
            <a:xfrm>
              <a:off x="4134587" y="5265455"/>
              <a:ext cx="338032" cy="182701"/>
            </a:xfrm>
            <a:prstGeom prst="triangle">
              <a:avLst/>
            </a:prstGeom>
            <a:solidFill>
              <a:srgbClr val="0FAE98"/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endParaRPr lang="en-US" sz="9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3194995" y="5430902"/>
              <a:ext cx="2324700" cy="1016673"/>
            </a:xfrm>
            <a:prstGeom prst="rect">
              <a:avLst/>
            </a:prstGeom>
            <a:solidFill>
              <a:srgbClr val="0FAE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compliance analysis</a:t>
              </a:r>
              <a:endParaRPr lang="en-US" sz="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pic>
          <p:nvPicPr>
            <p:cNvPr id="1028" name="Picture 4" descr="C:\Users\Citrus\Desktop\compliance-analysis.png"/>
            <p:cNvPicPr>
              <a:picLocks noChangeAspect="1" noChangeArrowheads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501" y="5436278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7" name="Rectangle 126"/>
            <p:cNvSpPr/>
            <p:nvPr/>
          </p:nvSpPr>
          <p:spPr>
            <a:xfrm>
              <a:off x="3298245" y="5817513"/>
              <a:ext cx="2000389" cy="516658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7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pic>
          <p:nvPicPr>
            <p:cNvPr id="95" name="Picture 5" descr="C:\Users\Citrus\Desktop\Maxinov\SME.png"/>
            <p:cNvPicPr>
              <a:picLocks noChangeAspect="1" noChangeArrowheads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4518" y="5856498"/>
              <a:ext cx="417578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9" name="Rounded Rectangle 108"/>
            <p:cNvSpPr/>
            <p:nvPr/>
          </p:nvSpPr>
          <p:spPr>
            <a:xfrm>
              <a:off x="3818711" y="5908213"/>
              <a:ext cx="1369234" cy="347472"/>
            </a:xfrm>
            <a:prstGeom prst="roundRect">
              <a:avLst/>
            </a:prstGeom>
            <a:solidFill>
              <a:srgbClr val="00AAE6"/>
            </a:solidFill>
            <a:ln w="6350">
              <a:solidFill>
                <a:schemeClr val="accent1">
                  <a:shade val="5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Compliance Review</a:t>
              </a:r>
            </a:p>
          </p:txBody>
        </p:sp>
      </p:grpSp>
      <p:sp>
        <p:nvSpPr>
          <p:cNvPr id="174" name="Isosceles Triangle 173"/>
          <p:cNvSpPr/>
          <p:nvPr/>
        </p:nvSpPr>
        <p:spPr>
          <a:xfrm rot="16200000">
            <a:off x="3980936" y="4246393"/>
            <a:ext cx="390690" cy="20489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US" sz="90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75" name="Isosceles Triangle 174"/>
          <p:cNvSpPr/>
          <p:nvPr/>
        </p:nvSpPr>
        <p:spPr>
          <a:xfrm rot="16200000">
            <a:off x="4075397" y="4283571"/>
            <a:ext cx="253524" cy="137026"/>
          </a:xfrm>
          <a:prstGeom prst="triangle">
            <a:avLst/>
          </a:prstGeom>
          <a:solidFill>
            <a:srgbClr val="1E9AD6"/>
          </a:solidFill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US" sz="90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4261847" y="3520058"/>
            <a:ext cx="1606269" cy="1250930"/>
          </a:xfrm>
          <a:prstGeom prst="rect">
            <a:avLst/>
          </a:prstGeom>
          <a:solidFill>
            <a:srgbClr val="1E9AD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hand curation</a:t>
            </a:r>
            <a:endParaRPr lang="en-US" sz="8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6" name="Picture 2" descr="C:\Users\Citrus\Desktop\hand-curate.png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186" y="3513125"/>
            <a:ext cx="305402" cy="27432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" name="Rectangle 121"/>
          <p:cNvSpPr/>
          <p:nvPr/>
        </p:nvSpPr>
        <p:spPr>
          <a:xfrm>
            <a:off x="4341742" y="3788865"/>
            <a:ext cx="1449174" cy="88612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7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4748561" y="4263715"/>
            <a:ext cx="960120" cy="342900"/>
          </a:xfrm>
          <a:prstGeom prst="roundRect">
            <a:avLst/>
          </a:prstGeom>
          <a:solidFill>
            <a:srgbClr val="00AAE6"/>
          </a:solidFill>
          <a:ln w="6350">
            <a:solidFill>
              <a:schemeClr val="accent1">
                <a:shade val="50000"/>
                <a:alpha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Meta </a:t>
            </a:r>
            <a:r>
              <a:rPr lang="en-US" sz="800" dirty="0"/>
              <a:t>Information </a:t>
            </a:r>
            <a:r>
              <a:rPr lang="en-US" sz="800" dirty="0"/>
              <a:t>Optimization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4748561" y="3857798"/>
            <a:ext cx="960120" cy="342900"/>
          </a:xfrm>
          <a:prstGeom prst="roundRect">
            <a:avLst/>
          </a:prstGeom>
          <a:solidFill>
            <a:srgbClr val="00AAE6"/>
          </a:solidFill>
          <a:ln w="6350">
            <a:solidFill>
              <a:schemeClr val="accent1">
                <a:shade val="50000"/>
                <a:alpha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Manual Curation</a:t>
            </a:r>
          </a:p>
        </p:txBody>
      </p:sp>
      <p:pic>
        <p:nvPicPr>
          <p:cNvPr id="1029" name="Picture 5" descr="C:\Users\Citrus\Desktop\Maxinov\SME.png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2108" y="4272126"/>
            <a:ext cx="313184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2" descr="C:\Users\Citrus\Desktop\Maxinov\PersonaIcon-Researcher-01-274x300.png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372107" y="3936494"/>
            <a:ext cx="30397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4" name="Rectangle 153"/>
          <p:cNvSpPr/>
          <p:nvPr/>
        </p:nvSpPr>
        <p:spPr>
          <a:xfrm>
            <a:off x="4261847" y="2226291"/>
            <a:ext cx="1606269" cy="1293766"/>
          </a:xfrm>
          <a:prstGeom prst="rect">
            <a:avLst/>
          </a:prstGeom>
          <a:solidFill>
            <a:srgbClr val="1E9AD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auto curation</a:t>
            </a:r>
            <a:endParaRPr lang="en-US" sz="8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353542" y="2537187"/>
            <a:ext cx="1444047" cy="86846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7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49" name="Rounded Rectangle 148"/>
          <p:cNvSpPr/>
          <p:nvPr/>
        </p:nvSpPr>
        <p:spPr>
          <a:xfrm>
            <a:off x="4743086" y="2994077"/>
            <a:ext cx="960120" cy="342900"/>
          </a:xfrm>
          <a:prstGeom prst="roundRect">
            <a:avLst/>
          </a:prstGeom>
          <a:solidFill>
            <a:srgbClr val="00AAE6"/>
          </a:solidFill>
          <a:ln w="6350">
            <a:solidFill>
              <a:schemeClr val="accent1">
                <a:shade val="50000"/>
                <a:alpha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Sentimental Analysis</a:t>
            </a:r>
            <a:endParaRPr lang="en-US" sz="800" dirty="0"/>
          </a:p>
        </p:txBody>
      </p:sp>
      <p:sp>
        <p:nvSpPr>
          <p:cNvPr id="150" name="Rounded Rectangle 149"/>
          <p:cNvSpPr/>
          <p:nvPr/>
        </p:nvSpPr>
        <p:spPr>
          <a:xfrm>
            <a:off x="4748561" y="2589072"/>
            <a:ext cx="960120" cy="342900"/>
          </a:xfrm>
          <a:prstGeom prst="roundRect">
            <a:avLst/>
          </a:prstGeom>
          <a:solidFill>
            <a:srgbClr val="00AAE6"/>
          </a:solidFill>
          <a:ln w="6350">
            <a:solidFill>
              <a:schemeClr val="accent1">
                <a:shade val="50000"/>
                <a:alpha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Automatic Curation</a:t>
            </a:r>
            <a:endParaRPr lang="en-US" sz="800" dirty="0"/>
          </a:p>
        </p:txBody>
      </p:sp>
      <p:pic>
        <p:nvPicPr>
          <p:cNvPr id="92" name="Picture 9" descr="C:\Users\Citrus\Desktop\Maxinov\37.png"/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049" y="2686861"/>
            <a:ext cx="284266" cy="27432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6" name="Straight Connector 155"/>
          <p:cNvCxnSpPr/>
          <p:nvPr/>
        </p:nvCxnSpPr>
        <p:spPr>
          <a:xfrm flipH="1">
            <a:off x="4259320" y="3493718"/>
            <a:ext cx="1608796" cy="0"/>
          </a:xfrm>
          <a:prstGeom prst="line">
            <a:avLst/>
          </a:prstGeom>
          <a:ln w="25400">
            <a:solidFill>
              <a:schemeClr val="bg1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433030" y="1866613"/>
            <a:ext cx="1416770" cy="6194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 anchorCtr="0"/>
          <a:lstStyle/>
          <a:p>
            <a:pPr lvl="1"/>
            <a:r>
              <a:rPr lang="en-US" sz="1200" dirty="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Customer</a:t>
            </a:r>
          </a:p>
          <a:p>
            <a:pPr lvl="1"/>
            <a:r>
              <a:rPr lang="en-US" sz="1200" dirty="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Website</a:t>
            </a:r>
            <a:endParaRPr lang="en-US" sz="12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030" name="Picture 6" descr="C:\Users\Citrus\Desktop\Maxinov\manager.png"/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14" y="2008558"/>
            <a:ext cx="358163" cy="3429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Citrus\Desktop\its_all_about_content1.gif"/>
          <p:cNvPicPr>
            <a:picLocks noChangeAspect="1" noChangeArrowheads="1"/>
          </p:cNvPicPr>
          <p:nvPr/>
        </p:nvPicPr>
        <p:blipFill rotWithShape="1"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87" b="32826"/>
          <a:stretch/>
        </p:blipFill>
        <p:spPr bwMode="auto">
          <a:xfrm>
            <a:off x="5576054" y="1930162"/>
            <a:ext cx="852149" cy="28718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/>
          <p:cNvCxnSpPr/>
          <p:nvPr/>
        </p:nvCxnSpPr>
        <p:spPr>
          <a:xfrm>
            <a:off x="7651053" y="228570"/>
            <a:ext cx="0" cy="1340228"/>
          </a:xfrm>
          <a:prstGeom prst="line">
            <a:avLst/>
          </a:prstGeom>
          <a:ln w="25400">
            <a:solidFill>
              <a:schemeClr val="bg1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152" idx="2"/>
            <a:endCxn id="135" idx="0"/>
          </p:cNvCxnSpPr>
          <p:nvPr/>
        </p:nvCxnSpPr>
        <p:spPr>
          <a:xfrm rot="5400000">
            <a:off x="5392093" y="-687975"/>
            <a:ext cx="851017" cy="4977513"/>
          </a:xfrm>
          <a:prstGeom prst="bentConnector3">
            <a:avLst>
              <a:gd name="adj1" fmla="val 37076"/>
            </a:avLst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/>
          <p:cNvCxnSpPr>
            <a:stCxn id="86" idx="1"/>
            <a:endCxn id="41" idx="0"/>
          </p:cNvCxnSpPr>
          <p:nvPr/>
        </p:nvCxnSpPr>
        <p:spPr>
          <a:xfrm rot="10800000" flipV="1">
            <a:off x="7792923" y="976052"/>
            <a:ext cx="60721" cy="890560"/>
          </a:xfrm>
          <a:prstGeom prst="bentConnector2">
            <a:avLst/>
          </a:prstGeom>
          <a:ln w="50800">
            <a:solidFill>
              <a:schemeClr val="accent6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67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131</Words>
  <Application>Microsoft Office PowerPoint</Application>
  <PresentationFormat>On-screen Show (16:9)</PresentationFormat>
  <Paragraphs>62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Citrus</dc:creator>
  <cp:lastModifiedBy>Citrus</cp:lastModifiedBy>
  <cp:revision>1</cp:revision>
  <dcterms:created xsi:type="dcterms:W3CDTF">2016-01-14T12:54:45Z</dcterms:created>
  <dcterms:modified xsi:type="dcterms:W3CDTF">2016-01-14T13:02:06Z</dcterms:modified>
</cp:coreProperties>
</file>