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718"/>
  </p:normalViewPr>
  <p:slideViewPr>
    <p:cSldViewPr snapToGrid="0">
      <p:cViewPr varScale="1">
        <p:scale>
          <a:sx n="117" d="100"/>
          <a:sy n="117" d="100"/>
        </p:scale>
        <p:origin x="678"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12/12/2022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12/12/2022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12/12/2022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12/12/2022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12/12/2022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7-1 Final Project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By: Jason Ditullio</a:t>
            </a:r>
          </a:p>
          <a:p>
            <a:r>
              <a:rPr lang="en-US" sz="2400" dirty="0"/>
              <a:t>CS-250</a:t>
            </a:r>
          </a:p>
          <a:p>
            <a:r>
              <a:rPr lang="en-US" sz="2400" dirty="0"/>
              <a:t>12/11/2022</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0CB0-5A4D-32BF-F0A5-2836F73FCF7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B463C5F-7F07-002B-D0FA-4C63E7E1CC15}"/>
              </a:ext>
            </a:extLst>
          </p:cNvPr>
          <p:cNvSpPr>
            <a:spLocks noGrp="1"/>
          </p:cNvSpPr>
          <p:nvPr>
            <p:ph idx="1"/>
          </p:nvPr>
        </p:nvSpPr>
        <p:spPr/>
        <p:txBody>
          <a:bodyPr/>
          <a:lstStyle/>
          <a:p>
            <a:pPr indent="-457200">
              <a:buFont typeface="Arial" panose="020B0604020202020204" pitchFamily="34" charset="0"/>
              <a:buChar char="•"/>
            </a:pPr>
            <a:r>
              <a:rPr lang="en-US" sz="2400" dirty="0"/>
              <a:t>Charles G. Cobb. (2015). </a:t>
            </a:r>
            <a:r>
              <a:rPr lang="en-US" sz="2400" i="1" dirty="0"/>
              <a:t>The Project Manager’s Guide to Mastering Agile : Principles and Practices for an Adaptive Approach</a:t>
            </a:r>
            <a:r>
              <a:rPr lang="en-US" sz="2400" dirty="0"/>
              <a:t>. Wiley. </a:t>
            </a:r>
          </a:p>
          <a:p>
            <a:pPr indent="-457200">
              <a:buFont typeface="Arial" panose="020B0604020202020204" pitchFamily="34" charset="0"/>
              <a:buChar char="•"/>
            </a:pPr>
            <a:r>
              <a:rPr lang="en-US" sz="2400" dirty="0">
                <a:effectLst/>
              </a:rPr>
              <a:t>Dziuba, A. (2022, May 20). </a:t>
            </a:r>
            <a:r>
              <a:rPr lang="en-US" sz="2400" i="1" dirty="0">
                <a:effectLst/>
              </a:rPr>
              <a:t>Agile Software Development Lifecycle Phases explained</a:t>
            </a:r>
            <a:r>
              <a:rPr lang="en-US" sz="2400" dirty="0">
                <a:effectLst/>
              </a:rPr>
              <a:t>. Relevant Software. Retrieved December 11, 2022, from https://relevant.software/blog/agile-software-development-lifecycle-phases-explained/#Key_agile_software_development_lifecycle_phases </a:t>
            </a:r>
          </a:p>
          <a:p>
            <a:pPr indent="-457200"/>
            <a:endParaRPr lang="en-US" sz="2400" dirty="0"/>
          </a:p>
        </p:txBody>
      </p:sp>
      <p:sp>
        <p:nvSpPr>
          <p:cNvPr id="4" name="Date Placeholder 3">
            <a:extLst>
              <a:ext uri="{FF2B5EF4-FFF2-40B4-BE49-F238E27FC236}">
                <a16:creationId xmlns:a16="http://schemas.microsoft.com/office/drawing/2014/main" id="{F0FCFE36-41A8-D0D0-1E8E-C4E595FBAFB5}"/>
              </a:ext>
            </a:extLst>
          </p:cNvPr>
          <p:cNvSpPr>
            <a:spLocks noGrp="1"/>
          </p:cNvSpPr>
          <p:nvPr>
            <p:ph type="dt" sz="half" idx="2"/>
          </p:nvPr>
        </p:nvSpPr>
        <p:spPr/>
        <p:txBody>
          <a:bodyPr/>
          <a:lstStyle/>
          <a:p>
            <a:r>
              <a:rPr lang="en-US" dirty="0"/>
              <a:t>12/11/2022</a:t>
            </a:r>
          </a:p>
        </p:txBody>
      </p:sp>
      <p:sp>
        <p:nvSpPr>
          <p:cNvPr id="5" name="Footer Placeholder 4">
            <a:extLst>
              <a:ext uri="{FF2B5EF4-FFF2-40B4-BE49-F238E27FC236}">
                <a16:creationId xmlns:a16="http://schemas.microsoft.com/office/drawing/2014/main" id="{4990EB48-C481-500A-6323-FC0D486C6B82}"/>
              </a:ext>
            </a:extLst>
          </p:cNvPr>
          <p:cNvSpPr>
            <a:spLocks noGrp="1"/>
          </p:cNvSpPr>
          <p:nvPr>
            <p:ph type="ftr" sz="quarter" idx="3"/>
          </p:nvPr>
        </p:nvSpPr>
        <p:spPr/>
        <p:txBody>
          <a:bodyPr/>
          <a:lstStyle/>
          <a:p>
            <a:r>
              <a:rPr lang="en-US" dirty="0"/>
              <a:t>7-1 Final Project</a:t>
            </a:r>
          </a:p>
        </p:txBody>
      </p:sp>
      <p:sp>
        <p:nvSpPr>
          <p:cNvPr id="6" name="Slide Number Placeholder 5">
            <a:extLst>
              <a:ext uri="{FF2B5EF4-FFF2-40B4-BE49-F238E27FC236}">
                <a16:creationId xmlns:a16="http://schemas.microsoft.com/office/drawing/2014/main" id="{4D3C042C-1CA8-465B-2DED-477FDD57FA04}"/>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09634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F302-90D3-1152-6DA5-8D5F1D0E43D5}"/>
              </a:ext>
            </a:extLst>
          </p:cNvPr>
          <p:cNvSpPr>
            <a:spLocks noGrp="1"/>
          </p:cNvSpPr>
          <p:nvPr>
            <p:ph type="ctrTitle"/>
          </p:nvPr>
        </p:nvSpPr>
        <p:spPr>
          <a:xfrm>
            <a:off x="824594" y="1916650"/>
            <a:ext cx="6245912" cy="2387600"/>
          </a:xfrm>
        </p:spPr>
        <p:txBody>
          <a:bodyPr/>
          <a:lstStyle/>
          <a:p>
            <a:r>
              <a:rPr lang="en-US" dirty="0"/>
              <a:t>Different roles of the Scrum-Agile team</a:t>
            </a:r>
          </a:p>
        </p:txBody>
      </p:sp>
    </p:spTree>
    <p:extLst>
      <p:ext uri="{BB962C8B-B14F-4D97-AF65-F5344CB8AC3E}">
        <p14:creationId xmlns:p14="http://schemas.microsoft.com/office/powerpoint/2010/main" val="50407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F1E0-6AA6-DCFF-FD12-CF41ACD68F5D}"/>
              </a:ext>
            </a:extLst>
          </p:cNvPr>
          <p:cNvSpPr>
            <a:spLocks noGrp="1"/>
          </p:cNvSpPr>
          <p:nvPr>
            <p:ph type="title"/>
          </p:nvPr>
        </p:nvSpPr>
        <p:spPr/>
        <p:txBody>
          <a:bodyPr/>
          <a:lstStyle/>
          <a:p>
            <a:r>
              <a:rPr lang="en-US" dirty="0"/>
              <a:t>Roles of the team</a:t>
            </a:r>
          </a:p>
        </p:txBody>
      </p:sp>
      <p:sp>
        <p:nvSpPr>
          <p:cNvPr id="3" name="Content Placeholder 2">
            <a:extLst>
              <a:ext uri="{FF2B5EF4-FFF2-40B4-BE49-F238E27FC236}">
                <a16:creationId xmlns:a16="http://schemas.microsoft.com/office/drawing/2014/main" id="{8168A2C7-71C2-FF3E-38D7-1B04A5C4B82F}"/>
              </a:ext>
            </a:extLst>
          </p:cNvPr>
          <p:cNvSpPr>
            <a:spLocks noGrp="1"/>
          </p:cNvSpPr>
          <p:nvPr>
            <p:ph idx="1"/>
          </p:nvPr>
        </p:nvSpPr>
        <p:spPr/>
        <p:txBody>
          <a:bodyPr/>
          <a:lstStyle/>
          <a:p>
            <a:pPr marL="457200" indent="-457200">
              <a:buFont typeface="Arial" panose="020B0604020202020204" pitchFamily="34" charset="0"/>
              <a:buChar char="•"/>
            </a:pPr>
            <a:r>
              <a:rPr lang="en-US" sz="1800" dirty="0"/>
              <a:t>Scrum master: The facilitator of the scrum team. They organize scrum events as needed and help remove any impediments to the development team's progress. (Cobb, 2015)</a:t>
            </a:r>
          </a:p>
          <a:p>
            <a:pPr marL="457200" indent="-457200">
              <a:buFont typeface="Arial" panose="020B0604020202020204" pitchFamily="34" charset="0"/>
              <a:buChar char="•"/>
            </a:pPr>
            <a:r>
              <a:rPr lang="en-US" sz="1800" dirty="0"/>
              <a:t>Product Owner: Responsible for expressing the Product backlog, ordering the items within the backlog, and making sure that the development team understands what the team will work on next. Also is the creator of User Stories for the team that help explain what the users expect or want from the project. (Cobb, 2015)</a:t>
            </a:r>
          </a:p>
          <a:p>
            <a:pPr marL="457200" indent="-457200">
              <a:buFont typeface="Arial" panose="020B0604020202020204" pitchFamily="34" charset="0"/>
              <a:buChar char="•"/>
            </a:pPr>
            <a:r>
              <a:rPr lang="en-US" sz="1800" dirty="0"/>
              <a:t>Development team: A self organized team that is cross functional and works together to collaborate on the project. Everyone on the teams are equals and accountability for the project falls on the entire team. (Cobb, 2015)</a:t>
            </a:r>
          </a:p>
          <a:p>
            <a:pPr marL="457200" indent="-457200">
              <a:buFont typeface="Arial" panose="020B0604020202020204" pitchFamily="34" charset="0"/>
              <a:buChar char="•"/>
            </a:pPr>
            <a:r>
              <a:rPr lang="en-US" sz="1800" dirty="0"/>
              <a:t>Tester: Works with the development team and the user stories provided by the product owner to create test cases for the project that make sure it is working as intended. (Cobb, 2015)</a:t>
            </a:r>
          </a:p>
        </p:txBody>
      </p:sp>
      <p:sp>
        <p:nvSpPr>
          <p:cNvPr id="4" name="Date Placeholder 3">
            <a:extLst>
              <a:ext uri="{FF2B5EF4-FFF2-40B4-BE49-F238E27FC236}">
                <a16:creationId xmlns:a16="http://schemas.microsoft.com/office/drawing/2014/main" id="{139E14EC-6221-9390-2855-C42F498371AF}"/>
              </a:ext>
            </a:extLst>
          </p:cNvPr>
          <p:cNvSpPr>
            <a:spLocks noGrp="1"/>
          </p:cNvSpPr>
          <p:nvPr>
            <p:ph type="dt" sz="half" idx="2"/>
          </p:nvPr>
        </p:nvSpPr>
        <p:spPr/>
        <p:txBody>
          <a:bodyPr/>
          <a:lstStyle/>
          <a:p>
            <a:r>
              <a:rPr lang="en-US" dirty="0"/>
              <a:t>12/11/2022</a:t>
            </a:r>
          </a:p>
        </p:txBody>
      </p:sp>
      <p:sp>
        <p:nvSpPr>
          <p:cNvPr id="5" name="Footer Placeholder 4">
            <a:extLst>
              <a:ext uri="{FF2B5EF4-FFF2-40B4-BE49-F238E27FC236}">
                <a16:creationId xmlns:a16="http://schemas.microsoft.com/office/drawing/2014/main" id="{D8BB9CF3-361B-BABB-FC9D-00C45F981F8F}"/>
              </a:ext>
            </a:extLst>
          </p:cNvPr>
          <p:cNvSpPr>
            <a:spLocks noGrp="1"/>
          </p:cNvSpPr>
          <p:nvPr>
            <p:ph type="ftr" sz="quarter" idx="3"/>
          </p:nvPr>
        </p:nvSpPr>
        <p:spPr/>
        <p:txBody>
          <a:bodyPr/>
          <a:lstStyle/>
          <a:p>
            <a:r>
              <a:rPr lang="en-US" dirty="0"/>
              <a:t>7-1 Final Project</a:t>
            </a:r>
          </a:p>
        </p:txBody>
      </p:sp>
      <p:sp>
        <p:nvSpPr>
          <p:cNvPr id="6" name="Slide Number Placeholder 5">
            <a:extLst>
              <a:ext uri="{FF2B5EF4-FFF2-40B4-BE49-F238E27FC236}">
                <a16:creationId xmlns:a16="http://schemas.microsoft.com/office/drawing/2014/main" id="{84C20770-001E-4033-7E54-855CB585DD36}"/>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38894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EC57-9F93-2171-E14D-F273234A4871}"/>
              </a:ext>
            </a:extLst>
          </p:cNvPr>
          <p:cNvSpPr>
            <a:spLocks noGrp="1"/>
          </p:cNvSpPr>
          <p:nvPr>
            <p:ph type="ctrTitle"/>
          </p:nvPr>
        </p:nvSpPr>
        <p:spPr>
          <a:xfrm>
            <a:off x="922566" y="1965635"/>
            <a:ext cx="6245912" cy="2387600"/>
          </a:xfrm>
        </p:spPr>
        <p:txBody>
          <a:bodyPr/>
          <a:lstStyle/>
          <a:p>
            <a:r>
              <a:rPr lang="en-US" dirty="0"/>
              <a:t>Phases of SDLC with Agile</a:t>
            </a:r>
          </a:p>
        </p:txBody>
      </p:sp>
    </p:spTree>
    <p:extLst>
      <p:ext uri="{BB962C8B-B14F-4D97-AF65-F5344CB8AC3E}">
        <p14:creationId xmlns:p14="http://schemas.microsoft.com/office/powerpoint/2010/main" val="225458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3C4A-A121-4903-887B-CF5C2154695C}"/>
              </a:ext>
            </a:extLst>
          </p:cNvPr>
          <p:cNvSpPr>
            <a:spLocks noGrp="1"/>
          </p:cNvSpPr>
          <p:nvPr>
            <p:ph type="title"/>
          </p:nvPr>
        </p:nvSpPr>
        <p:spPr>
          <a:xfrm>
            <a:off x="1167492" y="136525"/>
            <a:ext cx="9779183" cy="1325563"/>
          </a:xfrm>
        </p:spPr>
        <p:txBody>
          <a:bodyPr/>
          <a:lstStyle/>
          <a:p>
            <a:r>
              <a:rPr lang="en-US" dirty="0"/>
              <a:t>Phases of Agile SDLC</a:t>
            </a:r>
          </a:p>
        </p:txBody>
      </p:sp>
      <p:sp>
        <p:nvSpPr>
          <p:cNvPr id="3" name="Content Placeholder 2">
            <a:extLst>
              <a:ext uri="{FF2B5EF4-FFF2-40B4-BE49-F238E27FC236}">
                <a16:creationId xmlns:a16="http://schemas.microsoft.com/office/drawing/2014/main" id="{0729F2DB-F6FA-4C65-F942-E11776A3145C}"/>
              </a:ext>
            </a:extLst>
          </p:cNvPr>
          <p:cNvSpPr>
            <a:spLocks noGrp="1"/>
          </p:cNvSpPr>
          <p:nvPr>
            <p:ph idx="1"/>
          </p:nvPr>
        </p:nvSpPr>
        <p:spPr>
          <a:xfrm>
            <a:off x="1167493" y="1462088"/>
            <a:ext cx="9779182" cy="3436937"/>
          </a:xfrm>
        </p:spPr>
        <p:txBody>
          <a:bodyPr/>
          <a:lstStyle/>
          <a:p>
            <a:r>
              <a:rPr lang="en-US" sz="1600" dirty="0"/>
              <a:t>Within the Agile SDLC there are six phases: (Dziuba, 2022)</a:t>
            </a:r>
          </a:p>
          <a:p>
            <a:pPr marL="457200" indent="-457200">
              <a:buFont typeface="Arial" panose="020B0604020202020204" pitchFamily="34" charset="0"/>
              <a:buChar char="•"/>
            </a:pPr>
            <a:r>
              <a:rPr lang="en-US" sz="1400" dirty="0"/>
              <a:t>Requirements phase: In this phase, the overall requirements and resources that are needed for development of a project are discussed by stakeholders and the product owner works on prioritizing the needs of the project.</a:t>
            </a:r>
          </a:p>
          <a:p>
            <a:pPr marL="457200" indent="-457200">
              <a:buFont typeface="Arial" panose="020B0604020202020204" pitchFamily="34" charset="0"/>
              <a:buChar char="•"/>
            </a:pPr>
            <a:r>
              <a:rPr lang="en-US" sz="1400" dirty="0"/>
              <a:t>Design phase: Within the design phase, the product owner introduces the development team to the different requirements that are now organized based on importance and works with the group to make sure everyone understands what needs to be done.</a:t>
            </a:r>
          </a:p>
          <a:p>
            <a:pPr marL="457200" indent="-457200">
              <a:buFont typeface="Arial" panose="020B0604020202020204" pitchFamily="34" charset="0"/>
              <a:buChar char="•"/>
            </a:pPr>
            <a:r>
              <a:rPr lang="en-US" sz="1400" dirty="0"/>
              <a:t>Development phase: After the plan is agreed on for the project, the team works on developing and coding the project based on the requirements given by the product owner. This development happens over multiple sprints with each sprint working to improve the product. </a:t>
            </a:r>
          </a:p>
          <a:p>
            <a:pPr marL="457200" indent="-457200">
              <a:buFont typeface="Arial" panose="020B0604020202020204" pitchFamily="34" charset="0"/>
              <a:buChar char="•"/>
            </a:pPr>
            <a:r>
              <a:rPr lang="en-US" sz="1400" dirty="0"/>
              <a:t>Integration and testing phase: During this phase, testers will test the product to make sure that it not only works but that there isn’t any identifiable bugs. If there are bugs, then the tester will let the development team know so they can fix them.</a:t>
            </a:r>
          </a:p>
          <a:p>
            <a:pPr marL="457200" indent="-457200">
              <a:buFont typeface="Arial" panose="020B0604020202020204" pitchFamily="34" charset="0"/>
              <a:buChar char="•"/>
            </a:pPr>
            <a:r>
              <a:rPr lang="en-US" sz="1400" dirty="0"/>
              <a:t>Implementation and deployment phase: This is the phase where the software is fully mad available to customers while the development team will continue working on supporting the product over time. This makes sure that the product runs smoothly and is up to date.</a:t>
            </a:r>
          </a:p>
          <a:p>
            <a:pPr marL="457200" indent="-457200">
              <a:buFont typeface="Arial" panose="020B0604020202020204" pitchFamily="34" charset="0"/>
              <a:buChar char="•"/>
            </a:pPr>
            <a:r>
              <a:rPr lang="en-US" sz="1400" dirty="0"/>
              <a:t>Review phase: During this phase, the team meets with the product owner to go over what requirements were met during development and what results were produced. Then after this phase the whole process either starts over again or it moves to the next stage.</a:t>
            </a:r>
          </a:p>
        </p:txBody>
      </p:sp>
      <p:sp>
        <p:nvSpPr>
          <p:cNvPr id="4" name="Date Placeholder 3">
            <a:extLst>
              <a:ext uri="{FF2B5EF4-FFF2-40B4-BE49-F238E27FC236}">
                <a16:creationId xmlns:a16="http://schemas.microsoft.com/office/drawing/2014/main" id="{5415BC03-93EB-9405-BE14-5CA7EF1C0AF9}"/>
              </a:ext>
            </a:extLst>
          </p:cNvPr>
          <p:cNvSpPr>
            <a:spLocks noGrp="1"/>
          </p:cNvSpPr>
          <p:nvPr>
            <p:ph type="dt" sz="half" idx="2"/>
          </p:nvPr>
        </p:nvSpPr>
        <p:spPr/>
        <p:txBody>
          <a:bodyPr/>
          <a:lstStyle/>
          <a:p>
            <a:r>
              <a:rPr lang="en-US" dirty="0"/>
              <a:t>12/11/2022</a:t>
            </a:r>
          </a:p>
        </p:txBody>
      </p:sp>
      <p:sp>
        <p:nvSpPr>
          <p:cNvPr id="5" name="Footer Placeholder 4">
            <a:extLst>
              <a:ext uri="{FF2B5EF4-FFF2-40B4-BE49-F238E27FC236}">
                <a16:creationId xmlns:a16="http://schemas.microsoft.com/office/drawing/2014/main" id="{75426B4F-0464-61DE-6F7E-C4DBF379CE32}"/>
              </a:ext>
            </a:extLst>
          </p:cNvPr>
          <p:cNvSpPr>
            <a:spLocks noGrp="1"/>
          </p:cNvSpPr>
          <p:nvPr>
            <p:ph type="ftr" sz="quarter" idx="3"/>
          </p:nvPr>
        </p:nvSpPr>
        <p:spPr/>
        <p:txBody>
          <a:bodyPr/>
          <a:lstStyle/>
          <a:p>
            <a:r>
              <a:rPr lang="en-US" dirty="0"/>
              <a:t>7-1 Final Project</a:t>
            </a:r>
          </a:p>
        </p:txBody>
      </p:sp>
      <p:sp>
        <p:nvSpPr>
          <p:cNvPr id="6" name="Slide Number Placeholder 5">
            <a:extLst>
              <a:ext uri="{FF2B5EF4-FFF2-40B4-BE49-F238E27FC236}">
                <a16:creationId xmlns:a16="http://schemas.microsoft.com/office/drawing/2014/main" id="{069FA1DF-A2B8-FB58-FAA9-EB73AE9034E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89069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4311-6693-C03E-A5D2-BF42CA84166D}"/>
              </a:ext>
            </a:extLst>
          </p:cNvPr>
          <p:cNvSpPr>
            <a:spLocks noGrp="1"/>
          </p:cNvSpPr>
          <p:nvPr>
            <p:ph type="ctrTitle"/>
          </p:nvPr>
        </p:nvSpPr>
        <p:spPr>
          <a:xfrm>
            <a:off x="930729" y="2235200"/>
            <a:ext cx="6245912" cy="2387600"/>
          </a:xfrm>
        </p:spPr>
        <p:txBody>
          <a:bodyPr/>
          <a:lstStyle/>
          <a:p>
            <a:r>
              <a:rPr lang="en-US" dirty="0"/>
              <a:t>Differences with a Waterfall approach</a:t>
            </a:r>
          </a:p>
        </p:txBody>
      </p:sp>
    </p:spTree>
    <p:extLst>
      <p:ext uri="{BB962C8B-B14F-4D97-AF65-F5344CB8AC3E}">
        <p14:creationId xmlns:p14="http://schemas.microsoft.com/office/powerpoint/2010/main" val="98679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E926-3D8F-BDFA-B3B4-FB31A0CF7292}"/>
              </a:ext>
            </a:extLst>
          </p:cNvPr>
          <p:cNvSpPr>
            <a:spLocks noGrp="1"/>
          </p:cNvSpPr>
          <p:nvPr>
            <p:ph type="title"/>
          </p:nvPr>
        </p:nvSpPr>
        <p:spPr/>
        <p:txBody>
          <a:bodyPr/>
          <a:lstStyle/>
          <a:p>
            <a:r>
              <a:rPr lang="en-US" dirty="0"/>
              <a:t>What if it was in Waterfall?</a:t>
            </a:r>
          </a:p>
        </p:txBody>
      </p:sp>
      <p:sp>
        <p:nvSpPr>
          <p:cNvPr id="3" name="Content Placeholder 2">
            <a:extLst>
              <a:ext uri="{FF2B5EF4-FFF2-40B4-BE49-F238E27FC236}">
                <a16:creationId xmlns:a16="http://schemas.microsoft.com/office/drawing/2014/main" id="{4DFA7F77-CA48-AF64-D7EC-F655D58AC91E}"/>
              </a:ext>
            </a:extLst>
          </p:cNvPr>
          <p:cNvSpPr>
            <a:spLocks noGrp="1"/>
          </p:cNvSpPr>
          <p:nvPr>
            <p:ph idx="1"/>
          </p:nvPr>
        </p:nvSpPr>
        <p:spPr/>
        <p:txBody>
          <a:bodyPr/>
          <a:lstStyle/>
          <a:p>
            <a:r>
              <a:rPr lang="en-US" sz="2400" dirty="0"/>
              <a:t>Some of the main differences that would have come about if we developed with Waterfall instead of Agile are that:</a:t>
            </a:r>
          </a:p>
          <a:p>
            <a:pPr marL="457200" indent="-457200">
              <a:buFont typeface="Arial" panose="020B0604020202020204" pitchFamily="34" charset="0"/>
              <a:buChar char="•"/>
            </a:pPr>
            <a:r>
              <a:rPr lang="en-US" sz="1800" dirty="0"/>
              <a:t>We wouldn’t have had the flexibility to change our development focus when our product owner told us that users want travel based on detox and wellness. Agile allowed us to adapt to this at any time, but Waterfall would have restricted us.</a:t>
            </a:r>
          </a:p>
          <a:p>
            <a:pPr marL="457200" indent="-457200">
              <a:buFont typeface="Arial" panose="020B0604020202020204" pitchFamily="34" charset="0"/>
              <a:buChar char="•"/>
            </a:pPr>
            <a:r>
              <a:rPr lang="en-US" sz="1800" dirty="0"/>
              <a:t>There wouldn’t be as consistent communication with our customers through delivering working products to them throughout development in order to receive input and work it into our project.</a:t>
            </a:r>
          </a:p>
          <a:p>
            <a:pPr marL="457200" indent="-457200">
              <a:buFont typeface="Arial" panose="020B0604020202020204" pitchFamily="34" charset="0"/>
              <a:buChar char="•"/>
            </a:pPr>
            <a:r>
              <a:rPr lang="en-US" sz="1800" dirty="0"/>
              <a:t>Since Waterfall requires a set plan for development from the start, we would have had to finish one phase of development before we could move on to the next one. In contrast, Agile allowed us to work on multiple things at the same time.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B3A647A5-A795-40E7-D9DE-A5D4A9963063}"/>
              </a:ext>
            </a:extLst>
          </p:cNvPr>
          <p:cNvSpPr>
            <a:spLocks noGrp="1"/>
          </p:cNvSpPr>
          <p:nvPr>
            <p:ph type="dt" sz="half" idx="2"/>
          </p:nvPr>
        </p:nvSpPr>
        <p:spPr/>
        <p:txBody>
          <a:bodyPr/>
          <a:lstStyle/>
          <a:p>
            <a:r>
              <a:rPr lang="en-US" dirty="0"/>
              <a:t>12/11/2022</a:t>
            </a:r>
          </a:p>
        </p:txBody>
      </p:sp>
      <p:sp>
        <p:nvSpPr>
          <p:cNvPr id="5" name="Footer Placeholder 4">
            <a:extLst>
              <a:ext uri="{FF2B5EF4-FFF2-40B4-BE49-F238E27FC236}">
                <a16:creationId xmlns:a16="http://schemas.microsoft.com/office/drawing/2014/main" id="{55D5B9B8-8BF9-9D00-010D-2A383598EF34}"/>
              </a:ext>
            </a:extLst>
          </p:cNvPr>
          <p:cNvSpPr>
            <a:spLocks noGrp="1"/>
          </p:cNvSpPr>
          <p:nvPr>
            <p:ph type="ftr" sz="quarter" idx="3"/>
          </p:nvPr>
        </p:nvSpPr>
        <p:spPr/>
        <p:txBody>
          <a:bodyPr/>
          <a:lstStyle/>
          <a:p>
            <a:r>
              <a:rPr lang="en-US" dirty="0"/>
              <a:t>7-1 Final Project</a:t>
            </a:r>
          </a:p>
        </p:txBody>
      </p:sp>
      <p:sp>
        <p:nvSpPr>
          <p:cNvPr id="6" name="Slide Number Placeholder 5">
            <a:extLst>
              <a:ext uri="{FF2B5EF4-FFF2-40B4-BE49-F238E27FC236}">
                <a16:creationId xmlns:a16="http://schemas.microsoft.com/office/drawing/2014/main" id="{511DA797-6C4C-E14E-C88D-358A68FC82BA}"/>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2686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B4E8-1211-6A80-06F4-B2269AD2DFC4}"/>
              </a:ext>
            </a:extLst>
          </p:cNvPr>
          <p:cNvSpPr>
            <a:spLocks noGrp="1"/>
          </p:cNvSpPr>
          <p:nvPr>
            <p:ph type="ctrTitle"/>
          </p:nvPr>
        </p:nvSpPr>
        <p:spPr>
          <a:xfrm>
            <a:off x="1118508" y="2235200"/>
            <a:ext cx="6245912" cy="2387600"/>
          </a:xfrm>
        </p:spPr>
        <p:txBody>
          <a:bodyPr/>
          <a:lstStyle/>
          <a:p>
            <a:r>
              <a:rPr lang="en-US" dirty="0"/>
              <a:t>How to choose between Waterfall and Agile</a:t>
            </a:r>
          </a:p>
        </p:txBody>
      </p:sp>
    </p:spTree>
    <p:extLst>
      <p:ext uri="{BB962C8B-B14F-4D97-AF65-F5344CB8AC3E}">
        <p14:creationId xmlns:p14="http://schemas.microsoft.com/office/powerpoint/2010/main" val="235897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CE3B-D99A-ED5A-488E-9D78606F3C3C}"/>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819117B9-FB13-6927-0E99-30038FF6F198}"/>
              </a:ext>
            </a:extLst>
          </p:cNvPr>
          <p:cNvSpPr>
            <a:spLocks noGrp="1"/>
          </p:cNvSpPr>
          <p:nvPr>
            <p:ph idx="1"/>
          </p:nvPr>
        </p:nvSpPr>
        <p:spPr>
          <a:xfrm>
            <a:off x="1167493" y="2017467"/>
            <a:ext cx="9779182" cy="3632219"/>
          </a:xfrm>
        </p:spPr>
        <p:txBody>
          <a:bodyPr/>
          <a:lstStyle/>
          <a:p>
            <a:r>
              <a:rPr lang="en-US" dirty="0"/>
              <a:t>Some of the factors that I would consider when choosing between waterfall and agile are:</a:t>
            </a:r>
          </a:p>
          <a:p>
            <a:pPr marL="457200" indent="-457200">
              <a:buFont typeface="Arial" panose="020B0604020202020204" pitchFamily="34" charset="0"/>
              <a:buChar char="•"/>
            </a:pPr>
            <a:r>
              <a:rPr lang="en-US" sz="2000" dirty="0"/>
              <a:t>Is our project on a strict deadline? If so, then waterfall would be helpful with its planning from start to finish.</a:t>
            </a:r>
          </a:p>
          <a:p>
            <a:pPr marL="457200" indent="-457200">
              <a:buFont typeface="Arial" panose="020B0604020202020204" pitchFamily="34" charset="0"/>
              <a:buChar char="•"/>
            </a:pPr>
            <a:r>
              <a:rPr lang="en-US" sz="2000" dirty="0"/>
              <a:t>Do we need good communication with stakeholders and users to figure out requirements and preferences for the project? Then Agile would be a good choice due to its emphasis on communication with customers.</a:t>
            </a:r>
          </a:p>
          <a:p>
            <a:pPr marL="457200" indent="-457200">
              <a:buFont typeface="Arial" panose="020B0604020202020204" pitchFamily="34" charset="0"/>
              <a:buChar char="•"/>
            </a:pPr>
            <a:r>
              <a:rPr lang="en-US" sz="2000" dirty="0"/>
              <a:t>Is there a low chance that any changes to the development of the project will happen in the middle of development? Then Waterfall would be a safe choice since we wouldn’t have to worry about adapting to sudden changes.</a:t>
            </a:r>
          </a:p>
        </p:txBody>
      </p:sp>
      <p:sp>
        <p:nvSpPr>
          <p:cNvPr id="4" name="Date Placeholder 3">
            <a:extLst>
              <a:ext uri="{FF2B5EF4-FFF2-40B4-BE49-F238E27FC236}">
                <a16:creationId xmlns:a16="http://schemas.microsoft.com/office/drawing/2014/main" id="{94F8DDE1-0320-C016-46F9-FC42F8C352C0}"/>
              </a:ext>
            </a:extLst>
          </p:cNvPr>
          <p:cNvSpPr>
            <a:spLocks noGrp="1"/>
          </p:cNvSpPr>
          <p:nvPr>
            <p:ph type="dt" sz="half" idx="2"/>
          </p:nvPr>
        </p:nvSpPr>
        <p:spPr/>
        <p:txBody>
          <a:bodyPr/>
          <a:lstStyle/>
          <a:p>
            <a:r>
              <a:rPr lang="en-US" dirty="0"/>
              <a:t>12/11/2022</a:t>
            </a:r>
          </a:p>
        </p:txBody>
      </p:sp>
      <p:sp>
        <p:nvSpPr>
          <p:cNvPr id="5" name="Footer Placeholder 4">
            <a:extLst>
              <a:ext uri="{FF2B5EF4-FFF2-40B4-BE49-F238E27FC236}">
                <a16:creationId xmlns:a16="http://schemas.microsoft.com/office/drawing/2014/main" id="{1EF1E9F0-820A-4D3B-B323-D3AF35D43F84}"/>
              </a:ext>
            </a:extLst>
          </p:cNvPr>
          <p:cNvSpPr>
            <a:spLocks noGrp="1"/>
          </p:cNvSpPr>
          <p:nvPr>
            <p:ph type="ftr" sz="quarter" idx="3"/>
          </p:nvPr>
        </p:nvSpPr>
        <p:spPr/>
        <p:txBody>
          <a:bodyPr/>
          <a:lstStyle/>
          <a:p>
            <a:r>
              <a:rPr lang="en-US" dirty="0"/>
              <a:t>7-1 Final Project</a:t>
            </a:r>
          </a:p>
        </p:txBody>
      </p:sp>
      <p:sp>
        <p:nvSpPr>
          <p:cNvPr id="6" name="Slide Number Placeholder 5">
            <a:extLst>
              <a:ext uri="{FF2B5EF4-FFF2-40B4-BE49-F238E27FC236}">
                <a16:creationId xmlns:a16="http://schemas.microsoft.com/office/drawing/2014/main" id="{7DE4463A-D10D-3E42-C5BD-B2FC9F787171}"/>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155688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{AE6718AB-6D6D-42FA-A87B-B7A3C0E18F64}tf45331398_win32</Template>
  <TotalTime>87</TotalTime>
  <Words>866</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7-1 Final Project</vt:lpstr>
      <vt:lpstr>Different roles of the Scrum-Agile team</vt:lpstr>
      <vt:lpstr>Roles of the team</vt:lpstr>
      <vt:lpstr>Phases of SDLC with Agile</vt:lpstr>
      <vt:lpstr>Phases of Agile SDLC</vt:lpstr>
      <vt:lpstr>Differences with a Waterfall approach</vt:lpstr>
      <vt:lpstr>What if it was in Waterfall?</vt:lpstr>
      <vt:lpstr>How to choose between Waterfall and Agile</vt:lpstr>
      <vt:lpstr>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Final Project</dc:title>
  <dc:creator>Jason D</dc:creator>
  <cp:lastModifiedBy>Jason D</cp:lastModifiedBy>
  <cp:revision>13</cp:revision>
  <dcterms:created xsi:type="dcterms:W3CDTF">2022-12-12T00:38:48Z</dcterms:created>
  <dcterms:modified xsi:type="dcterms:W3CDTF">2022-12-12T09:14:50Z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