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38D0E9-458E-46F1-A0B9-071183979EFF}" type="datetimeFigureOut">
              <a:rPr lang="en-US" smtClean="0"/>
              <a:pPr/>
              <a:t>8/6/2019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DEE38DD-8676-4F60-8973-FC9FF5EFC5B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38D0E9-458E-46F1-A0B9-071183979EFF}" type="datetimeFigureOut">
              <a:rPr lang="en-US" smtClean="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EE38DD-8676-4F60-8973-FC9FF5EFC5B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38D0E9-458E-46F1-A0B9-071183979EFF}" type="datetimeFigureOut">
              <a:rPr lang="en-US" smtClean="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EE38DD-8676-4F60-8973-FC9FF5EFC5B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38D0E9-458E-46F1-A0B9-071183979EFF}" type="datetimeFigureOut">
              <a:rPr lang="en-US" smtClean="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EE38DD-8676-4F60-8973-FC9FF5EFC5BD}"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638D0E9-458E-46F1-A0B9-071183979EFF}" type="datetimeFigureOut">
              <a:rPr lang="en-US" smtClean="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EE38DD-8676-4F60-8973-FC9FF5EFC5BD}"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38D0E9-458E-46F1-A0B9-071183979EFF}" type="datetimeFigureOut">
              <a:rPr lang="en-US" smtClean="0"/>
              <a:pPr/>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EE38DD-8676-4F60-8973-FC9FF5EFC5BD}"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638D0E9-458E-46F1-A0B9-071183979EFF}" type="datetimeFigureOut">
              <a:rPr lang="en-US" smtClean="0"/>
              <a:pPr/>
              <a:t>8/6/2019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DEE38DD-8676-4F60-8973-FC9FF5EFC5B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38D0E9-458E-46F1-A0B9-071183979EFF}" type="datetimeFigureOut">
              <a:rPr lang="en-US" smtClean="0"/>
              <a:pPr/>
              <a:t>8/6/2019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DEE38DD-8676-4F60-8973-FC9FF5EFC5BD}"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8D0E9-458E-46F1-A0B9-071183979EFF}" type="datetimeFigureOut">
              <a:rPr lang="en-US" smtClean="0"/>
              <a:pPr/>
              <a:t>8/6/2019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DEE38DD-8676-4F60-8973-FC9FF5EFC5B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638D0E9-458E-46F1-A0B9-071183979EFF}" type="datetimeFigureOut">
              <a:rPr lang="en-US" smtClean="0"/>
              <a:pPr/>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EE38DD-8676-4F60-8973-FC9FF5EFC5B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B638D0E9-458E-46F1-A0B9-071183979EFF}" type="datetimeFigureOut">
              <a:rPr lang="en-US" smtClean="0"/>
              <a:pPr/>
              <a:t>8/6/2019</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DEE38DD-8676-4F60-8973-FC9FF5EFC5BD}"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638D0E9-458E-46F1-A0B9-071183979EFF}" type="datetimeFigureOut">
              <a:rPr lang="en-US" smtClean="0"/>
              <a:pPr/>
              <a:t>8/6/2019</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DEE38DD-8676-4F60-8973-FC9FF5EFC5B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Financial Accounting</a:t>
            </a:r>
          </a:p>
        </p:txBody>
      </p:sp>
      <p:sp>
        <p:nvSpPr>
          <p:cNvPr id="3" name="Subtitle 2"/>
          <p:cNvSpPr>
            <a:spLocks noGrp="1"/>
          </p:cNvSpPr>
          <p:nvPr>
            <p:ph type="subTitle" idx="1"/>
          </p:nvPr>
        </p:nvSpPr>
        <p:spPr/>
        <p:txBody>
          <a:bodyPr>
            <a:normAutofit fontScale="92500" lnSpcReduction="20000"/>
          </a:bodyPr>
          <a:lstStyle/>
          <a:p>
            <a:r>
              <a:rPr lang="en-US" dirty="0"/>
              <a:t>BCA</a:t>
            </a:r>
          </a:p>
          <a:p>
            <a:r>
              <a:rPr lang="en-US" dirty="0"/>
              <a:t>1</a:t>
            </a:r>
            <a:r>
              <a:rPr lang="en-US" baseline="30000" dirty="0"/>
              <a:t>st</a:t>
            </a:r>
            <a:r>
              <a:rPr lang="en-US" dirty="0"/>
              <a:t> Batch</a:t>
            </a:r>
          </a:p>
          <a:p>
            <a:r>
              <a:rPr lang="en-US" dirty="0"/>
              <a:t>2</a:t>
            </a:r>
            <a:r>
              <a:rPr lang="en-US" baseline="30000" dirty="0"/>
              <a:t>nd</a:t>
            </a:r>
            <a:r>
              <a:rPr lang="en-US" dirty="0"/>
              <a:t> Semester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458200" cy="5029200"/>
          </a:xfrm>
        </p:spPr>
        <p:txBody>
          <a:bodyPr>
            <a:normAutofit/>
          </a:bodyPr>
          <a:lstStyle/>
          <a:p>
            <a:pPr marL="514350" indent="-514350">
              <a:buFont typeface="+mj-lt"/>
              <a:buAutoNum type="arabicPeriod"/>
            </a:pPr>
            <a:r>
              <a:rPr lang="en-US" sz="2400" dirty="0"/>
              <a:t>Complete records: Human memory is limited and cannot remember for long period . Accounting helps to record completely financial transaction for future reference.</a:t>
            </a:r>
          </a:p>
          <a:p>
            <a:pPr marL="514350" indent="-514350">
              <a:buNone/>
            </a:pPr>
            <a:endParaRPr lang="en-US" sz="2400" dirty="0"/>
          </a:p>
          <a:p>
            <a:pPr marL="514350" indent="-514350">
              <a:buFont typeface="+mj-lt"/>
              <a:buAutoNum type="arabicPeriod"/>
            </a:pPr>
            <a:r>
              <a:rPr lang="en-US" sz="2400" dirty="0"/>
              <a:t>Knowledge of result: Accounting helps to find out result (profit and loss)during a certain period .</a:t>
            </a:r>
          </a:p>
          <a:p>
            <a:pPr marL="514350" indent="-514350">
              <a:buNone/>
            </a:pPr>
            <a:endParaRPr lang="en-US" sz="2400" dirty="0"/>
          </a:p>
          <a:p>
            <a:pPr marL="514350" indent="-514350">
              <a:buFont typeface="+mj-lt"/>
              <a:buAutoNum type="arabicPeriod"/>
            </a:pPr>
            <a:r>
              <a:rPr lang="en-US" sz="2400" dirty="0"/>
              <a:t>Financial position: Accounting helps to ascertain  financial position (Assets and liabilities) of the business.</a:t>
            </a:r>
          </a:p>
        </p:txBody>
      </p:sp>
      <p:sp>
        <p:nvSpPr>
          <p:cNvPr id="2" name="Title 1"/>
          <p:cNvSpPr>
            <a:spLocks noGrp="1"/>
          </p:cNvSpPr>
          <p:nvPr>
            <p:ph type="title"/>
          </p:nvPr>
        </p:nvSpPr>
        <p:spPr>
          <a:xfrm>
            <a:off x="609600" y="304800"/>
            <a:ext cx="8229600" cy="685800"/>
          </a:xfrm>
        </p:spPr>
        <p:txBody>
          <a:bodyPr>
            <a:normAutofit/>
          </a:bodyPr>
          <a:lstStyle/>
          <a:p>
            <a:pPr algn="ctr"/>
            <a:r>
              <a:rPr lang="en-US" sz="2800" dirty="0"/>
              <a:t>Function of accounting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startAt="4"/>
            </a:pPr>
            <a:r>
              <a:rPr lang="en-US" sz="2400" dirty="0"/>
              <a:t>Reporting information : Accounting provides necessary information to the various internal and external users.</a:t>
            </a:r>
          </a:p>
          <a:p>
            <a:pPr marL="514350" indent="-514350">
              <a:buNone/>
            </a:pPr>
            <a:endParaRPr lang="en-US" dirty="0"/>
          </a:p>
        </p:txBody>
      </p:sp>
      <p:sp>
        <p:nvSpPr>
          <p:cNvPr id="2" name="Title 1"/>
          <p:cNvSpPr>
            <a:spLocks noGrp="1"/>
          </p:cNvSpPr>
          <p:nvPr>
            <p:ph type="title"/>
          </p:nvPr>
        </p:nvSpPr>
        <p:spPr/>
        <p:txBody>
          <a:bodyPr>
            <a:normAutofit/>
          </a:bodyPr>
          <a:lstStyle/>
          <a:p>
            <a:pPr algn="l"/>
            <a:r>
              <a:rPr lang="en-US" sz="2800" dirty="0"/>
              <a:t>Cont…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a:t>Trading concern :It has a scope in trading concern which are establish in profit making like wholesaler ,dealer, industry.</a:t>
            </a:r>
          </a:p>
          <a:p>
            <a:pPr marL="514350" indent="-514350">
              <a:buFont typeface="+mj-lt"/>
              <a:buAutoNum type="arabicPeriod"/>
            </a:pPr>
            <a:r>
              <a:rPr lang="en-US" sz="2400" dirty="0"/>
              <a:t>Non-trading : It has a scope in non-trading concern which are established in service making like hospital, transportation ,club ,trust.</a:t>
            </a:r>
          </a:p>
          <a:p>
            <a:pPr marL="514350" indent="-514350">
              <a:buFont typeface="+mj-lt"/>
              <a:buAutoNum type="arabicPeriod" startAt="3"/>
            </a:pPr>
            <a:r>
              <a:rPr lang="en-US" sz="2400" dirty="0"/>
              <a:t>Professional : it has a scope in an individual professional like doctor ,engineer, contractors</a:t>
            </a:r>
          </a:p>
          <a:p>
            <a:pPr marL="514350" indent="-514350">
              <a:buFont typeface="+mj-lt"/>
              <a:buAutoNum type="arabicPeriod" startAt="3"/>
            </a:pPr>
            <a:r>
              <a:rPr lang="en-US" sz="2400" dirty="0"/>
              <a:t>Government :It has scope in government accounting.</a:t>
            </a:r>
          </a:p>
          <a:p>
            <a:pPr marL="514350" indent="-514350">
              <a:buFont typeface="+mj-lt"/>
              <a:buAutoNum type="arabicPeriod"/>
            </a:pPr>
            <a:endParaRPr lang="en-US" sz="2400" dirty="0"/>
          </a:p>
          <a:p>
            <a:pPr marL="514350" indent="-514350">
              <a:buNone/>
            </a:pPr>
            <a:endParaRPr lang="en-US" dirty="0"/>
          </a:p>
        </p:txBody>
      </p:sp>
      <p:sp>
        <p:nvSpPr>
          <p:cNvPr id="2" name="Title 1"/>
          <p:cNvSpPr>
            <a:spLocks noGrp="1"/>
          </p:cNvSpPr>
          <p:nvPr>
            <p:ph type="title"/>
          </p:nvPr>
        </p:nvSpPr>
        <p:spPr/>
        <p:txBody>
          <a:bodyPr>
            <a:normAutofit/>
          </a:bodyPr>
          <a:lstStyle/>
          <a:p>
            <a:pPr algn="ctr"/>
            <a:r>
              <a:rPr lang="en-US" sz="3200" dirty="0"/>
              <a:t>Scope of Accounting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
            </a:pPr>
            <a:r>
              <a:rPr lang="en-US" sz="2400" dirty="0"/>
              <a:t>Booking keeping</a:t>
            </a:r>
          </a:p>
          <a:p>
            <a:pPr>
              <a:buFont typeface="Wingdings" pitchFamily="2" charset="2"/>
              <a:buChar char="§"/>
            </a:pPr>
            <a:r>
              <a:rPr lang="en-US" sz="2400" dirty="0"/>
              <a:t>Financial Accounting(body)</a:t>
            </a:r>
          </a:p>
          <a:p>
            <a:pPr>
              <a:buFont typeface="Wingdings" pitchFamily="2" charset="2"/>
              <a:buChar char="§"/>
            </a:pPr>
            <a:r>
              <a:rPr lang="en-US" sz="2400" dirty="0"/>
              <a:t>Cost accounting(blood)</a:t>
            </a:r>
          </a:p>
          <a:p>
            <a:pPr>
              <a:buFont typeface="Wingdings" pitchFamily="2" charset="2"/>
              <a:buChar char="§"/>
            </a:pPr>
            <a:r>
              <a:rPr lang="en-US" sz="2400" dirty="0"/>
              <a:t>Management Accounting .(brain)</a:t>
            </a:r>
          </a:p>
          <a:p>
            <a:pPr>
              <a:buFont typeface="Wingdings" pitchFamily="2" charset="2"/>
              <a:buChar char="§"/>
            </a:pPr>
            <a:r>
              <a:rPr lang="en-US" sz="2400" dirty="0"/>
              <a:t>Tax Accounting</a:t>
            </a:r>
          </a:p>
          <a:p>
            <a:pPr>
              <a:buFont typeface="Wingdings" pitchFamily="2" charset="2"/>
              <a:buChar char="§"/>
            </a:pPr>
            <a:r>
              <a:rPr lang="en-US" sz="2400" dirty="0"/>
              <a:t>Auditing</a:t>
            </a:r>
          </a:p>
          <a:p>
            <a:pPr>
              <a:buFont typeface="Wingdings" pitchFamily="2" charset="2"/>
              <a:buChar char="§"/>
            </a:pPr>
            <a:r>
              <a:rPr lang="en-US" sz="2400" dirty="0"/>
              <a:t>Social Accounting</a:t>
            </a:r>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p:txBody>
      </p:sp>
      <p:sp>
        <p:nvSpPr>
          <p:cNvPr id="2" name="Title 1"/>
          <p:cNvSpPr>
            <a:spLocks noGrp="1"/>
          </p:cNvSpPr>
          <p:nvPr>
            <p:ph type="title"/>
          </p:nvPr>
        </p:nvSpPr>
        <p:spPr/>
        <p:txBody>
          <a:bodyPr>
            <a:normAutofit/>
          </a:bodyPr>
          <a:lstStyle/>
          <a:p>
            <a:pPr algn="ctr"/>
            <a:r>
              <a:rPr lang="en-US" sz="3600" dirty="0"/>
              <a:t>Sub-field of Accounting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Records only monitory and historical data .</a:t>
            </a:r>
          </a:p>
          <a:p>
            <a:r>
              <a:rPr lang="en-US" dirty="0"/>
              <a:t>No consideration for price level changes.</a:t>
            </a:r>
          </a:p>
          <a:p>
            <a:r>
              <a:rPr lang="en-US" dirty="0"/>
              <a:t>Absents of cost analysis</a:t>
            </a:r>
          </a:p>
          <a:p>
            <a:r>
              <a:rPr lang="en-US" dirty="0"/>
              <a:t>Not unified method  </a:t>
            </a:r>
          </a:p>
          <a:p>
            <a:endParaRPr lang="en-US" dirty="0"/>
          </a:p>
        </p:txBody>
      </p:sp>
      <p:sp>
        <p:nvSpPr>
          <p:cNvPr id="2" name="Title 1"/>
          <p:cNvSpPr>
            <a:spLocks noGrp="1"/>
          </p:cNvSpPr>
          <p:nvPr>
            <p:ph type="title"/>
          </p:nvPr>
        </p:nvSpPr>
        <p:spPr/>
        <p:txBody>
          <a:bodyPr>
            <a:normAutofit/>
          </a:bodyPr>
          <a:lstStyle/>
          <a:p>
            <a:pPr algn="ctr"/>
            <a:r>
              <a:rPr lang="en-US" sz="3600" dirty="0"/>
              <a:t>Limitation of Accounting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752600"/>
            <a:ext cx="8229600" cy="4267200"/>
          </a:xfrm>
        </p:spPr>
        <p:txBody>
          <a:bodyPr>
            <a:normAutofit/>
          </a:bodyPr>
          <a:lstStyle/>
          <a:p>
            <a:pPr>
              <a:buNone/>
            </a:pPr>
            <a:r>
              <a:rPr lang="en-US" dirty="0"/>
              <a:t>Accounting concepts:</a:t>
            </a:r>
          </a:p>
          <a:p>
            <a:pPr marL="514350" indent="-514350">
              <a:buFont typeface="+mj-lt"/>
              <a:buAutoNum type="arabicPeriod"/>
            </a:pPr>
            <a:r>
              <a:rPr lang="en-US" dirty="0"/>
              <a:t>Going concept </a:t>
            </a:r>
          </a:p>
          <a:p>
            <a:pPr marL="514350" indent="-514350">
              <a:buFont typeface="+mj-lt"/>
              <a:buAutoNum type="arabicPeriod"/>
            </a:pPr>
            <a:r>
              <a:rPr lang="en-US" dirty="0"/>
              <a:t>Business entry concept </a:t>
            </a:r>
          </a:p>
          <a:p>
            <a:pPr marL="514350" indent="-514350">
              <a:buFont typeface="+mj-lt"/>
              <a:buAutoNum type="arabicPeriod"/>
            </a:pPr>
            <a:r>
              <a:rPr lang="en-US" dirty="0"/>
              <a:t>Matching concept </a:t>
            </a:r>
          </a:p>
          <a:p>
            <a:pPr marL="514350" indent="-514350">
              <a:buFont typeface="+mj-lt"/>
              <a:buAutoNum type="arabicPeriod"/>
            </a:pPr>
            <a:r>
              <a:rPr lang="en-US" dirty="0"/>
              <a:t>Accounting period concept</a:t>
            </a:r>
          </a:p>
          <a:p>
            <a:pPr marL="514350" indent="-514350">
              <a:buFont typeface="+mj-lt"/>
              <a:buAutoNum type="arabicPeriod"/>
            </a:pPr>
            <a:r>
              <a:rPr lang="en-US" dirty="0"/>
              <a:t>Money measurement concept </a:t>
            </a:r>
          </a:p>
          <a:p>
            <a:pPr marL="514350" indent="-514350">
              <a:buFont typeface="+mj-lt"/>
              <a:buAutoNum type="arabicPeriod"/>
            </a:pPr>
            <a:r>
              <a:rPr lang="en-US" dirty="0"/>
              <a:t>Cost concept</a:t>
            </a:r>
          </a:p>
          <a:p>
            <a:pPr marL="514350" indent="-514350">
              <a:buFont typeface="+mj-lt"/>
              <a:buAutoNum type="arabicPeriod"/>
            </a:pPr>
            <a:r>
              <a:rPr lang="en-US" dirty="0"/>
              <a:t>Revenue realization concept</a:t>
            </a:r>
          </a:p>
        </p:txBody>
      </p:sp>
      <p:sp>
        <p:nvSpPr>
          <p:cNvPr id="2" name="Title 1"/>
          <p:cNvSpPr>
            <a:spLocks noGrp="1"/>
          </p:cNvSpPr>
          <p:nvPr>
            <p:ph type="title"/>
          </p:nvPr>
        </p:nvSpPr>
        <p:spPr>
          <a:xfrm>
            <a:off x="457200" y="274638"/>
            <a:ext cx="8229600" cy="715962"/>
          </a:xfrm>
        </p:spPr>
        <p:txBody>
          <a:bodyPr>
            <a:noAutofit/>
          </a:bodyPr>
          <a:lstStyle/>
          <a:p>
            <a:r>
              <a:rPr lang="en-US" sz="3200" dirty="0"/>
              <a:t>Accounting concept, principles(GAAP)Generally  Accepted Accounting Principles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4525963"/>
          </a:xfrm>
        </p:spPr>
        <p:txBody>
          <a:bodyPr>
            <a:normAutofit fontScale="92500" lnSpcReduction="20000"/>
          </a:bodyPr>
          <a:lstStyle/>
          <a:p>
            <a:pPr>
              <a:buFont typeface="Wingdings" pitchFamily="2" charset="2"/>
              <a:buChar char="Ø"/>
            </a:pPr>
            <a:r>
              <a:rPr lang="en-US" sz="2400" dirty="0"/>
              <a:t>In this concept ,business is considered as separate entity  from its owner .Transactions of business should be recorded separately .of personal transaction of owner is mixed up into business ,it can’t get actual result.</a:t>
            </a:r>
          </a:p>
          <a:p>
            <a:pPr marL="514350" indent="-514350" algn="ctr">
              <a:buFont typeface="+mj-lt"/>
              <a:buAutoNum type="arabicPeriod" startAt="2"/>
            </a:pPr>
            <a:r>
              <a:rPr lang="en-US" sz="2600" dirty="0"/>
              <a:t>Going concept</a:t>
            </a:r>
          </a:p>
          <a:p>
            <a:pPr marL="514350" indent="-514350">
              <a:buFont typeface="Wingdings" pitchFamily="2" charset="2"/>
              <a:buChar char="Ø"/>
            </a:pPr>
            <a:r>
              <a:rPr lang="en-US" sz="2400" dirty="0"/>
              <a:t>Business will continue forever or long period .business never dies and thinks that it will be closed after some period ,it has unlimited life.</a:t>
            </a:r>
          </a:p>
          <a:p>
            <a:pPr marL="514350" indent="-514350" algn="ctr">
              <a:buFont typeface="+mj-lt"/>
              <a:buAutoNum type="arabicPeriod" startAt="3"/>
            </a:pPr>
            <a:r>
              <a:rPr lang="en-US" sz="2600" dirty="0"/>
              <a:t>Matching concept</a:t>
            </a:r>
          </a:p>
          <a:p>
            <a:pPr marL="514350" indent="-514350">
              <a:buFont typeface="Wingdings" pitchFamily="2" charset="2"/>
              <a:buChar char="Ø"/>
            </a:pPr>
            <a:r>
              <a:rPr lang="en-US" sz="2400" dirty="0"/>
              <a:t>In this concept ,the expenses and incomes relating to certain period should be matches to find out the profit .any income and expenses of last year and coming year should not include in current year.</a:t>
            </a:r>
          </a:p>
        </p:txBody>
      </p:sp>
      <p:sp>
        <p:nvSpPr>
          <p:cNvPr id="2" name="Title 1"/>
          <p:cNvSpPr>
            <a:spLocks noGrp="1"/>
          </p:cNvSpPr>
          <p:nvPr>
            <p:ph type="title"/>
          </p:nvPr>
        </p:nvSpPr>
        <p:spPr>
          <a:xfrm>
            <a:off x="457200" y="274638"/>
            <a:ext cx="8229600" cy="563562"/>
          </a:xfrm>
        </p:spPr>
        <p:txBody>
          <a:bodyPr>
            <a:normAutofit fontScale="90000"/>
          </a:bodyPr>
          <a:lstStyle/>
          <a:p>
            <a:pPr marL="742950" indent="-742950">
              <a:buFont typeface="+mj-lt"/>
              <a:buAutoNum type="arabicPeriod"/>
            </a:pPr>
            <a:r>
              <a:rPr lang="en-US" sz="2700" dirty="0"/>
              <a:t>Business entity concept</a:t>
            </a: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486400"/>
          </a:xfrm>
        </p:spPr>
        <p:txBody>
          <a:bodyPr>
            <a:normAutofit fontScale="92500"/>
          </a:bodyPr>
          <a:lstStyle/>
          <a:p>
            <a:pPr>
              <a:buFont typeface="Wingdings" pitchFamily="2" charset="2"/>
              <a:buChar char="Ø"/>
            </a:pPr>
            <a:r>
              <a:rPr lang="en-US" sz="2200" dirty="0"/>
              <a:t>Business organization should be kept and closed with fixed period to know that profit and it may be started from bask ,shrawn,janary,or ended in chaitra,ashad,december.</a:t>
            </a:r>
          </a:p>
          <a:p>
            <a:pPr marL="457200" indent="-457200" algn="ctr">
              <a:buFont typeface="+mj-lt"/>
              <a:buAutoNum type="arabicPeriod" startAt="5"/>
            </a:pPr>
            <a:r>
              <a:rPr lang="en-US" sz="2400" dirty="0"/>
              <a:t>Money management concept</a:t>
            </a:r>
          </a:p>
          <a:p>
            <a:pPr marL="457200" indent="-457200">
              <a:buFont typeface="Wingdings" pitchFamily="2" charset="2"/>
              <a:buChar char="Ø"/>
            </a:pPr>
            <a:r>
              <a:rPr lang="en-US" sz="2200" dirty="0"/>
              <a:t>According to this concept ,there is recorded only those transactions which is converted to monetary  term,non-monetery activities like feeling ,emotion are not recorded .</a:t>
            </a:r>
          </a:p>
          <a:p>
            <a:pPr marL="457200" indent="-457200" algn="ctr">
              <a:buFont typeface="+mj-lt"/>
              <a:buAutoNum type="arabicPeriod" startAt="6"/>
            </a:pPr>
            <a:r>
              <a:rPr lang="en-US" sz="2400" dirty="0"/>
              <a:t>Cost concept</a:t>
            </a:r>
          </a:p>
          <a:p>
            <a:pPr marL="457200" indent="-457200">
              <a:buFont typeface="Wingdings" pitchFamily="2" charset="2"/>
              <a:buChar char="Ø"/>
            </a:pPr>
            <a:r>
              <a:rPr lang="en-US" sz="2200" dirty="0"/>
              <a:t>All business transaction should be recorded the book of account of cost price at which they are purchased and paid actually .there is not  considered increase and decrease in marker value.</a:t>
            </a:r>
          </a:p>
          <a:p>
            <a:pPr marL="457200" indent="-457200" algn="ctr">
              <a:buFont typeface="+mj-lt"/>
              <a:buAutoNum type="arabicPeriod" startAt="7"/>
            </a:pPr>
            <a:r>
              <a:rPr lang="en-US" sz="2400" dirty="0"/>
              <a:t>Revenue realization concept </a:t>
            </a:r>
          </a:p>
          <a:p>
            <a:pPr marL="457200" indent="-457200">
              <a:buFont typeface="Wingdings" pitchFamily="2" charset="2"/>
              <a:buChar char="Ø"/>
            </a:pPr>
            <a:r>
              <a:rPr lang="en-US" sz="2200" dirty="0"/>
              <a:t>In this concept ,revenue is relished when goods and services are transferred to the customer either cash or pay cash in future.</a:t>
            </a:r>
          </a:p>
          <a:p>
            <a:pPr marL="457200" indent="-457200">
              <a:buFont typeface="Wingdings" pitchFamily="2" charset="2"/>
              <a:buChar char="Ø"/>
            </a:pPr>
            <a:endParaRPr lang="en-US" sz="2200" dirty="0"/>
          </a:p>
        </p:txBody>
      </p:sp>
      <p:sp>
        <p:nvSpPr>
          <p:cNvPr id="2" name="Title 1"/>
          <p:cNvSpPr>
            <a:spLocks noGrp="1"/>
          </p:cNvSpPr>
          <p:nvPr>
            <p:ph type="title"/>
          </p:nvPr>
        </p:nvSpPr>
        <p:spPr>
          <a:xfrm>
            <a:off x="457200" y="274638"/>
            <a:ext cx="8229600" cy="792162"/>
          </a:xfrm>
        </p:spPr>
        <p:txBody>
          <a:bodyPr>
            <a:normAutofit/>
          </a:bodyPr>
          <a:lstStyle/>
          <a:p>
            <a:pPr marL="742950" indent="-742950">
              <a:buFont typeface="+mj-lt"/>
              <a:buAutoNum type="arabicPeriod" startAt="4"/>
            </a:pPr>
            <a:r>
              <a:rPr lang="en-US" sz="2400" dirty="0"/>
              <a:t>Accounting period concept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fontScale="77500" lnSpcReduction="20000"/>
          </a:bodyPr>
          <a:lstStyle/>
          <a:p>
            <a:pPr>
              <a:buNone/>
            </a:pPr>
            <a:r>
              <a:rPr lang="en-US" dirty="0"/>
              <a:t>Journal entries</a:t>
            </a:r>
          </a:p>
          <a:p>
            <a:pPr>
              <a:buNone/>
            </a:pPr>
            <a:r>
              <a:rPr lang="en-US" dirty="0"/>
              <a:t>Questions:</a:t>
            </a:r>
          </a:p>
          <a:p>
            <a:pPr>
              <a:buNone/>
            </a:pPr>
            <a:r>
              <a:rPr lang="en-US" dirty="0"/>
              <a:t>a.</a:t>
            </a:r>
          </a:p>
          <a:p>
            <a:pPr marL="624078" indent="-514350">
              <a:buFont typeface="+mj-lt"/>
              <a:buAutoNum type="arabicPeriod"/>
            </a:pPr>
            <a:r>
              <a:rPr lang="en-US" dirty="0"/>
              <a:t>Raj started business with cash Rs 50000.</a:t>
            </a:r>
          </a:p>
          <a:p>
            <a:pPr marL="624078" indent="-514350">
              <a:buFont typeface="+mj-lt"/>
              <a:buAutoNum type="arabicPeriod"/>
            </a:pPr>
            <a:r>
              <a:rPr lang="en-US" dirty="0"/>
              <a:t>Deposit cash into bank 10000.</a:t>
            </a:r>
          </a:p>
          <a:p>
            <a:pPr marL="624078" indent="-514350">
              <a:buFont typeface="+mj-lt"/>
              <a:buAutoNum type="arabicPeriod"/>
            </a:pPr>
            <a:r>
              <a:rPr lang="en-US" dirty="0"/>
              <a:t>Purchase goods on cash 5000.</a:t>
            </a:r>
          </a:p>
          <a:p>
            <a:pPr marL="624078" indent="-514350">
              <a:buFont typeface="+mj-lt"/>
              <a:buAutoNum type="arabicPeriod"/>
            </a:pPr>
            <a:r>
              <a:rPr lang="en-US" dirty="0"/>
              <a:t>Purchase good from </a:t>
            </a:r>
            <a:r>
              <a:rPr lang="en-US" dirty="0" err="1"/>
              <a:t>hari</a:t>
            </a:r>
            <a:r>
              <a:rPr lang="en-US" dirty="0"/>
              <a:t> 10000.</a:t>
            </a:r>
          </a:p>
          <a:p>
            <a:pPr marL="624078" indent="-514350">
              <a:buFont typeface="+mj-lt"/>
              <a:buAutoNum type="arabicPeriod"/>
            </a:pPr>
            <a:r>
              <a:rPr lang="en-US" dirty="0"/>
              <a:t>Purchase a computer for 45000.</a:t>
            </a:r>
          </a:p>
          <a:p>
            <a:pPr marL="624078" indent="-514350">
              <a:buFont typeface="+mj-lt"/>
              <a:buAutoNum type="arabicPeriod"/>
            </a:pPr>
            <a:r>
              <a:rPr lang="en-US" dirty="0"/>
              <a:t>Sold good on cash 20000.</a:t>
            </a:r>
          </a:p>
          <a:p>
            <a:pPr marL="624078" indent="-514350">
              <a:buFont typeface="+mj-lt"/>
              <a:buAutoNum type="arabicPeriod"/>
            </a:pPr>
            <a:r>
              <a:rPr lang="en-US" dirty="0"/>
              <a:t>Sold good to </a:t>
            </a:r>
            <a:r>
              <a:rPr lang="en-US" dirty="0" err="1"/>
              <a:t>mohan</a:t>
            </a:r>
            <a:r>
              <a:rPr lang="en-US" dirty="0"/>
              <a:t> 15000.</a:t>
            </a:r>
          </a:p>
          <a:p>
            <a:pPr marL="624078" indent="-514350">
              <a:buFont typeface="+mj-lt"/>
              <a:buAutoNum type="arabicPeriod"/>
            </a:pPr>
            <a:r>
              <a:rPr lang="en-US" dirty="0"/>
              <a:t>Paid salaries 4000.</a:t>
            </a:r>
          </a:p>
          <a:p>
            <a:pPr marL="624078" indent="-514350">
              <a:buFont typeface="+mj-lt"/>
              <a:buAutoNum type="arabicPeriod"/>
            </a:pPr>
            <a:r>
              <a:rPr lang="en-US" dirty="0"/>
              <a:t>Received rent 2500.</a:t>
            </a:r>
          </a:p>
          <a:p>
            <a:pPr marL="624078" indent="-514350">
              <a:buFont typeface="+mj-lt"/>
              <a:buAutoNum type="arabicPeriod"/>
            </a:pPr>
            <a:r>
              <a:rPr lang="en-US" dirty="0"/>
              <a:t>Withdraw cash by raj for personal use 4000.</a:t>
            </a:r>
          </a:p>
          <a:p>
            <a:pPr marL="624078" indent="-514350">
              <a:buFont typeface="+mj-lt"/>
              <a:buAutoNum type="arabicPeriod"/>
            </a:pPr>
            <a:r>
              <a:rPr lang="en-US" dirty="0"/>
              <a:t>Returned goods to </a:t>
            </a:r>
            <a:r>
              <a:rPr lang="en-US" dirty="0" err="1"/>
              <a:t>hari</a:t>
            </a:r>
            <a:r>
              <a:rPr lang="en-US" dirty="0"/>
              <a:t> 1000.</a:t>
            </a:r>
          </a:p>
          <a:p>
            <a:pPr marL="624078" indent="-514350">
              <a:buFont typeface="+mj-lt"/>
              <a:buAutoNum type="arabicPeriod"/>
            </a:pPr>
            <a:r>
              <a:rPr lang="en-US" dirty="0"/>
              <a:t>Returned goods from </a:t>
            </a:r>
            <a:r>
              <a:rPr lang="en-US" dirty="0" err="1"/>
              <a:t>mohan</a:t>
            </a:r>
            <a:r>
              <a:rPr lang="en-US" dirty="0"/>
              <a:t> 2000.</a:t>
            </a:r>
          </a:p>
          <a:p>
            <a:pPr marL="624078" indent="-514350">
              <a:buFont typeface="+mj-lt"/>
              <a:buAutoNum type="arabicPeriod"/>
            </a:pPr>
            <a:r>
              <a:rPr lang="en-US" dirty="0"/>
              <a:t>Depreciation on computer 10%.</a:t>
            </a:r>
          </a:p>
          <a:p>
            <a:pPr marL="624078" indent="-514350">
              <a:buFont typeface="+mj-lt"/>
              <a:buAutoNum type="arabicPeriod"/>
            </a:pPr>
            <a:r>
              <a:rPr lang="en-US" dirty="0"/>
              <a:t>Withdraw cash from bank 2000.</a:t>
            </a:r>
          </a:p>
          <a:p>
            <a:pPr marL="109728" indent="0">
              <a:buNone/>
            </a:pPr>
            <a:r>
              <a:rPr lang="en-US" dirty="0"/>
              <a:t>       Require :journal entries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0"/>
            <a:ext cx="6956532" cy="6830704"/>
          </a:xfrm>
          <a:prstGeom prst="rect">
            <a:avLst/>
          </a:prstGeom>
        </p:spPr>
      </p:pic>
    </p:spTree>
    <p:extLst>
      <p:ext uri="{BB962C8B-B14F-4D97-AF65-F5344CB8AC3E}">
        <p14:creationId xmlns:p14="http://schemas.microsoft.com/office/powerpoint/2010/main" val="87971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              </a:t>
            </a:r>
          </a:p>
          <a:p>
            <a:pPr>
              <a:buNone/>
            </a:pPr>
            <a:r>
              <a:rPr lang="en-US" dirty="0"/>
              <a:t>                                              </a:t>
            </a:r>
            <a:r>
              <a:rPr lang="en-US" sz="2400" dirty="0"/>
              <a:t>Financial</a:t>
            </a:r>
          </a:p>
          <a:p>
            <a:pPr>
              <a:buNone/>
            </a:pPr>
            <a:r>
              <a:rPr lang="en-US" sz="2400" dirty="0"/>
              <a:t>                                                     Non-    Financial</a:t>
            </a:r>
          </a:p>
          <a:p>
            <a:pPr>
              <a:buNone/>
            </a:pPr>
            <a:endParaRPr lang="en-US" sz="2400" dirty="0"/>
          </a:p>
          <a:p>
            <a:pPr>
              <a:buNone/>
            </a:pPr>
            <a:endParaRPr lang="en-US" sz="2400" dirty="0"/>
          </a:p>
          <a:p>
            <a:pPr>
              <a:buNone/>
            </a:pPr>
            <a:r>
              <a:rPr lang="en-US" sz="2400" dirty="0"/>
              <a:t>                    Record</a:t>
            </a:r>
          </a:p>
          <a:p>
            <a:pPr>
              <a:buNone/>
            </a:pPr>
            <a:r>
              <a:rPr lang="en-US" sz="2400" dirty="0"/>
              <a:t>               Book keeping</a:t>
            </a:r>
          </a:p>
          <a:p>
            <a:pPr>
              <a:buNone/>
            </a:pPr>
            <a:r>
              <a:rPr lang="en-US" sz="2400" dirty="0"/>
              <a:t>   Book-Collection of financial transaction</a:t>
            </a:r>
          </a:p>
          <a:p>
            <a:pPr>
              <a:buNone/>
            </a:pPr>
            <a:r>
              <a:rPr lang="en-US" sz="2400" dirty="0"/>
              <a:t>   Keeping-Recording</a:t>
            </a:r>
          </a:p>
          <a:p>
            <a:pPr>
              <a:buNone/>
            </a:pPr>
            <a:endParaRPr lang="en-US" sz="2400" dirty="0"/>
          </a:p>
        </p:txBody>
      </p:sp>
      <p:sp>
        <p:nvSpPr>
          <p:cNvPr id="2" name="Title 1"/>
          <p:cNvSpPr>
            <a:spLocks noGrp="1"/>
          </p:cNvSpPr>
          <p:nvPr>
            <p:ph type="title"/>
          </p:nvPr>
        </p:nvSpPr>
        <p:spPr/>
        <p:txBody>
          <a:bodyPr>
            <a:normAutofit fontScale="90000"/>
          </a:bodyPr>
          <a:lstStyle/>
          <a:p>
            <a:r>
              <a:rPr lang="en-US" dirty="0"/>
              <a:t>Meaning and concept of Accounting</a:t>
            </a:r>
          </a:p>
        </p:txBody>
      </p:sp>
      <p:sp>
        <p:nvSpPr>
          <p:cNvPr id="4" name="Rectangle 3"/>
          <p:cNvSpPr/>
          <p:nvPr/>
        </p:nvSpPr>
        <p:spPr>
          <a:xfrm>
            <a:off x="1067937" y="1600200"/>
            <a:ext cx="29718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Activities</a:t>
            </a:r>
          </a:p>
          <a:p>
            <a:pPr algn="ctr"/>
            <a:r>
              <a:rPr lang="en-US" sz="2400" dirty="0"/>
              <a:t>Information </a:t>
            </a:r>
          </a:p>
          <a:p>
            <a:pPr algn="ctr"/>
            <a:r>
              <a:rPr lang="en-US" sz="2400" dirty="0"/>
              <a:t>Events</a:t>
            </a:r>
          </a:p>
          <a:p>
            <a:pPr algn="ctr"/>
            <a:r>
              <a:rPr lang="en-US" sz="2400" dirty="0"/>
              <a:t>Data</a:t>
            </a:r>
          </a:p>
          <a:p>
            <a:pPr algn="ctr"/>
            <a:r>
              <a:rPr lang="en-US" sz="2400" dirty="0"/>
              <a:t>Transactions</a:t>
            </a:r>
          </a:p>
        </p:txBody>
      </p:sp>
      <p:cxnSp>
        <p:nvCxnSpPr>
          <p:cNvPr id="6" name="Straight Arrow Connector 5"/>
          <p:cNvCxnSpPr/>
          <p:nvPr/>
        </p:nvCxnSpPr>
        <p:spPr>
          <a:xfrm>
            <a:off x="4039737" y="25908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039737" y="222231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71600" y="1143000"/>
            <a:ext cx="6034087" cy="3753644"/>
          </a:xfrm>
          <a:prstGeom prst="rect">
            <a:avLst/>
          </a:prstGeom>
        </p:spPr>
      </p:pic>
    </p:spTree>
    <p:extLst>
      <p:ext uri="{BB962C8B-B14F-4D97-AF65-F5344CB8AC3E}">
        <p14:creationId xmlns:p14="http://schemas.microsoft.com/office/powerpoint/2010/main" val="177079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lvl="1"/>
            <a:r>
              <a:rPr lang="en-US" dirty="0"/>
              <a:t>B.</a:t>
            </a:r>
          </a:p>
          <a:p>
            <a:pPr marL="850392" lvl="1" indent="-457200">
              <a:buFont typeface="+mj-lt"/>
              <a:buAutoNum type="arabicPeriod"/>
            </a:pPr>
            <a:r>
              <a:rPr lang="en-US" sz="2000" dirty="0"/>
              <a:t>Mr. Shrestha started business with cash 50000 and furniture 30000.</a:t>
            </a:r>
          </a:p>
          <a:p>
            <a:pPr marL="850392" lvl="1" indent="-457200">
              <a:buFont typeface="+mj-lt"/>
              <a:buAutoNum type="arabicPeriod" startAt="2"/>
            </a:pPr>
            <a:r>
              <a:rPr lang="en-US" sz="2000" dirty="0"/>
              <a:t>Purchase goods from ram for 20000 and paid cash only 12000.</a:t>
            </a:r>
          </a:p>
          <a:p>
            <a:pPr marL="850392" lvl="1" indent="-457200">
              <a:buFont typeface="+mj-lt"/>
              <a:buAutoNum type="arabicPeriod" startAt="2"/>
            </a:pPr>
            <a:r>
              <a:rPr lang="en-US" sz="2000" dirty="0"/>
              <a:t>Sold goods to </a:t>
            </a:r>
            <a:r>
              <a:rPr lang="en-US" sz="2000" dirty="0" err="1"/>
              <a:t>hari</a:t>
            </a:r>
            <a:r>
              <a:rPr lang="en-US" sz="2000" dirty="0"/>
              <a:t> for 15000 and received </a:t>
            </a:r>
            <a:r>
              <a:rPr lang="en-US" sz="2000" dirty="0" err="1"/>
              <a:t>cheque</a:t>
            </a:r>
            <a:r>
              <a:rPr lang="en-US" sz="2000" dirty="0"/>
              <a:t>  10000 partially.</a:t>
            </a:r>
          </a:p>
          <a:p>
            <a:pPr marL="850392" lvl="1" indent="-457200">
              <a:buFont typeface="+mj-lt"/>
              <a:buAutoNum type="arabicPeriod" startAt="2"/>
            </a:pPr>
            <a:r>
              <a:rPr lang="en-US" sz="2000" dirty="0"/>
              <a:t>Paid wage and salary 5000 and 8000 respectively.</a:t>
            </a:r>
          </a:p>
          <a:p>
            <a:pPr marL="850392" lvl="1" indent="-457200">
              <a:buFont typeface="+mj-lt"/>
              <a:buAutoNum type="arabicPeriod" startAt="2"/>
            </a:pPr>
            <a:r>
              <a:rPr lang="en-US" sz="2000" dirty="0"/>
              <a:t>Sold furniture </a:t>
            </a:r>
            <a:r>
              <a:rPr lang="en-US" sz="2000" dirty="0" err="1"/>
              <a:t>codting</a:t>
            </a:r>
            <a:r>
              <a:rPr lang="en-US" sz="2000" dirty="0"/>
              <a:t> 8000 at 5000.</a:t>
            </a:r>
          </a:p>
          <a:p>
            <a:pPr marL="850392" lvl="1" indent="-457200">
              <a:buFont typeface="+mj-lt"/>
              <a:buAutoNum type="arabicPeriod" startAt="2"/>
            </a:pPr>
            <a:r>
              <a:rPr lang="en-US" sz="2000" dirty="0"/>
              <a:t>Paid cash to ram 7500 in full settlement .</a:t>
            </a:r>
          </a:p>
          <a:p>
            <a:pPr marL="850392" lvl="1" indent="-457200">
              <a:buFont typeface="+mj-lt"/>
              <a:buAutoNum type="arabicPeriod" startAt="2"/>
            </a:pPr>
            <a:r>
              <a:rPr lang="en-US" sz="2000" dirty="0"/>
              <a:t>Received cash from </a:t>
            </a:r>
            <a:r>
              <a:rPr lang="en-US" sz="2000" dirty="0" err="1"/>
              <a:t>hari</a:t>
            </a:r>
            <a:r>
              <a:rPr lang="en-US" sz="2000" dirty="0"/>
              <a:t> 4800 in full settlement.</a:t>
            </a:r>
          </a:p>
          <a:p>
            <a:pPr marL="393192" lvl="1" indent="0">
              <a:buNone/>
            </a:pPr>
            <a:r>
              <a:rPr lang="en-US" sz="2000" dirty="0"/>
              <a:t>              </a:t>
            </a:r>
          </a:p>
          <a:p>
            <a:pPr marL="393192" lvl="1" indent="0">
              <a:buNone/>
            </a:pPr>
            <a:r>
              <a:rPr lang="en-US" sz="2000" dirty="0"/>
              <a:t>               required: journal entries</a:t>
            </a:r>
          </a:p>
          <a:p>
            <a:pPr marL="393192" lvl="1" indent="0">
              <a:buNone/>
            </a:pPr>
            <a:endParaRPr lang="en-US" sz="2000" dirty="0"/>
          </a:p>
        </p:txBody>
      </p:sp>
    </p:spTree>
    <p:extLst>
      <p:ext uri="{BB962C8B-B14F-4D97-AF65-F5344CB8AC3E}">
        <p14:creationId xmlns:p14="http://schemas.microsoft.com/office/powerpoint/2010/main" val="331625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9200" y="304800"/>
            <a:ext cx="6400800" cy="6553200"/>
          </a:xfrm>
          <a:prstGeom prst="rect">
            <a:avLst/>
          </a:prstGeom>
        </p:spPr>
      </p:pic>
    </p:spTree>
    <p:extLst>
      <p:ext uri="{BB962C8B-B14F-4D97-AF65-F5344CB8AC3E}">
        <p14:creationId xmlns:p14="http://schemas.microsoft.com/office/powerpoint/2010/main" val="3118543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0"/>
            <a:ext cx="8686800" cy="5245291"/>
          </a:xfrm>
        </p:spPr>
        <p:txBody>
          <a:bodyPr>
            <a:normAutofit fontScale="70000" lnSpcReduction="20000"/>
          </a:bodyPr>
          <a:lstStyle/>
          <a:p>
            <a:r>
              <a:rPr lang="en-US" dirty="0"/>
              <a:t>Meaning of company</a:t>
            </a:r>
          </a:p>
          <a:p>
            <a:pPr marL="109728" indent="0">
              <a:buNone/>
            </a:pPr>
            <a:r>
              <a:rPr lang="en-US" dirty="0"/>
              <a:t>  company is one of the important form of business organization .it is an associate by group of people who contribute money and they are united for common objectives .its an artificial person which is created by law and it can easily purchase or sale goods and other properties in its own name. it has also separate legal entity from its owner and lability of each member is limited .</a:t>
            </a:r>
          </a:p>
          <a:p>
            <a:pPr marL="109728" indent="0">
              <a:buNone/>
            </a:pPr>
            <a:r>
              <a:rPr lang="en-US" dirty="0"/>
              <a:t>	features or characteristics of company </a:t>
            </a:r>
          </a:p>
          <a:p>
            <a:pPr marL="624078" indent="-514350">
              <a:buAutoNum type="alphaLcParenR"/>
            </a:pPr>
            <a:r>
              <a:rPr lang="en-US" dirty="0"/>
              <a:t>Artificial person : A company is an </a:t>
            </a:r>
            <a:r>
              <a:rPr lang="en-US" dirty="0" err="1"/>
              <a:t>artifial</a:t>
            </a:r>
            <a:r>
              <a:rPr lang="en-US" dirty="0"/>
              <a:t> person because it can purchase or sale valuable assets and goods on its own name like a  natural person .</a:t>
            </a:r>
          </a:p>
          <a:p>
            <a:pPr marL="624078" indent="-514350">
              <a:buAutoNum type="alphaLcParenR"/>
            </a:pPr>
            <a:r>
              <a:rPr lang="en-US" dirty="0"/>
              <a:t>Legal entity : company is created by law and it has also distinct legal entity from its member so that personal transactions of the shareholder are recorded  in the book of the company .</a:t>
            </a:r>
          </a:p>
          <a:p>
            <a:pPr marL="624078" indent="-514350">
              <a:buAutoNum type="alphaLcParenR"/>
            </a:pPr>
            <a:r>
              <a:rPr lang="en-US" dirty="0"/>
              <a:t>Limited liability : owner of the company is a liable to the value of share purchase only .the company cannot claim money more than nominal value of share to its shareholders .</a:t>
            </a:r>
          </a:p>
          <a:p>
            <a:pPr marL="624078" indent="-514350">
              <a:buAutoNum type="alphaLcParenR"/>
            </a:pPr>
            <a:r>
              <a:rPr lang="en-US" dirty="0"/>
              <a:t>Managed by BOD : the shareholder cannot involve directly in the company thus it is managed operated and controlled by board of directors.</a:t>
            </a:r>
          </a:p>
          <a:p>
            <a:pPr marL="624078" indent="-514350">
              <a:buAutoNum type="alphaLcParenR"/>
            </a:pPr>
            <a:endParaRPr lang="en-US" dirty="0"/>
          </a:p>
          <a:p>
            <a:pPr marL="109728" indent="0">
              <a:buNone/>
            </a:pPr>
            <a:endParaRPr lang="en-US" dirty="0"/>
          </a:p>
        </p:txBody>
      </p:sp>
      <p:sp>
        <p:nvSpPr>
          <p:cNvPr id="3" name="Title 2"/>
          <p:cNvSpPr>
            <a:spLocks noGrp="1"/>
          </p:cNvSpPr>
          <p:nvPr>
            <p:ph type="title"/>
          </p:nvPr>
        </p:nvSpPr>
        <p:spPr>
          <a:xfrm>
            <a:off x="457200" y="274638"/>
            <a:ext cx="7391400" cy="487362"/>
          </a:xfrm>
        </p:spPr>
        <p:txBody>
          <a:bodyPr>
            <a:normAutofit fontScale="90000"/>
          </a:bodyPr>
          <a:lstStyle/>
          <a:p>
            <a:r>
              <a:rPr lang="en-US" dirty="0"/>
              <a:t>Company and its formation</a:t>
            </a:r>
          </a:p>
        </p:txBody>
      </p:sp>
    </p:spTree>
    <p:extLst>
      <p:ext uri="{BB962C8B-B14F-4D97-AF65-F5344CB8AC3E}">
        <p14:creationId xmlns:p14="http://schemas.microsoft.com/office/powerpoint/2010/main" val="3661603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85800"/>
            <a:ext cx="8229600" cy="4525963"/>
          </a:xfrm>
        </p:spPr>
        <p:txBody>
          <a:bodyPr>
            <a:normAutofit fontScale="77500" lnSpcReduction="20000"/>
          </a:bodyPr>
          <a:lstStyle/>
          <a:p>
            <a:pPr marL="109728" indent="0">
              <a:buNone/>
            </a:pPr>
            <a:r>
              <a:rPr lang="en-US" dirty="0"/>
              <a:t>		Types of company</a:t>
            </a:r>
          </a:p>
          <a:p>
            <a:pPr marL="109728" indent="0">
              <a:buNone/>
            </a:pPr>
            <a:r>
              <a:rPr lang="en-US" dirty="0"/>
              <a:t> </a:t>
            </a:r>
          </a:p>
          <a:p>
            <a:pPr marL="109728" indent="0">
              <a:buNone/>
            </a:pPr>
            <a:r>
              <a:rPr lang="en-US" dirty="0"/>
              <a:t>On the basis of formation/incorporation </a:t>
            </a:r>
          </a:p>
          <a:p>
            <a:pPr marL="624078" indent="-514350">
              <a:buAutoNum type="alphaLcParenR"/>
            </a:pPr>
            <a:r>
              <a:rPr lang="en-US" dirty="0"/>
              <a:t>Character company : A company which is established by Royal Charter or Head of state is called character company . In Nepal such type of company is not establish yet.</a:t>
            </a:r>
          </a:p>
          <a:p>
            <a:pPr marL="624078" indent="-514350">
              <a:buAutoNum type="alphaLcParenR"/>
            </a:pPr>
            <a:r>
              <a:rPr lang="en-US" dirty="0"/>
              <a:t>Statutory company : A company which is </a:t>
            </a:r>
            <a:r>
              <a:rPr lang="en-US" dirty="0" err="1"/>
              <a:t>estabilshed</a:t>
            </a:r>
            <a:r>
              <a:rPr lang="en-US" dirty="0"/>
              <a:t> by special act of parliament is called statutory company .Nepal </a:t>
            </a:r>
            <a:r>
              <a:rPr lang="en-US" dirty="0" err="1"/>
              <a:t>Rastha</a:t>
            </a:r>
            <a:r>
              <a:rPr lang="en-US" dirty="0"/>
              <a:t> bank ,Agriculture development bank is example of </a:t>
            </a:r>
            <a:r>
              <a:rPr lang="en-US" dirty="0" err="1"/>
              <a:t>statuory</a:t>
            </a:r>
            <a:r>
              <a:rPr lang="en-US" dirty="0"/>
              <a:t> company </a:t>
            </a:r>
          </a:p>
          <a:p>
            <a:pPr marL="624078" indent="-514350">
              <a:buAutoNum type="alphaLcParenR"/>
            </a:pPr>
            <a:r>
              <a:rPr lang="en-US" dirty="0"/>
              <a:t>Register company : A company which is established and registered under the company act is called registered company .</a:t>
            </a:r>
          </a:p>
          <a:p>
            <a:pPr marL="109728" indent="0">
              <a:buNone/>
            </a:pPr>
            <a:r>
              <a:rPr lang="en-US" dirty="0"/>
              <a:t> </a:t>
            </a:r>
          </a:p>
        </p:txBody>
      </p:sp>
    </p:spTree>
    <p:extLst>
      <p:ext uri="{BB962C8B-B14F-4D97-AF65-F5344CB8AC3E}">
        <p14:creationId xmlns:p14="http://schemas.microsoft.com/office/powerpoint/2010/main" val="2246486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2660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57200" y="2057400"/>
            <a:ext cx="4038600" cy="4068763"/>
          </a:xfrm>
        </p:spPr>
        <p:txBody>
          <a:bodyPr/>
          <a:lstStyle/>
          <a:p>
            <a:pPr algn="ctr">
              <a:buNone/>
            </a:pPr>
            <a:r>
              <a:rPr lang="en-US" dirty="0"/>
              <a:t>        Book keeping</a:t>
            </a:r>
          </a:p>
          <a:p>
            <a:pPr algn="ctr"/>
            <a:r>
              <a:rPr lang="en-US" dirty="0"/>
              <a:t>Identification</a:t>
            </a:r>
          </a:p>
          <a:p>
            <a:pPr algn="ctr"/>
            <a:r>
              <a:rPr lang="en-US" dirty="0"/>
              <a:t>Collecting</a:t>
            </a:r>
          </a:p>
          <a:p>
            <a:pPr algn="ctr"/>
            <a:r>
              <a:rPr lang="en-US" dirty="0"/>
              <a:t>Recording</a:t>
            </a:r>
          </a:p>
          <a:p>
            <a:pPr algn="ctr"/>
            <a:r>
              <a:rPr lang="en-US" dirty="0"/>
              <a:t>Classifying</a:t>
            </a:r>
          </a:p>
          <a:p>
            <a:pPr>
              <a:buNone/>
            </a:pPr>
            <a:endParaRPr lang="en-US" dirty="0"/>
          </a:p>
        </p:txBody>
      </p:sp>
      <p:sp>
        <p:nvSpPr>
          <p:cNvPr id="8" name="Content Placeholder 7"/>
          <p:cNvSpPr>
            <a:spLocks noGrp="1"/>
          </p:cNvSpPr>
          <p:nvPr>
            <p:ph sz="half" idx="2"/>
          </p:nvPr>
        </p:nvSpPr>
        <p:spPr>
          <a:xfrm>
            <a:off x="4648200" y="2133600"/>
            <a:ext cx="4038600" cy="3992563"/>
          </a:xfrm>
        </p:spPr>
        <p:txBody>
          <a:bodyPr/>
          <a:lstStyle/>
          <a:p>
            <a:pPr algn="ctr">
              <a:buNone/>
            </a:pPr>
            <a:r>
              <a:rPr lang="en-US" dirty="0"/>
              <a:t>      Accounting</a:t>
            </a:r>
          </a:p>
          <a:p>
            <a:pPr algn="ctr"/>
            <a:r>
              <a:rPr lang="en-US" dirty="0"/>
              <a:t>Analysis</a:t>
            </a:r>
          </a:p>
          <a:p>
            <a:pPr algn="ctr"/>
            <a:r>
              <a:rPr lang="en-US" dirty="0"/>
              <a:t>Interpreting</a:t>
            </a:r>
          </a:p>
          <a:p>
            <a:pPr algn="ctr"/>
            <a:r>
              <a:rPr lang="en-US" dirty="0"/>
              <a:t>Reporting</a:t>
            </a:r>
          </a:p>
          <a:p>
            <a:pPr algn="ctr"/>
            <a:r>
              <a:rPr lang="en-US" dirty="0"/>
              <a:t>Communicating</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447800"/>
            <a:ext cx="8229600" cy="4525963"/>
          </a:xfrm>
        </p:spPr>
        <p:txBody>
          <a:bodyPr/>
          <a:lstStyle/>
          <a:p>
            <a:pPr>
              <a:buNone/>
            </a:pPr>
            <a:r>
              <a:rPr lang="en-US" sz="2400" dirty="0"/>
              <a:t>Accounting is an act of recording ,analyzing ,interpreting ,reporting &amp; communicating the recorded data or transactions which have monetary value .it helps to find out profit and loss (result) and financial position about the business . It helps to provide necessary information to the various users.</a:t>
            </a:r>
          </a:p>
          <a:p>
            <a:pPr algn="ctr">
              <a:buNone/>
            </a:pPr>
            <a:r>
              <a:rPr lang="en-US" dirty="0"/>
              <a:t>Procedural aspects of accounting</a:t>
            </a:r>
          </a:p>
          <a:p>
            <a:pPr marL="514350" indent="-514350" algn="ctr">
              <a:buFont typeface="+mj-lt"/>
              <a:buAutoNum type="arabicPeriod"/>
            </a:pPr>
            <a:r>
              <a:rPr lang="en-US" dirty="0"/>
              <a:t>Generating financial information</a:t>
            </a:r>
          </a:p>
          <a:p>
            <a:pPr marL="514350" indent="-514350" algn="ctr">
              <a:buFont typeface="+mj-lt"/>
              <a:buAutoNum type="arabicPeriod"/>
            </a:pPr>
            <a:r>
              <a:rPr lang="en-US" dirty="0"/>
              <a:t>Using financial information</a:t>
            </a:r>
          </a:p>
        </p:txBody>
      </p:sp>
      <p:sp>
        <p:nvSpPr>
          <p:cNvPr id="6" name="Title 5"/>
          <p:cNvSpPr>
            <a:spLocks noGrp="1"/>
          </p:cNvSpPr>
          <p:nvPr>
            <p:ph type="title"/>
          </p:nvPr>
        </p:nvSpPr>
        <p:spPr/>
        <p:txBody>
          <a:bodyPr/>
          <a:lstStyle/>
          <a:p>
            <a:r>
              <a:rPr lang="en-US" dirty="0"/>
              <a:t>Accounting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5821363"/>
          </a:xfrm>
        </p:spPr>
        <p:txBody>
          <a:bodyPr>
            <a:normAutofit/>
          </a:bodyPr>
          <a:lstStyle/>
          <a:p>
            <a:pPr>
              <a:buNone/>
            </a:pPr>
            <a:r>
              <a:rPr lang="en-US" sz="3200" dirty="0"/>
              <a:t>Generating financial information</a:t>
            </a:r>
          </a:p>
          <a:p>
            <a:pPr marL="514350" indent="-514350">
              <a:buFont typeface="+mj-lt"/>
              <a:buAutoNum type="arabicPeriod"/>
            </a:pPr>
            <a:r>
              <a:rPr lang="en-US" sz="2400" dirty="0"/>
              <a:t>Recording </a:t>
            </a:r>
          </a:p>
          <a:p>
            <a:pPr marL="514350" indent="-514350"/>
            <a:r>
              <a:rPr lang="en-US" sz="2400" dirty="0"/>
              <a:t>Journal</a:t>
            </a:r>
          </a:p>
          <a:p>
            <a:pPr marL="514350" indent="-514350"/>
            <a:r>
              <a:rPr lang="en-US" sz="2400" dirty="0"/>
              <a:t>Subsidiary book</a:t>
            </a:r>
          </a:p>
          <a:p>
            <a:pPr marL="514350" indent="-514350">
              <a:buFont typeface="+mj-lt"/>
              <a:buAutoNum type="arabicPeriod" startAt="2"/>
            </a:pPr>
            <a:r>
              <a:rPr lang="en-US" sz="2400" dirty="0"/>
              <a:t>Classifying</a:t>
            </a:r>
          </a:p>
          <a:p>
            <a:pPr marL="514350" indent="-514350">
              <a:buFont typeface="+mj-lt"/>
              <a:buAutoNum type="arabicPeriod" startAt="2"/>
            </a:pPr>
            <a:r>
              <a:rPr lang="en-US" sz="2400" dirty="0"/>
              <a:t>Analyzing</a:t>
            </a:r>
          </a:p>
          <a:p>
            <a:pPr marL="514350" indent="-514350"/>
            <a:r>
              <a:rPr lang="en-US" sz="2400" dirty="0"/>
              <a:t>ledger</a:t>
            </a:r>
          </a:p>
          <a:p>
            <a:pPr marL="514350" indent="-514350">
              <a:buNone/>
            </a:pPr>
            <a:r>
              <a:rPr lang="en-US" sz="2400" dirty="0"/>
              <a:t>4.   Summarizing</a:t>
            </a:r>
          </a:p>
          <a:p>
            <a:pPr marL="514350" indent="-514350"/>
            <a:r>
              <a:rPr lang="en-US" sz="2400" dirty="0"/>
              <a:t>Trial balance</a:t>
            </a:r>
          </a:p>
          <a:p>
            <a:pPr marL="514350" indent="-514350"/>
            <a:r>
              <a:rPr lang="en-US" sz="2400" dirty="0"/>
              <a:t>Trading ,profit and loss a/c</a:t>
            </a:r>
          </a:p>
          <a:p>
            <a:pPr marL="514350" indent="-514350"/>
            <a:r>
              <a:rPr lang="en-US" sz="2400" dirty="0"/>
              <a:t>Balance sheet</a:t>
            </a:r>
          </a:p>
          <a:p>
            <a:pPr marL="514350" indent="-514350">
              <a:buNone/>
            </a:pPr>
            <a:r>
              <a:rPr lang="en-US" sz="2400" dirty="0"/>
              <a:t>5.  Interpreting</a:t>
            </a:r>
          </a:p>
          <a:p>
            <a:pPr marL="514350" indent="-514350">
              <a:buNone/>
            </a:pPr>
            <a:r>
              <a:rPr lang="en-US" sz="2400" dirty="0"/>
              <a:t>6.  reporting</a:t>
            </a:r>
          </a:p>
          <a:p>
            <a:pPr marL="514350" indent="-514350">
              <a:buFont typeface="+mj-lt"/>
              <a:buAutoNum type="arabicPeriod" startAt="2"/>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Internal user : Owner, Management</a:t>
            </a:r>
          </a:p>
          <a:p>
            <a:r>
              <a:rPr lang="en-US" sz="2400" dirty="0"/>
              <a:t>External user : </a:t>
            </a:r>
          </a:p>
          <a:p>
            <a:pPr>
              <a:buNone/>
            </a:pPr>
            <a:r>
              <a:rPr lang="en-US" sz="2400" dirty="0"/>
              <a:t>-Inviters</a:t>
            </a:r>
          </a:p>
          <a:p>
            <a:pPr>
              <a:buNone/>
            </a:pPr>
            <a:r>
              <a:rPr lang="en-US" sz="2400" dirty="0"/>
              <a:t>-Employees</a:t>
            </a:r>
          </a:p>
          <a:p>
            <a:pPr>
              <a:buNone/>
            </a:pPr>
            <a:r>
              <a:rPr lang="en-US" sz="2400" dirty="0"/>
              <a:t>-Suppliers</a:t>
            </a:r>
          </a:p>
          <a:p>
            <a:pPr>
              <a:buNone/>
            </a:pPr>
            <a:r>
              <a:rPr lang="en-US" sz="2400" dirty="0"/>
              <a:t>-Lender</a:t>
            </a:r>
          </a:p>
          <a:p>
            <a:pPr>
              <a:buNone/>
            </a:pPr>
            <a:r>
              <a:rPr lang="en-US" sz="2400" dirty="0"/>
              <a:t>-Customer</a:t>
            </a:r>
          </a:p>
          <a:p>
            <a:pPr>
              <a:buNone/>
            </a:pPr>
            <a:r>
              <a:rPr lang="en-US" sz="2400" dirty="0"/>
              <a:t>-Government, public</a:t>
            </a:r>
          </a:p>
          <a:p>
            <a:pPr algn="ctr">
              <a:buNone/>
            </a:pPr>
            <a:r>
              <a:rPr lang="en-US" sz="2400" dirty="0"/>
              <a:t> </a:t>
            </a:r>
          </a:p>
          <a:p>
            <a:endParaRPr lang="en-US" dirty="0"/>
          </a:p>
        </p:txBody>
      </p:sp>
      <p:sp>
        <p:nvSpPr>
          <p:cNvPr id="2" name="Title 1"/>
          <p:cNvSpPr>
            <a:spLocks noGrp="1"/>
          </p:cNvSpPr>
          <p:nvPr>
            <p:ph type="title"/>
          </p:nvPr>
        </p:nvSpPr>
        <p:spPr/>
        <p:txBody>
          <a:bodyPr>
            <a:normAutofit/>
          </a:bodyPr>
          <a:lstStyle/>
          <a:p>
            <a:pPr algn="ctr"/>
            <a:r>
              <a:rPr lang="en-US" sz="3200" dirty="0"/>
              <a:t>Using financial info mating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2400" b="1" u="sng" dirty="0"/>
              <a:t>Traditional Accounting </a:t>
            </a:r>
          </a:p>
          <a:p>
            <a:pPr>
              <a:buNone/>
            </a:pPr>
            <a:r>
              <a:rPr lang="en-US" sz="2000" dirty="0"/>
              <a:t> </a:t>
            </a:r>
            <a:r>
              <a:rPr lang="en-US" sz="2400" dirty="0"/>
              <a:t>Book keeping is a regarded as an accounting . The double entry book keeping has been developed 15</a:t>
            </a:r>
            <a:r>
              <a:rPr lang="en-US" sz="2400" baseline="30000" dirty="0"/>
              <a:t>th</a:t>
            </a:r>
            <a:r>
              <a:rPr lang="en-US" sz="2400" dirty="0"/>
              <a:t> century .</a:t>
            </a:r>
          </a:p>
          <a:p>
            <a:pPr>
              <a:buNone/>
            </a:pPr>
            <a:r>
              <a:rPr lang="en-US" sz="2400" dirty="0"/>
              <a:t>The origin of book keeping can month be traced out. It has been practiced from ancient time.luca pacioli introduced book keeping  in 1494 AD who lived in Italy. He published book  named about of principles of double entry system .He started the term debit and credit use of memorandum (journal &amp; ledger).</a:t>
            </a:r>
          </a:p>
          <a:p>
            <a:pPr>
              <a:buNone/>
            </a:pPr>
            <a:endParaRPr lang="en-US" sz="2400" dirty="0"/>
          </a:p>
        </p:txBody>
      </p:sp>
      <p:sp>
        <p:nvSpPr>
          <p:cNvPr id="2" name="Title 1"/>
          <p:cNvSpPr>
            <a:spLocks noGrp="1"/>
          </p:cNvSpPr>
          <p:nvPr>
            <p:ph type="title"/>
          </p:nvPr>
        </p:nvSpPr>
        <p:spPr>
          <a:xfrm>
            <a:off x="533400" y="228600"/>
            <a:ext cx="8229600" cy="1143000"/>
          </a:xfrm>
        </p:spPr>
        <p:txBody>
          <a:bodyPr>
            <a:noAutofit/>
          </a:bodyPr>
          <a:lstStyle/>
          <a:p>
            <a:pPr algn="ctr"/>
            <a:r>
              <a:rPr lang="en-US" sz="3200" dirty="0"/>
              <a:t>Evolution of Accounting as social science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a:bodyPr>
          <a:lstStyle/>
          <a:p>
            <a:pPr>
              <a:buNone/>
            </a:pPr>
            <a:r>
              <a:rPr lang="en-US" sz="2400" dirty="0"/>
              <a:t>Management  Accounting is the process of analyzing .interpreting reporting the information which helps to decision making ,planning &amp;controlling </a:t>
            </a:r>
          </a:p>
          <a:p>
            <a:pPr algn="ctr">
              <a:buNone/>
            </a:pPr>
            <a:r>
              <a:rPr lang="en-US" sz="4000" baseline="-25000" dirty="0"/>
              <a:t>Financial Accounting</a:t>
            </a:r>
          </a:p>
          <a:p>
            <a:pPr algn="ctr">
              <a:buNone/>
            </a:pPr>
            <a:r>
              <a:rPr lang="en-US" sz="2000" baseline="-25000" dirty="0"/>
              <a:t> </a:t>
            </a:r>
            <a:r>
              <a:rPr lang="en-US" sz="3600" baseline="-25000" dirty="0"/>
              <a:t>Financial Accounting concerned with identifying measuring &amp; communicating the useful information of business. It includes disclosure of financial statement (i.e.. Profit &amp; loss &amp;balance sheet).</a:t>
            </a:r>
          </a:p>
          <a:p>
            <a:pPr>
              <a:buNone/>
            </a:pPr>
            <a:endParaRPr lang="en-US" sz="4400" baseline="-25000" dirty="0"/>
          </a:p>
        </p:txBody>
      </p:sp>
      <p:sp>
        <p:nvSpPr>
          <p:cNvPr id="2" name="Title 1"/>
          <p:cNvSpPr>
            <a:spLocks noGrp="1"/>
          </p:cNvSpPr>
          <p:nvPr>
            <p:ph type="title"/>
          </p:nvPr>
        </p:nvSpPr>
        <p:spPr/>
        <p:txBody>
          <a:bodyPr>
            <a:normAutofit/>
          </a:bodyPr>
          <a:lstStyle/>
          <a:p>
            <a:pPr algn="ctr"/>
            <a:r>
              <a:rPr lang="en-US" sz="2800" dirty="0"/>
              <a:t>Management Accounting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8839200" cy="5135563"/>
          </a:xfrm>
        </p:spPr>
        <p:txBody>
          <a:bodyPr>
            <a:normAutofit/>
          </a:bodyPr>
          <a:lstStyle/>
          <a:p>
            <a:r>
              <a:rPr lang="en-US" sz="2400" dirty="0"/>
              <a:t>It is concerned with social , awareness ,pollution , resources of society quality product CSR (corporate social responsibility).</a:t>
            </a:r>
          </a:p>
          <a:p>
            <a:pPr algn="ctr">
              <a:buNone/>
            </a:pPr>
            <a:r>
              <a:rPr lang="en-US" sz="3000" b="1" dirty="0"/>
              <a:t>Objective of accounting </a:t>
            </a:r>
          </a:p>
          <a:p>
            <a:pPr algn="ctr">
              <a:buNone/>
            </a:pPr>
            <a:endParaRPr lang="en-US" sz="3000" b="1" dirty="0"/>
          </a:p>
          <a:p>
            <a:pPr marL="742950" indent="-742950">
              <a:buFont typeface="+mj-lt"/>
              <a:buAutoNum type="arabicPeriod"/>
            </a:pPr>
            <a:r>
              <a:rPr lang="en-US" sz="2400" dirty="0"/>
              <a:t>To record the financial transaction systematically as per as specified rules .</a:t>
            </a:r>
          </a:p>
          <a:p>
            <a:pPr marL="742950" indent="-742950">
              <a:buFont typeface="+mj-lt"/>
              <a:buAutoNum type="arabicPeriod"/>
            </a:pPr>
            <a:r>
              <a:rPr lang="en-US" sz="2400" dirty="0"/>
              <a:t>To find out the result of organization (profit and loss)</a:t>
            </a:r>
          </a:p>
          <a:p>
            <a:pPr marL="742950" indent="-742950">
              <a:buFont typeface="+mj-lt"/>
              <a:buAutoNum type="arabicPeriod"/>
            </a:pPr>
            <a:r>
              <a:rPr lang="en-US" sz="2400" dirty="0"/>
              <a:t>To ascertain the financial position .</a:t>
            </a:r>
          </a:p>
          <a:p>
            <a:pPr marL="742950" indent="-742950">
              <a:buFont typeface="+mj-lt"/>
              <a:buAutoNum type="arabicPeriod"/>
            </a:pPr>
            <a:r>
              <a:rPr lang="en-US" sz="2400" dirty="0"/>
              <a:t>To provide information to the users.</a:t>
            </a:r>
            <a:r>
              <a:rPr lang="en-US" sz="3600" dirty="0"/>
              <a:t> </a:t>
            </a:r>
            <a:r>
              <a:rPr lang="en-US" sz="2000" dirty="0"/>
              <a:t>  </a:t>
            </a:r>
          </a:p>
        </p:txBody>
      </p:sp>
      <p:sp>
        <p:nvSpPr>
          <p:cNvPr id="2" name="Title 1"/>
          <p:cNvSpPr>
            <a:spLocks noGrp="1"/>
          </p:cNvSpPr>
          <p:nvPr>
            <p:ph type="title"/>
          </p:nvPr>
        </p:nvSpPr>
        <p:spPr>
          <a:xfrm>
            <a:off x="0" y="0"/>
            <a:ext cx="8229600" cy="868362"/>
          </a:xfrm>
        </p:spPr>
        <p:txBody>
          <a:bodyPr>
            <a:normAutofit/>
          </a:bodyPr>
          <a:lstStyle/>
          <a:p>
            <a:pPr algn="ctr"/>
            <a:r>
              <a:rPr lang="en-US" sz="3200" b="0" dirty="0"/>
              <a:t>Social Responsibility Accounting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340</TotalTime>
  <Words>1089</Words>
  <Application>Microsoft Office PowerPoint</Application>
  <PresentationFormat>On-screen Show (4:3)</PresentationFormat>
  <Paragraphs>166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Financial Accounting</vt:lpstr>
      <vt:lpstr>Meaning and concept of Accounting</vt:lpstr>
      <vt:lpstr>PowerPoint Presentation</vt:lpstr>
      <vt:lpstr>Accounting</vt:lpstr>
      <vt:lpstr>PowerPoint Presentation</vt:lpstr>
      <vt:lpstr>Using financial info mating</vt:lpstr>
      <vt:lpstr>Evolution of Accounting as social science</vt:lpstr>
      <vt:lpstr>Management Accounting</vt:lpstr>
      <vt:lpstr>Social Responsibility Accounting </vt:lpstr>
      <vt:lpstr>Function of accounting </vt:lpstr>
      <vt:lpstr>Cont…</vt:lpstr>
      <vt:lpstr>Scope of Accounting</vt:lpstr>
      <vt:lpstr>Sub-field of Accounting </vt:lpstr>
      <vt:lpstr>Limitation of Accounting</vt:lpstr>
      <vt:lpstr>Accounting concept, principles(GAAP)Generally  Accepted Accounting Principles </vt:lpstr>
      <vt:lpstr>Business entity concept </vt:lpstr>
      <vt:lpstr>Accounting period concept</vt:lpstr>
      <vt:lpstr>PowerPoint Presentation</vt:lpstr>
      <vt:lpstr>PowerPoint Presentation</vt:lpstr>
      <vt:lpstr>PowerPoint Presentation</vt:lpstr>
      <vt:lpstr>PowerPoint Presentation</vt:lpstr>
      <vt:lpstr>PowerPoint Presentation</vt:lpstr>
      <vt:lpstr>Company and its formation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dc:title>
  <dc:creator>Roka916</dc:creator>
  <cp:lastModifiedBy>Prince Kumar Kushwaha</cp:lastModifiedBy>
  <cp:revision>34</cp:revision>
  <dcterms:created xsi:type="dcterms:W3CDTF">2018-07-27T00:38:36Z</dcterms:created>
  <dcterms:modified xsi:type="dcterms:W3CDTF">2019-08-06T10:03:56Z</dcterms:modified>
</cp:coreProperties>
</file>