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307" r:id="rId4"/>
    <p:sldId id="259" r:id="rId5"/>
    <p:sldId id="311" r:id="rId6"/>
    <p:sldId id="264" r:id="rId7"/>
    <p:sldId id="312" r:id="rId8"/>
    <p:sldId id="315" r:id="rId9"/>
    <p:sldId id="313" r:id="rId10"/>
    <p:sldId id="31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184" y="1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(Front / Back)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dirty="0" err="1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Front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Back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très dynamique (</a:t>
            </a:r>
            <a:r>
              <a:rPr lang="fr-FR" i="1" dirty="0" err="1">
                <a:ea typeface="Calibri"/>
                <a:cs typeface="Calibri"/>
                <a:sym typeface="Calibri"/>
              </a:rPr>
              <a:t>serverless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Front</a:t>
            </a:r>
          </a:p>
          <a:p>
            <a:r>
              <a:rPr lang="fr-FR" sz="2000" dirty="0"/>
              <a:t>Ce qui s’exécute dans le navigateur.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u="sng" dirty="0"/>
              <a:t>Back</a:t>
            </a:r>
          </a:p>
          <a:p>
            <a:pPr algn="r"/>
            <a:r>
              <a:rPr lang="fr-FR" sz="2000" dirty="0"/>
              <a:t>Ce qui s’exécute sur le serveur.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dirty="0"/>
              <a:t>Interaction avec le 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statique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 que soit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id="{D7FF2460-FBE6-0D4F-A743-DD38E86DBD7E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Page dynamique : </a:t>
            </a:r>
            <a:r>
              <a:rPr lang="fr-FR" b="1" dirty="0">
                <a:ea typeface="Calibri"/>
                <a:cs typeface="Calibri"/>
                <a:sym typeface="Calibri"/>
              </a:rPr>
              <a:t>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6E9-70F0-2841-BC76-02FB9D0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– Formulaire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CC55D-9155-4443-BFD3-D919A82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EB80-4BD1-6A4A-9D71-1989ED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8763EA-1798-C54D-83AC-3EC2FD0A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3146"/>
              </p:ext>
            </p:extLst>
          </p:nvPr>
        </p:nvGraphicFramePr>
        <p:xfrm>
          <a:off x="740833" y="1333118"/>
          <a:ext cx="7662333" cy="490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32">
                  <a:extLst>
                    <a:ext uri="{9D8B030D-6E8A-4147-A177-3AD203B41FA5}">
                      <a16:colId xmlns:a16="http://schemas.microsoft.com/office/drawing/2014/main" val="406355994"/>
                    </a:ext>
                  </a:extLst>
                </a:gridCol>
                <a:gridCol w="5750501">
                  <a:extLst>
                    <a:ext uri="{9D8B030D-6E8A-4147-A177-3AD203B41FA5}">
                      <a16:colId xmlns:a16="http://schemas.microsoft.com/office/drawing/2014/main" val="1318678898"/>
                    </a:ext>
                  </a:extLst>
                </a:gridCol>
              </a:tblGrid>
              <a:tr h="406401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436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0604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A39CEE3-4BF4-FA45-BF58-355F687BE4A0}"/>
              </a:ext>
            </a:extLst>
          </p:cNvPr>
          <p:cNvSpPr/>
          <p:nvPr/>
        </p:nvSpPr>
        <p:spPr>
          <a:xfrm>
            <a:off x="1460500" y="2051392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007BB-D314-5A42-A354-1EC52E29E150}"/>
              </a:ext>
            </a:extLst>
          </p:cNvPr>
          <p:cNvSpPr txBox="1"/>
          <p:nvPr/>
        </p:nvSpPr>
        <p:spPr>
          <a:xfrm>
            <a:off x="862310" y="2551053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Le navigateur </a:t>
            </a:r>
          </a:p>
          <a:p>
            <a:pPr algn="ctr"/>
            <a:r>
              <a:rPr lang="fr-FR" sz="1400" dirty="0"/>
              <a:t>demande une page</a:t>
            </a:r>
          </a:p>
          <a:p>
            <a:pPr algn="ctr"/>
            <a:r>
              <a:rPr lang="fr-FR" sz="1400" dirty="0"/>
              <a:t>avec un formulaire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C00F3-E8F8-B14D-893B-07912143FA7E}"/>
              </a:ext>
            </a:extLst>
          </p:cNvPr>
          <p:cNvCxnSpPr>
            <a:cxnSpLocks/>
          </p:cNvCxnSpPr>
          <p:nvPr/>
        </p:nvCxnSpPr>
        <p:spPr>
          <a:xfrm flipV="1">
            <a:off x="2036236" y="2309625"/>
            <a:ext cx="2514598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ZoneTexte 13">
            <a:extLst>
              <a:ext uri="{FF2B5EF4-FFF2-40B4-BE49-F238E27FC236}">
                <a16:creationId xmlns:a16="http://schemas.microsoft.com/office/drawing/2014/main" id="{11257B5A-A3EC-564E-95BB-BD401F6ED019}"/>
              </a:ext>
            </a:extLst>
          </p:cNvPr>
          <p:cNvSpPr txBox="1"/>
          <p:nvPr/>
        </p:nvSpPr>
        <p:spPr>
          <a:xfrm>
            <a:off x="3185043" y="198631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79B642B-C6E8-1543-B979-91EA7043EC69}"/>
              </a:ext>
            </a:extLst>
          </p:cNvPr>
          <p:cNvSpPr/>
          <p:nvPr/>
        </p:nvSpPr>
        <p:spPr>
          <a:xfrm>
            <a:off x="4610102" y="1876406"/>
            <a:ext cx="1591731" cy="87044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vide par défaut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455D11-BB5B-C940-AE8B-E04C4F441834}"/>
              </a:ext>
            </a:extLst>
          </p:cNvPr>
          <p:cNvSpPr/>
          <p:nvPr/>
        </p:nvSpPr>
        <p:spPr>
          <a:xfrm>
            <a:off x="828133" y="3824121"/>
            <a:ext cx="1725152" cy="6539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L’utilisateur rempli </a:t>
            </a:r>
            <a:br>
              <a:rPr lang="fr-FR" sz="1400" dirty="0"/>
            </a:br>
            <a:r>
              <a:rPr lang="fr-FR" sz="1400" dirty="0"/>
              <a:t>le formulaire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A932E-27EB-1D4A-BB69-35044EC21282}"/>
              </a:ext>
            </a:extLst>
          </p:cNvPr>
          <p:cNvCxnSpPr>
            <a:cxnSpLocks/>
          </p:cNvCxnSpPr>
          <p:nvPr/>
        </p:nvCxnSpPr>
        <p:spPr>
          <a:xfrm flipV="1">
            <a:off x="2603503" y="4146553"/>
            <a:ext cx="1751162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ZoneTexte 13">
            <a:extLst>
              <a:ext uri="{FF2B5EF4-FFF2-40B4-BE49-F238E27FC236}">
                <a16:creationId xmlns:a16="http://schemas.microsoft.com/office/drawing/2014/main" id="{903A7483-DF4C-2343-A24F-447443C92632}"/>
              </a:ext>
            </a:extLst>
          </p:cNvPr>
          <p:cNvSpPr txBox="1"/>
          <p:nvPr/>
        </p:nvSpPr>
        <p:spPr>
          <a:xfrm>
            <a:off x="2712127" y="3810879"/>
            <a:ext cx="15776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POST</a:t>
            </a:r>
          </a:p>
          <a:p>
            <a:pPr algn="ctr">
              <a:spcBef>
                <a:spcPts val="1200"/>
              </a:spcBef>
            </a:pPr>
            <a:r>
              <a:rPr lang="fr-FR" sz="1400" dirty="0"/>
              <a:t>avec les données</a:t>
            </a:r>
            <a:br>
              <a:rPr lang="fr-FR" sz="1400" dirty="0"/>
            </a:br>
            <a:r>
              <a:rPr lang="fr-FR" sz="1400" dirty="0"/>
              <a:t>du formulaire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44F3EF-5EEF-E04A-B8DB-E6FC11A7C776}"/>
              </a:ext>
            </a:extLst>
          </p:cNvPr>
          <p:cNvCxnSpPr>
            <a:cxnSpLocks/>
          </p:cNvCxnSpPr>
          <p:nvPr/>
        </p:nvCxnSpPr>
        <p:spPr>
          <a:xfrm rot="5400000">
            <a:off x="3081976" y="1457793"/>
            <a:ext cx="923673" cy="3724312"/>
          </a:xfrm>
          <a:prstGeom prst="bentConnector3">
            <a:avLst>
              <a:gd name="adj1" fmla="val 61916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A46E6-B80B-BE4C-9567-E21DA4DA4271}"/>
              </a:ext>
            </a:extLst>
          </p:cNvPr>
          <p:cNvSpPr/>
          <p:nvPr/>
        </p:nvSpPr>
        <p:spPr>
          <a:xfrm>
            <a:off x="4406895" y="3786862"/>
            <a:ext cx="1650998" cy="71937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  <a:br>
              <a:rPr lang="fr-FR" sz="1400" dirty="0"/>
            </a:br>
            <a:r>
              <a:rPr lang="fr-FR" sz="1400" dirty="0"/>
              <a:t>des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D1E8D-4A58-584F-A150-26F4B935955A}"/>
              </a:ext>
            </a:extLst>
          </p:cNvPr>
          <p:cNvCxnSpPr>
            <a:cxnSpLocks/>
          </p:cNvCxnSpPr>
          <p:nvPr/>
        </p:nvCxnSpPr>
        <p:spPr>
          <a:xfrm flipV="1">
            <a:off x="6127057" y="4146552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71F0184D-AE7A-6B4D-B699-71A5ED2515A6}"/>
              </a:ext>
            </a:extLst>
          </p:cNvPr>
          <p:cNvSpPr/>
          <p:nvPr/>
        </p:nvSpPr>
        <p:spPr>
          <a:xfrm>
            <a:off x="6770781" y="3624059"/>
            <a:ext cx="1188900" cy="107103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82BC03-C4B9-1648-B76D-E2B72D8752ED}"/>
              </a:ext>
            </a:extLst>
          </p:cNvPr>
          <p:cNvSpPr/>
          <p:nvPr/>
        </p:nvSpPr>
        <p:spPr>
          <a:xfrm>
            <a:off x="6934849" y="3900321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Données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valides 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56298-2C17-F546-BE4F-DAFFA35CC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9697" y="3343440"/>
            <a:ext cx="474133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ZoneTexte 13">
            <a:extLst>
              <a:ext uri="{FF2B5EF4-FFF2-40B4-BE49-F238E27FC236}">
                <a16:creationId xmlns:a16="http://schemas.microsoft.com/office/drawing/2014/main" id="{7293A084-06F0-F540-982A-8EFCA92310F3}"/>
              </a:ext>
            </a:extLst>
          </p:cNvPr>
          <p:cNvSpPr txBox="1"/>
          <p:nvPr/>
        </p:nvSpPr>
        <p:spPr>
          <a:xfrm>
            <a:off x="7356763" y="32341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20F8D2-4C45-CD44-9581-7BA40BADE04C}"/>
              </a:ext>
            </a:extLst>
          </p:cNvPr>
          <p:cNvSpPr/>
          <p:nvPr/>
        </p:nvSpPr>
        <p:spPr>
          <a:xfrm>
            <a:off x="6523567" y="1920218"/>
            <a:ext cx="1725149" cy="11585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rempli avec les données et un message d’erreur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85B123-BCD9-2B40-8C67-F4B9589974A0}"/>
              </a:ext>
            </a:extLst>
          </p:cNvPr>
          <p:cNvSpPr/>
          <p:nvPr/>
        </p:nvSpPr>
        <p:spPr>
          <a:xfrm>
            <a:off x="6728884" y="5259381"/>
            <a:ext cx="1315480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Actions sur les données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EA0A0A0-DAC1-E741-8E2B-20CEA7F64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9701" y="2499502"/>
            <a:ext cx="1253067" cy="933350"/>
          </a:xfrm>
          <a:prstGeom prst="bentConnector3">
            <a:avLst>
              <a:gd name="adj1" fmla="val 12162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856CB-4AA8-804C-A341-4EBAA11A68D0}"/>
              </a:ext>
            </a:extLst>
          </p:cNvPr>
          <p:cNvCxnSpPr>
            <a:cxnSpLocks/>
          </p:cNvCxnSpPr>
          <p:nvPr/>
        </p:nvCxnSpPr>
        <p:spPr>
          <a:xfrm rot="5400000">
            <a:off x="7141248" y="4971472"/>
            <a:ext cx="431030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ZoneTexte 13">
            <a:extLst>
              <a:ext uri="{FF2B5EF4-FFF2-40B4-BE49-F238E27FC236}">
                <a16:creationId xmlns:a16="http://schemas.microsoft.com/office/drawing/2014/main" id="{4B47F649-59E4-8B49-B65A-0EFAF2FAF3C0}"/>
              </a:ext>
            </a:extLst>
          </p:cNvPr>
          <p:cNvSpPr txBox="1"/>
          <p:nvPr/>
        </p:nvSpPr>
        <p:spPr>
          <a:xfrm>
            <a:off x="7356763" y="480025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FE76C1-B63C-7649-B69D-1365A451B684}"/>
              </a:ext>
            </a:extLst>
          </p:cNvPr>
          <p:cNvCxnSpPr>
            <a:cxnSpLocks/>
          </p:cNvCxnSpPr>
          <p:nvPr/>
        </p:nvCxnSpPr>
        <p:spPr>
          <a:xfrm flipH="1">
            <a:off x="2036236" y="5632561"/>
            <a:ext cx="2276625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16136C-7DD1-DA45-AD12-7C89496BC683}"/>
              </a:ext>
            </a:extLst>
          </p:cNvPr>
          <p:cNvSpPr/>
          <p:nvPr/>
        </p:nvSpPr>
        <p:spPr>
          <a:xfrm>
            <a:off x="4389961" y="5236903"/>
            <a:ext cx="1650998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Redirection</a:t>
            </a:r>
            <a:br>
              <a:rPr lang="fr-FR" sz="1400" dirty="0"/>
            </a:br>
            <a:r>
              <a:rPr lang="fr-FR" sz="1400" dirty="0"/>
              <a:t>vers une page de « succès »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FBC7DA-1C85-4343-84E9-C7AB7B7E9A89}"/>
              </a:ext>
            </a:extLst>
          </p:cNvPr>
          <p:cNvCxnSpPr>
            <a:cxnSpLocks/>
          </p:cNvCxnSpPr>
          <p:nvPr/>
        </p:nvCxnSpPr>
        <p:spPr>
          <a:xfrm flipH="1" flipV="1">
            <a:off x="6109446" y="5618665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A728FF-7B48-D943-A24A-B6B9830CB0FA}"/>
              </a:ext>
            </a:extLst>
          </p:cNvPr>
          <p:cNvSpPr/>
          <p:nvPr/>
        </p:nvSpPr>
        <p:spPr>
          <a:xfrm>
            <a:off x="1423422" y="5391261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81883E-A99C-A848-ACBD-D358F63E9F4E}"/>
              </a:ext>
            </a:extLst>
          </p:cNvPr>
          <p:cNvSpPr/>
          <p:nvPr/>
        </p:nvSpPr>
        <p:spPr>
          <a:xfrm>
            <a:off x="1505278" y="5473116"/>
            <a:ext cx="352754" cy="35275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C867B-2CBA-4C43-9D93-5A4A82BB4105}"/>
              </a:ext>
            </a:extLst>
          </p:cNvPr>
          <p:cNvSpPr txBox="1"/>
          <p:nvPr/>
        </p:nvSpPr>
        <p:spPr>
          <a:xfrm>
            <a:off x="1465089" y="590493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pic>
        <p:nvPicPr>
          <p:cNvPr id="65" name="Google Shape;134;p22">
            <a:extLst>
              <a:ext uri="{FF2B5EF4-FFF2-40B4-BE49-F238E27FC236}">
                <a16:creationId xmlns:a16="http://schemas.microsoft.com/office/drawing/2014/main" id="{6E41042E-EEFA-2745-AFEE-45A5DD62EE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168" y="3091959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34;p22">
            <a:extLst>
              <a:ext uri="{FF2B5EF4-FFF2-40B4-BE49-F238E27FC236}">
                <a16:creationId xmlns:a16="http://schemas.microsoft.com/office/drawing/2014/main" id="{75BD06FD-8067-2A40-918B-F31D746A2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043" y="532850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302D4DFD-4023-F24F-A32F-F7BE5452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7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/ Back 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web :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(GET)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2019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13">
            <a:extLst>
              <a:ext uri="{FF2B5EF4-FFF2-40B4-BE49-F238E27FC236}">
                <a16:creationId xmlns:a16="http://schemas.microsoft.com/office/drawing/2014/main" id="{F0F4FF03-2B6B-8E49-B85C-4AF68DC2E805}"/>
              </a:ext>
            </a:extLst>
          </p:cNvPr>
          <p:cNvSpPr txBox="1"/>
          <p:nvPr/>
        </p:nvSpPr>
        <p:spPr>
          <a:xfrm>
            <a:off x="2990402" y="4299467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GET / POST</a:t>
            </a:r>
          </a:p>
        </p:txBody>
      </p:sp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468</Words>
  <Application>Microsoft Macintosh PowerPoint</Application>
  <PresentationFormat>On-screen Show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Front et Back</vt:lpstr>
      <vt:lpstr>Front – HTML, CSS, JavaScript</vt:lpstr>
      <vt:lpstr>Back – PHP, C#, Java, JavaScript, Ruby, …</vt:lpstr>
      <vt:lpstr>Front / Back – Pages Statiques</vt:lpstr>
      <vt:lpstr>Front / Back – Pages Dynamiques - Moteur</vt:lpstr>
      <vt:lpstr>Exemple – Formulaire</vt:lpstr>
      <vt:lpstr>Front /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100</cp:revision>
  <dcterms:created xsi:type="dcterms:W3CDTF">2013-12-13T12:27:54Z</dcterms:created>
  <dcterms:modified xsi:type="dcterms:W3CDTF">2019-06-07T05:52:05Z</dcterms:modified>
</cp:coreProperties>
</file>