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6" r:id="rId3"/>
    <p:sldId id="259" r:id="rId4"/>
    <p:sldId id="266" r:id="rId5"/>
    <p:sldId id="267" r:id="rId6"/>
    <p:sldId id="268" r:id="rId7"/>
    <p:sldId id="273" r:id="rId8"/>
    <p:sldId id="269" r:id="rId9"/>
    <p:sldId id="270" r:id="rId10"/>
    <p:sldId id="271" r:id="rId11"/>
    <p:sldId id="275" r:id="rId12"/>
    <p:sldId id="274" r:id="rId13"/>
    <p:sldId id="272" r:id="rId14"/>
    <p:sldId id="263" r:id="rId15"/>
    <p:sldId id="264" r:id="rId16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69CD6"/>
    <a:srgbClr val="8CB5C1"/>
    <a:srgbClr val="C3D08B"/>
    <a:srgbClr val="FDDD9B"/>
    <a:srgbClr val="F9CD9F"/>
    <a:srgbClr val="9CDDFF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7"/>
    <p:restoredTop sz="94728"/>
  </p:normalViewPr>
  <p:slideViewPr>
    <p:cSldViewPr snapToGrid="0" snapToObjects="1">
      <p:cViewPr varScale="1">
        <p:scale>
          <a:sx n="183" d="100"/>
          <a:sy n="183" d="100"/>
        </p:scale>
        <p:origin x="200" y="7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47243-285B-2741-8C7D-C88258D9CCFA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A9166-BC48-2C47-B9BF-6F57720E77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282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88D39-B4EA-D24B-B9C3-6A64886EABE2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E2CBA-6097-B848-A7DA-4D7BD6EB30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0288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49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9952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 userDrawn="1"/>
        </p:nvSpPr>
        <p:spPr>
          <a:xfrm flipV="1">
            <a:off x="0" y="-6"/>
            <a:ext cx="9144000" cy="4429827"/>
          </a:xfrm>
          <a:prstGeom prst="rtTriangle">
            <a:avLst/>
          </a:prstGeom>
          <a:solidFill>
            <a:srgbClr val="009DE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13" name="Sous-titre 2"/>
          <p:cNvSpPr>
            <a:spLocks noGrp="1"/>
          </p:cNvSpPr>
          <p:nvPr>
            <p:ph type="subTitle" idx="1"/>
          </p:nvPr>
        </p:nvSpPr>
        <p:spPr>
          <a:xfrm>
            <a:off x="1989073" y="2341150"/>
            <a:ext cx="5462301" cy="2083093"/>
          </a:xfrm>
          <a:prstGeom prst="rect">
            <a:avLst/>
          </a:prstGeom>
          <a:solidFill>
            <a:srgbClr val="443A31"/>
          </a:solidFill>
        </p:spPr>
        <p:txBody>
          <a:bodyPr lIns="180000" tIns="180000" rIns="180000" bIns="180000" anchor="ctr"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Cliquez pour modifier le style des sous-titres du masque</a:t>
            </a:r>
          </a:p>
        </p:txBody>
      </p:sp>
      <p:pic>
        <p:nvPicPr>
          <p:cNvPr id="14" name="Image 1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317" y="5350058"/>
            <a:ext cx="3184430" cy="1279341"/>
          </a:xfrm>
          <a:prstGeom prst="rect">
            <a:avLst/>
          </a:prstGeom>
        </p:spPr>
      </p:pic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03199" y="262056"/>
            <a:ext cx="6400800" cy="20665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311006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4" name="Image 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12" y="2703766"/>
            <a:ext cx="7688302" cy="3088766"/>
          </a:xfrm>
          <a:prstGeom prst="rect">
            <a:avLst/>
          </a:prstGeom>
        </p:spPr>
      </p:pic>
      <p:sp>
        <p:nvSpPr>
          <p:cNvPr id="5" name="Triangle rectangle 4"/>
          <p:cNvSpPr/>
          <p:nvPr userDrawn="1"/>
        </p:nvSpPr>
        <p:spPr>
          <a:xfrm flipV="1">
            <a:off x="0" y="-6"/>
            <a:ext cx="9144000" cy="3479806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riangle rectangle 5"/>
          <p:cNvSpPr/>
          <p:nvPr userDrawn="1"/>
        </p:nvSpPr>
        <p:spPr>
          <a:xfrm flipH="1">
            <a:off x="0" y="6248400"/>
            <a:ext cx="9144000" cy="609600"/>
          </a:xfrm>
          <a:prstGeom prst="rtTriangle">
            <a:avLst/>
          </a:prstGeom>
          <a:solidFill>
            <a:schemeClr val="bg2"/>
          </a:solidFill>
          <a:ln w="1905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90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gner un rectangle à un seul coin 6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79400" y="1236134"/>
            <a:ext cx="8644466" cy="4890030"/>
          </a:xfrm>
        </p:spPr>
        <p:txBody>
          <a:bodyPr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Cliquez pour modifier les styles du texte du masque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1600200" marR="0" lvl="3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2057400" marR="0" lvl="4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B2FA04C-1355-4CE6-8050-4BD994E23BD5}" type="datetime4">
              <a:rPr lang="fr-FR" smtClean="0"/>
              <a:t>28 mai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cxnSp>
        <p:nvCxnSpPr>
          <p:cNvPr id="10" name="Connecteur droit 9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00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4038600" cy="4864630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61534"/>
            <a:ext cx="4038600" cy="4864629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9" name="Rogner un rectangle à un seul coin 8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81C4219-47FF-4375-968D-EABA4A212953}" type="datetime4">
              <a:rPr lang="fr-FR" smtClean="0"/>
              <a:t>28 mai 2019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95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57193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29444" y="5759564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9DE0"/>
                </a:solidFill>
              </a:rPr>
              <a:t>Chapitre 2</a:t>
            </a:r>
          </a:p>
        </p:txBody>
      </p:sp>
      <p:sp>
        <p:nvSpPr>
          <p:cNvPr id="8" name="Triangle isocèle 7"/>
          <p:cNvSpPr/>
          <p:nvPr userDrawn="1"/>
        </p:nvSpPr>
        <p:spPr>
          <a:xfrm rot="10800000">
            <a:off x="0" y="0"/>
            <a:ext cx="9144000" cy="5157192"/>
          </a:xfrm>
          <a:prstGeom prst="triangle">
            <a:avLst>
              <a:gd name="adj" fmla="val 100000"/>
            </a:avLst>
          </a:prstGeom>
          <a:solidFill>
            <a:srgbClr val="443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noFill/>
              </a:ln>
            </a:endParaRPr>
          </a:p>
        </p:txBody>
      </p:sp>
      <p:pic>
        <p:nvPicPr>
          <p:cNvPr id="9" name="Image 8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492" y="5668744"/>
            <a:ext cx="1977280" cy="7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9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4174859" y="1308100"/>
            <a:ext cx="4622000" cy="3022601"/>
          </a:xfrm>
          <a:prstGeom prst="rect">
            <a:avLst/>
          </a:prstGeom>
          <a:ln>
            <a:solidFill>
              <a:srgbClr val="009DE0"/>
            </a:solidFill>
          </a:ln>
        </p:spPr>
      </p:pic>
      <p:sp>
        <p:nvSpPr>
          <p:cNvPr id="5" name="Triangle rectangle 4"/>
          <p:cNvSpPr/>
          <p:nvPr userDrawn="1"/>
        </p:nvSpPr>
        <p:spPr>
          <a:xfrm flipH="1">
            <a:off x="7980618" y="3597542"/>
            <a:ext cx="816241" cy="73315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6714238" y="4390891"/>
            <a:ext cx="208262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sz="1200" baseline="30000" dirty="0" err="1"/>
              <a:t>reptiumende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re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omnisinis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dolori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blaccup</a:t>
            </a:r>
            <a:endParaRPr lang="fr-FR" sz="1200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174859" y="4795579"/>
            <a:ext cx="4545800" cy="14628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baseline="30000" dirty="0" err="1">
                <a:solidFill>
                  <a:srgbClr val="FFFFFF"/>
                </a:solidFill>
              </a:rPr>
              <a:t>Itas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eaquis</a:t>
            </a:r>
            <a:r>
              <a:rPr lang="fr-FR" baseline="30000" dirty="0">
                <a:solidFill>
                  <a:srgbClr val="FFFFFF"/>
                </a:solidFill>
              </a:rPr>
              <a:t> et </a:t>
            </a:r>
            <a:r>
              <a:rPr lang="fr-FR" b="1" baseline="30000" dirty="0" err="1">
                <a:solidFill>
                  <a:srgbClr val="FFFFFF"/>
                </a:solidFill>
              </a:rPr>
              <a:t>excerferum</a:t>
            </a:r>
            <a:r>
              <a:rPr lang="fr-FR" b="1" baseline="30000" dirty="0">
                <a:solidFill>
                  <a:srgbClr val="FFFFFF"/>
                </a:solidFill>
              </a:rPr>
              <a:t> </a:t>
            </a:r>
            <a:r>
              <a:rPr lang="fr-FR" b="1" baseline="30000" dirty="0" err="1">
                <a:solidFill>
                  <a:srgbClr val="FFFFFF"/>
                </a:solidFill>
              </a:rPr>
              <a:t>nuscien</a:t>
            </a:r>
            <a:r>
              <a:rPr lang="fr-FR" b="1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ditione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dic</a:t>
            </a:r>
            <a:r>
              <a:rPr lang="fr-FR" baseline="30000" dirty="0">
                <a:solidFill>
                  <a:srgbClr val="FFFFFF"/>
                </a:solidFill>
              </a:rPr>
              <a:t> tem </a:t>
            </a:r>
            <a:r>
              <a:rPr lang="fr-FR" baseline="30000" dirty="0" err="1">
                <a:solidFill>
                  <a:srgbClr val="FFFFFF"/>
                </a:solidFill>
              </a:rPr>
              <a:t>hiciliciist</a:t>
            </a:r>
            <a:r>
              <a:rPr lang="fr-FR" baseline="30000" dirty="0">
                <a:solidFill>
                  <a:srgbClr val="FFFFFF"/>
                </a:solidFill>
              </a:rPr>
              <a:t>, con rem </a:t>
            </a:r>
            <a:r>
              <a:rPr lang="fr-FR" baseline="30000" dirty="0" err="1">
                <a:solidFill>
                  <a:srgbClr val="FFFFFF"/>
                </a:solidFill>
              </a:rPr>
              <a:t>aut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volest</a:t>
            </a:r>
            <a:r>
              <a:rPr lang="fr-FR" baseline="30000" dirty="0">
                <a:solidFill>
                  <a:srgbClr val="FFFFFF"/>
                </a:solidFill>
              </a:rPr>
              <a:t>, </a:t>
            </a:r>
            <a:r>
              <a:rPr lang="fr-FR" baseline="30000" dirty="0" err="1">
                <a:solidFill>
                  <a:srgbClr val="FFFFFF"/>
                </a:solidFill>
              </a:rPr>
              <a:t>sedi</a:t>
            </a:r>
            <a:r>
              <a:rPr lang="fr-FR" baseline="30000" dirty="0">
                <a:solidFill>
                  <a:srgbClr val="FFFFFF"/>
                </a:solidFill>
              </a:rPr>
              <a:t> doles </a:t>
            </a:r>
            <a:r>
              <a:rPr lang="fr-FR" baseline="30000" dirty="0" err="1">
                <a:solidFill>
                  <a:srgbClr val="FFFFFF"/>
                </a:solidFill>
              </a:rPr>
              <a:t>erro</a:t>
            </a:r>
            <a:r>
              <a:rPr lang="fr-FR" baseline="30000" dirty="0">
                <a:solidFill>
                  <a:srgbClr val="FFFFFF"/>
                </a:solidFill>
              </a:rPr>
              <a:t> te sa </a:t>
            </a:r>
            <a:r>
              <a:rPr lang="fr-FR" baseline="30000" dirty="0" err="1">
                <a:solidFill>
                  <a:srgbClr val="FFFFFF"/>
                </a:solidFill>
              </a:rPr>
              <a:t>sam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volum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dolumqui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aceprae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eicipsa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pelesequod</a:t>
            </a:r>
            <a:endParaRPr lang="fr-FR" baseline="30000" dirty="0">
              <a:solidFill>
                <a:srgbClr val="FFFFFF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 userDrawn="1"/>
        </p:nvSpPr>
        <p:spPr>
          <a:xfrm>
            <a:off x="4064709" y="4648519"/>
            <a:ext cx="934850" cy="294122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chemeClr val="accent1"/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>
                <a:solidFill>
                  <a:schemeClr val="accent1"/>
                </a:solidFill>
              </a:rPr>
              <a:t>titre</a:t>
            </a:r>
          </a:p>
        </p:txBody>
      </p:sp>
      <p:sp>
        <p:nvSpPr>
          <p:cNvPr id="9" name="Espace réservé du contenu 2"/>
          <p:cNvSpPr txBox="1">
            <a:spLocks/>
          </p:cNvSpPr>
          <p:nvPr userDrawn="1"/>
        </p:nvSpPr>
        <p:spPr>
          <a:xfrm>
            <a:off x="4064709" y="1109195"/>
            <a:ext cx="1959241" cy="36283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>
                <a:solidFill>
                  <a:srgbClr val="FFFFFF"/>
                </a:solidFill>
              </a:rPr>
              <a:t>titre</a:t>
            </a:r>
            <a:endParaRPr lang="fr-FR" sz="1200" b="1" dirty="0">
              <a:solidFill>
                <a:srgbClr val="FFFFFF"/>
              </a:solidFill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330200" y="1308100"/>
            <a:ext cx="3594100" cy="50965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sz="3200" b="1" baseline="30000" dirty="0" err="1"/>
              <a:t>Itas</a:t>
            </a:r>
            <a:r>
              <a:rPr lang="fr-FR" sz="3200" b="1" baseline="30000" dirty="0"/>
              <a:t> </a:t>
            </a:r>
            <a:r>
              <a:rPr lang="fr-FR" sz="3200" b="1" baseline="30000" dirty="0" err="1"/>
              <a:t>eaquis</a:t>
            </a:r>
            <a:r>
              <a:rPr lang="fr-FR" sz="3200" b="1" baseline="30000" dirty="0"/>
              <a:t> et </a:t>
            </a:r>
          </a:p>
          <a:p>
            <a:pPr>
              <a:buSzPct val="90000"/>
            </a:pPr>
            <a:r>
              <a:rPr lang="fr-FR" sz="2400" b="1" baseline="30000" dirty="0" err="1"/>
              <a:t>excerferum</a:t>
            </a:r>
            <a:r>
              <a:rPr lang="fr-FR" sz="2400" b="1" baseline="30000" dirty="0"/>
              <a:t> </a:t>
            </a:r>
            <a:r>
              <a:rPr lang="fr-FR" sz="2400" b="1" baseline="30000" dirty="0" err="1"/>
              <a:t>nuscien</a:t>
            </a:r>
            <a:r>
              <a:rPr lang="fr-FR" sz="2400" b="1" baseline="30000" dirty="0"/>
              <a:t> </a:t>
            </a:r>
            <a:r>
              <a:rPr lang="fr-FR" sz="2400" baseline="30000" dirty="0" err="1"/>
              <a:t>ditione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dic</a:t>
            </a:r>
            <a:r>
              <a:rPr lang="fr-FR" sz="2400" baseline="30000" dirty="0"/>
              <a:t> tem </a:t>
            </a:r>
            <a:r>
              <a:rPr lang="fr-FR" sz="2400" baseline="30000" dirty="0" err="1"/>
              <a:t>hiciliciist</a:t>
            </a:r>
            <a:r>
              <a:rPr lang="fr-FR" sz="2400" baseline="30000" dirty="0"/>
              <a:t>, con rem </a:t>
            </a:r>
            <a:r>
              <a:rPr lang="fr-FR" sz="2400" baseline="30000" dirty="0" err="1"/>
              <a:t>aut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volest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sedi</a:t>
            </a:r>
            <a:r>
              <a:rPr lang="fr-FR" sz="2400" baseline="30000" dirty="0"/>
              <a:t> doles </a:t>
            </a:r>
            <a:r>
              <a:rPr lang="fr-FR" sz="2400" baseline="30000" dirty="0" err="1"/>
              <a:t>erro</a:t>
            </a:r>
            <a:r>
              <a:rPr lang="fr-FR" sz="2400" baseline="30000" dirty="0"/>
              <a:t> te sa </a:t>
            </a:r>
            <a:r>
              <a:rPr lang="fr-FR" sz="2400" baseline="30000" dirty="0" err="1"/>
              <a:t>sam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volum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dolumqui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aceprae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eicipsa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pelesequod</a:t>
            </a:r>
            <a:r>
              <a:rPr lang="fr-FR" sz="2400" baseline="30000" dirty="0"/>
              <a:t> que cum </a:t>
            </a:r>
            <a:r>
              <a:rPr lang="fr-FR" sz="2400" baseline="30000" dirty="0" err="1"/>
              <a:t>hicieni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hillant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endi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consequ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iduciet</a:t>
            </a:r>
            <a:r>
              <a:rPr lang="fr-FR" sz="2400" baseline="30000" dirty="0"/>
              <a:t> ut </a:t>
            </a:r>
            <a:r>
              <a:rPr lang="fr-FR" sz="2400" baseline="30000" dirty="0" err="1"/>
              <a:t>lab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int</a:t>
            </a:r>
            <a:r>
              <a:rPr lang="fr-FR" sz="2400" baseline="30000" dirty="0"/>
              <a:t>.</a:t>
            </a:r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Ficiunt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dolupta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poris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autaquu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ndamus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cusciisque</a:t>
            </a:r>
            <a:r>
              <a:rPr lang="fr-FR" sz="2400" baseline="30000" dirty="0"/>
              <a:t> mo tem </a:t>
            </a:r>
            <a:r>
              <a:rPr lang="fr-FR" sz="2400" baseline="30000" dirty="0" err="1"/>
              <a:t>aut</a:t>
            </a:r>
            <a:r>
              <a:rPr lang="fr-FR" sz="2400" baseline="30000" dirty="0"/>
              <a:t> ut </a:t>
            </a:r>
            <a:r>
              <a:rPr lang="fr-FR" sz="2400" baseline="30000" dirty="0" err="1"/>
              <a:t>fugitin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ullit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iliquo</a:t>
            </a:r>
            <a:endParaRPr lang="fr-FR" sz="2400" baseline="30000" dirty="0"/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omnis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dolles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diorumquam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sinvers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pelitia</a:t>
            </a:r>
            <a:r>
              <a:rPr lang="fr-FR" sz="2400" baseline="30000" dirty="0"/>
              <a:t> quo </a:t>
            </a:r>
            <a:r>
              <a:rPr lang="fr-FR" sz="2400" baseline="30000" dirty="0" err="1"/>
              <a:t>ea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repudit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atisciam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expera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iliciae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cepernat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fugitas</a:t>
            </a:r>
            <a:r>
              <a:rPr lang="fr-FR" sz="2400" baseline="30000" dirty="0"/>
              <a:t> sa </a:t>
            </a:r>
            <a:r>
              <a:rPr lang="fr-FR" sz="2400" baseline="30000" dirty="0" err="1"/>
              <a:t>conse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molo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modi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berecti</a:t>
            </a:r>
            <a:r>
              <a:rPr lang="fr-FR" sz="2400" baseline="30000" dirty="0"/>
              <a:t> tem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, officie </a:t>
            </a:r>
            <a:r>
              <a:rPr lang="fr-FR" sz="2400" baseline="30000" dirty="0" err="1"/>
              <a:t>ndiscipsam</a:t>
            </a:r>
            <a:endParaRPr lang="fr-FR" sz="2400" i="1" dirty="0"/>
          </a:p>
        </p:txBody>
      </p:sp>
      <p:sp>
        <p:nvSpPr>
          <p:cNvPr id="11" name="Rogner un rectangle à un seul coin 10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21" name="Imag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23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1E3CCF4-D669-4BB6-B0BE-EE495E88AE6B}" type="datetime4">
              <a:rPr lang="fr-FR" smtClean="0"/>
              <a:t>28 mai 2019</a:t>
            </a:fld>
            <a:endParaRPr lang="fr-FR" dirty="0"/>
          </a:p>
        </p:txBody>
      </p:sp>
      <p:sp>
        <p:nvSpPr>
          <p:cNvPr id="2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2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26" name="Connecteur droit 25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contenu 2"/>
          <p:cNvSpPr txBox="1">
            <a:spLocks/>
          </p:cNvSpPr>
          <p:nvPr userDrawn="1"/>
        </p:nvSpPr>
        <p:spPr>
          <a:xfrm>
            <a:off x="168009" y="1146614"/>
            <a:ext cx="2833424" cy="288000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>
                <a:solidFill>
                  <a:srgbClr val="FFFFFF"/>
                </a:solidFill>
              </a:rPr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48421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0" y="818567"/>
            <a:ext cx="9144000" cy="5439858"/>
          </a:xfrm>
          <a:prstGeom prst="rect">
            <a:avLst/>
          </a:prstGeom>
          <a:ln>
            <a:noFill/>
          </a:ln>
        </p:spPr>
      </p:pic>
      <p:sp>
        <p:nvSpPr>
          <p:cNvPr id="4" name="ZoneTexte 3"/>
          <p:cNvSpPr txBox="1"/>
          <p:nvPr userDrawn="1"/>
        </p:nvSpPr>
        <p:spPr>
          <a:xfrm>
            <a:off x="4390337" y="1575690"/>
            <a:ext cx="4361658" cy="2627048"/>
          </a:xfrm>
          <a:prstGeom prst="rect">
            <a:avLst/>
          </a:prstGeom>
          <a:solidFill>
            <a:srgbClr val="FFFFFF">
              <a:alpha val="92000"/>
            </a:srgbClr>
          </a:solidFill>
          <a:ln>
            <a:noFill/>
          </a:ln>
        </p:spPr>
        <p:txBody>
          <a:bodyPr wrap="square" tIns="280800" rtlCol="0">
            <a:noAutofit/>
          </a:bodyPr>
          <a:lstStyle/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excerferum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nuscien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ditione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dic</a:t>
            </a:r>
            <a:r>
              <a:rPr lang="fr-FR" sz="2800" b="1" i="0" baseline="30000" dirty="0"/>
              <a:t> tem </a:t>
            </a:r>
            <a:r>
              <a:rPr lang="fr-FR" sz="2800" b="1" i="0" baseline="30000" dirty="0" err="1"/>
              <a:t>hiciliciist</a:t>
            </a:r>
            <a:r>
              <a:rPr lang="fr-FR" sz="2800" b="1" i="0" baseline="30000" dirty="0"/>
              <a:t>, con rem </a:t>
            </a:r>
            <a:r>
              <a:rPr lang="fr-FR" sz="2800" b="1" i="0" baseline="30000" dirty="0" err="1"/>
              <a:t>aut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volest</a:t>
            </a:r>
            <a:r>
              <a:rPr lang="fr-FR" sz="2800" b="1" i="0" baseline="30000" dirty="0"/>
              <a:t>, </a:t>
            </a:r>
            <a:r>
              <a:rPr lang="fr-FR" sz="2800" b="1" i="0" baseline="30000" dirty="0" err="1"/>
              <a:t>sedi</a:t>
            </a:r>
            <a:r>
              <a:rPr lang="fr-FR" sz="2800" b="1" i="0" baseline="30000" dirty="0"/>
              <a:t> doles </a:t>
            </a:r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erro</a:t>
            </a:r>
            <a:r>
              <a:rPr lang="fr-FR" sz="2800" b="1" i="0" baseline="30000" dirty="0"/>
              <a:t> te sa </a:t>
            </a:r>
            <a:r>
              <a:rPr lang="fr-FR" sz="2800" b="1" i="0" baseline="30000" dirty="0" err="1"/>
              <a:t>sam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dolumqui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aceprae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eicipsa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pelesequod</a:t>
            </a:r>
            <a:r>
              <a:rPr lang="fr-FR" sz="2800" b="1" i="0" baseline="30000" dirty="0"/>
              <a:t> que cum </a:t>
            </a:r>
            <a:r>
              <a:rPr lang="fr-FR" sz="2800" b="1" i="0" baseline="30000" dirty="0" err="1"/>
              <a:t>hicieni</a:t>
            </a:r>
            <a:endParaRPr lang="fr-FR" sz="2800" b="1" i="0" dirty="0"/>
          </a:p>
        </p:txBody>
      </p:sp>
      <p:sp>
        <p:nvSpPr>
          <p:cNvPr id="5" name="Espace réservé du contenu 2"/>
          <p:cNvSpPr txBox="1">
            <a:spLocks/>
          </p:cNvSpPr>
          <p:nvPr userDrawn="1"/>
        </p:nvSpPr>
        <p:spPr>
          <a:xfrm>
            <a:off x="4308103" y="1409704"/>
            <a:ext cx="829009" cy="26758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800" b="1">
                <a:solidFill>
                  <a:srgbClr val="FFFFFF"/>
                </a:solidFill>
              </a:rPr>
              <a:t>titre</a:t>
            </a:r>
            <a:endParaRPr lang="fr-FR" sz="1800" b="1" dirty="0">
              <a:solidFill>
                <a:srgbClr val="FFFFFF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Rogner un rectangle à un seul coin 15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E52B8B1-858B-4633-AE57-5B6CA9292F2B}" type="datetime4">
              <a:rPr lang="fr-FR" smtClean="0"/>
              <a:t>28 mai 2019</a:t>
            </a:fld>
            <a:endParaRPr lang="fr-FR" dirty="0"/>
          </a:p>
        </p:txBody>
      </p:sp>
      <p:sp>
        <p:nvSpPr>
          <p:cNvPr id="1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21" name="Connecteur droit 20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84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70979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2" r:id="rId4"/>
    <p:sldLayoutId id="2147483654" r:id="rId5"/>
    <p:sldLayoutId id="2147483655" r:id="rId6"/>
    <p:sldLayoutId id="2147483656" r:id="rId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7675" indent="-447675" algn="l" defTabSz="457200" rtl="0" eaLnBrk="1" latinLnBrk="0" hangingPunct="1">
        <a:spcBef>
          <a:spcPct val="20000"/>
        </a:spcBef>
        <a:buClr>
          <a:schemeClr val="accent6"/>
        </a:buClr>
        <a:buFont typeface="Brix Slab Bold" pitchFamily="50" charset="0"/>
        <a:buChar char="→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oundation.zurb.com/" TargetMode="External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58201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1D41-FD24-2A4C-A8D0-86EB5557F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sélecteurs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44B5F-B756-7246-89C7-C5F610C97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8595" y="1715703"/>
            <a:ext cx="5886811" cy="1229921"/>
          </a:xfrm>
          <a:solidFill>
            <a:srgbClr val="1E1E1E"/>
          </a:solidFill>
        </p:spPr>
        <p:txBody>
          <a:bodyPr anchor="ctr"/>
          <a:lstStyle/>
          <a:p>
            <a:pPr marL="47625" indent="0">
              <a:buNone/>
            </a:pPr>
            <a:r>
              <a:rPr lang="fr-FR" dirty="0">
                <a:solidFill>
                  <a:srgbClr val="569CD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#principal</a:t>
            </a: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{ </a:t>
            </a:r>
          </a:p>
          <a:p>
            <a:pPr marL="47625" indent="0">
              <a:buNone/>
            </a:pP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dirty="0" err="1">
                <a:solidFill>
                  <a:srgbClr val="9CDD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fr-FR" dirty="0" err="1">
                <a:solidFill>
                  <a:srgbClr val="9CDD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red</a:t>
            </a: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 </a:t>
            </a:r>
          </a:p>
          <a:p>
            <a:pPr marL="47625" indent="0">
              <a:buNone/>
            </a:pP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en-US" dirty="0">
              <a:solidFill>
                <a:schemeClr val="bg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C55B6-3956-EB44-90B6-D4EB4D98C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28 mai 2019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6D601-127F-104C-A384-EF5CEAAA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605A9-962F-7843-908C-8E40FDB9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6417AB-2E67-664E-8E2A-90875FC65197}"/>
              </a:ext>
            </a:extLst>
          </p:cNvPr>
          <p:cNvSpPr/>
          <p:nvPr/>
        </p:nvSpPr>
        <p:spPr>
          <a:xfrm>
            <a:off x="1726523" y="1793899"/>
            <a:ext cx="1637911" cy="36296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5893D2-90D2-C54A-8664-E490CEC53E41}"/>
              </a:ext>
            </a:extLst>
          </p:cNvPr>
          <p:cNvSpPr/>
          <p:nvPr/>
        </p:nvSpPr>
        <p:spPr>
          <a:xfrm>
            <a:off x="375183" y="1107810"/>
            <a:ext cx="34547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/>
              <a:t>Sélecteurs </a:t>
            </a:r>
            <a:r>
              <a:rPr lang="fr-FR" sz="2400" b="1" dirty="0"/>
              <a:t>d'identifiant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6C1C2E-2242-6341-AAE2-7601707E27C7}"/>
              </a:ext>
            </a:extLst>
          </p:cNvPr>
          <p:cNvSpPr txBox="1"/>
          <p:nvPr/>
        </p:nvSpPr>
        <p:spPr>
          <a:xfrm>
            <a:off x="6256727" y="2628010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b="1" i="1" dirty="0" err="1">
                <a:solidFill>
                  <a:schemeClr val="bg1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</a:rPr>
              <a:t>styles.css</a:t>
            </a:r>
            <a:endParaRPr lang="fr-FR" sz="1400" b="1" i="1" dirty="0">
              <a:solidFill>
                <a:schemeClr val="bg1"/>
              </a:solidFill>
              <a:latin typeface="Source Code Pro Semibold" panose="020B0509030403020204" pitchFamily="49" charset="0"/>
              <a:ea typeface="Source Code Pro Semibold" panose="020B0509030403020204" pitchFamily="49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36AD9AD-45EC-794A-A664-377E4DA2D97D}"/>
              </a:ext>
            </a:extLst>
          </p:cNvPr>
          <p:cNvSpPr txBox="1">
            <a:spLocks/>
          </p:cNvSpPr>
          <p:nvPr/>
        </p:nvSpPr>
        <p:spPr>
          <a:xfrm>
            <a:off x="1240896" y="3293625"/>
            <a:ext cx="6662209" cy="1637024"/>
          </a:xfrm>
          <a:prstGeom prst="rect">
            <a:avLst/>
          </a:prstGeom>
          <a:solidFill>
            <a:srgbClr val="1E1E1E"/>
          </a:solidFill>
        </p:spPr>
        <p:txBody>
          <a:bodyPr vert="horz" lIns="91440" tIns="45720" rIns="91440" bIns="45720" rtlCol="0" anchor="ctr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lnSpc>
                <a:spcPct val="150000"/>
              </a:lnSpc>
              <a:buNone/>
            </a:pPr>
            <a:r>
              <a:rPr lang="fr-FR" dirty="0">
                <a:solidFill>
                  <a:srgbClr val="569CD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&lt;h1 id="principal"&gt; </a:t>
            </a: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Titre principal</a:t>
            </a:r>
            <a:r>
              <a:rPr lang="fr-FR" dirty="0">
                <a:solidFill>
                  <a:srgbClr val="569CD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&lt;/h1&gt;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7F0729-A901-F94D-8895-53BA4913E90E}"/>
              </a:ext>
            </a:extLst>
          </p:cNvPr>
          <p:cNvSpPr txBox="1"/>
          <p:nvPr/>
        </p:nvSpPr>
        <p:spPr>
          <a:xfrm>
            <a:off x="6644426" y="4622872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b="1" i="1" dirty="0" err="1">
                <a:solidFill>
                  <a:schemeClr val="bg1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</a:rPr>
              <a:t>index.html</a:t>
            </a:r>
            <a:endParaRPr lang="fr-FR" sz="1400" b="1" i="1" dirty="0">
              <a:solidFill>
                <a:schemeClr val="bg1"/>
              </a:solidFill>
              <a:latin typeface="Source Code Pro Semibold" panose="020B0509030403020204" pitchFamily="49" charset="0"/>
              <a:ea typeface="Source Code Pro Semibold" panose="020B050903040302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EDE374-3B7C-B74F-8647-CB731E66B436}"/>
              </a:ext>
            </a:extLst>
          </p:cNvPr>
          <p:cNvSpPr/>
          <p:nvPr/>
        </p:nvSpPr>
        <p:spPr>
          <a:xfrm>
            <a:off x="496458" y="5293465"/>
            <a:ext cx="76209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lvl="0" indent="-400050">
              <a:spcBef>
                <a:spcPct val="20000"/>
              </a:spcBef>
              <a:buClr>
                <a:srgbClr val="EC6C43"/>
              </a:buClr>
              <a:buFont typeface="Lucida Grande"/>
              <a:buChar char="➔"/>
            </a:pPr>
            <a:r>
              <a:rPr lang="fr-FR" sz="2400" dirty="0"/>
              <a:t>Propriété appliquée à </a:t>
            </a:r>
            <a:r>
              <a:rPr lang="fr-FR" sz="2400" b="1" dirty="0"/>
              <a:t>l’unique </a:t>
            </a:r>
            <a:r>
              <a:rPr lang="fr-FR" sz="2400" dirty="0"/>
              <a:t>élément ayant cet id</a:t>
            </a:r>
            <a:endParaRPr lang="fr-FR" sz="24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2DF3F7-01BE-D14D-8993-A12B7F0E08ED}"/>
              </a:ext>
            </a:extLst>
          </p:cNvPr>
          <p:cNvSpPr/>
          <p:nvPr/>
        </p:nvSpPr>
        <p:spPr>
          <a:xfrm>
            <a:off x="1975483" y="3969272"/>
            <a:ext cx="2142807" cy="36296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0983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1D41-FD24-2A4C-A8D0-86EB5557F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Groupe de sélecteurs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44B5F-B756-7246-89C7-C5F610C97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8595" y="1715703"/>
            <a:ext cx="5886811" cy="1229921"/>
          </a:xfrm>
          <a:solidFill>
            <a:srgbClr val="1E1E1E"/>
          </a:solidFill>
        </p:spPr>
        <p:txBody>
          <a:bodyPr anchor="ctr"/>
          <a:lstStyle/>
          <a:p>
            <a:pPr marL="47625" indent="0">
              <a:buNone/>
            </a:pPr>
            <a:r>
              <a:rPr lang="fr-FR" dirty="0">
                <a:solidFill>
                  <a:srgbClr val="569CD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#principal</a:t>
            </a:r>
            <a:r>
              <a:rPr lang="fr-FR" dirty="0">
                <a:solidFill>
                  <a:schemeClr val="tx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dirty="0">
                <a:solidFill>
                  <a:srgbClr val="569CD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div p</a:t>
            </a: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{ </a:t>
            </a:r>
          </a:p>
          <a:p>
            <a:pPr marL="47625" indent="0">
              <a:buNone/>
            </a:pP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dirty="0" err="1">
                <a:solidFill>
                  <a:srgbClr val="9CDD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fr-FR" dirty="0" err="1">
                <a:solidFill>
                  <a:srgbClr val="9CDD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red</a:t>
            </a: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 </a:t>
            </a:r>
          </a:p>
          <a:p>
            <a:pPr marL="47625" indent="0">
              <a:buNone/>
            </a:pP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en-US" dirty="0">
              <a:solidFill>
                <a:schemeClr val="bg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C55B6-3956-EB44-90B6-D4EB4D98C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28 mai 2019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6D601-127F-104C-A384-EF5CEAAA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605A9-962F-7843-908C-8E40FDB9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6C1C2E-2242-6341-AAE2-7601707E27C7}"/>
              </a:ext>
            </a:extLst>
          </p:cNvPr>
          <p:cNvSpPr txBox="1"/>
          <p:nvPr/>
        </p:nvSpPr>
        <p:spPr>
          <a:xfrm>
            <a:off x="6256727" y="2628010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b="1" i="1" dirty="0" err="1">
                <a:solidFill>
                  <a:schemeClr val="bg1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</a:rPr>
              <a:t>styles.css</a:t>
            </a:r>
            <a:endParaRPr lang="fr-FR" sz="1400" b="1" i="1" dirty="0">
              <a:solidFill>
                <a:schemeClr val="bg1"/>
              </a:solidFill>
              <a:latin typeface="Source Code Pro Semibold" panose="020B0509030403020204" pitchFamily="49" charset="0"/>
              <a:ea typeface="Source Code Pro Semibold" panose="020B050903040302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150BDD-CAA3-974A-BE1F-1FFF46DE7B66}"/>
              </a:ext>
            </a:extLst>
          </p:cNvPr>
          <p:cNvSpPr/>
          <p:nvPr/>
        </p:nvSpPr>
        <p:spPr>
          <a:xfrm>
            <a:off x="457200" y="3271753"/>
            <a:ext cx="797205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lvl="0" indent="-400050">
              <a:spcBef>
                <a:spcPct val="20000"/>
              </a:spcBef>
              <a:buClr>
                <a:srgbClr val="EC6C43"/>
              </a:buClr>
              <a:buFont typeface="Lucida Grande"/>
              <a:buChar char="➔"/>
            </a:pPr>
            <a:r>
              <a:rPr lang="fr-FR" sz="2400" dirty="0"/>
              <a:t>Propriété appliquée à l’élément ayant l’id "principal"</a:t>
            </a:r>
            <a:br>
              <a:rPr lang="fr-FR" sz="2400" dirty="0"/>
            </a:br>
            <a:r>
              <a:rPr lang="fr-FR" sz="2400" b="1" dirty="0"/>
              <a:t>et</a:t>
            </a:r>
            <a:r>
              <a:rPr lang="fr-FR" sz="2400" dirty="0"/>
              <a:t> aux balises </a:t>
            </a:r>
            <a:r>
              <a:rPr lang="fr-F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&lt;p&gt;</a:t>
            </a:r>
            <a:r>
              <a:rPr lang="fr-FR" sz="2400" dirty="0"/>
              <a:t> imbriquées dans une balise </a:t>
            </a:r>
            <a:r>
              <a:rPr lang="fr-F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&lt;div&gt;</a:t>
            </a:r>
            <a:endParaRPr lang="fr-FR" sz="24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A37715-6EA0-574C-9893-194ADAB602CB}"/>
              </a:ext>
            </a:extLst>
          </p:cNvPr>
          <p:cNvSpPr/>
          <p:nvPr/>
        </p:nvSpPr>
        <p:spPr>
          <a:xfrm>
            <a:off x="1726523" y="1793899"/>
            <a:ext cx="2684933" cy="36296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6607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1D41-FD24-2A4C-A8D0-86EB5557F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Cascade et priorités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44B5F-B756-7246-89C7-C5F610C97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8595" y="1654207"/>
            <a:ext cx="5886811" cy="1352913"/>
          </a:xfrm>
          <a:solidFill>
            <a:srgbClr val="1E1E1E"/>
          </a:solidFill>
        </p:spPr>
        <p:txBody>
          <a:bodyPr anchor="ctr"/>
          <a:lstStyle/>
          <a:p>
            <a:pPr marL="47625" indent="0">
              <a:buNone/>
            </a:pPr>
            <a:r>
              <a:rPr lang="fr-FR" dirty="0">
                <a:solidFill>
                  <a:srgbClr val="569CD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h1</a:t>
            </a: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{ </a:t>
            </a:r>
            <a:r>
              <a:rPr lang="fr-FR" dirty="0" err="1">
                <a:solidFill>
                  <a:srgbClr val="9CDD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fr-FR" dirty="0">
                <a:solidFill>
                  <a:srgbClr val="9CDD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black</a:t>
            </a: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 } </a:t>
            </a:r>
            <a:endParaRPr lang="fr-FR" dirty="0">
              <a:solidFill>
                <a:srgbClr val="569CD6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7625" indent="0">
              <a:buNone/>
            </a:pPr>
            <a:r>
              <a:rPr lang="fr-FR" dirty="0">
                <a:solidFill>
                  <a:srgbClr val="569CD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#principal</a:t>
            </a: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{ </a:t>
            </a:r>
            <a:r>
              <a:rPr lang="fr-FR" dirty="0" err="1">
                <a:solidFill>
                  <a:srgbClr val="9CDD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fr-FR" dirty="0" err="1">
                <a:solidFill>
                  <a:srgbClr val="9CDD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red</a:t>
            </a: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 }</a:t>
            </a:r>
          </a:p>
          <a:p>
            <a:pPr marL="47625" indent="0">
              <a:buNone/>
            </a:pPr>
            <a:r>
              <a:rPr lang="fr-FR" dirty="0">
                <a:solidFill>
                  <a:srgbClr val="569CD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.beau</a:t>
            </a: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{ </a:t>
            </a:r>
            <a:r>
              <a:rPr lang="fr-FR" dirty="0" err="1">
                <a:solidFill>
                  <a:srgbClr val="9CDD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fr-FR" dirty="0" err="1">
                <a:solidFill>
                  <a:srgbClr val="9CDD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blue</a:t>
            </a: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 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C55B6-3956-EB44-90B6-D4EB4D98C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28 mai 2019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6D601-127F-104C-A384-EF5CEAAA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605A9-962F-7843-908C-8E40FDB9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5893D2-90D2-C54A-8664-E490CEC53E41}"/>
              </a:ext>
            </a:extLst>
          </p:cNvPr>
          <p:cNvSpPr/>
          <p:nvPr/>
        </p:nvSpPr>
        <p:spPr>
          <a:xfrm>
            <a:off x="375183" y="1107810"/>
            <a:ext cx="6311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/>
              <a:t>Même propriété définie par </a:t>
            </a:r>
            <a:r>
              <a:rPr lang="fr-FR" sz="2400" b="1" dirty="0"/>
              <a:t>plusieurs règles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6C1C2E-2242-6341-AAE2-7601707E27C7}"/>
              </a:ext>
            </a:extLst>
          </p:cNvPr>
          <p:cNvSpPr txBox="1"/>
          <p:nvPr/>
        </p:nvSpPr>
        <p:spPr>
          <a:xfrm>
            <a:off x="6256727" y="2628010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b="1" i="1" dirty="0" err="1">
                <a:solidFill>
                  <a:schemeClr val="bg1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</a:rPr>
              <a:t>styles.css</a:t>
            </a:r>
            <a:endParaRPr lang="fr-FR" sz="1400" b="1" i="1" dirty="0">
              <a:solidFill>
                <a:schemeClr val="bg1"/>
              </a:solidFill>
              <a:latin typeface="Source Code Pro Semibold" panose="020B0509030403020204" pitchFamily="49" charset="0"/>
              <a:ea typeface="Source Code Pro Semibold" panose="020B0509030403020204" pitchFamily="49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36AD9AD-45EC-794A-A664-377E4DA2D97D}"/>
              </a:ext>
            </a:extLst>
          </p:cNvPr>
          <p:cNvSpPr txBox="1">
            <a:spLocks/>
          </p:cNvSpPr>
          <p:nvPr/>
        </p:nvSpPr>
        <p:spPr>
          <a:xfrm>
            <a:off x="1240896" y="3293625"/>
            <a:ext cx="6662209" cy="1637024"/>
          </a:xfrm>
          <a:prstGeom prst="rect">
            <a:avLst/>
          </a:prstGeom>
          <a:solidFill>
            <a:srgbClr val="1E1E1E"/>
          </a:solidFill>
        </p:spPr>
        <p:txBody>
          <a:bodyPr vert="horz" lIns="91440" tIns="45720" rIns="91440" bIns="45720" rtlCol="0" anchor="ctr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lnSpc>
                <a:spcPct val="150000"/>
              </a:lnSpc>
              <a:buNone/>
            </a:pPr>
            <a:r>
              <a:rPr lang="fr-FR" dirty="0">
                <a:solidFill>
                  <a:srgbClr val="569CD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&lt;h1 id="principal" class="beau"&gt; </a:t>
            </a: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Mon beau titre principal</a:t>
            </a:r>
            <a:r>
              <a:rPr lang="fr-FR" dirty="0">
                <a:solidFill>
                  <a:srgbClr val="569CD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&lt;/h1&gt;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7F0729-A901-F94D-8895-53BA4913E90E}"/>
              </a:ext>
            </a:extLst>
          </p:cNvPr>
          <p:cNvSpPr txBox="1"/>
          <p:nvPr/>
        </p:nvSpPr>
        <p:spPr>
          <a:xfrm>
            <a:off x="6644426" y="4622872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b="1" i="1" dirty="0" err="1">
                <a:solidFill>
                  <a:schemeClr val="bg1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</a:rPr>
              <a:t>index.html</a:t>
            </a:r>
            <a:endParaRPr lang="fr-FR" sz="1400" b="1" i="1" dirty="0">
              <a:solidFill>
                <a:schemeClr val="bg1"/>
              </a:solidFill>
              <a:latin typeface="Source Code Pro Semibold" panose="020B0509030403020204" pitchFamily="49" charset="0"/>
              <a:ea typeface="Source Code Pro Semibold" panose="020B050903040302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EDE374-3B7C-B74F-8647-CB731E66B436}"/>
              </a:ext>
            </a:extLst>
          </p:cNvPr>
          <p:cNvSpPr/>
          <p:nvPr/>
        </p:nvSpPr>
        <p:spPr>
          <a:xfrm>
            <a:off x="531358" y="5112057"/>
            <a:ext cx="6991016" cy="904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lvl="0" indent="-400050">
              <a:spcBef>
                <a:spcPct val="20000"/>
              </a:spcBef>
              <a:buClr>
                <a:srgbClr val="EC6C43"/>
              </a:buClr>
              <a:buFont typeface="Lucida Grande"/>
              <a:buChar char="➔"/>
            </a:pPr>
            <a:r>
              <a:rPr lang="fr-FR" sz="2400" dirty="0"/>
              <a:t>Règles de priorités </a:t>
            </a:r>
            <a:r>
              <a:rPr lang="fr-FR" dirty="0"/>
              <a:t>(assez complexes)</a:t>
            </a:r>
            <a:endParaRPr lang="fr-FR" sz="2400" dirty="0"/>
          </a:p>
          <a:p>
            <a:pPr marL="400050" lvl="0" indent="-400050">
              <a:spcBef>
                <a:spcPct val="20000"/>
              </a:spcBef>
              <a:buClr>
                <a:srgbClr val="EC6C43"/>
              </a:buClr>
              <a:buFont typeface="Lucida Grande"/>
              <a:buChar char="➔"/>
            </a:pPr>
            <a:r>
              <a:rPr lang="fr-FR" sz="2400" dirty="0"/>
              <a:t>À priorités égales, ordre linéaire dans le CSS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D52CCC-20A5-1A42-A05C-8BEC42D687FF}"/>
              </a:ext>
            </a:extLst>
          </p:cNvPr>
          <p:cNvSpPr/>
          <p:nvPr/>
        </p:nvSpPr>
        <p:spPr>
          <a:xfrm>
            <a:off x="2511260" y="6016920"/>
            <a:ext cx="3387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</a:rPr>
              <a:t>Mon beau titre principal</a:t>
            </a:r>
          </a:p>
        </p:txBody>
      </p:sp>
    </p:spTree>
    <p:extLst>
      <p:ext uri="{BB962C8B-B14F-4D97-AF65-F5344CB8AC3E}">
        <p14:creationId xmlns:p14="http://schemas.microsoft.com/office/powerpoint/2010/main" val="1486591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171008C-33D2-564A-9A5C-DE60B3631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00" y="1107811"/>
            <a:ext cx="8644466" cy="501835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fr-FR" sz="2400" b="1" dirty="0"/>
              <a:t>Un élément</a:t>
            </a:r>
            <a:r>
              <a:rPr lang="fr-FR" sz="2400" dirty="0"/>
              <a:t> HTML = </a:t>
            </a:r>
            <a:r>
              <a:rPr lang="fr-FR" sz="2400" b="1" dirty="0"/>
              <a:t>une boîte</a:t>
            </a:r>
          </a:p>
          <a:p>
            <a:pPr lvl="1"/>
            <a:r>
              <a:rPr lang="fr-FR" sz="1800" dirty="0"/>
              <a:t>dimensions </a:t>
            </a:r>
            <a:r>
              <a:rPr lang="fr-FR" sz="1600" dirty="0"/>
              <a:t>(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width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height</a:t>
            </a:r>
            <a:r>
              <a:rPr lang="fr-FR" sz="1600" dirty="0"/>
              <a:t>)</a:t>
            </a:r>
          </a:p>
          <a:p>
            <a:pPr lvl="1"/>
            <a:r>
              <a:rPr lang="fr-FR" sz="1800" dirty="0"/>
              <a:t>marges intérieures </a:t>
            </a:r>
            <a:r>
              <a:rPr lang="fr-FR" sz="1600" dirty="0"/>
              <a:t>(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padding</a:t>
            </a:r>
            <a:r>
              <a:rPr lang="fr-FR" sz="1600" dirty="0"/>
              <a:t>) </a:t>
            </a:r>
          </a:p>
          <a:p>
            <a:pPr lvl="1"/>
            <a:r>
              <a:rPr lang="fr-FR" sz="1800" dirty="0"/>
              <a:t>marges extérieures </a:t>
            </a:r>
            <a:r>
              <a:rPr lang="fr-FR" sz="1600" dirty="0"/>
              <a:t>(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margin</a:t>
            </a:r>
            <a:r>
              <a:rPr lang="fr-FR" sz="1600" dirty="0"/>
              <a:t>) </a:t>
            </a:r>
          </a:p>
          <a:p>
            <a:pPr lvl="1"/>
            <a:r>
              <a:rPr lang="fr-FR" sz="1800" dirty="0"/>
              <a:t>encadrement </a:t>
            </a:r>
            <a:r>
              <a:rPr lang="fr-FR" sz="1600" dirty="0"/>
              <a:t>(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border</a:t>
            </a:r>
            <a:r>
              <a:rPr lang="fr-FR" sz="1600" dirty="0"/>
              <a:t>)</a:t>
            </a:r>
          </a:p>
          <a:p>
            <a:pPr marL="401638" indent="-401638">
              <a:lnSpc>
                <a:spcPct val="150000"/>
              </a:lnSpc>
            </a:pPr>
            <a:r>
              <a:rPr lang="fr-FR" sz="2400" dirty="0"/>
              <a:t>boîtes affichées au kilomètres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/>
              <a:t>Éléments </a:t>
            </a:r>
            <a:r>
              <a:rPr lang="fr-FR" sz="2400" b="1" dirty="0"/>
              <a:t>imbriquées</a:t>
            </a:r>
            <a:r>
              <a:rPr lang="fr-FR" sz="2400" dirty="0"/>
              <a:t> = boîtes imbriquées</a:t>
            </a:r>
            <a:endParaRPr lang="fr-FR" dirty="0"/>
          </a:p>
          <a:p>
            <a:pPr lvl="1"/>
            <a:r>
              <a:rPr lang="fr-FR" sz="1800" dirty="0"/>
              <a:t>contrôle du positionnement </a:t>
            </a:r>
            <a:r>
              <a:rPr lang="fr-FR" sz="1600" dirty="0"/>
              <a:t>(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position</a:t>
            </a:r>
            <a:r>
              <a:rPr lang="fr-FR" sz="1600" dirty="0"/>
              <a:t>) et </a:t>
            </a:r>
            <a:r>
              <a:rPr lang="fr-FR" sz="1800" dirty="0"/>
              <a:t>des débordements</a:t>
            </a:r>
            <a:r>
              <a:rPr lang="fr-FR" sz="1600" dirty="0"/>
              <a:t> (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overflow</a:t>
            </a:r>
            <a:r>
              <a:rPr lang="fr-FR" sz="1600" dirty="0"/>
              <a:t>)</a:t>
            </a:r>
          </a:p>
          <a:p>
            <a:pPr lvl="1"/>
            <a:r>
              <a:rPr lang="fr-FR" sz="1800" dirty="0"/>
              <a:t>rapidement complexe</a:t>
            </a:r>
          </a:p>
          <a:p>
            <a:pPr lvl="1"/>
            <a:r>
              <a:rPr lang="fr-FR" sz="1800" dirty="0"/>
              <a:t>facilité par des bibliothèques </a:t>
            </a:r>
            <a:r>
              <a:rPr lang="fr-FR" sz="1600" dirty="0"/>
              <a:t>(</a:t>
            </a:r>
            <a:r>
              <a:rPr lang="fr-FR" sz="1600" dirty="0">
                <a:hlinkClick r:id="rId2"/>
              </a:rPr>
              <a:t>Bootstrap</a:t>
            </a:r>
            <a:r>
              <a:rPr lang="fr-FR" sz="1600" dirty="0"/>
              <a:t>, </a:t>
            </a:r>
            <a:r>
              <a:rPr lang="fr-FR" sz="1600" dirty="0">
                <a:hlinkClick r:id="rId3"/>
              </a:rPr>
              <a:t>Foundation</a:t>
            </a:r>
            <a:r>
              <a:rPr lang="fr-FR" sz="1600" dirty="0"/>
              <a:t>, etc.)</a:t>
            </a:r>
            <a:endParaRPr lang="fr-FR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2E5049-3D68-0B4C-8368-A3F7326D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Pagination : Modèle de boîtes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32B8D-BBE5-8C4E-9272-18FBB1693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28 mai 2019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54689-6744-D64C-AE5A-D5DF86385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98D25-B28C-A949-9B74-5E32FB637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D0EA-1410-614D-B508-C3507AD713B7}"/>
              </a:ext>
            </a:extLst>
          </p:cNvPr>
          <p:cNvSpPr/>
          <p:nvPr/>
        </p:nvSpPr>
        <p:spPr>
          <a:xfrm>
            <a:off x="5502615" y="1128751"/>
            <a:ext cx="3421251" cy="2616048"/>
          </a:xfrm>
          <a:prstGeom prst="rect">
            <a:avLst/>
          </a:prstGeom>
          <a:solidFill>
            <a:srgbClr val="F9CD9F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6E6C00-99E6-194F-8254-D9BFE175F4D6}"/>
              </a:ext>
            </a:extLst>
          </p:cNvPr>
          <p:cNvSpPr/>
          <p:nvPr/>
        </p:nvSpPr>
        <p:spPr>
          <a:xfrm>
            <a:off x="5799499" y="1383194"/>
            <a:ext cx="2827480" cy="2105259"/>
          </a:xfrm>
          <a:prstGeom prst="rect">
            <a:avLst/>
          </a:prstGeom>
          <a:solidFill>
            <a:srgbClr val="FDDD9B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C3F94-4B3F-D047-ADDF-DA3B0D295DB3}"/>
              </a:ext>
            </a:extLst>
          </p:cNvPr>
          <p:cNvSpPr/>
          <p:nvPr/>
        </p:nvSpPr>
        <p:spPr>
          <a:xfrm>
            <a:off x="6051184" y="1609900"/>
            <a:ext cx="2311129" cy="1646872"/>
          </a:xfrm>
          <a:prstGeom prst="rect">
            <a:avLst/>
          </a:prstGeom>
          <a:solidFill>
            <a:srgbClr val="C3D08B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8AB252-CA57-8F4B-B7C6-14EB14613F70}"/>
              </a:ext>
            </a:extLst>
          </p:cNvPr>
          <p:cNvSpPr txBox="1"/>
          <p:nvPr/>
        </p:nvSpPr>
        <p:spPr>
          <a:xfrm>
            <a:off x="5467124" y="1107811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margin</a:t>
            </a:r>
            <a:endParaRPr lang="fr-FR" sz="1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B4B34C-BF08-2C43-8CCA-42996617454F}"/>
              </a:ext>
            </a:extLst>
          </p:cNvPr>
          <p:cNvSpPr txBox="1"/>
          <p:nvPr/>
        </p:nvSpPr>
        <p:spPr>
          <a:xfrm>
            <a:off x="5769545" y="1360275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border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88A80-A134-5646-A68C-8471F6229DE8}"/>
              </a:ext>
            </a:extLst>
          </p:cNvPr>
          <p:cNvSpPr/>
          <p:nvPr/>
        </p:nvSpPr>
        <p:spPr>
          <a:xfrm>
            <a:off x="6335419" y="1840479"/>
            <a:ext cx="1755642" cy="1188365"/>
          </a:xfrm>
          <a:prstGeom prst="rect">
            <a:avLst/>
          </a:prstGeom>
          <a:solidFill>
            <a:srgbClr val="8CB5C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09E42EF-D661-CC4A-9D12-49B94A7E09B7}"/>
              </a:ext>
            </a:extLst>
          </p:cNvPr>
          <p:cNvCxnSpPr>
            <a:cxnSpLocks/>
          </p:cNvCxnSpPr>
          <p:nvPr/>
        </p:nvCxnSpPr>
        <p:spPr>
          <a:xfrm>
            <a:off x="6328927" y="2054651"/>
            <a:ext cx="1755642" cy="3443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B2617B8-5CA1-224F-B3F6-5184E8D2A2DA}"/>
              </a:ext>
            </a:extLst>
          </p:cNvPr>
          <p:cNvCxnSpPr>
            <a:cxnSpLocks/>
          </p:cNvCxnSpPr>
          <p:nvPr/>
        </p:nvCxnSpPr>
        <p:spPr>
          <a:xfrm flipV="1">
            <a:off x="6599954" y="1840479"/>
            <a:ext cx="1" cy="1188365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32DB8BF-560B-064F-9A52-8EDA227ED628}"/>
              </a:ext>
            </a:extLst>
          </p:cNvPr>
          <p:cNvSpPr txBox="1"/>
          <p:nvPr/>
        </p:nvSpPr>
        <p:spPr>
          <a:xfrm>
            <a:off x="7379711" y="2047158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width</a:t>
            </a:r>
            <a:endParaRPr lang="fr-FR" sz="1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BADBD4-E805-1A4A-8716-63F8BF6582AC}"/>
              </a:ext>
            </a:extLst>
          </p:cNvPr>
          <p:cNvSpPr txBox="1"/>
          <p:nvPr/>
        </p:nvSpPr>
        <p:spPr>
          <a:xfrm>
            <a:off x="6549360" y="2688958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height</a:t>
            </a:r>
            <a:endParaRPr lang="fr-FR" sz="1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8E9D00-AEF1-394E-BABA-2D57190D6F9B}"/>
              </a:ext>
            </a:extLst>
          </p:cNvPr>
          <p:cNvSpPr txBox="1"/>
          <p:nvPr/>
        </p:nvSpPr>
        <p:spPr>
          <a:xfrm>
            <a:off x="6051184" y="1575530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padding</a:t>
            </a:r>
            <a:endParaRPr lang="fr-FR" sz="1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FDA3C8-F281-5046-B611-74135653AE08}"/>
              </a:ext>
            </a:extLst>
          </p:cNvPr>
          <p:cNvSpPr txBox="1"/>
          <p:nvPr/>
        </p:nvSpPr>
        <p:spPr>
          <a:xfrm>
            <a:off x="6727290" y="2310835"/>
            <a:ext cx="9589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Contenu</a:t>
            </a:r>
          </a:p>
        </p:txBody>
      </p:sp>
    </p:spTree>
    <p:extLst>
      <p:ext uri="{BB962C8B-B14F-4D97-AF65-F5344CB8AC3E}">
        <p14:creationId xmlns:p14="http://schemas.microsoft.com/office/powerpoint/2010/main" val="3036943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 des développeurs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28 mai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14</a:t>
            </a:fld>
            <a:endParaRPr lang="fr-F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FBC761-7416-AE43-BE36-517D120AE3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61"/>
          <a:stretch/>
        </p:blipFill>
        <p:spPr>
          <a:xfrm>
            <a:off x="1577328" y="1655934"/>
            <a:ext cx="5989344" cy="40942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68B666C-5F06-B14B-943C-216D5B93860D}"/>
              </a:ext>
            </a:extLst>
          </p:cNvPr>
          <p:cNvSpPr/>
          <p:nvPr/>
        </p:nvSpPr>
        <p:spPr>
          <a:xfrm>
            <a:off x="375183" y="1107810"/>
            <a:ext cx="26629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/>
              <a:t>Onglet « Styles »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42A9E5-241C-F643-9D7D-768315CDF7E6}"/>
              </a:ext>
            </a:extLst>
          </p:cNvPr>
          <p:cNvSpPr/>
          <p:nvPr/>
        </p:nvSpPr>
        <p:spPr>
          <a:xfrm>
            <a:off x="527001" y="5836649"/>
            <a:ext cx="41665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lvl="0" indent="-400050">
              <a:spcBef>
                <a:spcPct val="20000"/>
              </a:spcBef>
              <a:buClr>
                <a:srgbClr val="EC6C43"/>
              </a:buClr>
              <a:buFont typeface="Lucida Grande"/>
              <a:buChar char="➔"/>
            </a:pPr>
            <a:r>
              <a:rPr lang="fr-FR" sz="2400" dirty="0"/>
              <a:t>Édition interactive</a:t>
            </a:r>
            <a:r>
              <a:rPr lang="fr-FR" sz="2400" i="1" dirty="0"/>
              <a:t> </a:t>
            </a:r>
            <a:r>
              <a:rPr lang="fr-FR" sz="2400" dirty="0"/>
              <a:t>du CSS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1320374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Résumé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400050"/>
            <a:r>
              <a:rPr lang="fr-FR" sz="2400" b="1" dirty="0"/>
              <a:t>Feuille de style </a:t>
            </a:r>
            <a:r>
              <a:rPr lang="fr-FR" sz="2400" dirty="0"/>
              <a:t>pour l’HTLM et le XML</a:t>
            </a:r>
            <a:br>
              <a:rPr lang="fr-FR" sz="2400" dirty="0"/>
            </a:br>
            <a:r>
              <a:rPr lang="fr-FR" sz="2400" dirty="0"/>
              <a:t>(</a:t>
            </a:r>
            <a:r>
              <a:rPr lang="fr-FR" sz="2400" strike="sngStrike" dirty="0"/>
              <a:t>pas un langage de programmation</a:t>
            </a:r>
            <a:r>
              <a:rPr lang="fr-FR" sz="2400" dirty="0"/>
              <a:t>)</a:t>
            </a:r>
          </a:p>
          <a:p>
            <a:pPr marL="400050" indent="-400050"/>
            <a:endParaRPr lang="fr-FR" sz="2400" dirty="0"/>
          </a:p>
          <a:p>
            <a:pPr marL="400050" indent="-400050"/>
            <a:r>
              <a:rPr lang="fr-FR" sz="2400" dirty="0"/>
              <a:t>Ensemble de </a:t>
            </a:r>
            <a:r>
              <a:rPr lang="fr-FR" sz="2400" b="1" dirty="0"/>
              <a:t>règles </a:t>
            </a:r>
            <a:r>
              <a:rPr lang="fr-FR" sz="2400" dirty="0"/>
              <a:t>décrivant la </a:t>
            </a:r>
            <a:r>
              <a:rPr lang="fr-FR" sz="2400" b="1" dirty="0"/>
              <a:t>présentation </a:t>
            </a:r>
            <a:br>
              <a:rPr lang="fr-FR" sz="2400" b="1" dirty="0"/>
            </a:br>
            <a:r>
              <a:rPr lang="fr-FR" sz="2400" dirty="0"/>
              <a:t>d’un document structuré</a:t>
            </a:r>
          </a:p>
          <a:p>
            <a:pPr marL="400050" indent="-400050"/>
            <a:endParaRPr lang="fr-FR" sz="2400" dirty="0"/>
          </a:p>
          <a:p>
            <a:pPr marL="400050" indent="-400050"/>
            <a:r>
              <a:rPr lang="fr-FR" sz="2400" dirty="0"/>
              <a:t>Utilisé par les </a:t>
            </a:r>
            <a:r>
              <a:rPr lang="fr-FR" sz="2400" b="1" dirty="0"/>
              <a:t>navigateurs</a:t>
            </a:r>
            <a:r>
              <a:rPr lang="fr-FR" sz="2400" dirty="0"/>
              <a:t> pour mettre en forme </a:t>
            </a:r>
            <a:br>
              <a:rPr lang="fr-FR" sz="2400" dirty="0"/>
            </a:br>
            <a:r>
              <a:rPr lang="fr-FR" sz="2400" dirty="0"/>
              <a:t>les pages web</a:t>
            </a:r>
          </a:p>
          <a:p>
            <a:pPr marL="400050" indent="-400050"/>
            <a:endParaRPr lang="fr-FR" sz="2400" dirty="0"/>
          </a:p>
          <a:p>
            <a:pPr marL="400050" indent="-400050"/>
            <a:r>
              <a:rPr lang="fr-FR" sz="2400" dirty="0"/>
              <a:t>Plus de 300 propriétés CSS pour des </a:t>
            </a:r>
            <a:r>
              <a:rPr lang="fr-FR" sz="2400" b="1" dirty="0"/>
              <a:t>effets avancées</a:t>
            </a:r>
            <a:br>
              <a:rPr lang="fr-FR" sz="2400" dirty="0"/>
            </a:br>
            <a:r>
              <a:rPr lang="fr-FR" dirty="0"/>
              <a:t>(pagination adaptée à l’écran, menus, transitions animées, etc.)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28 mai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01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CSS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Bloc 1</a:t>
            </a:r>
          </a:p>
        </p:txBody>
      </p:sp>
    </p:spTree>
    <p:extLst>
      <p:ext uri="{BB962C8B-B14F-4D97-AF65-F5344CB8AC3E}">
        <p14:creationId xmlns:p14="http://schemas.microsoft.com/office/powerpoint/2010/main" val="188546964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Langage de description de la présentation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400050"/>
            <a:r>
              <a:rPr lang="fr-FR" sz="2400" b="1" dirty="0" err="1"/>
              <a:t>C</a:t>
            </a:r>
            <a:r>
              <a:rPr lang="fr-FR" sz="2400" dirty="0" err="1"/>
              <a:t>ascading</a:t>
            </a:r>
            <a:r>
              <a:rPr lang="fr-FR" sz="2400" dirty="0"/>
              <a:t> </a:t>
            </a:r>
            <a:r>
              <a:rPr lang="fr-FR" sz="2400" b="1" dirty="0"/>
              <a:t>S</a:t>
            </a:r>
            <a:r>
              <a:rPr lang="fr-FR" sz="2400" dirty="0"/>
              <a:t>tyle </a:t>
            </a:r>
            <a:r>
              <a:rPr lang="fr-FR" sz="2400" b="1" dirty="0" err="1"/>
              <a:t>S</a:t>
            </a:r>
            <a:r>
              <a:rPr lang="fr-FR" sz="2400" dirty="0" err="1"/>
              <a:t>heets</a:t>
            </a:r>
            <a:endParaRPr lang="fr-FR" sz="2400" dirty="0"/>
          </a:p>
          <a:p>
            <a:pPr lvl="1"/>
            <a:r>
              <a:rPr lang="fr-FR" sz="2000" dirty="0"/>
              <a:t>1994 (début), 1996 (v1), 2001 (v2.1), en cours (v3)</a:t>
            </a:r>
          </a:p>
          <a:p>
            <a:pPr marL="400050" indent="-400050">
              <a:lnSpc>
                <a:spcPct val="150000"/>
              </a:lnSpc>
            </a:pPr>
            <a:r>
              <a:rPr lang="fr-FR" sz="2400" dirty="0"/>
              <a:t>Séparation entre la </a:t>
            </a:r>
            <a:r>
              <a:rPr lang="fr-FR" sz="2400" b="1" dirty="0"/>
              <a:t>structure </a:t>
            </a:r>
            <a:r>
              <a:rPr lang="fr-FR" sz="2400" dirty="0"/>
              <a:t>et la </a:t>
            </a:r>
            <a:r>
              <a:rPr lang="fr-FR" sz="2400" b="1" dirty="0"/>
              <a:t>présentation</a:t>
            </a:r>
            <a:endParaRPr lang="fr-FR" sz="3200" b="1" dirty="0"/>
          </a:p>
          <a:p>
            <a:pPr lvl="1"/>
            <a:r>
              <a:rPr lang="fr-FR" sz="2000" dirty="0"/>
              <a:t>structure : contenu HTML </a:t>
            </a:r>
            <a:r>
              <a:rPr lang="fr-FR" sz="1800" dirty="0"/>
              <a:t>(mais aussi XML et SVG)</a:t>
            </a:r>
          </a:p>
          <a:p>
            <a:pPr lvl="1"/>
            <a:r>
              <a:rPr lang="fr-FR" sz="2000" dirty="0"/>
              <a:t>présentation : règles de style</a:t>
            </a:r>
            <a:endParaRPr lang="fr-FR" sz="1800" dirty="0"/>
          </a:p>
          <a:p>
            <a:pPr marL="400050" indent="-400050">
              <a:lnSpc>
                <a:spcPct val="150000"/>
              </a:lnSpc>
            </a:pPr>
            <a:r>
              <a:rPr lang="fr-FR" sz="2400" b="1" dirty="0"/>
              <a:t>Avantages</a:t>
            </a:r>
          </a:p>
          <a:p>
            <a:pPr marL="800100" lvl="1" indent="-352425"/>
            <a:r>
              <a:rPr lang="fr-FR" sz="2000" dirty="0"/>
              <a:t>contenu et mise en forme développés indépendamment</a:t>
            </a:r>
          </a:p>
          <a:p>
            <a:pPr marL="800100" lvl="1" indent="-352425"/>
            <a:r>
              <a:rPr lang="fr-FR" sz="2000" dirty="0"/>
              <a:t>un style pour plusieurs pages HTML</a:t>
            </a:r>
          </a:p>
          <a:p>
            <a:pPr marL="800100" lvl="1" indent="-352425"/>
            <a:r>
              <a:rPr lang="fr-FR" sz="2000" dirty="0"/>
              <a:t>plusieurs styles – au choix – pour une page HTML</a:t>
            </a:r>
          </a:p>
          <a:p>
            <a:pPr marL="800100" lvl="1" indent="-352425"/>
            <a:r>
              <a:rPr lang="fr-FR" sz="2000" dirty="0"/>
              <a:t>un style pour chaque type d’affichage / média</a:t>
            </a:r>
            <a:br>
              <a:rPr lang="fr-FR" sz="2000" dirty="0"/>
            </a:br>
            <a:r>
              <a:rPr lang="fr-FR" sz="1800" dirty="0"/>
              <a:t>(écran, impression papier, etc.)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1C67-BE04-4C5F-B0EE-E01220C9093A}" type="datetime4">
              <a:rPr lang="fr-FR" smtClean="0"/>
              <a:t>28 mai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</p:spPr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793909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Langage de description de la présentation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400050"/>
            <a:r>
              <a:rPr lang="fr-FR" sz="2400" dirty="0"/>
              <a:t>Règles définies dans un </a:t>
            </a:r>
            <a:r>
              <a:rPr lang="fr-FR" sz="2400" b="1" dirty="0"/>
              <a:t>fichier séparé</a:t>
            </a:r>
            <a:r>
              <a:rPr lang="fr-FR" sz="2400" dirty="0"/>
              <a:t> *.</a:t>
            </a:r>
            <a:r>
              <a:rPr lang="fr-FR" sz="2400" dirty="0" err="1"/>
              <a:t>css</a:t>
            </a:r>
            <a:endParaRPr lang="fr-FR" sz="2400" dirty="0"/>
          </a:p>
          <a:p>
            <a:pPr marL="800100" lvl="1" indent="-400050"/>
            <a:r>
              <a:rPr lang="fr-FR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styles.css</a:t>
            </a:r>
            <a:endParaRPr lang="fr-FR" sz="2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00050" indent="-400050">
              <a:lnSpc>
                <a:spcPct val="150000"/>
              </a:lnSpc>
            </a:pPr>
            <a:r>
              <a:rPr lang="fr-FR" sz="2400" dirty="0"/>
              <a:t>Fichier</a:t>
            </a:r>
            <a:r>
              <a:rPr lang="fr-FR" sz="2400" b="1" dirty="0"/>
              <a:t> lié </a:t>
            </a:r>
            <a:r>
              <a:rPr lang="fr-FR" sz="2400" dirty="0"/>
              <a:t>à la page HTML dans son en-tête</a:t>
            </a:r>
          </a:p>
          <a:p>
            <a:pPr marL="804863" lvl="1" indent="0">
              <a:buNone/>
            </a:pPr>
            <a:r>
              <a:rPr lang="fr-F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2000" dirty="0" err="1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br>
              <a:rPr lang="fr-F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&lt;</a:t>
            </a:r>
            <a:r>
              <a:rPr lang="fr-FR" sz="2000" dirty="0" err="1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link</a:t>
            </a:r>
            <a:r>
              <a:rPr lang="fr-F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rel</a:t>
            </a:r>
            <a:r>
              <a:rPr lang="fr-F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20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2000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stylesheet</a:t>
            </a:r>
            <a:r>
              <a:rPr lang="fr-FR" sz="20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href</a:t>
            </a:r>
            <a:r>
              <a:rPr lang="fr-F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20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2000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styles.css</a:t>
            </a:r>
            <a:r>
              <a:rPr lang="fr-FR" sz="20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/&gt; </a:t>
            </a:r>
            <a:br>
              <a:rPr lang="fr-F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&lt;/</a:t>
            </a:r>
            <a:r>
              <a:rPr lang="fr-FR" sz="2000" dirty="0" err="1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400050" indent="-400050">
              <a:spcBef>
                <a:spcPts val="1200"/>
              </a:spcBef>
            </a:pPr>
            <a:r>
              <a:rPr lang="fr-FR" sz="2400" dirty="0"/>
              <a:t>Règles appliquées</a:t>
            </a:r>
            <a:r>
              <a:rPr lang="fr-FR" sz="2400" b="1" dirty="0"/>
              <a:t> par le navigateur</a:t>
            </a:r>
            <a:r>
              <a:rPr lang="fr-FR" sz="2400" dirty="0"/>
              <a:t> sur le DOM </a:t>
            </a:r>
            <a:br>
              <a:rPr lang="fr-FR" sz="2400" dirty="0"/>
            </a:br>
            <a:r>
              <a:rPr lang="fr-FR" sz="2400" dirty="0"/>
              <a:t>lors de l’affichage de la page</a:t>
            </a:r>
            <a:endParaRPr lang="fr-FR" sz="20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1C67-BE04-4C5F-B0EE-E01220C9093A}" type="datetime4">
              <a:rPr lang="fr-FR" smtClean="0"/>
              <a:t>28 mai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35327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1D41-FD24-2A4C-A8D0-86EB5557F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Règle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44B5F-B756-7246-89C7-C5F610C97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6177" y="2430631"/>
            <a:ext cx="5351646" cy="1201001"/>
          </a:xfrm>
          <a:solidFill>
            <a:srgbClr val="1E1E1E"/>
          </a:solidFill>
        </p:spPr>
        <p:txBody>
          <a:bodyPr anchor="ctr"/>
          <a:lstStyle/>
          <a:p>
            <a:pPr marL="47625" indent="0">
              <a:buNone/>
            </a:pPr>
            <a:r>
              <a:rPr lang="fr-FR" dirty="0">
                <a:solidFill>
                  <a:srgbClr val="569CD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</a:t>
            </a: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{ </a:t>
            </a:r>
          </a:p>
          <a:p>
            <a:pPr marL="47625" indent="0">
              <a:buNone/>
            </a:pP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dirty="0" err="1">
                <a:solidFill>
                  <a:srgbClr val="9CDD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fr-FR" dirty="0" err="1">
                <a:solidFill>
                  <a:srgbClr val="9CDD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red</a:t>
            </a: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 </a:t>
            </a:r>
          </a:p>
          <a:p>
            <a:pPr marL="47625" indent="0">
              <a:buNone/>
            </a:pP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en-US" dirty="0">
              <a:solidFill>
                <a:schemeClr val="bg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C55B6-3956-EB44-90B6-D4EB4D98C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28 mai 2019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6D601-127F-104C-A384-EF5CEAAA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605A9-962F-7843-908C-8E40FDB9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750739-5A63-4B4E-B44E-1B20EA8D7B0A}"/>
              </a:ext>
            </a:extLst>
          </p:cNvPr>
          <p:cNvSpPr txBox="1"/>
          <p:nvPr/>
        </p:nvSpPr>
        <p:spPr>
          <a:xfrm>
            <a:off x="901702" y="1597586"/>
            <a:ext cx="14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/>
              <a:t>Sélecteur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0D6FAB1C-A297-7040-9CFD-763FA71673FC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1614728" y="2089377"/>
            <a:ext cx="509445" cy="449192"/>
          </a:xfrm>
          <a:prstGeom prst="bentConnector3">
            <a:avLst>
              <a:gd name="adj1" fmla="val 39039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eft Brace 12">
            <a:extLst>
              <a:ext uri="{FF2B5EF4-FFF2-40B4-BE49-F238E27FC236}">
                <a16:creationId xmlns:a16="http://schemas.microsoft.com/office/drawing/2014/main" id="{9CF3E3C9-B8DB-1448-8192-EA8D3F640AC0}"/>
              </a:ext>
            </a:extLst>
          </p:cNvPr>
          <p:cNvSpPr/>
          <p:nvPr/>
        </p:nvSpPr>
        <p:spPr>
          <a:xfrm rot="16200000">
            <a:off x="2725428" y="2931340"/>
            <a:ext cx="224010" cy="795737"/>
          </a:xfrm>
          <a:prstGeom prst="leftBrace">
            <a:avLst>
              <a:gd name="adj1" fmla="val 34139"/>
              <a:gd name="adj2" fmla="val 42983"/>
            </a:avLst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88E284-5302-9A48-8811-9849B95B1646}"/>
              </a:ext>
            </a:extLst>
          </p:cNvPr>
          <p:cNvSpPr txBox="1"/>
          <p:nvPr/>
        </p:nvSpPr>
        <p:spPr>
          <a:xfrm>
            <a:off x="1925957" y="3631629"/>
            <a:ext cx="1435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2400" dirty="0"/>
              <a:t>Propriété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6A928B28-3486-AD4E-BC58-B6152B058E6C}"/>
              </a:ext>
            </a:extLst>
          </p:cNvPr>
          <p:cNvSpPr/>
          <p:nvPr/>
        </p:nvSpPr>
        <p:spPr>
          <a:xfrm rot="16200000">
            <a:off x="3659045" y="3076841"/>
            <a:ext cx="224010" cy="504733"/>
          </a:xfrm>
          <a:prstGeom prst="leftBrace">
            <a:avLst>
              <a:gd name="adj1" fmla="val 34139"/>
              <a:gd name="adj2" fmla="val 55715"/>
            </a:avLst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3D469C-34B4-4142-A4DF-311BF1225EAA}"/>
              </a:ext>
            </a:extLst>
          </p:cNvPr>
          <p:cNvSpPr txBox="1"/>
          <p:nvPr/>
        </p:nvSpPr>
        <p:spPr>
          <a:xfrm>
            <a:off x="3458706" y="3631630"/>
            <a:ext cx="1053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Valeur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4F7DDB0D-2049-3847-B211-61D6DD4ABF1A}"/>
              </a:ext>
            </a:extLst>
          </p:cNvPr>
          <p:cNvSpPr/>
          <p:nvPr/>
        </p:nvSpPr>
        <p:spPr>
          <a:xfrm rot="16200000">
            <a:off x="3104521" y="2971888"/>
            <a:ext cx="224010" cy="2459671"/>
          </a:xfrm>
          <a:prstGeom prst="leftBrace">
            <a:avLst>
              <a:gd name="adj1" fmla="val 34139"/>
              <a:gd name="adj2" fmla="val 50000"/>
            </a:avLst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135D9B-869E-5C4A-A1BA-430D399A34E8}"/>
              </a:ext>
            </a:extLst>
          </p:cNvPr>
          <p:cNvSpPr txBox="1"/>
          <p:nvPr/>
        </p:nvSpPr>
        <p:spPr>
          <a:xfrm>
            <a:off x="2342171" y="4366909"/>
            <a:ext cx="174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/>
              <a:t>Déclaration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572E36-B607-184B-8E5F-BA17A6DEE896}"/>
              </a:ext>
            </a:extLst>
          </p:cNvPr>
          <p:cNvSpPr txBox="1"/>
          <p:nvPr/>
        </p:nvSpPr>
        <p:spPr>
          <a:xfrm>
            <a:off x="5989145" y="3311288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b="1" i="1" dirty="0" err="1">
                <a:solidFill>
                  <a:schemeClr val="bg1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</a:rPr>
              <a:t>styles.css</a:t>
            </a:r>
            <a:endParaRPr lang="fr-FR" sz="1400" b="1" i="1" dirty="0">
              <a:solidFill>
                <a:schemeClr val="bg1"/>
              </a:solidFill>
              <a:latin typeface="Source Code Pro Semibold" panose="020B0509030403020204" pitchFamily="49" charset="0"/>
              <a:ea typeface="Source Code Pro Semibold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608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1D41-FD24-2A4C-A8D0-86EB5557F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Propriétés graphiques de base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C55B6-3956-EB44-90B6-D4EB4D98C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28 mai 2019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6D601-127F-104C-A384-EF5CEAAA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605A9-962F-7843-908C-8E40FDB9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09D1-D6EA-3542-B0E9-40771BF0F107}"/>
              </a:ext>
            </a:extLst>
          </p:cNvPr>
          <p:cNvSpPr/>
          <p:nvPr/>
        </p:nvSpPr>
        <p:spPr>
          <a:xfrm>
            <a:off x="375183" y="1107810"/>
            <a:ext cx="5469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/>
              <a:t>Couleurs, mise en forme du texte, etc.</a:t>
            </a:r>
            <a:endParaRPr lang="fr-FR" sz="2400" b="1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85F3DE4-AAAD-3D4E-B6EA-5A5C767E0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8595" y="1652883"/>
            <a:ext cx="5886811" cy="3426594"/>
          </a:xfrm>
          <a:solidFill>
            <a:srgbClr val="1E1E1E"/>
          </a:solidFill>
        </p:spPr>
        <p:txBody>
          <a:bodyPr anchor="ctr"/>
          <a:lstStyle/>
          <a:p>
            <a:pPr marL="47625" indent="0">
              <a:buNone/>
            </a:pPr>
            <a:r>
              <a:rPr lang="fr-FR" dirty="0">
                <a:solidFill>
                  <a:srgbClr val="569CD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body</a:t>
            </a: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{ </a:t>
            </a:r>
          </a:p>
          <a:p>
            <a:pPr marL="47625" indent="0">
              <a:buNone/>
            </a:pP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dirty="0">
                <a:solidFill>
                  <a:srgbClr val="9CDD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background-</a:t>
            </a:r>
            <a:r>
              <a:rPr lang="fr-FR" dirty="0" err="1">
                <a:solidFill>
                  <a:srgbClr val="9CDD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fr-FR" dirty="0" err="1">
                <a:solidFill>
                  <a:srgbClr val="9CDD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rgb</a:t>
            </a:r>
            <a:r>
              <a:rPr lang="fr-FR" dirty="0">
                <a:solidFill>
                  <a:srgbClr val="9CDD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(255,0,255)</a:t>
            </a: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 </a:t>
            </a:r>
          </a:p>
          <a:p>
            <a:pPr marL="47625" indent="0">
              <a:buNone/>
            </a:pP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 </a:t>
            </a:r>
          </a:p>
          <a:p>
            <a:pPr marL="47625" indent="0">
              <a:buNone/>
            </a:pPr>
            <a:r>
              <a:rPr lang="fr-FR" dirty="0">
                <a:solidFill>
                  <a:srgbClr val="569CD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h1</a:t>
            </a: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{ </a:t>
            </a:r>
          </a:p>
          <a:p>
            <a:pPr marL="47625" indent="0">
              <a:buNone/>
            </a:pP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dirty="0">
                <a:solidFill>
                  <a:srgbClr val="9CDD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font-style</a:t>
            </a: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fr-FR" dirty="0" err="1">
                <a:solidFill>
                  <a:srgbClr val="9CDD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italic</a:t>
            </a: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</a:p>
          <a:p>
            <a:pPr marL="47625" indent="0">
              <a:buNone/>
            </a:pP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 </a:t>
            </a:r>
          </a:p>
          <a:p>
            <a:pPr marL="47625" indent="0">
              <a:buNone/>
            </a:pPr>
            <a:r>
              <a:rPr lang="fr-FR" dirty="0">
                <a:solidFill>
                  <a:srgbClr val="569CD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</a:t>
            </a: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{ </a:t>
            </a:r>
          </a:p>
          <a:p>
            <a:pPr marL="47625" indent="0">
              <a:buNone/>
            </a:pP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dirty="0" err="1">
                <a:solidFill>
                  <a:srgbClr val="9CDD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fr-FR" dirty="0" err="1">
                <a:solidFill>
                  <a:srgbClr val="9CDD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red</a:t>
            </a: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 </a:t>
            </a:r>
          </a:p>
          <a:p>
            <a:pPr marL="47625" indent="0">
              <a:buNone/>
            </a:pP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en-US" dirty="0">
              <a:solidFill>
                <a:schemeClr val="bg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B5BAA9-287C-734F-8CAC-6FC17D944F90}"/>
              </a:ext>
            </a:extLst>
          </p:cNvPr>
          <p:cNvSpPr txBox="1"/>
          <p:nvPr/>
        </p:nvSpPr>
        <p:spPr>
          <a:xfrm>
            <a:off x="6256727" y="482468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b="1" i="1" dirty="0" err="1">
                <a:solidFill>
                  <a:schemeClr val="bg1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</a:rPr>
              <a:t>styles.css</a:t>
            </a:r>
            <a:endParaRPr lang="fr-FR" sz="1400" b="1" i="1" dirty="0">
              <a:solidFill>
                <a:schemeClr val="bg1"/>
              </a:solidFill>
              <a:latin typeface="Source Code Pro Semibold" panose="020B0509030403020204" pitchFamily="49" charset="0"/>
              <a:ea typeface="Source Code Pro Semibold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317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1D41-FD24-2A4C-A8D0-86EB5557F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Propriétés graphiques de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44B5F-B756-7246-89C7-C5F610C97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8595" y="1645903"/>
            <a:ext cx="5886811" cy="2325805"/>
          </a:xfrm>
          <a:solidFill>
            <a:srgbClr val="1E1E1E"/>
          </a:solidFill>
        </p:spPr>
        <p:txBody>
          <a:bodyPr anchor="ctr"/>
          <a:lstStyle/>
          <a:p>
            <a:pPr marL="47625" indent="0">
              <a:buNone/>
            </a:pPr>
            <a:r>
              <a:rPr lang="fr-FR" dirty="0">
                <a:solidFill>
                  <a:srgbClr val="569CD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</a:t>
            </a: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{ </a:t>
            </a:r>
          </a:p>
          <a:p>
            <a:pPr marL="47625" indent="0">
              <a:buNone/>
            </a:pP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dirty="0" err="1">
                <a:solidFill>
                  <a:srgbClr val="9CDD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fr-FR" dirty="0" err="1">
                <a:solidFill>
                  <a:srgbClr val="9CDD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red</a:t>
            </a: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 </a:t>
            </a:r>
          </a:p>
          <a:p>
            <a:pPr marL="47625" indent="0">
              <a:buNone/>
            </a:pP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  <a:p>
            <a:pPr marL="47625" indent="0">
              <a:buNone/>
            </a:pPr>
            <a:r>
              <a:rPr lang="fr-FR" dirty="0" err="1">
                <a:solidFill>
                  <a:srgbClr val="569CD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span</a:t>
            </a: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{ </a:t>
            </a:r>
          </a:p>
          <a:p>
            <a:pPr marL="47625" indent="0">
              <a:buNone/>
            </a:pP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dirty="0">
                <a:solidFill>
                  <a:srgbClr val="9CDD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font-style </a:t>
            </a: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fr-FR" dirty="0" err="1">
                <a:solidFill>
                  <a:srgbClr val="9CDD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italic</a:t>
            </a: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 </a:t>
            </a:r>
          </a:p>
          <a:p>
            <a:pPr marL="47625" indent="0">
              <a:buNone/>
            </a:pP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en-US" dirty="0">
              <a:solidFill>
                <a:schemeClr val="bg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C55B6-3956-EB44-90B6-D4EB4D98C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28 mai 2019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6D601-127F-104C-A384-EF5CEAAA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605A9-962F-7843-908C-8E40FDB9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F50AA7-06FE-D848-9A6A-0ED4723B64E9}"/>
              </a:ext>
            </a:extLst>
          </p:cNvPr>
          <p:cNvSpPr txBox="1"/>
          <p:nvPr/>
        </p:nvSpPr>
        <p:spPr>
          <a:xfrm>
            <a:off x="6256727" y="3628321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b="1" i="1" dirty="0" err="1">
                <a:solidFill>
                  <a:schemeClr val="bg1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</a:rPr>
              <a:t>styles.css</a:t>
            </a:r>
            <a:endParaRPr lang="fr-FR" sz="1400" b="1" i="1" dirty="0">
              <a:solidFill>
                <a:schemeClr val="bg1"/>
              </a:solidFill>
              <a:latin typeface="Source Code Pro Semibold" panose="020B0509030403020204" pitchFamily="49" charset="0"/>
              <a:ea typeface="Source Code Pro Semibold" panose="020B050903040302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09D1-D6EA-3542-B0E9-40771BF0F107}"/>
              </a:ext>
            </a:extLst>
          </p:cNvPr>
          <p:cNvSpPr/>
          <p:nvPr/>
        </p:nvSpPr>
        <p:spPr>
          <a:xfrm>
            <a:off x="375183" y="1107810"/>
            <a:ext cx="66223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buClr>
                <a:srgbClr val="EC6C43"/>
              </a:buClr>
            </a:pPr>
            <a:r>
              <a:rPr lang="fr-FR" sz="2400" dirty="0"/>
              <a:t>Propriétés </a:t>
            </a:r>
            <a:r>
              <a:rPr lang="fr-FR" sz="2400" b="1" dirty="0"/>
              <a:t>héritées</a:t>
            </a:r>
            <a:r>
              <a:rPr lang="fr-FR" sz="2400" dirty="0"/>
              <a:t> par les éléments imbriqués</a:t>
            </a:r>
            <a:endParaRPr lang="fr-FR" sz="2400" b="1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BABD481-1858-2742-B07E-C778A7D3DD4E}"/>
              </a:ext>
            </a:extLst>
          </p:cNvPr>
          <p:cNvSpPr txBox="1">
            <a:spLocks/>
          </p:cNvSpPr>
          <p:nvPr/>
        </p:nvSpPr>
        <p:spPr>
          <a:xfrm>
            <a:off x="1240895" y="4201048"/>
            <a:ext cx="6662209" cy="1250455"/>
          </a:xfrm>
          <a:prstGeom prst="rect">
            <a:avLst/>
          </a:prstGeom>
          <a:solidFill>
            <a:srgbClr val="1E1E1E"/>
          </a:solidFill>
        </p:spPr>
        <p:txBody>
          <a:bodyPr vert="horz" lIns="91440" tIns="45720" rIns="91440" bIns="45720" rtlCol="0" anchor="ctr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lnSpc>
                <a:spcPct val="150000"/>
              </a:lnSpc>
              <a:buNone/>
            </a:pPr>
            <a:r>
              <a:rPr lang="fr-FR" dirty="0">
                <a:solidFill>
                  <a:srgbClr val="569CD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&lt;p&gt;</a:t>
            </a: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Ce paragraphe contient du </a:t>
            </a:r>
            <a:r>
              <a:rPr lang="fr-FR" dirty="0">
                <a:solidFill>
                  <a:srgbClr val="569CD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dirty="0" err="1">
                <a:solidFill>
                  <a:srgbClr val="569CD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span</a:t>
            </a:r>
            <a:r>
              <a:rPr lang="fr-FR" dirty="0">
                <a:solidFill>
                  <a:srgbClr val="569CD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texte mis en italique</a:t>
            </a:r>
            <a:r>
              <a:rPr lang="fr-FR" dirty="0">
                <a:solidFill>
                  <a:srgbClr val="569CD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</a:t>
            </a:r>
            <a:r>
              <a:rPr lang="fr-FR" dirty="0" err="1">
                <a:solidFill>
                  <a:srgbClr val="569CD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span</a:t>
            </a:r>
            <a:r>
              <a:rPr lang="fr-FR" dirty="0">
                <a:solidFill>
                  <a:srgbClr val="569CD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dirty="0">
                <a:solidFill>
                  <a:srgbClr val="569CD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&lt;/p&gt;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2D9908-D467-AF49-90E1-78A4E85832D1}"/>
              </a:ext>
            </a:extLst>
          </p:cNvPr>
          <p:cNvSpPr txBox="1"/>
          <p:nvPr/>
        </p:nvSpPr>
        <p:spPr>
          <a:xfrm>
            <a:off x="6628245" y="5143726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b="1" i="1" dirty="0" err="1">
                <a:solidFill>
                  <a:schemeClr val="bg1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</a:rPr>
              <a:t>index.html</a:t>
            </a:r>
            <a:endParaRPr lang="fr-FR" sz="1400" b="1" i="1" dirty="0">
              <a:solidFill>
                <a:schemeClr val="bg1"/>
              </a:solidFill>
              <a:latin typeface="Source Code Pro Semibold" panose="020B0509030403020204" pitchFamily="49" charset="0"/>
              <a:ea typeface="Source Code Pro Semibold" panose="020B0509030403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8C2EE4-3F46-4F47-9966-5587D2C9591E}"/>
              </a:ext>
            </a:extLst>
          </p:cNvPr>
          <p:cNvSpPr txBox="1"/>
          <p:nvPr/>
        </p:nvSpPr>
        <p:spPr>
          <a:xfrm>
            <a:off x="792588" y="5563184"/>
            <a:ext cx="71865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lvl="0" indent="-400050">
              <a:spcBef>
                <a:spcPct val="20000"/>
              </a:spcBef>
              <a:buClr>
                <a:srgbClr val="EC6C43"/>
              </a:buClr>
              <a:buFont typeface="Lucida Grande"/>
              <a:buChar char="➔"/>
            </a:pPr>
            <a:r>
              <a:rPr lang="fr-FR" sz="2400" dirty="0"/>
              <a:t>Produit : </a:t>
            </a:r>
            <a:br>
              <a:rPr lang="fr-FR" sz="2400" dirty="0"/>
            </a:br>
            <a:r>
              <a:rPr lang="fr-FR" sz="2400" dirty="0"/>
              <a:t>	</a:t>
            </a:r>
            <a:r>
              <a:rPr lang="fr-FR" sz="2400" dirty="0">
                <a:solidFill>
                  <a:srgbClr val="FF0000"/>
                </a:solidFill>
              </a:rPr>
              <a:t>Ce paragraphe contient du </a:t>
            </a:r>
            <a:r>
              <a:rPr lang="fr-FR" sz="2400" i="1" dirty="0">
                <a:solidFill>
                  <a:srgbClr val="FF0000"/>
                </a:solidFill>
              </a:rPr>
              <a:t>texte mis en italique</a:t>
            </a:r>
            <a:r>
              <a:rPr lang="fr-FR" sz="24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4857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1D41-FD24-2A4C-A8D0-86EB5557F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sélecteurs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44B5F-B756-7246-89C7-C5F610C97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8595" y="1659863"/>
            <a:ext cx="5886811" cy="3426594"/>
          </a:xfrm>
          <a:solidFill>
            <a:srgbClr val="1E1E1E"/>
          </a:solidFill>
        </p:spPr>
        <p:txBody>
          <a:bodyPr anchor="ctr"/>
          <a:lstStyle/>
          <a:p>
            <a:pPr marL="47625" indent="0">
              <a:buNone/>
            </a:pPr>
            <a:r>
              <a:rPr lang="fr-FR" dirty="0">
                <a:solidFill>
                  <a:srgbClr val="569CD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body</a:t>
            </a: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{ </a:t>
            </a:r>
          </a:p>
          <a:p>
            <a:pPr marL="47625" indent="0">
              <a:buNone/>
            </a:pP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dirty="0">
                <a:solidFill>
                  <a:srgbClr val="9CDD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background-</a:t>
            </a:r>
            <a:r>
              <a:rPr lang="fr-FR" dirty="0" err="1">
                <a:solidFill>
                  <a:srgbClr val="9CDD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fr-FR" dirty="0" err="1">
                <a:solidFill>
                  <a:srgbClr val="9CDD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rgb</a:t>
            </a:r>
            <a:r>
              <a:rPr lang="fr-FR" dirty="0">
                <a:solidFill>
                  <a:srgbClr val="9CDD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(255,0,255)</a:t>
            </a: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 </a:t>
            </a:r>
          </a:p>
          <a:p>
            <a:pPr marL="47625" indent="0">
              <a:buNone/>
            </a:pP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 </a:t>
            </a:r>
          </a:p>
          <a:p>
            <a:pPr marL="47625" indent="0">
              <a:buNone/>
            </a:pPr>
            <a:r>
              <a:rPr lang="fr-FR" dirty="0">
                <a:solidFill>
                  <a:srgbClr val="569CD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h1</a:t>
            </a: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{ </a:t>
            </a:r>
          </a:p>
          <a:p>
            <a:pPr marL="47625" indent="0">
              <a:buNone/>
            </a:pP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dirty="0">
                <a:solidFill>
                  <a:srgbClr val="9CDD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font-size</a:t>
            </a: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fr-FR" dirty="0">
                <a:solidFill>
                  <a:srgbClr val="9CDD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20px</a:t>
            </a: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</a:p>
          <a:p>
            <a:pPr marL="47625" indent="0">
              <a:buNone/>
            </a:pP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 </a:t>
            </a:r>
          </a:p>
          <a:p>
            <a:pPr marL="47625" indent="0">
              <a:buNone/>
            </a:pPr>
            <a:r>
              <a:rPr lang="fr-FR" dirty="0">
                <a:solidFill>
                  <a:srgbClr val="569CD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</a:t>
            </a: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{ </a:t>
            </a:r>
          </a:p>
          <a:p>
            <a:pPr marL="47625" indent="0">
              <a:buNone/>
            </a:pP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dirty="0" err="1">
                <a:solidFill>
                  <a:srgbClr val="9CDD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fr-FR" dirty="0" err="1">
                <a:solidFill>
                  <a:srgbClr val="9CDD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red</a:t>
            </a: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 </a:t>
            </a:r>
          </a:p>
          <a:p>
            <a:pPr marL="47625" indent="0">
              <a:buNone/>
            </a:pP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en-US" dirty="0">
              <a:solidFill>
                <a:schemeClr val="bg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C55B6-3956-EB44-90B6-D4EB4D98C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28 mai 2019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6D601-127F-104C-A384-EF5CEAAA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605A9-962F-7843-908C-8E40FDB9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6417AB-2E67-664E-8E2A-90875FC65197}"/>
              </a:ext>
            </a:extLst>
          </p:cNvPr>
          <p:cNvSpPr/>
          <p:nvPr/>
        </p:nvSpPr>
        <p:spPr>
          <a:xfrm>
            <a:off x="1726524" y="1738059"/>
            <a:ext cx="702570" cy="36296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BA7AD5-F125-7449-8441-53F499CBD958}"/>
              </a:ext>
            </a:extLst>
          </p:cNvPr>
          <p:cNvSpPr/>
          <p:nvPr/>
        </p:nvSpPr>
        <p:spPr>
          <a:xfrm>
            <a:off x="1726524" y="2818820"/>
            <a:ext cx="409403" cy="36296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DD66F8-40CA-314E-A30D-A6D5FA109D40}"/>
              </a:ext>
            </a:extLst>
          </p:cNvPr>
          <p:cNvSpPr/>
          <p:nvPr/>
        </p:nvSpPr>
        <p:spPr>
          <a:xfrm>
            <a:off x="1726524" y="3957291"/>
            <a:ext cx="248860" cy="36296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1F0BA9-DEAF-CB49-BE9A-06EB3DD12F44}"/>
              </a:ext>
            </a:extLst>
          </p:cNvPr>
          <p:cNvSpPr/>
          <p:nvPr/>
        </p:nvSpPr>
        <p:spPr>
          <a:xfrm>
            <a:off x="375183" y="1107810"/>
            <a:ext cx="47163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/>
              <a:t>Sélecteurs </a:t>
            </a:r>
            <a:r>
              <a:rPr lang="fr-FR" sz="2400" b="1" dirty="0"/>
              <a:t>d’élément</a:t>
            </a:r>
            <a:r>
              <a:rPr lang="fr-FR" sz="2400" dirty="0"/>
              <a:t> / de </a:t>
            </a:r>
            <a:r>
              <a:rPr lang="fr-FR" sz="2400" b="1" dirty="0"/>
              <a:t>balise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4D3F35-30FA-4548-A11A-11DDA6D7D0A6}"/>
              </a:ext>
            </a:extLst>
          </p:cNvPr>
          <p:cNvSpPr txBox="1"/>
          <p:nvPr/>
        </p:nvSpPr>
        <p:spPr>
          <a:xfrm>
            <a:off x="6256727" y="476884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b="1" i="1" dirty="0" err="1">
                <a:solidFill>
                  <a:schemeClr val="bg1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</a:rPr>
              <a:t>styles.css</a:t>
            </a:r>
            <a:endParaRPr lang="fr-FR" sz="1400" b="1" i="1" dirty="0">
              <a:solidFill>
                <a:schemeClr val="bg1"/>
              </a:solidFill>
              <a:latin typeface="Source Code Pro Semibold" panose="020B0509030403020204" pitchFamily="49" charset="0"/>
              <a:ea typeface="Source Code Pro Semibold" panose="020B050903040302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B7DC4C-2E78-4F4F-84D7-303D56362BA7}"/>
              </a:ext>
            </a:extLst>
          </p:cNvPr>
          <p:cNvSpPr/>
          <p:nvPr/>
        </p:nvSpPr>
        <p:spPr>
          <a:xfrm>
            <a:off x="513042" y="5293465"/>
            <a:ext cx="79496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lvl="0" indent="-400050">
              <a:spcBef>
                <a:spcPct val="20000"/>
              </a:spcBef>
              <a:buClr>
                <a:srgbClr val="EC6C43"/>
              </a:buClr>
              <a:buFont typeface="Lucida Grande"/>
              <a:buChar char="➔"/>
            </a:pPr>
            <a:r>
              <a:rPr lang="fr-FR" sz="2400" dirty="0"/>
              <a:t>Propriétés appliquées à </a:t>
            </a:r>
            <a:r>
              <a:rPr lang="fr-FR" sz="2400" b="1" dirty="0"/>
              <a:t>toutes</a:t>
            </a:r>
            <a:r>
              <a:rPr lang="fr-FR" sz="2400" dirty="0"/>
              <a:t> les balises </a:t>
            </a:r>
            <a:r>
              <a:rPr lang="fr-FR" sz="2400" b="1" dirty="0"/>
              <a:t>de ce type</a:t>
            </a:r>
          </a:p>
        </p:txBody>
      </p:sp>
    </p:spTree>
    <p:extLst>
      <p:ext uri="{BB962C8B-B14F-4D97-AF65-F5344CB8AC3E}">
        <p14:creationId xmlns:p14="http://schemas.microsoft.com/office/powerpoint/2010/main" val="2659339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1D41-FD24-2A4C-A8D0-86EB5557F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sélecteurs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44B5F-B756-7246-89C7-C5F610C97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8595" y="1715703"/>
            <a:ext cx="5886811" cy="1229921"/>
          </a:xfrm>
          <a:solidFill>
            <a:srgbClr val="1E1E1E"/>
          </a:solidFill>
        </p:spPr>
        <p:txBody>
          <a:bodyPr anchor="ctr"/>
          <a:lstStyle/>
          <a:p>
            <a:pPr marL="47625" indent="0">
              <a:buNone/>
            </a:pPr>
            <a:r>
              <a:rPr lang="fr-FR" dirty="0">
                <a:solidFill>
                  <a:srgbClr val="569CD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.beau</a:t>
            </a: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{ </a:t>
            </a:r>
          </a:p>
          <a:p>
            <a:pPr marL="47625" indent="0">
              <a:buNone/>
            </a:pP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dirty="0" err="1">
                <a:solidFill>
                  <a:srgbClr val="9CDD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fr-FR" dirty="0" err="1">
                <a:solidFill>
                  <a:srgbClr val="9CDD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blue</a:t>
            </a: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 </a:t>
            </a:r>
          </a:p>
          <a:p>
            <a:pPr marL="47625" indent="0">
              <a:buNone/>
            </a:pP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en-US" dirty="0">
              <a:solidFill>
                <a:schemeClr val="bg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C55B6-3956-EB44-90B6-D4EB4D98C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28 mai 2019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6D601-127F-104C-A384-EF5CEAAA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605A9-962F-7843-908C-8E40FDB9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6417AB-2E67-664E-8E2A-90875FC65197}"/>
              </a:ext>
            </a:extLst>
          </p:cNvPr>
          <p:cNvSpPr/>
          <p:nvPr/>
        </p:nvSpPr>
        <p:spPr>
          <a:xfrm>
            <a:off x="1726523" y="1793899"/>
            <a:ext cx="891033" cy="36296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5893D2-90D2-C54A-8664-E490CEC53E41}"/>
              </a:ext>
            </a:extLst>
          </p:cNvPr>
          <p:cNvSpPr/>
          <p:nvPr/>
        </p:nvSpPr>
        <p:spPr>
          <a:xfrm>
            <a:off x="375183" y="1107810"/>
            <a:ext cx="30957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/>
              <a:t>Sélecteurs de </a:t>
            </a:r>
            <a:r>
              <a:rPr lang="fr-FR" sz="2400" b="1" dirty="0"/>
              <a:t>classe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6C1C2E-2242-6341-AAE2-7601707E27C7}"/>
              </a:ext>
            </a:extLst>
          </p:cNvPr>
          <p:cNvSpPr txBox="1"/>
          <p:nvPr/>
        </p:nvSpPr>
        <p:spPr>
          <a:xfrm>
            <a:off x="6256727" y="2628010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b="1" i="1" dirty="0" err="1">
                <a:solidFill>
                  <a:schemeClr val="bg1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</a:rPr>
              <a:t>styles.css</a:t>
            </a:r>
            <a:endParaRPr lang="fr-FR" sz="1400" b="1" i="1" dirty="0">
              <a:solidFill>
                <a:schemeClr val="bg1"/>
              </a:solidFill>
              <a:latin typeface="Source Code Pro Semibold" panose="020B0509030403020204" pitchFamily="49" charset="0"/>
              <a:ea typeface="Source Code Pro Semibold" panose="020B0509030403020204" pitchFamily="49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36AD9AD-45EC-794A-A664-377E4DA2D97D}"/>
              </a:ext>
            </a:extLst>
          </p:cNvPr>
          <p:cNvSpPr txBox="1">
            <a:spLocks/>
          </p:cNvSpPr>
          <p:nvPr/>
        </p:nvSpPr>
        <p:spPr>
          <a:xfrm>
            <a:off x="1240896" y="3293625"/>
            <a:ext cx="6662209" cy="1637024"/>
          </a:xfrm>
          <a:prstGeom prst="rect">
            <a:avLst/>
          </a:prstGeom>
          <a:solidFill>
            <a:srgbClr val="1E1E1E"/>
          </a:solidFill>
        </p:spPr>
        <p:txBody>
          <a:bodyPr vert="horz" lIns="91440" tIns="45720" rIns="91440" bIns="45720" rtlCol="0" anchor="ctr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lnSpc>
                <a:spcPct val="150000"/>
              </a:lnSpc>
              <a:buNone/>
            </a:pPr>
            <a:r>
              <a:rPr lang="fr-FR" dirty="0">
                <a:solidFill>
                  <a:srgbClr val="569CD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&lt;h1 class="beau"&gt; </a:t>
            </a: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Mon beau titre</a:t>
            </a:r>
            <a:r>
              <a:rPr lang="fr-FR" dirty="0">
                <a:solidFill>
                  <a:srgbClr val="569CD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&lt;/h1&gt;</a:t>
            </a:r>
          </a:p>
          <a:p>
            <a:pPr marL="47625" indent="0">
              <a:lnSpc>
                <a:spcPct val="150000"/>
              </a:lnSpc>
              <a:buNone/>
            </a:pPr>
            <a:r>
              <a:rPr lang="fr-FR" dirty="0">
                <a:solidFill>
                  <a:srgbClr val="569CD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dirty="0" err="1">
                <a:solidFill>
                  <a:srgbClr val="569CD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span</a:t>
            </a:r>
            <a:r>
              <a:rPr lang="fr-FR" dirty="0">
                <a:solidFill>
                  <a:srgbClr val="569CD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class="beau"&gt; </a:t>
            </a: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Mon beau texte</a:t>
            </a:r>
            <a:r>
              <a:rPr lang="fr-FR" dirty="0">
                <a:solidFill>
                  <a:srgbClr val="569CD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&lt;/h1&gt;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AA24C1-1972-6142-86E9-BA9810B47DF9}"/>
              </a:ext>
            </a:extLst>
          </p:cNvPr>
          <p:cNvSpPr/>
          <p:nvPr/>
        </p:nvSpPr>
        <p:spPr>
          <a:xfrm>
            <a:off x="1985759" y="3725365"/>
            <a:ext cx="1835633" cy="36296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7F0729-A901-F94D-8895-53BA4913E90E}"/>
              </a:ext>
            </a:extLst>
          </p:cNvPr>
          <p:cNvSpPr txBox="1"/>
          <p:nvPr/>
        </p:nvSpPr>
        <p:spPr>
          <a:xfrm>
            <a:off x="6644426" y="4622872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b="1" i="1" dirty="0" err="1">
                <a:solidFill>
                  <a:schemeClr val="bg1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</a:rPr>
              <a:t>index.html</a:t>
            </a:r>
            <a:endParaRPr lang="fr-FR" sz="1400" b="1" i="1" dirty="0">
              <a:solidFill>
                <a:schemeClr val="bg1"/>
              </a:solidFill>
              <a:latin typeface="Source Code Pro Semibold" panose="020B0509030403020204" pitchFamily="49" charset="0"/>
              <a:ea typeface="Source Code Pro Semibold" panose="020B050903040302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EDE374-3B7C-B74F-8647-CB731E66B436}"/>
              </a:ext>
            </a:extLst>
          </p:cNvPr>
          <p:cNvSpPr/>
          <p:nvPr/>
        </p:nvSpPr>
        <p:spPr>
          <a:xfrm>
            <a:off x="496458" y="5293465"/>
            <a:ext cx="83118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lvl="0" indent="-400050">
              <a:spcBef>
                <a:spcPct val="20000"/>
              </a:spcBef>
              <a:buClr>
                <a:srgbClr val="EC6C43"/>
              </a:buClr>
              <a:buFont typeface="Lucida Grande"/>
              <a:buChar char="➔"/>
            </a:pPr>
            <a:r>
              <a:rPr lang="fr-FR" sz="2400" dirty="0"/>
              <a:t>Propriété appliquée à </a:t>
            </a:r>
            <a:r>
              <a:rPr lang="fr-FR" sz="2400" b="1" dirty="0"/>
              <a:t>toutes</a:t>
            </a:r>
            <a:r>
              <a:rPr lang="fr-FR" sz="2400" dirty="0"/>
              <a:t> les balises de </a:t>
            </a:r>
            <a:r>
              <a:rPr lang="fr-FR" sz="2400" b="1" dirty="0"/>
              <a:t>cette classe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2DF3F7-01BE-D14D-8993-A12B7F0E08ED}"/>
              </a:ext>
            </a:extLst>
          </p:cNvPr>
          <p:cNvSpPr/>
          <p:nvPr/>
        </p:nvSpPr>
        <p:spPr>
          <a:xfrm>
            <a:off x="2277762" y="4234939"/>
            <a:ext cx="1835633" cy="36296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050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e 17">
      <a:dk1>
        <a:srgbClr val="000000"/>
      </a:dk1>
      <a:lt1>
        <a:srgbClr val="FFFFFF"/>
      </a:lt1>
      <a:dk2>
        <a:srgbClr val="BEAD8A"/>
      </a:dk2>
      <a:lt2>
        <a:srgbClr val="443A31"/>
      </a:lt2>
      <a:accent1>
        <a:srgbClr val="009DE0"/>
      </a:accent1>
      <a:accent2>
        <a:srgbClr val="63C6F5"/>
      </a:accent2>
      <a:accent3>
        <a:srgbClr val="9FDAF9"/>
      </a:accent3>
      <a:accent4>
        <a:srgbClr val="9F3E91"/>
      </a:accent4>
      <a:accent5>
        <a:srgbClr val="DACC52"/>
      </a:accent5>
      <a:accent6>
        <a:srgbClr val="EC6C43"/>
      </a:accent6>
      <a:hlink>
        <a:srgbClr val="9F3E91"/>
      </a:hlink>
      <a:folHlink>
        <a:srgbClr val="34B1A9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941</TotalTime>
  <Words>524</Words>
  <Application>Microsoft Macintosh PowerPoint</Application>
  <PresentationFormat>On-screen Show (4:3)</PresentationFormat>
  <Paragraphs>170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Brix Slab Bold</vt:lpstr>
      <vt:lpstr>Calibri</vt:lpstr>
      <vt:lpstr>Lucida Grande</vt:lpstr>
      <vt:lpstr>Source Code Pro</vt:lpstr>
      <vt:lpstr>Source Code Pro Semibold</vt:lpstr>
      <vt:lpstr>Wingdings</vt:lpstr>
      <vt:lpstr>Thème Office</vt:lpstr>
      <vt:lpstr>PowerPoint Presentation</vt:lpstr>
      <vt:lpstr>Bloc 1</vt:lpstr>
      <vt:lpstr>Langage de description de la présentation</vt:lpstr>
      <vt:lpstr>Langage de description de la présentation</vt:lpstr>
      <vt:lpstr>Règle CSS</vt:lpstr>
      <vt:lpstr>Propriétés graphiques de base</vt:lpstr>
      <vt:lpstr>Propriétés graphiques de base</vt:lpstr>
      <vt:lpstr>Types de sélecteurs</vt:lpstr>
      <vt:lpstr>Types de sélecteurs</vt:lpstr>
      <vt:lpstr>Types de sélecteurs</vt:lpstr>
      <vt:lpstr>Groupe de sélecteurs</vt:lpstr>
      <vt:lpstr>Cascade et priorités</vt:lpstr>
      <vt:lpstr>Pagination : Modèle de boîtes</vt:lpstr>
      <vt:lpstr>Outil des développeurs </vt:lpstr>
      <vt:lpstr>Résumé</vt:lpstr>
    </vt:vector>
  </TitlesOfParts>
  <Company>UBx1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université Bx1</dc:creator>
  <cp:lastModifiedBy>Pierre Bénard</cp:lastModifiedBy>
  <cp:revision>104</cp:revision>
  <cp:lastPrinted>2019-05-28T13:55:30Z</cp:lastPrinted>
  <dcterms:created xsi:type="dcterms:W3CDTF">2013-12-13T12:27:54Z</dcterms:created>
  <dcterms:modified xsi:type="dcterms:W3CDTF">2019-05-28T13:58:00Z</dcterms:modified>
</cp:coreProperties>
</file>