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err="1" smtClean="0"/>
              <a:t>excerferum</a:t>
            </a:r>
            <a:r>
              <a:rPr lang="fr-FR" sz="2400" b="1" baseline="30000" dirty="0" smtClean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excerferum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 err="1" smtClean="0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ditione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Langage pour les pages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1989 (début), 1993 (v1), 2007 (v5)</a:t>
            </a:r>
          </a:p>
          <a:p>
            <a:r>
              <a:rPr lang="fr-FR" dirty="0" smtClean="0"/>
              <a:t>Langage à Balises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nomBalise</a:t>
            </a:r>
            <a:r>
              <a:rPr lang="fr-FR" dirty="0" smtClean="0"/>
              <a:t>&gt;&lt;/</a:t>
            </a:r>
            <a:r>
              <a:rPr lang="fr-FR" dirty="0" err="1" smtClean="0"/>
              <a:t>nomBalise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Visualisé par un navigateur</a:t>
            </a:r>
          </a:p>
          <a:p>
            <a:pPr lvl="1"/>
            <a:r>
              <a:rPr lang="fr-FR" dirty="0" smtClean="0"/>
              <a:t>Chrome, Safari, etc.</a:t>
            </a:r>
          </a:p>
          <a:p>
            <a:r>
              <a:rPr lang="fr-FR" dirty="0" smtClean="0"/>
              <a:t>Contenu et Structuration de l’information</a:t>
            </a:r>
          </a:p>
          <a:p>
            <a:pPr lvl="1"/>
            <a:r>
              <a:rPr lang="fr-FR" dirty="0" smtClean="0"/>
              <a:t>Forme en CSS, dynamique en JavaScript</a:t>
            </a:r>
          </a:p>
          <a:p>
            <a:r>
              <a:rPr lang="fr-FR" dirty="0" smtClean="0"/>
              <a:t>Fichier *.html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ndex.html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DIU NSI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Contenu d'une 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DIU NSI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3089" t="18006" r="56801" b="64020"/>
          <a:stretch/>
        </p:blipFill>
        <p:spPr>
          <a:xfrm>
            <a:off x="1503487" y="1676400"/>
            <a:ext cx="6793843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balises HTML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h1, h2, h3, …</a:t>
            </a:r>
          </a:p>
          <a:p>
            <a:pPr lvl="1"/>
            <a:r>
              <a:rPr lang="fr-FR" dirty="0" smtClean="0"/>
              <a:t>Titre 1, Titre 2, Titre3, etc.</a:t>
            </a:r>
          </a:p>
          <a:p>
            <a:r>
              <a:rPr lang="fr-FR" dirty="0"/>
              <a:t>a</a:t>
            </a:r>
            <a:endParaRPr lang="fr-FR" dirty="0" smtClean="0"/>
          </a:p>
          <a:p>
            <a:pPr lvl="1"/>
            <a:r>
              <a:rPr lang="fr-FR" dirty="0"/>
              <a:t>&lt;a </a:t>
            </a:r>
            <a:r>
              <a:rPr lang="fr-FR" dirty="0" err="1"/>
              <a:t>href</a:t>
            </a:r>
            <a:r>
              <a:rPr lang="fr-FR" dirty="0"/>
              <a:t>='</a:t>
            </a:r>
            <a:r>
              <a:rPr lang="fr-FR" dirty="0" err="1"/>
              <a:t>autrePage.hml</a:t>
            </a:r>
            <a:r>
              <a:rPr lang="fr-FR" dirty="0"/>
              <a:t>'&gt; lien vers une autre page &lt;/a&gt;</a:t>
            </a:r>
          </a:p>
          <a:p>
            <a:r>
              <a:rPr lang="fr-FR" dirty="0" smtClean="0"/>
              <a:t>Liste</a:t>
            </a:r>
          </a:p>
          <a:p>
            <a:pPr marL="0" indent="0">
              <a:buNone/>
            </a:pPr>
            <a:r>
              <a:rPr lang="it-IT" dirty="0" smtClean="0"/>
              <a:t>	&lt;</a:t>
            </a:r>
            <a:r>
              <a:rPr lang="it-IT" dirty="0"/>
              <a:t>ul&gt;</a:t>
            </a:r>
          </a:p>
          <a:p>
            <a:pPr marL="0" indent="0">
              <a:buNone/>
            </a:pPr>
            <a:r>
              <a:rPr lang="it-IT" dirty="0" smtClean="0"/>
              <a:t>		&lt;</a:t>
            </a:r>
            <a:r>
              <a:rPr lang="it-IT" dirty="0"/>
              <a:t>li&gt;item1 &lt;/li</a:t>
            </a:r>
            <a:r>
              <a:rPr lang="it-IT" dirty="0" smtClean="0"/>
              <a:t>&gt;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&lt;</a:t>
            </a:r>
            <a:r>
              <a:rPr lang="it-IT" dirty="0"/>
              <a:t>li&gt;item2 &lt;/li&gt;</a:t>
            </a:r>
          </a:p>
          <a:p>
            <a:pPr marL="0" indent="0">
              <a:buNone/>
            </a:pPr>
            <a:r>
              <a:rPr lang="it-IT" dirty="0" smtClean="0"/>
              <a:t>		&lt;</a:t>
            </a:r>
            <a:r>
              <a:rPr lang="it-IT" dirty="0"/>
              <a:t>li&gt;item3 &lt;/li&gt;</a:t>
            </a:r>
          </a:p>
          <a:p>
            <a:pPr marL="0" indent="0">
              <a:buNone/>
            </a:pPr>
            <a:r>
              <a:rPr lang="it-IT" dirty="0" smtClean="0"/>
              <a:t>	&lt;/</a:t>
            </a:r>
            <a:r>
              <a:rPr lang="it-IT" dirty="0"/>
              <a:t>ul&gt;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HTML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Img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</a:t>
            </a:r>
            <a:r>
              <a:rPr lang="fr-FR" dirty="0" err="1"/>
              <a:t>src</a:t>
            </a:r>
            <a:r>
              <a:rPr lang="fr-FR" dirty="0"/>
              <a:t>="monImage.jpg" </a:t>
            </a:r>
            <a:r>
              <a:rPr lang="fr-FR" dirty="0" err="1"/>
              <a:t>alt</a:t>
            </a:r>
            <a:r>
              <a:rPr lang="fr-FR" dirty="0"/>
              <a:t>="Mon image"/&gt;</a:t>
            </a:r>
          </a:p>
          <a:p>
            <a:r>
              <a:rPr lang="fr-FR" dirty="0" smtClean="0"/>
              <a:t>div et </a:t>
            </a:r>
            <a:r>
              <a:rPr lang="fr-FR" dirty="0" err="1" smtClean="0"/>
              <a:t>span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span</a:t>
            </a:r>
            <a:r>
              <a:rPr lang="fr-FR" dirty="0" smtClean="0"/>
              <a:t> id=‘nom’&gt;J. </a:t>
            </a:r>
            <a:r>
              <a:rPr lang="fr-FR" dirty="0" err="1" smtClean="0"/>
              <a:t>Doe</a:t>
            </a:r>
            <a:r>
              <a:rPr lang="fr-FR" dirty="0" smtClean="0"/>
              <a:t>&lt;/</a:t>
            </a:r>
            <a:r>
              <a:rPr lang="fr-FR" dirty="0" err="1" smtClean="0"/>
              <a:t>span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&lt;div id=‘cartes’&gt; &lt;/div&gt;</a:t>
            </a:r>
          </a:p>
          <a:p>
            <a:r>
              <a:rPr lang="fr-FR" dirty="0" smtClean="0"/>
              <a:t>Et bien d’autres encore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HTML et arbre DOM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01671" y="1855694"/>
            <a:ext cx="4141694" cy="4177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5" y="2017059"/>
            <a:ext cx="753315" cy="753315"/>
          </a:xfrm>
          <a:prstGeom prst="rect">
            <a:avLst/>
          </a:prstGeom>
        </p:spPr>
      </p:pic>
      <p:sp>
        <p:nvSpPr>
          <p:cNvPr id="10" name="Carré corné 9"/>
          <p:cNvSpPr/>
          <p:nvPr/>
        </p:nvSpPr>
        <p:spPr>
          <a:xfrm rot="10800000">
            <a:off x="589953" y="1569507"/>
            <a:ext cx="983386" cy="1432537"/>
          </a:xfrm>
          <a:prstGeom prst="foldedCorner">
            <a:avLst>
              <a:gd name="adj" fmla="val 28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5" y="1811821"/>
            <a:ext cx="497975" cy="49220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72407" y="31229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HTML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07012" y="6044772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17" name="Carré corné 16"/>
          <p:cNvSpPr/>
          <p:nvPr/>
        </p:nvSpPr>
        <p:spPr>
          <a:xfrm rot="10800000">
            <a:off x="2472412" y="2507989"/>
            <a:ext cx="983386" cy="1432537"/>
          </a:xfrm>
          <a:prstGeom prst="foldedCorner">
            <a:avLst>
              <a:gd name="adj" fmla="val 28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44" y="2750303"/>
            <a:ext cx="497975" cy="49220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054866" y="4061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HTML</a:t>
            </a:r>
            <a:endParaRPr lang="fr-FR" dirty="0"/>
          </a:p>
        </p:txBody>
      </p:sp>
      <p:sp>
        <p:nvSpPr>
          <p:cNvPr id="20" name="Carré corné 19"/>
          <p:cNvSpPr/>
          <p:nvPr/>
        </p:nvSpPr>
        <p:spPr>
          <a:xfrm rot="10800000">
            <a:off x="784394" y="3940526"/>
            <a:ext cx="983386" cy="1432537"/>
          </a:xfrm>
          <a:prstGeom prst="foldedCorner">
            <a:avLst>
              <a:gd name="adj" fmla="val 28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26" y="4182840"/>
            <a:ext cx="497975" cy="49220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733189" y="545993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…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412" y="2915957"/>
            <a:ext cx="3481278" cy="2888119"/>
          </a:xfrm>
          <a:prstGeom prst="rect">
            <a:avLst/>
          </a:prstGeom>
        </p:spPr>
      </p:pic>
      <p:sp>
        <p:nvSpPr>
          <p:cNvPr id="24" name="Accolade fermante 23"/>
          <p:cNvSpPr/>
          <p:nvPr/>
        </p:nvSpPr>
        <p:spPr>
          <a:xfrm>
            <a:off x="3531957" y="1811821"/>
            <a:ext cx="748689" cy="435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 des développeurs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textuel pour les sites Web (</a:t>
            </a:r>
            <a:r>
              <a:rPr lang="fr-FR" strike="sngStrike" dirty="0" smtClean="0"/>
              <a:t>pas un </a:t>
            </a:r>
            <a:r>
              <a:rPr lang="fr-FR" strike="sngStrike" smtClean="0"/>
              <a:t>langage de programmation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Ensemble de balises structurant le fond (forme par défaut changeable en CSS)</a:t>
            </a:r>
          </a:p>
          <a:p>
            <a:endParaRPr lang="fr-FR" dirty="0"/>
          </a:p>
          <a:p>
            <a:r>
              <a:rPr lang="fr-FR" dirty="0" smtClean="0"/>
              <a:t>Exploité par les navigateurs pour afficher les pages web</a:t>
            </a:r>
          </a:p>
          <a:p>
            <a:endParaRPr lang="fr-FR" dirty="0"/>
          </a:p>
          <a:p>
            <a:r>
              <a:rPr lang="fr-FR" dirty="0" smtClean="0"/>
              <a:t>Les Navigateurs « traduise » le HTML en un arbre d’</a:t>
            </a:r>
            <a:r>
              <a:rPr lang="fr-FR" dirty="0" err="1" smtClean="0"/>
              <a:t>élements</a:t>
            </a:r>
            <a:r>
              <a:rPr lang="fr-FR" dirty="0" smtClean="0"/>
              <a:t> (DOM </a:t>
            </a:r>
            <a:r>
              <a:rPr lang="fr-FR" dirty="0" err="1" smtClean="0"/>
              <a:t>tree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24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DIU NSI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269</Words>
  <Application>Microsoft Office PowerPoint</Application>
  <PresentationFormat>Affichage à l'écran (4:3)</PresentationFormat>
  <Paragraphs>85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Brix Slab Bold</vt:lpstr>
      <vt:lpstr>Calibri</vt:lpstr>
      <vt:lpstr>Lucida Grande</vt:lpstr>
      <vt:lpstr>Wingdings</vt:lpstr>
      <vt:lpstr>Thème Office</vt:lpstr>
      <vt:lpstr>Présentation PowerPoint</vt:lpstr>
      <vt:lpstr>Bloc 1</vt:lpstr>
      <vt:lpstr>Langage pour les pages web</vt:lpstr>
      <vt:lpstr>Contenu d'une page HTML minimaliste</vt:lpstr>
      <vt:lpstr>Quelques balises HTML (1/2)</vt:lpstr>
      <vt:lpstr>Quelques balises HTML (2/2)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Xavier Blanc</cp:lastModifiedBy>
  <cp:revision>26</cp:revision>
  <dcterms:created xsi:type="dcterms:W3CDTF">2013-12-13T12:27:54Z</dcterms:created>
  <dcterms:modified xsi:type="dcterms:W3CDTF">2019-05-24T13:42:38Z</dcterms:modified>
</cp:coreProperties>
</file>