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DFF"/>
    <a:srgbClr val="569CD6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82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27 mai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27 mai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27 mai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27 mai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HTML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Langage pour les pages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/>
            <a:r>
              <a:rPr lang="fr-FR" sz="2400" b="1" dirty="0"/>
              <a:t>H</a:t>
            </a:r>
            <a:r>
              <a:rPr lang="fr-FR" sz="2400" dirty="0"/>
              <a:t>yper</a:t>
            </a:r>
            <a:r>
              <a:rPr lang="fr-FR" sz="2400" b="1" dirty="0"/>
              <a:t>T</a:t>
            </a:r>
            <a:r>
              <a:rPr lang="fr-FR" sz="2400" dirty="0"/>
              <a:t>ext </a:t>
            </a:r>
            <a:r>
              <a:rPr lang="fr-FR" sz="2400" b="1" dirty="0" err="1"/>
              <a:t>M</a:t>
            </a:r>
            <a:r>
              <a:rPr lang="fr-FR" sz="2400" dirty="0" err="1"/>
              <a:t>arkup</a:t>
            </a:r>
            <a:r>
              <a:rPr lang="fr-FR" sz="2400" dirty="0"/>
              <a:t> </a:t>
            </a:r>
            <a:r>
              <a:rPr lang="fr-FR" sz="2400" b="1" dirty="0" err="1"/>
              <a:t>L</a:t>
            </a:r>
            <a:r>
              <a:rPr lang="fr-FR" sz="2400" dirty="0" err="1"/>
              <a:t>anguage</a:t>
            </a:r>
            <a:r>
              <a:rPr lang="fr-FR" sz="2400" dirty="0"/>
              <a:t> </a:t>
            </a:r>
          </a:p>
          <a:p>
            <a:pPr lvl="1"/>
            <a:r>
              <a:rPr lang="fr-FR" sz="2000" dirty="0"/>
              <a:t>1989 (début), 1993 (v1), 2007 (v5)</a:t>
            </a:r>
          </a:p>
          <a:p>
            <a:pPr marL="400050" indent="-400050">
              <a:lnSpc>
                <a:spcPct val="150000"/>
              </a:lnSpc>
            </a:pPr>
            <a:r>
              <a:rPr lang="fr-FR" sz="2400" dirty="0"/>
              <a:t>Langage à </a:t>
            </a:r>
            <a:r>
              <a:rPr lang="fr-FR" sz="2400" b="1" dirty="0"/>
              <a:t>balises</a:t>
            </a:r>
          </a:p>
          <a:p>
            <a:pPr lvl="1"/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nomBalise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&gt;&lt;/</a:t>
            </a:r>
            <a:r>
              <a:rPr lang="fr-F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nomBalise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400050" indent="-400050">
              <a:lnSpc>
                <a:spcPct val="150000"/>
              </a:lnSpc>
            </a:pPr>
            <a:r>
              <a:rPr lang="fr-FR" sz="2400" dirty="0"/>
              <a:t>Visualisé par un </a:t>
            </a:r>
            <a:r>
              <a:rPr lang="fr-FR" sz="2400" b="1" dirty="0"/>
              <a:t>navigateur</a:t>
            </a:r>
          </a:p>
          <a:p>
            <a:pPr lvl="1"/>
            <a:r>
              <a:rPr lang="fr-FR" sz="2000" dirty="0"/>
              <a:t>Chrome, Firefox, Safari, etc.</a:t>
            </a:r>
          </a:p>
          <a:p>
            <a:pPr marL="400050" indent="-400050">
              <a:lnSpc>
                <a:spcPct val="150000"/>
              </a:lnSpc>
            </a:pPr>
            <a:r>
              <a:rPr lang="fr-FR" sz="2400" b="1" dirty="0"/>
              <a:t>Contenu</a:t>
            </a:r>
            <a:r>
              <a:rPr lang="fr-FR" sz="2400" dirty="0"/>
              <a:t> et </a:t>
            </a:r>
            <a:r>
              <a:rPr lang="fr-FR" sz="2400" b="1" dirty="0"/>
              <a:t>structuration</a:t>
            </a:r>
            <a:r>
              <a:rPr lang="fr-FR" sz="2400" dirty="0"/>
              <a:t> de l’information</a:t>
            </a:r>
          </a:p>
          <a:p>
            <a:pPr lvl="1"/>
            <a:r>
              <a:rPr lang="fr-FR" sz="2000" dirty="0"/>
              <a:t>forme en CSS, dynamique en JavaScript</a:t>
            </a:r>
          </a:p>
          <a:p>
            <a:pPr marL="444500" indent="-444500">
              <a:lnSpc>
                <a:spcPct val="150000"/>
              </a:lnSpc>
            </a:pPr>
            <a:r>
              <a:rPr lang="fr-FR" sz="2400" b="1" dirty="0"/>
              <a:t>Fichiers *.html</a:t>
            </a:r>
          </a:p>
          <a:p>
            <a:pPr lvl="1"/>
            <a:r>
              <a:rPr lang="fr-FR" sz="2000" dirty="0"/>
              <a:t>index.html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27 mai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Contenu d'une page HTML minimaliste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27 mai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1175078" y="1867354"/>
            <a:ext cx="6793843" cy="3123291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fr-FR" dirty="0">
                <a:solidFill>
                  <a:srgbClr val="F8F8F2"/>
                </a:solidFill>
                <a:latin typeface="Source Code Pro" panose="020B0509030403020204" pitchFamily="49" charset="0"/>
              </a:rPr>
              <a:t>&lt;!</a:t>
            </a: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</a:rPr>
              <a:t>DOCTYPE</a:t>
            </a:r>
            <a:r>
              <a:rPr lang="fr-FR" dirty="0">
                <a:solidFill>
                  <a:srgbClr val="F8F8F2"/>
                </a:solidFill>
                <a:latin typeface="Source Code Pro" panose="020B0509030403020204" pitchFamily="49" charset="0"/>
              </a:rPr>
              <a:t> </a:t>
            </a:r>
            <a:r>
              <a:rPr lang="fr-FR" dirty="0">
                <a:solidFill>
                  <a:srgbClr val="9CDDFF"/>
                </a:solidFill>
                <a:latin typeface="Source Code Pro" panose="020B0509030403020204" pitchFamily="49" charset="0"/>
              </a:rPr>
              <a:t>html</a:t>
            </a:r>
            <a:r>
              <a:rPr lang="fr-FR" dirty="0">
                <a:solidFill>
                  <a:srgbClr val="F8F8F2"/>
                </a:solidFill>
                <a:latin typeface="Source Code Pro" panose="020B0509030403020204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fr-FR" dirty="0">
                <a:solidFill>
                  <a:srgbClr val="F8F8F2"/>
                </a:solidFill>
                <a:latin typeface="Source Code Pro" panose="020B050903040302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</a:rPr>
              <a:t>html</a:t>
            </a:r>
            <a:r>
              <a:rPr lang="fr-FR" dirty="0">
                <a:solidFill>
                  <a:srgbClr val="F8F8F2"/>
                </a:solidFill>
                <a:latin typeface="Source Code Pro" panose="020B0509030403020204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fr-FR" dirty="0">
                <a:solidFill>
                  <a:srgbClr val="F8F8F2"/>
                </a:solidFill>
                <a:latin typeface="Source Code Pro" panose="020B0509030403020204" pitchFamily="49" charset="0"/>
              </a:rPr>
              <a:t>	&lt;</a:t>
            </a:r>
            <a:r>
              <a:rPr lang="fr-FR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F8F8F2"/>
                </a:solidFill>
                <a:latin typeface="Source Code Pro" panose="020B0509030403020204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fr-FR" dirty="0">
                <a:solidFill>
                  <a:srgbClr val="F8F8F2"/>
                </a:solidFill>
                <a:latin typeface="Source Code Pro" panose="020B0509030403020204" pitchFamily="49" charset="0"/>
              </a:rPr>
              <a:t>		&lt;</a:t>
            </a:r>
            <a:r>
              <a:rPr lang="fr-FR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title</a:t>
            </a:r>
            <a:r>
              <a:rPr lang="fr-FR" dirty="0">
                <a:solidFill>
                  <a:srgbClr val="F8F8F2"/>
                </a:solidFill>
                <a:latin typeface="Source Code Pro" panose="020B0509030403020204" pitchFamily="49" charset="0"/>
              </a:rPr>
              <a:t>&gt;Ma page HTML&lt;/</a:t>
            </a:r>
            <a:r>
              <a:rPr lang="fr-FR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title</a:t>
            </a:r>
            <a:r>
              <a:rPr lang="fr-FR" dirty="0">
                <a:solidFill>
                  <a:srgbClr val="F8F8F2"/>
                </a:solidFill>
                <a:latin typeface="Source Code Pro" panose="020B0509030403020204" pitchFamily="49" charset="0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fr-FR" dirty="0">
                <a:solidFill>
                  <a:srgbClr val="F8F8F2"/>
                </a:solidFill>
                <a:latin typeface="Source Code Pro" panose="020B0509030403020204" pitchFamily="49" charset="0"/>
              </a:rPr>
              <a:t>&lt;/</a:t>
            </a:r>
            <a:r>
              <a:rPr lang="fr-FR" dirty="0" err="1">
                <a:solidFill>
                  <a:srgbClr val="569CD6"/>
                </a:solidFill>
                <a:latin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F8F8F2"/>
                </a:solidFill>
                <a:latin typeface="Source Code Pro" panose="020B0509030403020204" pitchFamily="49" charset="0"/>
              </a:rPr>
              <a:t>&gt;</a:t>
            </a:r>
          </a:p>
          <a:p>
            <a:pPr lvl="1">
              <a:lnSpc>
                <a:spcPct val="110000"/>
              </a:lnSpc>
            </a:pPr>
            <a:br>
              <a:rPr lang="fr-FR" dirty="0">
                <a:solidFill>
                  <a:srgbClr val="F8F8F2"/>
                </a:solidFill>
                <a:latin typeface="Source Code Pro" panose="020B0509030403020204" pitchFamily="49" charset="0"/>
              </a:rPr>
            </a:br>
            <a:r>
              <a:rPr lang="fr-FR" dirty="0">
                <a:solidFill>
                  <a:srgbClr val="F8F8F2"/>
                </a:solidFill>
                <a:latin typeface="Source Code Pro" panose="020B0509030403020204" pitchFamily="49" charset="0"/>
              </a:rPr>
              <a:t>&lt;</a:t>
            </a: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</a:rPr>
              <a:t>body</a:t>
            </a:r>
            <a:r>
              <a:rPr lang="fr-FR" dirty="0">
                <a:solidFill>
                  <a:srgbClr val="F8F8F2"/>
                </a:solidFill>
                <a:latin typeface="Source Code Pro" panose="020B0509030403020204" pitchFamily="49" charset="0"/>
              </a:rPr>
              <a:t>&gt;</a:t>
            </a:r>
          </a:p>
          <a:p>
            <a:pPr lvl="1">
              <a:lnSpc>
                <a:spcPct val="110000"/>
              </a:lnSpc>
            </a:pPr>
            <a:r>
              <a:rPr lang="fr-FR" dirty="0">
                <a:solidFill>
                  <a:srgbClr val="F8F8F2"/>
                </a:solidFill>
                <a:latin typeface="Source Code Pro" panose="020B0509030403020204" pitchFamily="49" charset="0"/>
              </a:rPr>
              <a:t>	Ceci est ma première page HTML ! </a:t>
            </a:r>
          </a:p>
          <a:p>
            <a:pPr lvl="1">
              <a:lnSpc>
                <a:spcPct val="110000"/>
              </a:lnSpc>
            </a:pPr>
            <a:r>
              <a:rPr lang="fr-FR" dirty="0">
                <a:solidFill>
                  <a:srgbClr val="F8F8F2"/>
                </a:solidFill>
                <a:latin typeface="Source Code Pro" panose="020B0509030403020204" pitchFamily="49" charset="0"/>
              </a:rPr>
              <a:t>&lt;/</a:t>
            </a: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</a:rPr>
              <a:t>body</a:t>
            </a:r>
            <a:r>
              <a:rPr lang="fr-FR" dirty="0">
                <a:solidFill>
                  <a:srgbClr val="F8F8F2"/>
                </a:solidFill>
                <a:latin typeface="Source Code Pro" panose="020B0509030403020204" pitchFamily="49" charset="0"/>
              </a:rPr>
              <a:t>&gt;</a:t>
            </a:r>
          </a:p>
          <a:p>
            <a:pPr marL="9525" lvl="1">
              <a:lnSpc>
                <a:spcPct val="110000"/>
              </a:lnSpc>
            </a:pPr>
            <a:r>
              <a:rPr lang="fr-FR" dirty="0">
                <a:solidFill>
                  <a:srgbClr val="F8F8F2"/>
                </a:solidFill>
                <a:latin typeface="Source Code Pro" panose="020B0509030403020204" pitchFamily="49" charset="0"/>
              </a:rPr>
              <a:t>&lt;/</a:t>
            </a:r>
            <a:r>
              <a:rPr lang="fr-FR" dirty="0">
                <a:solidFill>
                  <a:srgbClr val="569CD6"/>
                </a:solidFill>
                <a:latin typeface="Source Code Pro" panose="020B0509030403020204" pitchFamily="49" charset="0"/>
              </a:rPr>
              <a:t>html</a:t>
            </a:r>
            <a:r>
              <a:rPr lang="fr-FR" dirty="0">
                <a:solidFill>
                  <a:srgbClr val="F8F8F2"/>
                </a:solidFill>
                <a:latin typeface="Source Code Pro" panose="020B0509030403020204" pitchFamily="49" charset="0"/>
              </a:rPr>
              <a:t>&gt;</a:t>
            </a:r>
            <a:endParaRPr lang="fr-FR" dirty="0">
              <a:solidFill>
                <a:srgbClr val="F8F8F2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54426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balises HTML (1/2)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766629" cy="4890030"/>
          </a:xfrm>
        </p:spPr>
        <p:txBody>
          <a:bodyPr/>
          <a:lstStyle/>
          <a:p>
            <a:pPr marL="400050" indent="-400050"/>
            <a:r>
              <a:rPr lang="fr-F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h1</a:t>
            </a:r>
            <a:r>
              <a:rPr lang="fr-FR" sz="2400" dirty="0">
                <a:latin typeface="+mj-lt"/>
                <a:ea typeface="Source Code Pro" panose="020B0509030403020204" pitchFamily="49" charset="0"/>
              </a:rPr>
              <a:t>,</a:t>
            </a:r>
            <a:r>
              <a:rPr lang="fr-FR" sz="2400" b="1" dirty="0">
                <a:latin typeface="+mj-lt"/>
                <a:ea typeface="Source Code Pro" panose="020B0509030403020204" pitchFamily="49" charset="0"/>
              </a:rPr>
              <a:t> </a:t>
            </a:r>
            <a:r>
              <a:rPr lang="fr-F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h2</a:t>
            </a:r>
            <a:r>
              <a:rPr lang="fr-FR" sz="2400" dirty="0">
                <a:latin typeface="+mj-lt"/>
                <a:ea typeface="Source Code Pro" panose="020B0509030403020204" pitchFamily="49" charset="0"/>
              </a:rPr>
              <a:t>,</a:t>
            </a:r>
            <a:r>
              <a:rPr lang="fr-FR" sz="2400" b="1" dirty="0">
                <a:latin typeface="+mj-lt"/>
                <a:ea typeface="Source Code Pro" panose="020B0509030403020204" pitchFamily="49" charset="0"/>
              </a:rPr>
              <a:t> </a:t>
            </a:r>
            <a:r>
              <a:rPr lang="fr-F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h3</a:t>
            </a:r>
            <a:r>
              <a:rPr lang="fr-FR" sz="2400" dirty="0">
                <a:latin typeface="+mj-lt"/>
                <a:ea typeface="Source Code Pro" panose="020B0509030403020204" pitchFamily="49" charset="0"/>
              </a:rPr>
              <a:t>, …</a:t>
            </a:r>
          </a:p>
          <a:p>
            <a:pPr marL="457200" lvl="1" indent="0">
              <a:buNone/>
            </a:pPr>
            <a:r>
              <a:rPr lang="fr-FR" sz="2400" dirty="0"/>
              <a:t>Titre 1, Titre 2, Titre3, etc.</a:t>
            </a:r>
          </a:p>
          <a:p>
            <a:pPr marL="400050" indent="-400050">
              <a:lnSpc>
                <a:spcPct val="150000"/>
              </a:lnSpc>
              <a:spcBef>
                <a:spcPts val="624"/>
              </a:spcBef>
            </a:pPr>
            <a:r>
              <a:rPr lang="fr-F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</a:p>
          <a:p>
            <a:pPr marL="457200" lvl="1" indent="0">
              <a:buNone/>
            </a:pP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&lt;a </a:t>
            </a:r>
            <a:r>
              <a:rPr lang="fr-F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href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='</a:t>
            </a:r>
            <a:r>
              <a:rPr lang="fr-F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autrePage.hml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'&gt; lien vers une autre page&lt;/a&gt;</a:t>
            </a:r>
          </a:p>
          <a:p>
            <a:pPr marL="400050" indent="-400050">
              <a:lnSpc>
                <a:spcPct val="150000"/>
              </a:lnSpc>
            </a:pPr>
            <a:r>
              <a:rPr lang="fr-FR" sz="2400" b="1" dirty="0"/>
              <a:t>Liste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&lt;ul&gt;</a:t>
            </a:r>
          </a:p>
          <a:p>
            <a:pPr marL="0" indent="0">
              <a:buNone/>
            </a:pPr>
            <a:r>
              <a:rPr lang="it-IT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&lt;li&gt;item1 &lt;/li&gt;	</a:t>
            </a:r>
          </a:p>
          <a:p>
            <a:pPr marL="0" indent="0">
              <a:buNone/>
            </a:pPr>
            <a:r>
              <a:rPr lang="it-IT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&lt;li&gt;item2 &lt;/li&gt;</a:t>
            </a:r>
          </a:p>
          <a:p>
            <a:pPr marL="0" indent="0">
              <a:buNone/>
            </a:pPr>
            <a:r>
              <a:rPr lang="it-IT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&lt;li&gt;item3 &lt;/li&gt;</a:t>
            </a:r>
          </a:p>
          <a:p>
            <a:pPr marL="0" indent="0">
              <a:buNone/>
            </a:pPr>
            <a:r>
              <a:rPr lang="it-IT" dirty="0">
                <a:latin typeface="Source Code Pro" panose="020B0509030403020204" pitchFamily="49" charset="0"/>
                <a:ea typeface="Source Code Pro" panose="020B0509030403020204" pitchFamily="49" charset="0"/>
              </a:rPr>
              <a:t>	&lt;/ul&gt;</a:t>
            </a:r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27 mai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60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balises HTML (2/2)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lnSpc>
                <a:spcPct val="150000"/>
              </a:lnSpc>
            </a:pPr>
            <a:r>
              <a:rPr lang="fr-FR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endParaRPr lang="fr-FR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="monImage.jpg" </a:t>
            </a:r>
            <a:r>
              <a:rPr lang="fr-F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alt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="Mon image"/&gt;</a:t>
            </a:r>
          </a:p>
          <a:p>
            <a:pPr marL="400050" indent="-400050">
              <a:lnSpc>
                <a:spcPct val="150000"/>
              </a:lnSpc>
            </a:pPr>
            <a:r>
              <a:rPr lang="fr-F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div et </a:t>
            </a:r>
            <a:r>
              <a:rPr lang="fr-FR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span</a:t>
            </a:r>
            <a:endParaRPr lang="fr-FR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span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id=‘nom’&gt;J. </a:t>
            </a:r>
            <a:r>
              <a:rPr lang="fr-F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Doe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span</a:t>
            </a:r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lvl="1"/>
            <a:r>
              <a:rPr lang="fr-F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&lt;div id=‘cartes’&gt; &lt;/div&gt;</a:t>
            </a:r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>
              <a:lnSpc>
                <a:spcPct val="150000"/>
              </a:lnSpc>
            </a:pPr>
            <a:r>
              <a:rPr lang="fr-FR" sz="2400" dirty="0"/>
              <a:t>Et bien d’autres encore…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27 mai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12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HTML et arbre DOM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27 mai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401671" y="1648107"/>
            <a:ext cx="4141694" cy="4177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4238" t="14613" r="15085" b="14923"/>
          <a:stretch/>
        </p:blipFill>
        <p:spPr>
          <a:xfrm>
            <a:off x="7776275" y="1919555"/>
            <a:ext cx="532415" cy="530817"/>
          </a:xfrm>
          <a:prstGeom prst="ellipse">
            <a:avLst/>
          </a:prstGeom>
        </p:spPr>
      </p:pic>
      <p:sp>
        <p:nvSpPr>
          <p:cNvPr id="10" name="Carré corné 9"/>
          <p:cNvSpPr/>
          <p:nvPr/>
        </p:nvSpPr>
        <p:spPr>
          <a:xfrm rot="10800000">
            <a:off x="589953" y="1361920"/>
            <a:ext cx="983386" cy="1432537"/>
          </a:xfrm>
          <a:prstGeom prst="foldedCorner">
            <a:avLst>
              <a:gd name="adj" fmla="val 2859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l="2315" t="1876" r="1983" b="1302"/>
          <a:stretch/>
        </p:blipFill>
        <p:spPr>
          <a:xfrm>
            <a:off x="1017352" y="1613464"/>
            <a:ext cx="476574" cy="476573"/>
          </a:xfrm>
          <a:prstGeom prst="ellipse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295379" y="28786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Fichier HTML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607012" y="5837185"/>
            <a:ext cx="18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Navigateur Web</a:t>
            </a:r>
          </a:p>
        </p:txBody>
      </p:sp>
      <p:sp>
        <p:nvSpPr>
          <p:cNvPr id="17" name="Carré corné 16"/>
          <p:cNvSpPr/>
          <p:nvPr/>
        </p:nvSpPr>
        <p:spPr>
          <a:xfrm rot="10800000">
            <a:off x="2472412" y="2300402"/>
            <a:ext cx="983386" cy="1432537"/>
          </a:xfrm>
          <a:prstGeom prst="foldedCorner">
            <a:avLst>
              <a:gd name="adj" fmla="val 2859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107315" y="38641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Fichier HTML</a:t>
            </a:r>
          </a:p>
        </p:txBody>
      </p:sp>
      <p:sp>
        <p:nvSpPr>
          <p:cNvPr id="20" name="Carré corné 19"/>
          <p:cNvSpPr/>
          <p:nvPr/>
        </p:nvSpPr>
        <p:spPr>
          <a:xfrm rot="10800000">
            <a:off x="784394" y="3732939"/>
            <a:ext cx="983386" cy="1432537"/>
          </a:xfrm>
          <a:prstGeom prst="foldedCorner">
            <a:avLst>
              <a:gd name="adj" fmla="val 2859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669581" y="522914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Fichier …</a:t>
            </a:r>
          </a:p>
        </p:txBody>
      </p:sp>
      <p:sp>
        <p:nvSpPr>
          <p:cNvPr id="24" name="Accolade fermante 23"/>
          <p:cNvSpPr/>
          <p:nvPr/>
        </p:nvSpPr>
        <p:spPr>
          <a:xfrm>
            <a:off x="3565988" y="1604234"/>
            <a:ext cx="680626" cy="4358634"/>
          </a:xfrm>
          <a:prstGeom prst="rightBrace">
            <a:avLst>
              <a:gd name="adj1" fmla="val 2141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8">
            <a:extLst>
              <a:ext uri="{FF2B5EF4-FFF2-40B4-BE49-F238E27FC236}">
                <a16:creationId xmlns:a16="http://schemas.microsoft.com/office/drawing/2014/main" id="{3393BEB4-1965-484C-BE0F-A02E46EE3A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5" t="1876" r="1983" b="1302"/>
          <a:stretch/>
        </p:blipFill>
        <p:spPr>
          <a:xfrm>
            <a:off x="2892145" y="2476571"/>
            <a:ext cx="476574" cy="476573"/>
          </a:xfrm>
          <a:prstGeom prst="ellipse">
            <a:avLst/>
          </a:prstGeom>
        </p:spPr>
      </p:pic>
      <p:pic>
        <p:nvPicPr>
          <p:cNvPr id="26" name="Image 8">
            <a:extLst>
              <a:ext uri="{FF2B5EF4-FFF2-40B4-BE49-F238E27FC236}">
                <a16:creationId xmlns:a16="http://schemas.microsoft.com/office/drawing/2014/main" id="{4F7F71C0-EE9B-E548-91CC-6B06DD208A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5" t="1876" r="1983" b="1302"/>
          <a:stretch/>
        </p:blipFill>
        <p:spPr>
          <a:xfrm>
            <a:off x="1196462" y="3914142"/>
            <a:ext cx="476574" cy="476573"/>
          </a:xfrm>
          <a:prstGeom prst="ellipse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CFBF260-5C92-BF4E-877B-97127F2EE8C9}"/>
              </a:ext>
            </a:extLst>
          </p:cNvPr>
          <p:cNvSpPr/>
          <p:nvPr/>
        </p:nvSpPr>
        <p:spPr>
          <a:xfrm>
            <a:off x="5970906" y="2873020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EC2CF6-3E41-F245-8E9B-6D29C9D7C76D}"/>
              </a:ext>
            </a:extLst>
          </p:cNvPr>
          <p:cNvSpPr/>
          <p:nvPr/>
        </p:nvSpPr>
        <p:spPr>
          <a:xfrm>
            <a:off x="5970906" y="3748220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20DA71-7467-CC4E-91B7-9C5DAAABA291}"/>
              </a:ext>
            </a:extLst>
          </p:cNvPr>
          <p:cNvSpPr/>
          <p:nvPr/>
        </p:nvSpPr>
        <p:spPr>
          <a:xfrm>
            <a:off x="5000562" y="4572830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0214C6-9C96-6F44-A3A0-59A9CE8FB07C}"/>
              </a:ext>
            </a:extLst>
          </p:cNvPr>
          <p:cNvSpPr/>
          <p:nvPr/>
        </p:nvSpPr>
        <p:spPr>
          <a:xfrm>
            <a:off x="6927334" y="4572830"/>
            <a:ext cx="1269274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34DC7F2-C709-5743-8B53-99FD622FF952}"/>
              </a:ext>
            </a:extLst>
          </p:cNvPr>
          <p:cNvCxnSpPr>
            <a:endCxn id="28" idx="0"/>
          </p:cNvCxnSpPr>
          <p:nvPr/>
        </p:nvCxnSpPr>
        <p:spPr>
          <a:xfrm rot="5400000">
            <a:off x="5524098" y="4126022"/>
            <a:ext cx="557910" cy="335707"/>
          </a:xfrm>
          <a:prstGeom prst="bentConnector3">
            <a:avLst>
              <a:gd name="adj1" fmla="val -73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943769E-302A-E742-B21F-10915E97DAF8}"/>
              </a:ext>
            </a:extLst>
          </p:cNvPr>
          <p:cNvCxnSpPr>
            <a:stCxn id="27" idx="3"/>
            <a:endCxn id="29" idx="0"/>
          </p:cNvCxnSpPr>
          <p:nvPr/>
        </p:nvCxnSpPr>
        <p:spPr>
          <a:xfrm>
            <a:off x="7240180" y="4014920"/>
            <a:ext cx="321791" cy="557910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DFA5F0-0EC6-CB49-B319-861E6706EBE8}"/>
              </a:ext>
            </a:extLst>
          </p:cNvPr>
          <p:cNvCxnSpPr>
            <a:stCxn id="13" idx="2"/>
            <a:endCxn id="27" idx="0"/>
          </p:cNvCxnSpPr>
          <p:nvPr/>
        </p:nvCxnSpPr>
        <p:spPr>
          <a:xfrm>
            <a:off x="6605543" y="3406420"/>
            <a:ext cx="0" cy="341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31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 des développeurs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27 mai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389" y="1479791"/>
            <a:ext cx="6511282" cy="486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74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/>
            <a:r>
              <a:rPr lang="fr-FR" sz="2400" b="1" dirty="0"/>
              <a:t>Langage textuel </a:t>
            </a:r>
            <a:r>
              <a:rPr lang="fr-FR" sz="2400" dirty="0"/>
              <a:t>pour les sites Web </a:t>
            </a:r>
            <a:br>
              <a:rPr lang="fr-FR" sz="2400" dirty="0"/>
            </a:br>
            <a:r>
              <a:rPr lang="fr-FR" sz="2400" dirty="0"/>
              <a:t>(</a:t>
            </a:r>
            <a:r>
              <a:rPr lang="fr-FR" sz="2400" strike="sngStrike" dirty="0"/>
              <a:t>pas un langage de programmation</a:t>
            </a:r>
            <a:r>
              <a:rPr lang="fr-FR" sz="2400" dirty="0"/>
              <a:t>)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Ensemble de </a:t>
            </a:r>
            <a:r>
              <a:rPr lang="fr-FR" sz="2400" b="1" dirty="0"/>
              <a:t>balises</a:t>
            </a:r>
            <a:r>
              <a:rPr lang="fr-FR" sz="2400" dirty="0"/>
              <a:t> structurant le </a:t>
            </a:r>
            <a:r>
              <a:rPr lang="fr-FR" sz="2400" b="1" dirty="0"/>
              <a:t>fond</a:t>
            </a: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(forme par défaut modifiable en CSS)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Exploité par les </a:t>
            </a:r>
            <a:r>
              <a:rPr lang="fr-FR" sz="2400" b="1" dirty="0"/>
              <a:t>navigateurs</a:t>
            </a:r>
            <a:r>
              <a:rPr lang="fr-FR" sz="2400" dirty="0"/>
              <a:t> pour afficher les pages web</a:t>
            </a:r>
          </a:p>
          <a:p>
            <a:pPr marL="400050" indent="-400050"/>
            <a:endParaRPr lang="fr-FR" sz="2400" dirty="0"/>
          </a:p>
          <a:p>
            <a:pPr marL="400050" indent="-400050"/>
            <a:r>
              <a:rPr lang="fr-FR" sz="2400" dirty="0"/>
              <a:t>Les navigateurs « traduisent » le HTML </a:t>
            </a:r>
            <a:br>
              <a:rPr lang="fr-FR" sz="2400" dirty="0"/>
            </a:br>
            <a:r>
              <a:rPr lang="fr-FR" sz="2400" dirty="0"/>
              <a:t>en un </a:t>
            </a:r>
            <a:r>
              <a:rPr lang="fr-FR" sz="2400" b="1" dirty="0"/>
              <a:t>arbre d’éléments </a:t>
            </a:r>
            <a:r>
              <a:rPr lang="fr-FR" sz="2400" dirty="0"/>
              <a:t>(DOM </a:t>
            </a:r>
            <a:r>
              <a:rPr lang="fr-FR" sz="2400" dirty="0" err="1"/>
              <a:t>tree</a:t>
            </a:r>
            <a:r>
              <a:rPr lang="fr-FR" sz="2400" dirty="0"/>
              <a:t>)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27 mai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</TotalTime>
  <Words>256</Words>
  <Application>Microsoft Macintosh PowerPoint</Application>
  <PresentationFormat>On-screen Show (4:3)</PresentationFormat>
  <Paragraphs>98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Brix Slab Bold</vt:lpstr>
      <vt:lpstr>Calibri</vt:lpstr>
      <vt:lpstr>Lucida Grande</vt:lpstr>
      <vt:lpstr>Source Code Pro</vt:lpstr>
      <vt:lpstr>Wingdings</vt:lpstr>
      <vt:lpstr>Thème Office</vt:lpstr>
      <vt:lpstr>PowerPoint Presentation</vt:lpstr>
      <vt:lpstr>Bloc 1</vt:lpstr>
      <vt:lpstr>Langage pour les pages web</vt:lpstr>
      <vt:lpstr>Contenu d'une page HTML minimaliste</vt:lpstr>
      <vt:lpstr>Quelques balises HTML (1/2)</vt:lpstr>
      <vt:lpstr>Quelques balises HTML (2/2)</vt:lpstr>
      <vt:lpstr>Page HTML et arbre DOM</vt:lpstr>
      <vt:lpstr>Outil des développeurs </vt:lpstr>
      <vt:lpstr>Résumé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Pierre Bénard</cp:lastModifiedBy>
  <cp:revision>39</cp:revision>
  <dcterms:created xsi:type="dcterms:W3CDTF">2013-12-13T12:27:54Z</dcterms:created>
  <dcterms:modified xsi:type="dcterms:W3CDTF">2019-05-27T07:56:39Z</dcterms:modified>
</cp:coreProperties>
</file>