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6" r:id="rId3"/>
    <p:sldId id="259" r:id="rId4"/>
    <p:sldId id="266" r:id="rId5"/>
    <p:sldId id="278" r:id="rId6"/>
    <p:sldId id="279" r:id="rId7"/>
    <p:sldId id="280" r:id="rId8"/>
    <p:sldId id="268" r:id="rId9"/>
    <p:sldId id="273" r:id="rId10"/>
    <p:sldId id="281" r:id="rId11"/>
    <p:sldId id="282" r:id="rId12"/>
    <p:sldId id="284" r:id="rId13"/>
    <p:sldId id="283" r:id="rId14"/>
    <p:sldId id="274" r:id="rId15"/>
    <p:sldId id="272" r:id="rId16"/>
    <p:sldId id="286" r:id="rId17"/>
    <p:sldId id="287" r:id="rId18"/>
    <p:sldId id="288" r:id="rId19"/>
    <p:sldId id="285" r:id="rId20"/>
    <p:sldId id="263" r:id="rId21"/>
    <p:sldId id="264" r:id="rId2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990000"/>
    <a:srgbClr val="0000FF"/>
    <a:srgbClr val="010080"/>
    <a:srgbClr val="657B83"/>
    <a:srgbClr val="74CF9C"/>
    <a:srgbClr val="E3E47E"/>
    <a:srgbClr val="D86C6E"/>
    <a:srgbClr val="FEF6E3"/>
    <a:srgbClr val="56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/>
    <p:restoredTop sz="94830"/>
  </p:normalViewPr>
  <p:slideViewPr>
    <p:cSldViewPr snapToGrid="0" snapToObjects="1">
      <p:cViewPr varScale="1">
        <p:scale>
          <a:sx n="139" d="100"/>
          <a:sy n="139" d="100"/>
        </p:scale>
        <p:origin x="6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952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499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31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850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812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81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C310EBA0-0ADD-3240-A81F-2B58BA161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zengarde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F04FB-8408-9D4D-9B6F-DF89E2C8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Sélecteurs d’éléments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AAE995C-F935-B843-A54A-CF3BEAB7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4CE9D4-9B11-C044-AE6D-F2149B41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C15AC4-EC15-294D-8FF1-448456BE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91EA08-ADD6-F94E-A0EA-AB9C39E61E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Le classique : </a:t>
            </a:r>
            <a:r>
              <a:rPr lang="fr-FR" b="1" dirty="0"/>
              <a:t>tous</a:t>
            </a:r>
            <a:r>
              <a:rPr lang="fr-FR" dirty="0"/>
              <a:t> les paragraphes </a:t>
            </a:r>
            <a:r>
              <a:rPr lang="fr-FR" dirty="0">
                <a:solidFill>
                  <a:srgbClr val="990000"/>
                </a:solidFill>
              </a:rPr>
              <a:t>&lt;p&gt;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paragraphes </a:t>
            </a:r>
            <a:r>
              <a:rPr lang="fr-FR" dirty="0">
                <a:solidFill>
                  <a:srgbClr val="990000"/>
                </a:solidFill>
              </a:rPr>
              <a:t>&lt;p&gt;</a:t>
            </a:r>
            <a:r>
              <a:rPr lang="fr-FR" dirty="0"/>
              <a:t> </a:t>
            </a:r>
            <a:r>
              <a:rPr lang="fr-FR" b="1" dirty="0"/>
              <a:t>à l’intérieur </a:t>
            </a:r>
            <a:r>
              <a:rPr lang="fr-FR" dirty="0"/>
              <a:t>d’une balise </a:t>
            </a:r>
            <a:r>
              <a:rPr lang="fr-FR" dirty="0">
                <a:solidFill>
                  <a:srgbClr val="990000"/>
                </a:solidFill>
              </a:rPr>
              <a:t>&lt;div&gt;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</a:t>
            </a:r>
            <a:r>
              <a:rPr lang="fr-FR" dirty="0">
                <a:solidFill>
                  <a:srgbClr val="990000"/>
                </a:solidFill>
              </a:rPr>
              <a:t>&lt;h1&gt; </a:t>
            </a:r>
            <a:r>
              <a:rPr lang="fr-FR" b="1" dirty="0"/>
              <a:t>qui suivent </a:t>
            </a:r>
            <a:r>
              <a:rPr lang="fr-FR" dirty="0"/>
              <a:t>un </a:t>
            </a:r>
            <a:r>
              <a:rPr lang="fr-FR" dirty="0">
                <a:solidFill>
                  <a:srgbClr val="990000"/>
                </a:solidFill>
              </a:rPr>
              <a:t>&lt;p&gt;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</a:t>
            </a:r>
            <a:r>
              <a:rPr lang="fr-FR" dirty="0">
                <a:solidFill>
                  <a:srgbClr val="990000"/>
                </a:solidFill>
              </a:rPr>
              <a:t>&lt;h1&gt; </a:t>
            </a:r>
            <a:r>
              <a:rPr lang="fr-FR" b="1" dirty="0"/>
              <a:t>et</a:t>
            </a:r>
            <a:r>
              <a:rPr lang="fr-FR" dirty="0"/>
              <a:t> les </a:t>
            </a:r>
            <a:r>
              <a:rPr lang="fr-FR" dirty="0">
                <a:solidFill>
                  <a:srgbClr val="990000"/>
                </a:solidFill>
              </a:rPr>
              <a:t>&lt;h2&gt;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2DE085-D13E-E746-ABE6-6EDACC4C4F07}"/>
              </a:ext>
            </a:extLst>
          </p:cNvPr>
          <p:cNvSpPr txBox="1">
            <a:spLocks/>
          </p:cNvSpPr>
          <p:nvPr/>
        </p:nvSpPr>
        <p:spPr>
          <a:xfrm>
            <a:off x="901702" y="1758533"/>
            <a:ext cx="4662069" cy="46416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BDA743-453C-D04E-A61B-DB4041B24873}"/>
              </a:ext>
            </a:extLst>
          </p:cNvPr>
          <p:cNvSpPr txBox="1">
            <a:spLocks/>
          </p:cNvSpPr>
          <p:nvPr/>
        </p:nvSpPr>
        <p:spPr>
          <a:xfrm>
            <a:off x="901701" y="3051241"/>
            <a:ext cx="4662071" cy="46416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div p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C1712D7-4BFD-9948-88AA-4CC62B199E9E}"/>
              </a:ext>
            </a:extLst>
          </p:cNvPr>
          <p:cNvSpPr txBox="1">
            <a:spLocks/>
          </p:cNvSpPr>
          <p:nvPr/>
        </p:nvSpPr>
        <p:spPr>
          <a:xfrm>
            <a:off x="901701" y="4403222"/>
            <a:ext cx="4662071" cy="46416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 + h1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80D5F04-98EE-8D42-8F2D-37F92BE7C9EE}"/>
              </a:ext>
            </a:extLst>
          </p:cNvPr>
          <p:cNvSpPr txBox="1">
            <a:spLocks/>
          </p:cNvSpPr>
          <p:nvPr/>
        </p:nvSpPr>
        <p:spPr>
          <a:xfrm>
            <a:off x="901701" y="5709173"/>
            <a:ext cx="4662071" cy="46416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h1, h2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0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CCB8C-B28C-C947-918B-80C0A530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Sélecteur de classe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AFED78-0C80-9F41-9A6C-C99094CB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ED245A-0AD1-BE42-897A-E8A9016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584258-25F4-5F45-B880-D4DF846C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C686FB-D53D-5343-96C0-FD3799EBAC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On peut ajouter une </a:t>
            </a:r>
            <a:r>
              <a:rPr lang="fr-FR" b="1" dirty="0"/>
              <a:t>classe</a:t>
            </a:r>
            <a:r>
              <a:rPr lang="fr-FR" dirty="0"/>
              <a:t> à toute balise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Style appliqué à </a:t>
            </a:r>
            <a:r>
              <a:rPr lang="fr-FR" b="1" dirty="0"/>
              <a:t>toutes</a:t>
            </a:r>
            <a:r>
              <a:rPr lang="fr-FR" dirty="0"/>
              <a:t> les balises de la </a:t>
            </a:r>
            <a:r>
              <a:rPr lang="fr-FR" b="1" dirty="0"/>
              <a:t>classe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pPr marL="0" indent="0">
              <a:buNone/>
            </a:pPr>
            <a:r>
              <a:rPr lang="fr-FR" dirty="0"/>
              <a:t>		Un élément peut avoir </a:t>
            </a:r>
            <a:r>
              <a:rPr lang="fr-FR" b="1" dirty="0"/>
              <a:t>plusieurs</a:t>
            </a:r>
            <a:r>
              <a:rPr lang="fr-FR" dirty="0"/>
              <a:t> classes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846071-AAB0-B04A-AD2B-C38095ED47FC}"/>
              </a:ext>
            </a:extLst>
          </p:cNvPr>
          <p:cNvSpPr txBox="1">
            <a:spLocks/>
          </p:cNvSpPr>
          <p:nvPr/>
        </p:nvSpPr>
        <p:spPr>
          <a:xfrm>
            <a:off x="901702" y="1840363"/>
            <a:ext cx="6666471" cy="1643701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&lt;h1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class=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"beau"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Joli titre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&lt;/h1&gt;</a:t>
            </a:r>
            <a:b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&lt;p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class=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"beau"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Ce paragraphe est beau.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&lt;/p&gt;</a:t>
            </a:r>
          </a:p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&lt;h2&gt;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Moins beau!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&lt;h2&gt;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D21177-2E74-7E44-B89A-2C0D6A2F9A97}"/>
              </a:ext>
            </a:extLst>
          </p:cNvPr>
          <p:cNvSpPr txBox="1">
            <a:spLocks/>
          </p:cNvSpPr>
          <p:nvPr/>
        </p:nvSpPr>
        <p:spPr>
          <a:xfrm>
            <a:off x="901701" y="4517783"/>
            <a:ext cx="6666471" cy="698855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.beau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</p:txBody>
      </p:sp>
      <p:pic>
        <p:nvPicPr>
          <p:cNvPr id="12" name="Graphique 11" descr="Avertissement">
            <a:extLst>
              <a:ext uri="{FF2B5EF4-FFF2-40B4-BE49-F238E27FC236}">
                <a16:creationId xmlns:a16="http://schemas.microsoft.com/office/drawing/2014/main" id="{0BC9223C-027F-D343-8FE6-890A2A77E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701" y="5596466"/>
            <a:ext cx="468792" cy="4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4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6BF8F-1C0A-6648-BB5C-FF2D2046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Pseudo classes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86F580-4B83-4A40-9E8A-2D186DCA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F40588-2712-1B41-9DA9-66C81B6A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25222F-3E77-4443-866D-037475DA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E3F21A-2F82-654D-A5DB-4C26F77A29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Classe automatique attribuée à un élément </a:t>
            </a:r>
            <a:br>
              <a:rPr lang="fr-FR" dirty="0"/>
            </a:br>
            <a:r>
              <a:rPr lang="fr-FR" dirty="0"/>
              <a:t>lorsqu’un </a:t>
            </a:r>
            <a:r>
              <a:rPr lang="fr-FR" b="1" dirty="0"/>
              <a:t>événement</a:t>
            </a:r>
            <a:r>
              <a:rPr lang="fr-FR" dirty="0"/>
              <a:t> se produit</a:t>
            </a:r>
          </a:p>
          <a:p>
            <a:pPr lvl="1"/>
            <a:r>
              <a:rPr lang="fr-FR" dirty="0"/>
              <a:t>Clic ou survol d’un lien avec la souris</a:t>
            </a:r>
          </a:p>
          <a:p>
            <a:pPr lvl="1"/>
            <a:r>
              <a:rPr lang="fr-FR" dirty="0"/>
              <a:t>Lien déjà visité</a:t>
            </a:r>
          </a:p>
          <a:p>
            <a:pPr lvl="1"/>
            <a:r>
              <a:rPr lang="fr-FR" dirty="0"/>
              <a:t>Premier caractère d’un paragraphe </a:t>
            </a:r>
          </a:p>
          <a:p>
            <a:pPr lvl="1"/>
            <a:r>
              <a:rPr lang="fr-FR" dirty="0"/>
              <a:t>Etc.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251C71-B845-3745-95A0-621856B0FFCE}"/>
              </a:ext>
            </a:extLst>
          </p:cNvPr>
          <p:cNvSpPr txBox="1">
            <a:spLocks/>
          </p:cNvSpPr>
          <p:nvPr/>
        </p:nvSpPr>
        <p:spPr>
          <a:xfrm>
            <a:off x="901701" y="3966519"/>
            <a:ext cx="6666471" cy="1940011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:link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black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:visited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gray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h1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:hover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font-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weight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bold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</a:rPr>
              <a:t>p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</a:rPr>
              <a:t>:first-letter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</a:rPr>
              <a:t> </a:t>
            </a:r>
            <a:r>
              <a:rPr lang="fr-FR" sz="2000">
                <a:solidFill>
                  <a:srgbClr val="657B83"/>
                </a:solidFill>
                <a:latin typeface="Source Code Pro" panose="020B0509030403020204" pitchFamily="49" charset="0"/>
              </a:rPr>
              <a:t>{ </a:t>
            </a:r>
            <a:r>
              <a:rPr lang="fr-FR" sz="2000">
                <a:solidFill>
                  <a:srgbClr val="990000"/>
                </a:solidFill>
                <a:latin typeface="Source Code Pro" panose="020B0509030403020204" pitchFamily="49" charset="0"/>
              </a:rPr>
              <a:t>font-size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</a:rPr>
              <a:t>200%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 }</a:t>
            </a:r>
          </a:p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</a:rPr>
              <a:t>ul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</a:rPr>
              <a:t>:first-child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{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</a:rPr>
              <a:t>green;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46315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CCB8C-B28C-C947-918B-80C0A530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Sélecteur d’identificateur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AFED78-0C80-9F41-9A6C-C99094CB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ED245A-0AD1-BE42-897A-E8A9016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584258-25F4-5F45-B880-D4DF846C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C686FB-D53D-5343-96C0-FD3799EBA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405446" cy="5139898"/>
          </a:xfrm>
        </p:spPr>
        <p:txBody>
          <a:bodyPr>
            <a:normAutofit/>
          </a:bodyPr>
          <a:lstStyle/>
          <a:p>
            <a:r>
              <a:rPr lang="fr-FR" dirty="0"/>
              <a:t>On peut ajouter un </a:t>
            </a:r>
            <a:r>
              <a:rPr lang="fr-FR" b="1" dirty="0"/>
              <a:t>identificateur unique</a:t>
            </a:r>
            <a:r>
              <a:rPr lang="fr-FR" dirty="0"/>
              <a:t> à toute balise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Style appliqué à l’</a:t>
            </a:r>
            <a:r>
              <a:rPr lang="fr-FR" b="1" dirty="0"/>
              <a:t>unique élément</a:t>
            </a:r>
            <a:r>
              <a:rPr lang="fr-FR" dirty="0"/>
              <a:t> ayant cet identificateur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pPr marL="0" indent="0">
              <a:buNone/>
            </a:pPr>
            <a:r>
              <a:rPr lang="fr-FR" dirty="0"/>
              <a:t>		Plus aucune balise ne peut utiliser ce style 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846071-AAB0-B04A-AD2B-C38095ED47FC}"/>
              </a:ext>
            </a:extLst>
          </p:cNvPr>
          <p:cNvSpPr txBox="1">
            <a:spLocks/>
          </p:cNvSpPr>
          <p:nvPr/>
        </p:nvSpPr>
        <p:spPr>
          <a:xfrm>
            <a:off x="901702" y="1840363"/>
            <a:ext cx="6666471" cy="628517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&lt;div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entete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Joli titre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&lt;/div&gt;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D21177-2E74-7E44-B89A-2C0D6A2F9A97}"/>
              </a:ext>
            </a:extLst>
          </p:cNvPr>
          <p:cNvSpPr txBox="1">
            <a:spLocks/>
          </p:cNvSpPr>
          <p:nvPr/>
        </p:nvSpPr>
        <p:spPr>
          <a:xfrm>
            <a:off x="901701" y="3582281"/>
            <a:ext cx="6666471" cy="698855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#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entete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</p:txBody>
      </p:sp>
      <p:pic>
        <p:nvPicPr>
          <p:cNvPr id="12" name="Graphique 11" descr="Avertissement">
            <a:extLst>
              <a:ext uri="{FF2B5EF4-FFF2-40B4-BE49-F238E27FC236}">
                <a16:creationId xmlns:a16="http://schemas.microsoft.com/office/drawing/2014/main" id="{0BC9223C-027F-D343-8FE6-890A2A77E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701" y="5160141"/>
            <a:ext cx="468792" cy="4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2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1D41-FD24-2A4C-A8D0-86EB5557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Cascade et priorités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55B6-3956-EB44-90B6-D4EB4D98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D601-127F-104C-A384-EF5CEAAA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05A9-962F-7843-908C-8E40FDB9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DC640B6-42CC-FF48-8225-1EB65FC43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4599683"/>
          </a:xfrm>
        </p:spPr>
        <p:txBody>
          <a:bodyPr/>
          <a:lstStyle/>
          <a:p>
            <a:r>
              <a:rPr lang="fr-FR" dirty="0"/>
              <a:t>Même propriété définie par </a:t>
            </a:r>
            <a:r>
              <a:rPr lang="fr-FR" b="1" dirty="0"/>
              <a:t>plusieurs règles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sz="1600" b="1" dirty="0"/>
          </a:p>
          <a:p>
            <a:endParaRPr lang="fr-FR" sz="1600" b="1" dirty="0"/>
          </a:p>
          <a:p>
            <a:pPr marL="400050" lvl="0" indent="-400050">
              <a:buClr>
                <a:srgbClr val="EC6C43"/>
              </a:buClr>
              <a:buFont typeface="Lucida Grande"/>
              <a:buChar char="➔"/>
            </a:pPr>
            <a:endParaRPr lang="fr-FR" dirty="0"/>
          </a:p>
          <a:p>
            <a:pPr marL="400050" lvl="0" indent="-400050">
              <a:buClr>
                <a:srgbClr val="EC6C43"/>
              </a:buClr>
              <a:buFont typeface="Lucida Grande"/>
              <a:buChar char="➔"/>
            </a:pPr>
            <a:r>
              <a:rPr lang="fr-FR" dirty="0"/>
              <a:t>Règles de priorités (assez complexes)</a:t>
            </a:r>
          </a:p>
          <a:p>
            <a:pPr marL="400050" lvl="0" indent="-400050">
              <a:buClr>
                <a:srgbClr val="EC6C43"/>
              </a:buClr>
              <a:buFont typeface="Lucida Grande"/>
              <a:buChar char="➔"/>
            </a:pPr>
            <a:r>
              <a:rPr lang="fr-FR" dirty="0"/>
              <a:t>À priorités égales, ordre linéaire dans le CSS</a:t>
            </a:r>
          </a:p>
          <a:p>
            <a:endParaRPr lang="fr-FR" b="1" dirty="0"/>
          </a:p>
          <a:p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6C1C2E-2242-6341-AAE2-7601707E27C7}"/>
              </a:ext>
            </a:extLst>
          </p:cNvPr>
          <p:cNvSpPr txBox="1"/>
          <p:nvPr/>
        </p:nvSpPr>
        <p:spPr>
          <a:xfrm>
            <a:off x="6256727" y="262801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1" dirty="0" err="1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styles.css</a:t>
            </a:r>
            <a:endParaRPr lang="fr-FR" sz="1400" b="1" i="1" dirty="0">
              <a:solidFill>
                <a:schemeClr val="bg1"/>
              </a:solidFill>
              <a:latin typeface="Source Code Pro Semibold" panose="020B0509030403020204" pitchFamily="49" charset="0"/>
              <a:ea typeface="Source Code Pro Semibold" panose="020B0509030403020204" pitchFamily="49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BF32D48-B375-0D44-9294-A95674B5359D}"/>
              </a:ext>
            </a:extLst>
          </p:cNvPr>
          <p:cNvSpPr txBox="1">
            <a:spLocks/>
          </p:cNvSpPr>
          <p:nvPr/>
        </p:nvSpPr>
        <p:spPr>
          <a:xfrm>
            <a:off x="1236633" y="1878505"/>
            <a:ext cx="6666471" cy="132148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h1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black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#principal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green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.beau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blue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6DF387-90D7-D646-8AB3-3603D076AB45}"/>
              </a:ext>
            </a:extLst>
          </p:cNvPr>
          <p:cNvSpPr txBox="1">
            <a:spLocks/>
          </p:cNvSpPr>
          <p:nvPr/>
        </p:nvSpPr>
        <p:spPr>
          <a:xfrm>
            <a:off x="1236632" y="3364532"/>
            <a:ext cx="6666471" cy="90486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&lt;h1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"principal"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class=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"beau"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Mon beau titre principal 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&lt;/h1&gt;</a:t>
            </a:r>
          </a:p>
        </p:txBody>
      </p:sp>
      <p:sp>
        <p:nvSpPr>
          <p:cNvPr id="20" name="Flèche droite rayée 19">
            <a:extLst>
              <a:ext uri="{FF2B5EF4-FFF2-40B4-BE49-F238E27FC236}">
                <a16:creationId xmlns:a16="http://schemas.microsoft.com/office/drawing/2014/main" id="{F61641B7-3026-9348-BCBF-3182C1877534}"/>
              </a:ext>
            </a:extLst>
          </p:cNvPr>
          <p:cNvSpPr/>
          <p:nvPr/>
        </p:nvSpPr>
        <p:spPr>
          <a:xfrm>
            <a:off x="581607" y="5861217"/>
            <a:ext cx="633046" cy="344658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ABE04A00-2BD6-FA41-892C-9FD5AB9CB833}"/>
              </a:ext>
            </a:extLst>
          </p:cNvPr>
          <p:cNvGrpSpPr/>
          <p:nvPr/>
        </p:nvGrpSpPr>
        <p:grpSpPr>
          <a:xfrm>
            <a:off x="1618559" y="5200988"/>
            <a:ext cx="6100326" cy="1171405"/>
            <a:chOff x="1582889" y="4953827"/>
            <a:chExt cx="6100326" cy="1171405"/>
          </a:xfrm>
        </p:grpSpPr>
        <p:sp>
          <p:nvSpPr>
            <p:cNvPr id="18" name="TextBox 16">
              <a:extLst>
                <a:ext uri="{FF2B5EF4-FFF2-40B4-BE49-F238E27FC236}">
                  <a16:creationId xmlns:a16="http://schemas.microsoft.com/office/drawing/2014/main" id="{595BF695-E72B-FE4C-9B8A-FDD64763EE11}"/>
                </a:ext>
              </a:extLst>
            </p:cNvPr>
            <p:cNvSpPr txBox="1"/>
            <p:nvPr/>
          </p:nvSpPr>
          <p:spPr>
            <a:xfrm>
              <a:off x="6424537" y="4953827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b="1" i="1" dirty="0" err="1">
                  <a:solidFill>
                    <a:schemeClr val="bg1"/>
                  </a:solidFill>
                  <a:latin typeface="Source Code Pro Semibold" panose="020B0509030403020204" pitchFamily="49" charset="0"/>
                  <a:ea typeface="Source Code Pro Semibold" panose="020B0509030403020204" pitchFamily="49" charset="0"/>
                </a:rPr>
                <a:t>index.html</a:t>
              </a:r>
              <a:endParaRPr lang="fr-FR" sz="1400" b="1" i="1" dirty="0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endParaRPr>
            </a:p>
          </p:txBody>
        </p:sp>
        <p:sp>
          <p:nvSpPr>
            <p:cNvPr id="19" name="TextBox 6">
              <a:extLst>
                <a:ext uri="{FF2B5EF4-FFF2-40B4-BE49-F238E27FC236}">
                  <a16:creationId xmlns:a16="http://schemas.microsoft.com/office/drawing/2014/main" id="{DE561DF7-7202-AB4F-A8A4-D6856B08BFC9}"/>
                </a:ext>
              </a:extLst>
            </p:cNvPr>
            <p:cNvSpPr txBox="1"/>
            <p:nvPr/>
          </p:nvSpPr>
          <p:spPr>
            <a:xfrm>
              <a:off x="1698126" y="5670135"/>
              <a:ext cx="51498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B050"/>
                  </a:solidFill>
                </a:rPr>
                <a:t>Mon beau titre principal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404A649F-5039-D344-B8B0-9051828E9644}"/>
                </a:ext>
              </a:extLst>
            </p:cNvPr>
            <p:cNvSpPr/>
            <p:nvPr/>
          </p:nvSpPr>
          <p:spPr>
            <a:xfrm>
              <a:off x="1582889" y="5273668"/>
              <a:ext cx="5932516" cy="851564"/>
            </a:xfrm>
            <a:prstGeom prst="roundRect">
              <a:avLst>
                <a:gd name="adj" fmla="val 3930"/>
              </a:avLst>
            </a:prstGeom>
            <a:noFill/>
            <a:ln w="12700">
              <a:solidFill>
                <a:srgbClr val="657B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6FD256F0-17B8-C242-9027-C6A9A92F2A4F}"/>
                </a:ext>
              </a:extLst>
            </p:cNvPr>
            <p:cNvSpPr/>
            <p:nvPr/>
          </p:nvSpPr>
          <p:spPr>
            <a:xfrm>
              <a:off x="1596957" y="5285730"/>
              <a:ext cx="5904000" cy="295713"/>
            </a:xfrm>
            <a:prstGeom prst="roundRect">
              <a:avLst>
                <a:gd name="adj" fmla="val 929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EF735648-0012-B94B-809B-A571431CACC4}"/>
                </a:ext>
              </a:extLst>
            </p:cNvPr>
            <p:cNvSpPr/>
            <p:nvPr/>
          </p:nvSpPr>
          <p:spPr>
            <a:xfrm>
              <a:off x="1631459" y="5382922"/>
              <a:ext cx="133335" cy="133335"/>
            </a:xfrm>
            <a:prstGeom prst="ellipse">
              <a:avLst/>
            </a:prstGeom>
            <a:solidFill>
              <a:srgbClr val="D86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AD90B05A-1839-A442-8729-11444EF260C1}"/>
                </a:ext>
              </a:extLst>
            </p:cNvPr>
            <p:cNvSpPr/>
            <p:nvPr/>
          </p:nvSpPr>
          <p:spPr>
            <a:xfrm>
              <a:off x="1813364" y="5380439"/>
              <a:ext cx="133335" cy="133335"/>
            </a:xfrm>
            <a:prstGeom prst="ellipse">
              <a:avLst/>
            </a:prstGeom>
            <a:solidFill>
              <a:srgbClr val="E3E4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A789492A-B64D-834A-AD06-E9BF988337AA}"/>
                </a:ext>
              </a:extLst>
            </p:cNvPr>
            <p:cNvSpPr/>
            <p:nvPr/>
          </p:nvSpPr>
          <p:spPr>
            <a:xfrm>
              <a:off x="2000309" y="5380438"/>
              <a:ext cx="133335" cy="133335"/>
            </a:xfrm>
            <a:prstGeom prst="ellipse">
              <a:avLst/>
            </a:prstGeom>
            <a:solidFill>
              <a:srgbClr val="74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CB2214-1C90-654A-9A27-4A2801DDA6FB}"/>
                </a:ext>
              </a:extLst>
            </p:cNvPr>
            <p:cNvSpPr/>
            <p:nvPr/>
          </p:nvSpPr>
          <p:spPr>
            <a:xfrm>
              <a:off x="2286274" y="5345268"/>
              <a:ext cx="5106572" cy="183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Graphique 26" descr="Loupe">
              <a:extLst>
                <a:ext uri="{FF2B5EF4-FFF2-40B4-BE49-F238E27FC236}">
                  <a16:creationId xmlns:a16="http://schemas.microsoft.com/office/drawing/2014/main" id="{FACAF2D0-56DC-E24C-A06A-57E8ADAF2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17394" y="5362988"/>
              <a:ext cx="150785" cy="150785"/>
            </a:xfrm>
            <a:prstGeom prst="rect">
              <a:avLst/>
            </a:prstGeom>
          </p:spPr>
        </p:pic>
        <p:pic>
          <p:nvPicPr>
            <p:cNvPr id="28" name="Graphique 27" descr="Répéter">
              <a:extLst>
                <a:ext uri="{FF2B5EF4-FFF2-40B4-BE49-F238E27FC236}">
                  <a16:creationId xmlns:a16="http://schemas.microsoft.com/office/drawing/2014/main" id="{216D99D3-9B12-C842-8EB6-C6B63887B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34301" y="5348892"/>
              <a:ext cx="196426" cy="196426"/>
            </a:xfrm>
            <a:prstGeom prst="rect">
              <a:avLst/>
            </a:prstGeom>
          </p:spPr>
        </p:pic>
      </p:grpSp>
      <p:sp>
        <p:nvSpPr>
          <p:cNvPr id="29" name="Plus 28">
            <a:extLst>
              <a:ext uri="{FF2B5EF4-FFF2-40B4-BE49-F238E27FC236}">
                <a16:creationId xmlns:a16="http://schemas.microsoft.com/office/drawing/2014/main" id="{DBD67185-79A6-0B43-9E37-E1E388444649}"/>
              </a:ext>
            </a:extLst>
          </p:cNvPr>
          <p:cNvSpPr/>
          <p:nvPr/>
        </p:nvSpPr>
        <p:spPr>
          <a:xfrm>
            <a:off x="498145" y="3163677"/>
            <a:ext cx="295422" cy="379828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59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71008C-33D2-564A-9A5C-DE60B3631B5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9400" y="1107811"/>
            <a:ext cx="8644466" cy="501835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b="1" dirty="0"/>
              <a:t>Un élément</a:t>
            </a:r>
            <a:r>
              <a:rPr lang="fr-FR" sz="2400" dirty="0"/>
              <a:t> HTML = </a:t>
            </a:r>
            <a:r>
              <a:rPr lang="fr-FR" sz="2400" b="1" dirty="0"/>
              <a:t>une boîte</a:t>
            </a:r>
          </a:p>
          <a:p>
            <a:pPr lvl="1"/>
            <a:r>
              <a:rPr lang="fr-FR" sz="1800" dirty="0"/>
              <a:t>dimensions </a:t>
            </a:r>
            <a:r>
              <a:rPr lang="fr-FR" sz="1600" dirty="0"/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width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height</a:t>
            </a:r>
            <a:r>
              <a:rPr lang="fr-FR" sz="1600" dirty="0"/>
              <a:t>)</a:t>
            </a:r>
          </a:p>
          <a:p>
            <a:pPr lvl="1"/>
            <a:r>
              <a:rPr lang="fr-FR" sz="1800" dirty="0"/>
              <a:t>marges intérieures </a:t>
            </a:r>
            <a:r>
              <a:rPr lang="fr-FR" sz="1600" dirty="0"/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padding</a:t>
            </a:r>
            <a:r>
              <a:rPr lang="fr-FR" sz="1600" dirty="0"/>
              <a:t>) </a:t>
            </a:r>
          </a:p>
          <a:p>
            <a:pPr lvl="1"/>
            <a:r>
              <a:rPr lang="fr-FR" sz="1800" dirty="0"/>
              <a:t>marges extérieures </a:t>
            </a:r>
            <a:r>
              <a:rPr lang="fr-FR" sz="1600" dirty="0"/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margin</a:t>
            </a:r>
            <a:r>
              <a:rPr lang="fr-FR" sz="1600" dirty="0"/>
              <a:t>) </a:t>
            </a:r>
          </a:p>
          <a:p>
            <a:pPr lvl="1"/>
            <a:r>
              <a:rPr lang="fr-FR" sz="1800" dirty="0"/>
              <a:t>encadrement </a:t>
            </a:r>
            <a:r>
              <a:rPr lang="fr-FR" sz="1600" dirty="0"/>
              <a:t>(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border</a:t>
            </a:r>
            <a:r>
              <a:rPr lang="fr-FR" sz="1600" dirty="0"/>
              <a:t>)</a:t>
            </a:r>
          </a:p>
          <a:p>
            <a:pPr marL="401638" indent="-401638">
              <a:lnSpc>
                <a:spcPct val="150000"/>
              </a:lnSpc>
            </a:pPr>
            <a:r>
              <a:rPr lang="fr-FR" sz="2400" dirty="0"/>
              <a:t>boîtes affichées au kilomètres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Éléments </a:t>
            </a:r>
            <a:r>
              <a:rPr lang="fr-FR" sz="2400" b="1" dirty="0"/>
              <a:t>imbriquées</a:t>
            </a:r>
            <a:r>
              <a:rPr lang="fr-FR" sz="2400" dirty="0"/>
              <a:t> = boîtes imbriquées</a:t>
            </a:r>
            <a:endParaRPr lang="fr-FR" dirty="0"/>
          </a:p>
          <a:p>
            <a:pPr lvl="1"/>
            <a:r>
              <a:rPr lang="fr-FR" sz="1800" dirty="0"/>
              <a:t>contrôle du positionnement </a:t>
            </a:r>
            <a:r>
              <a:rPr lang="fr-FR" sz="1600" dirty="0"/>
              <a:t>(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position</a:t>
            </a:r>
            <a:r>
              <a:rPr lang="fr-FR" sz="1600" dirty="0"/>
              <a:t>) et </a:t>
            </a:r>
            <a:r>
              <a:rPr lang="fr-FR" sz="1800" dirty="0"/>
              <a:t>des débordements</a:t>
            </a:r>
            <a:r>
              <a:rPr lang="fr-FR" sz="1600" dirty="0"/>
              <a:t> 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overflow</a:t>
            </a:r>
            <a:r>
              <a:rPr lang="fr-FR" sz="1600" dirty="0"/>
              <a:t>)</a:t>
            </a:r>
          </a:p>
          <a:p>
            <a:pPr lvl="1"/>
            <a:r>
              <a:rPr lang="fr-FR" sz="1800" dirty="0"/>
              <a:t>rapidement complexe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E5049-3D68-0B4C-8368-A3F7326D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Pagination : Modèle de boîtes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32B8D-BBE5-8C4E-9272-18FBB169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54689-6744-D64C-AE5A-D5DF8638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98D25-B28C-A949-9B74-5E32FB63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D0EA-1410-614D-B508-C3507AD713B7}"/>
              </a:ext>
            </a:extLst>
          </p:cNvPr>
          <p:cNvSpPr/>
          <p:nvPr/>
        </p:nvSpPr>
        <p:spPr>
          <a:xfrm>
            <a:off x="5265549" y="1442273"/>
            <a:ext cx="3421251" cy="2616048"/>
          </a:xfrm>
          <a:prstGeom prst="rect">
            <a:avLst/>
          </a:prstGeom>
          <a:solidFill>
            <a:srgbClr val="F9CD9F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6E6C00-99E6-194F-8254-D9BFE175F4D6}"/>
              </a:ext>
            </a:extLst>
          </p:cNvPr>
          <p:cNvSpPr/>
          <p:nvPr/>
        </p:nvSpPr>
        <p:spPr>
          <a:xfrm>
            <a:off x="5562433" y="1696716"/>
            <a:ext cx="2827480" cy="2105259"/>
          </a:xfrm>
          <a:prstGeom prst="rect">
            <a:avLst/>
          </a:prstGeom>
          <a:solidFill>
            <a:srgbClr val="FDDD9B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C3F94-4B3F-D047-ADDF-DA3B0D295DB3}"/>
              </a:ext>
            </a:extLst>
          </p:cNvPr>
          <p:cNvSpPr/>
          <p:nvPr/>
        </p:nvSpPr>
        <p:spPr>
          <a:xfrm>
            <a:off x="5814118" y="1923422"/>
            <a:ext cx="2311129" cy="1646872"/>
          </a:xfrm>
          <a:prstGeom prst="rect">
            <a:avLst/>
          </a:prstGeom>
          <a:solidFill>
            <a:srgbClr val="C3D08B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8AB252-CA57-8F4B-B7C6-14EB14613F70}"/>
              </a:ext>
            </a:extLst>
          </p:cNvPr>
          <p:cNvSpPr txBox="1"/>
          <p:nvPr/>
        </p:nvSpPr>
        <p:spPr>
          <a:xfrm>
            <a:off x="5230058" y="1421333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margin</a:t>
            </a:r>
            <a:endParaRPr lang="fr-FR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B4B34C-BF08-2C43-8CCA-42996617454F}"/>
              </a:ext>
            </a:extLst>
          </p:cNvPr>
          <p:cNvSpPr txBox="1"/>
          <p:nvPr/>
        </p:nvSpPr>
        <p:spPr>
          <a:xfrm>
            <a:off x="5532479" y="1673797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border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88A80-A134-5646-A68C-8471F6229DE8}"/>
              </a:ext>
            </a:extLst>
          </p:cNvPr>
          <p:cNvSpPr/>
          <p:nvPr/>
        </p:nvSpPr>
        <p:spPr>
          <a:xfrm>
            <a:off x="6098353" y="2154001"/>
            <a:ext cx="1755642" cy="1188365"/>
          </a:xfrm>
          <a:prstGeom prst="rect">
            <a:avLst/>
          </a:prstGeom>
          <a:solidFill>
            <a:srgbClr val="8CB5C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9E42EF-D661-CC4A-9D12-49B94A7E09B7}"/>
              </a:ext>
            </a:extLst>
          </p:cNvPr>
          <p:cNvCxnSpPr>
            <a:cxnSpLocks/>
          </p:cNvCxnSpPr>
          <p:nvPr/>
        </p:nvCxnSpPr>
        <p:spPr>
          <a:xfrm>
            <a:off x="6091861" y="2368173"/>
            <a:ext cx="1755642" cy="344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2617B8-5CA1-224F-B3F6-5184E8D2A2DA}"/>
              </a:ext>
            </a:extLst>
          </p:cNvPr>
          <p:cNvCxnSpPr>
            <a:cxnSpLocks/>
          </p:cNvCxnSpPr>
          <p:nvPr/>
        </p:nvCxnSpPr>
        <p:spPr>
          <a:xfrm flipV="1">
            <a:off x="6362888" y="2154001"/>
            <a:ext cx="1" cy="118836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32DB8BF-560B-064F-9A52-8EDA227ED628}"/>
              </a:ext>
            </a:extLst>
          </p:cNvPr>
          <p:cNvSpPr txBox="1"/>
          <p:nvPr/>
        </p:nvSpPr>
        <p:spPr>
          <a:xfrm>
            <a:off x="7142645" y="2360680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width</a:t>
            </a:r>
            <a:endParaRPr lang="fr-FR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BADBD4-E805-1A4A-8716-63F8BF6582AC}"/>
              </a:ext>
            </a:extLst>
          </p:cNvPr>
          <p:cNvSpPr txBox="1"/>
          <p:nvPr/>
        </p:nvSpPr>
        <p:spPr>
          <a:xfrm>
            <a:off x="6312294" y="300248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height</a:t>
            </a:r>
            <a:endParaRPr lang="fr-FR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8E9D00-AEF1-394E-BABA-2D57190D6F9B}"/>
              </a:ext>
            </a:extLst>
          </p:cNvPr>
          <p:cNvSpPr txBox="1"/>
          <p:nvPr/>
        </p:nvSpPr>
        <p:spPr>
          <a:xfrm>
            <a:off x="5814118" y="1889052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padding</a:t>
            </a:r>
            <a:endParaRPr lang="fr-FR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FDA3C8-F281-5046-B611-74135653AE08}"/>
              </a:ext>
            </a:extLst>
          </p:cNvPr>
          <p:cNvSpPr txBox="1"/>
          <p:nvPr/>
        </p:nvSpPr>
        <p:spPr>
          <a:xfrm>
            <a:off x="6490224" y="2624357"/>
            <a:ext cx="958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3036943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D1BDB-9CCB-324A-9F50-8BB6508F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Boîte </a:t>
            </a:r>
            <a:r>
              <a:rPr lang="fr-FR" b="1" i="1" dirty="0"/>
              <a:t>block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9B1C76-EEB5-F04D-B29C-46E94431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5E64A5-7038-9440-B8CC-9A5F9C60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49C59A-DE19-5743-B6A8-1A8187D5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22AB4F-84D7-5349-860B-CC53A3B512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Éléments : </a:t>
            </a:r>
            <a:r>
              <a:rPr lang="fr-FR" dirty="0">
                <a:solidFill>
                  <a:srgbClr val="990000"/>
                </a:solidFill>
              </a:rPr>
              <a:t>&lt;p&gt;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&lt;h1&gt;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&lt;div&gt;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ul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ol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 … </a:t>
            </a:r>
          </a:p>
          <a:p>
            <a:pPr lvl="1"/>
            <a:r>
              <a:rPr lang="fr-FR" dirty="0"/>
              <a:t>Prend toute la largeur de la page</a:t>
            </a:r>
          </a:p>
          <a:p>
            <a:pPr lvl="2"/>
            <a:r>
              <a:rPr lang="fr-FR" dirty="0"/>
              <a:t>Flux du haut vers le bas</a:t>
            </a:r>
          </a:p>
          <a:p>
            <a:pPr lvl="1"/>
            <a:r>
              <a:rPr lang="fr-FR" dirty="0"/>
              <a:t>Possède une hauteur et largeur</a:t>
            </a:r>
          </a:p>
          <a:p>
            <a:pPr lvl="1"/>
            <a:r>
              <a:rPr lang="fr-FR" dirty="0"/>
              <a:t>Peut avoir des éléments fils de type </a:t>
            </a:r>
            <a:r>
              <a:rPr lang="fr-FR" i="1" dirty="0"/>
              <a:t>block</a:t>
            </a:r>
            <a:r>
              <a:rPr lang="fr-FR" dirty="0"/>
              <a:t> ou </a:t>
            </a:r>
            <a:r>
              <a:rPr lang="fr-FR" i="1"/>
              <a:t>inline</a:t>
            </a:r>
            <a:endParaRPr lang="fr-FR" i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F3D9743-9FB9-A840-92D5-53A95D1A4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59" b="5412"/>
          <a:stretch/>
        </p:blipFill>
        <p:spPr>
          <a:xfrm>
            <a:off x="2298356" y="3585261"/>
            <a:ext cx="468826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5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D1BDB-9CCB-324A-9F50-8BB6508F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Boîte </a:t>
            </a:r>
            <a:r>
              <a:rPr lang="fr-FR" b="1" i="1" dirty="0" err="1"/>
              <a:t>inline</a:t>
            </a:r>
            <a:endParaRPr lang="fr-FR" b="1" i="1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9B1C76-EEB5-F04D-B29C-46E94431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5E64A5-7038-9440-B8CC-9A5F9C60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49C59A-DE19-5743-B6A8-1A8187D5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22AB4F-84D7-5349-860B-CC53A3B512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Éléments : </a:t>
            </a:r>
            <a:r>
              <a:rPr lang="fr-FR" dirty="0">
                <a:solidFill>
                  <a:srgbClr val="990000"/>
                </a:solidFill>
              </a:rPr>
              <a:t>&lt;a&gt;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em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strong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span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… </a:t>
            </a:r>
          </a:p>
          <a:p>
            <a:pPr lvl="1"/>
            <a:r>
              <a:rPr lang="fr-FR" dirty="0"/>
              <a:t>Prend juste la largeur nécessaire</a:t>
            </a:r>
          </a:p>
          <a:p>
            <a:pPr lvl="2"/>
            <a:r>
              <a:rPr lang="fr-FR" dirty="0"/>
              <a:t>Flux de la gauche vers la droite</a:t>
            </a:r>
          </a:p>
          <a:p>
            <a:pPr lvl="1"/>
            <a:r>
              <a:rPr lang="fr-FR" b="1" dirty="0">
                <a:solidFill>
                  <a:srgbClr val="990000"/>
                </a:solidFill>
              </a:rPr>
              <a:t>Ne peut pas</a:t>
            </a:r>
            <a:r>
              <a:rPr lang="fr-FR" b="1" dirty="0"/>
              <a:t> </a:t>
            </a:r>
            <a:r>
              <a:rPr lang="fr-FR" dirty="0"/>
              <a:t>avoir de hauteur et de largeur</a:t>
            </a:r>
          </a:p>
          <a:p>
            <a:pPr lvl="1"/>
            <a:r>
              <a:rPr lang="fr-FR" b="1" dirty="0">
                <a:solidFill>
                  <a:srgbClr val="990000"/>
                </a:solidFill>
              </a:rPr>
              <a:t>Ne peut pas</a:t>
            </a:r>
            <a:r>
              <a:rPr lang="fr-FR" b="1" dirty="0"/>
              <a:t> </a:t>
            </a:r>
            <a:r>
              <a:rPr lang="fr-FR" dirty="0"/>
              <a:t>avoir d’élément fils de type </a:t>
            </a:r>
            <a:r>
              <a:rPr lang="fr-FR" i="1" dirty="0"/>
              <a:t>block</a:t>
            </a:r>
          </a:p>
          <a:p>
            <a:pPr lvl="1"/>
            <a:r>
              <a:rPr lang="fr-FR" b="1" dirty="0">
                <a:solidFill>
                  <a:srgbClr val="990000"/>
                </a:solidFill>
              </a:rPr>
              <a:t>Ne peut pas</a:t>
            </a:r>
            <a:r>
              <a:rPr lang="fr-FR" b="1" dirty="0"/>
              <a:t> </a:t>
            </a:r>
            <a:r>
              <a:rPr lang="fr-FR" dirty="0"/>
              <a:t>être positionnée (</a:t>
            </a:r>
            <a:r>
              <a:rPr lang="fr-FR" i="1" dirty="0" err="1"/>
              <a:t>float</a:t>
            </a:r>
            <a:r>
              <a:rPr lang="fr-FR" dirty="0"/>
              <a:t>, </a:t>
            </a:r>
            <a:r>
              <a:rPr lang="fr-FR" i="1" dirty="0"/>
              <a:t>position</a:t>
            </a:r>
            <a:r>
              <a:rPr lang="fr-FR" dirty="0"/>
              <a:t>…)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29F687E-830E-E340-B8F5-3BC0A1523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2" y="3596013"/>
            <a:ext cx="3229200" cy="288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30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11F93-43D2-B249-8473-DDB3C25D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Boîte </a:t>
            </a:r>
            <a:r>
              <a:rPr lang="fr-FR" b="1" dirty="0" err="1"/>
              <a:t>inline</a:t>
            </a:r>
            <a:r>
              <a:rPr lang="fr-FR" b="1" dirty="0"/>
              <a:t>-block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E02210-0E9F-3A41-B1C3-2383232B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05E26B-55F4-3643-B123-6021AB11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EB57A9-90BD-EC4C-AE49-722BC598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0B6639-1FBA-9C40-8C26-1F40C7F9CE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Élément :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img</a:t>
            </a:r>
            <a:r>
              <a:rPr lang="fr-FR" dirty="0">
                <a:solidFill>
                  <a:srgbClr val="990000"/>
                </a:solidFill>
              </a:rPr>
              <a:t>&gt;</a:t>
            </a:r>
          </a:p>
          <a:p>
            <a:pPr lvl="1"/>
            <a:r>
              <a:rPr lang="fr-FR" dirty="0"/>
              <a:t>Prend juste la place nécessaire</a:t>
            </a:r>
          </a:p>
          <a:p>
            <a:pPr lvl="1"/>
            <a:r>
              <a:rPr lang="fr-FR" b="1" dirty="0">
                <a:solidFill>
                  <a:srgbClr val="008080"/>
                </a:solidFill>
              </a:rPr>
              <a:t>Peut </a:t>
            </a:r>
            <a:r>
              <a:rPr lang="fr-FR" dirty="0"/>
              <a:t>avoir de hauteur et de largeur</a:t>
            </a:r>
          </a:p>
          <a:p>
            <a:pPr lvl="1"/>
            <a:r>
              <a:rPr lang="fr-FR" b="1" dirty="0">
                <a:solidFill>
                  <a:srgbClr val="008080"/>
                </a:solidFill>
              </a:rPr>
              <a:t>Peut</a:t>
            </a:r>
            <a:r>
              <a:rPr lang="fr-FR" b="1" dirty="0"/>
              <a:t> </a:t>
            </a:r>
            <a:r>
              <a:rPr lang="fr-FR" dirty="0"/>
              <a:t>avoir d’élément fils de type </a:t>
            </a:r>
            <a:r>
              <a:rPr lang="fr-FR" i="1" dirty="0"/>
              <a:t>block</a:t>
            </a:r>
          </a:p>
          <a:p>
            <a:pPr lvl="1"/>
            <a:r>
              <a:rPr lang="fr-FR" b="1" dirty="0">
                <a:solidFill>
                  <a:srgbClr val="008080"/>
                </a:solidFill>
              </a:rPr>
              <a:t>Peut</a:t>
            </a:r>
            <a:r>
              <a:rPr lang="fr-FR" b="1" dirty="0"/>
              <a:t> </a:t>
            </a:r>
            <a:r>
              <a:rPr lang="fr-FR" dirty="0"/>
              <a:t>être positionnée (</a:t>
            </a:r>
            <a:r>
              <a:rPr lang="fr-FR" i="1" dirty="0" err="1"/>
              <a:t>float</a:t>
            </a:r>
            <a:r>
              <a:rPr lang="fr-FR" dirty="0"/>
              <a:t>, </a:t>
            </a:r>
            <a:r>
              <a:rPr lang="fr-FR" i="1" dirty="0"/>
              <a:t>position </a:t>
            </a:r>
            <a:r>
              <a:rPr lang="fr-FR" dirty="0"/>
              <a:t>…)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120C3B8-D915-0841-A665-0DD03CD79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75" y="3597316"/>
            <a:ext cx="3394608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3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09A9B-3867-A743-B279-32E29EC7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Unités de mesure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460B09-ADC6-8B43-9432-B0B08EAA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006305-65C6-D44C-9213-8C733E15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B088AA-6A3C-CC4F-913C-1FF59BB3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97DCF9-70C5-4840-A6FF-1CB7B5F9D8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Taille d’une police, largeur d’une bordure, hauteur d’un élément, etc.</a:t>
            </a:r>
          </a:p>
          <a:p>
            <a:endParaRPr lang="fr-FR" dirty="0"/>
          </a:p>
          <a:p>
            <a:r>
              <a:rPr lang="fr-FR" dirty="0"/>
              <a:t>Unités absolues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in</a:t>
            </a:r>
            <a:r>
              <a:rPr lang="fr-FR" dirty="0"/>
              <a:t> pouce anglais : 25.4mm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cm</a:t>
            </a:r>
            <a:r>
              <a:rPr lang="fr-FR" dirty="0"/>
              <a:t> centimètre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mm</a:t>
            </a:r>
            <a:r>
              <a:rPr lang="fr-FR" dirty="0"/>
              <a:t> millimètre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pt</a:t>
            </a:r>
            <a:r>
              <a:rPr lang="fr-FR" dirty="0"/>
              <a:t> point : 1/72 de pouce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pc</a:t>
            </a:r>
            <a:r>
              <a:rPr lang="fr-FR" dirty="0"/>
              <a:t> pica : 12 points : 1/6 de pouce</a:t>
            </a:r>
          </a:p>
          <a:p>
            <a:pPr lvl="1"/>
            <a:endParaRPr lang="fr-FR" dirty="0"/>
          </a:p>
          <a:p>
            <a:r>
              <a:rPr lang="fr-FR" dirty="0"/>
              <a:t>Unités relatives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ex</a:t>
            </a:r>
            <a:r>
              <a:rPr lang="fr-FR" dirty="0"/>
              <a:t> hauteur du x dans la police utilisée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px</a:t>
            </a:r>
            <a:r>
              <a:rPr lang="fr-FR" dirty="0"/>
              <a:t> un pixel</a:t>
            </a:r>
          </a:p>
          <a:p>
            <a:pPr lvl="1"/>
            <a:r>
              <a:rPr lang="fr-FR" dirty="0" err="1">
                <a:solidFill>
                  <a:srgbClr val="990000"/>
                </a:solidFill>
              </a:rPr>
              <a:t>em</a:t>
            </a:r>
            <a:r>
              <a:rPr lang="fr-FR" dirty="0"/>
              <a:t> taille de la police utilisée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786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err="1"/>
              <a:t>C</a:t>
            </a:r>
            <a:r>
              <a:rPr lang="fr-FR" dirty="0" err="1"/>
              <a:t>ascading</a:t>
            </a:r>
            <a:r>
              <a:rPr lang="fr-FR" dirty="0"/>
              <a:t> </a:t>
            </a:r>
            <a:r>
              <a:rPr lang="fr-FR" b="1" dirty="0"/>
              <a:t>S</a:t>
            </a:r>
            <a:r>
              <a:rPr lang="fr-FR" dirty="0"/>
              <a:t>tyle </a:t>
            </a:r>
            <a:r>
              <a:rPr lang="fr-FR" b="1" dirty="0" err="1"/>
              <a:t>S</a:t>
            </a:r>
            <a:r>
              <a:rPr lang="fr-FR" dirty="0" err="1"/>
              <a:t>heets</a:t>
            </a:r>
            <a:r>
              <a:rPr lang="fr-FR" dirty="0"/>
              <a:t> (CSS)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Outil des développeurs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20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FBC761-7416-AE43-BE36-517D120AE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1"/>
          <a:stretch/>
        </p:blipFill>
        <p:spPr>
          <a:xfrm>
            <a:off x="1577328" y="1655934"/>
            <a:ext cx="5989344" cy="40942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8B666C-5F06-B14B-943C-216D5B93860D}"/>
              </a:ext>
            </a:extLst>
          </p:cNvPr>
          <p:cNvSpPr/>
          <p:nvPr/>
        </p:nvSpPr>
        <p:spPr>
          <a:xfrm>
            <a:off x="375183" y="1107810"/>
            <a:ext cx="2662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Onglet « Styles »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2A9E5-241C-F643-9D7D-768315CDF7E6}"/>
              </a:ext>
            </a:extLst>
          </p:cNvPr>
          <p:cNvSpPr/>
          <p:nvPr/>
        </p:nvSpPr>
        <p:spPr>
          <a:xfrm>
            <a:off x="527001" y="5836649"/>
            <a:ext cx="4166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0" indent="-400050">
              <a:spcBef>
                <a:spcPct val="20000"/>
              </a:spcBef>
              <a:buClr>
                <a:srgbClr val="EC6C43"/>
              </a:buClr>
              <a:buFont typeface="Lucida Grande"/>
              <a:buChar char="➔"/>
            </a:pPr>
            <a:r>
              <a:rPr lang="fr-FR" sz="2400" dirty="0"/>
              <a:t>Édition interactive</a:t>
            </a:r>
            <a:r>
              <a:rPr lang="fr-FR" sz="2400" i="1" dirty="0"/>
              <a:t> </a:t>
            </a:r>
            <a:r>
              <a:rPr lang="fr-FR" sz="2400" dirty="0"/>
              <a:t>du CSS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320374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Résumé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/>
          <a:p>
            <a:pPr marL="400050" indent="-400050"/>
            <a:r>
              <a:rPr lang="fr-FR" sz="2400" b="1" dirty="0"/>
              <a:t>Feuille de style </a:t>
            </a:r>
            <a:r>
              <a:rPr lang="fr-FR" sz="2400" dirty="0"/>
              <a:t>pour l’HTLM et le XML</a:t>
            </a:r>
            <a:br>
              <a:rPr lang="fr-FR" sz="2400" dirty="0"/>
            </a:br>
            <a:r>
              <a:rPr lang="fr-FR" sz="2400" dirty="0"/>
              <a:t>(</a:t>
            </a:r>
            <a:r>
              <a:rPr lang="fr-FR" sz="2400" strike="sngStrike" dirty="0"/>
              <a:t>pas un langage de programmation</a:t>
            </a:r>
            <a:r>
              <a:rPr lang="fr-FR" sz="2400" dirty="0"/>
              <a:t>)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Ensemble de </a:t>
            </a:r>
            <a:r>
              <a:rPr lang="fr-FR" sz="2400" b="1" dirty="0"/>
              <a:t>règles </a:t>
            </a:r>
            <a:r>
              <a:rPr lang="fr-FR" sz="2400" dirty="0"/>
              <a:t>décrivant la </a:t>
            </a:r>
            <a:r>
              <a:rPr lang="fr-FR" sz="2400" b="1" dirty="0"/>
              <a:t>présentation </a:t>
            </a:r>
            <a:br>
              <a:rPr lang="fr-FR" sz="2400" b="1" dirty="0"/>
            </a:br>
            <a:r>
              <a:rPr lang="fr-FR" sz="2400" dirty="0"/>
              <a:t>d’un document structuré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Utilisé par les </a:t>
            </a:r>
            <a:r>
              <a:rPr lang="fr-FR" sz="2400" b="1" dirty="0"/>
              <a:t>navigateurs</a:t>
            </a:r>
            <a:r>
              <a:rPr lang="fr-FR" sz="2400" dirty="0"/>
              <a:t> pour mettre en forme </a:t>
            </a:r>
            <a:br>
              <a:rPr lang="fr-FR" sz="2400" dirty="0"/>
            </a:br>
            <a:r>
              <a:rPr lang="fr-FR" sz="2400" dirty="0"/>
              <a:t>les pages web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Plus de 300 propriétés CSS pour des </a:t>
            </a:r>
            <a:r>
              <a:rPr lang="fr-FR" sz="2400" b="1" dirty="0"/>
              <a:t>effets avancées</a:t>
            </a:r>
            <a:br>
              <a:rPr lang="fr-FR" sz="2400" dirty="0"/>
            </a:br>
            <a:r>
              <a:rPr lang="fr-FR" sz="2000" dirty="0"/>
              <a:t>(pagination adaptée à l’écran, menus, transitions animées, etc.)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indent="-400050"/>
            <a:r>
              <a:rPr lang="fr-FR" b="1" dirty="0" err="1"/>
              <a:t>C</a:t>
            </a:r>
            <a:r>
              <a:rPr lang="fr-FR" dirty="0" err="1"/>
              <a:t>ascading</a:t>
            </a:r>
            <a:r>
              <a:rPr lang="fr-FR" dirty="0"/>
              <a:t> </a:t>
            </a:r>
            <a:r>
              <a:rPr lang="fr-FR" b="1" dirty="0"/>
              <a:t>S</a:t>
            </a:r>
            <a:r>
              <a:rPr lang="fr-FR" dirty="0"/>
              <a:t>tyle </a:t>
            </a:r>
            <a:r>
              <a:rPr lang="fr-FR" b="1" dirty="0" err="1"/>
              <a:t>S</a:t>
            </a:r>
            <a:r>
              <a:rPr lang="fr-FR" dirty="0" err="1"/>
              <a:t>heets</a:t>
            </a:r>
            <a:r>
              <a:rPr lang="fr-FR" dirty="0"/>
              <a:t> </a:t>
            </a:r>
            <a:r>
              <a:rPr lang="fr-FR" b="1" dirty="0"/>
              <a:t>(CSS – v3)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5317066"/>
          </a:xfrm>
        </p:spPr>
        <p:txBody>
          <a:bodyPr/>
          <a:lstStyle/>
          <a:p>
            <a:pPr marL="400050" indent="-400050">
              <a:lnSpc>
                <a:spcPct val="150000"/>
              </a:lnSpc>
            </a:pPr>
            <a:r>
              <a:rPr lang="fr-FR" sz="2400" dirty="0"/>
              <a:t>Séparation entre la </a:t>
            </a:r>
            <a:r>
              <a:rPr lang="fr-FR" sz="2400" b="1" dirty="0"/>
              <a:t>structure </a:t>
            </a:r>
            <a:r>
              <a:rPr lang="fr-FR" sz="2400" dirty="0"/>
              <a:t>et la </a:t>
            </a:r>
            <a:r>
              <a:rPr lang="fr-FR" sz="2400" b="1" dirty="0"/>
              <a:t>présentation</a:t>
            </a:r>
            <a:endParaRPr lang="fr-FR" sz="3200" b="1" dirty="0"/>
          </a:p>
          <a:p>
            <a:pPr lvl="1"/>
            <a:r>
              <a:rPr lang="fr-FR" sz="2000" dirty="0"/>
              <a:t>structure : contenu HTML </a:t>
            </a:r>
            <a:r>
              <a:rPr lang="fr-FR" sz="1800" dirty="0"/>
              <a:t>(mais aussi XML et SVG)</a:t>
            </a:r>
          </a:p>
          <a:p>
            <a:pPr lvl="1"/>
            <a:r>
              <a:rPr lang="fr-FR" sz="2000" dirty="0"/>
              <a:t>présentation : règles de style</a:t>
            </a:r>
            <a:endParaRPr lang="fr-FR" sz="1000" dirty="0"/>
          </a:p>
          <a:p>
            <a:pPr marL="400050" indent="-400050">
              <a:lnSpc>
                <a:spcPct val="150000"/>
              </a:lnSpc>
            </a:pPr>
            <a:r>
              <a:rPr lang="fr-FR" sz="2400" b="1" dirty="0"/>
              <a:t>Avantages</a:t>
            </a:r>
          </a:p>
          <a:p>
            <a:pPr marL="800100" lvl="1" indent="-352425"/>
            <a:r>
              <a:rPr lang="fr-FR" sz="2000" dirty="0"/>
              <a:t>contenu et mise en forme développés indépendamment</a:t>
            </a:r>
          </a:p>
          <a:p>
            <a:pPr marL="800100" lvl="1" indent="-352425"/>
            <a:r>
              <a:rPr lang="fr-FR" sz="2000" dirty="0"/>
              <a:t>un style pour plusieurs pages HTML</a:t>
            </a:r>
          </a:p>
          <a:p>
            <a:pPr marL="800100" lvl="1" indent="-352425"/>
            <a:r>
              <a:rPr lang="fr-FR" sz="2000" dirty="0"/>
              <a:t>plusieurs styles – au choix – pour une page HTML</a:t>
            </a:r>
          </a:p>
          <a:p>
            <a:pPr marL="800100" lvl="1" indent="-352425"/>
            <a:r>
              <a:rPr lang="fr-FR" sz="2000" dirty="0"/>
              <a:t>un style pour chaque type d’affichage / média</a:t>
            </a:r>
            <a:br>
              <a:rPr lang="fr-FR" sz="2000" dirty="0"/>
            </a:br>
            <a:r>
              <a:rPr lang="fr-FR" sz="1800" dirty="0"/>
              <a:t>(écran, impression papier, etc.)</a:t>
            </a:r>
          </a:p>
          <a:p>
            <a:pPr marL="447675" lvl="1" indent="0">
              <a:buNone/>
            </a:pPr>
            <a:endParaRPr lang="fr-FR" sz="1800" dirty="0"/>
          </a:p>
          <a:p>
            <a:pPr marL="400050" indent="-352425"/>
            <a:r>
              <a:rPr lang="fr-FR" sz="2400" dirty="0"/>
              <a:t>Changer de style suivant ses humeurs</a:t>
            </a:r>
          </a:p>
          <a:p>
            <a:pPr marL="800100" lvl="1" indent="-352425"/>
            <a:r>
              <a:rPr lang="fr-FR" sz="1800" dirty="0">
                <a:hlinkClick r:id="rId3"/>
              </a:rPr>
              <a:t>http://www.csszengarden.com/</a:t>
            </a:r>
            <a:endParaRPr lang="fr-FR" sz="1800" dirty="0"/>
          </a:p>
          <a:p>
            <a:pPr marL="800100" lvl="1" indent="-352425"/>
            <a:endParaRPr lang="fr-FR" sz="1800" dirty="0"/>
          </a:p>
          <a:p>
            <a:pPr marL="400050" indent="-352425"/>
            <a:endParaRPr lang="fr-FR" sz="1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3A25E9-AFDB-8F44-BA9A-06304EBCA55F}"/>
              </a:ext>
            </a:extLst>
          </p:cNvPr>
          <p:cNvSpPr txBox="1">
            <a:spLocks/>
          </p:cNvSpPr>
          <p:nvPr/>
        </p:nvSpPr>
        <p:spPr>
          <a:xfrm>
            <a:off x="3134981" y="4438053"/>
            <a:ext cx="4890083" cy="1201001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Feuille de styles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2001328"/>
          </a:xfrm>
        </p:spPr>
        <p:txBody>
          <a:bodyPr>
            <a:normAutofit/>
          </a:bodyPr>
          <a:lstStyle/>
          <a:p>
            <a:pPr marL="400050" indent="-400050"/>
            <a:r>
              <a:rPr lang="fr-FR" sz="2400" dirty="0"/>
              <a:t>Objectifs</a:t>
            </a:r>
          </a:p>
          <a:p>
            <a:pPr marL="695325" lvl="1" indent="-400050"/>
            <a:r>
              <a:rPr lang="fr-FR" sz="2000" dirty="0"/>
              <a:t>Définir des règles de style (couleur, police, marge …)</a:t>
            </a:r>
          </a:p>
          <a:p>
            <a:pPr marL="695325" lvl="1" indent="-400050"/>
            <a:r>
              <a:rPr lang="fr-FR" sz="2000" dirty="0"/>
              <a:t>Sélectionner les éléments du DOM sur lesquels portent les règles</a:t>
            </a:r>
          </a:p>
          <a:p>
            <a:pPr marL="695325" lvl="1" indent="-400050"/>
            <a:r>
              <a:rPr lang="fr-FR" sz="2000" dirty="0"/>
              <a:t>Règles appliquées par le navigateur lors de l’affichage de la page</a:t>
            </a:r>
          </a:p>
          <a:p>
            <a:pPr marL="695325" lvl="1" indent="-400050"/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EDD30962-F634-9645-B9BC-FBF3B3AAEF28}"/>
              </a:ext>
            </a:extLst>
          </p:cNvPr>
          <p:cNvSpPr txBox="1"/>
          <p:nvPr/>
        </p:nvSpPr>
        <p:spPr>
          <a:xfrm>
            <a:off x="2183837" y="3589645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i="1" dirty="0"/>
              <a:t>Sélecteur</a:t>
            </a:r>
          </a:p>
        </p:txBody>
      </p:sp>
      <p:cxnSp>
        <p:nvCxnSpPr>
          <p:cNvPr id="10" name="Elbow Connector 8">
            <a:extLst>
              <a:ext uri="{FF2B5EF4-FFF2-40B4-BE49-F238E27FC236}">
                <a16:creationId xmlns:a16="http://schemas.microsoft.com/office/drawing/2014/main" id="{BE849B3C-F263-7044-B8C8-46B3F993D5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69928" y="4018123"/>
            <a:ext cx="509445" cy="449192"/>
          </a:xfrm>
          <a:prstGeom prst="bentConnector3">
            <a:avLst>
              <a:gd name="adj1" fmla="val 390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4">
            <a:extLst>
              <a:ext uri="{FF2B5EF4-FFF2-40B4-BE49-F238E27FC236}">
                <a16:creationId xmlns:a16="http://schemas.microsoft.com/office/drawing/2014/main" id="{62D5A010-7FFF-6F4F-9E2D-16AC2EBFE53A}"/>
              </a:ext>
            </a:extLst>
          </p:cNvPr>
          <p:cNvSpPr txBox="1"/>
          <p:nvPr/>
        </p:nvSpPr>
        <p:spPr>
          <a:xfrm>
            <a:off x="3498227" y="5639054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400" i="1" dirty="0"/>
              <a:t>Propriété</a:t>
            </a:r>
          </a:p>
        </p:txBody>
      </p:sp>
      <p:sp>
        <p:nvSpPr>
          <p:cNvPr id="13" name="Left Brace 15">
            <a:extLst>
              <a:ext uri="{FF2B5EF4-FFF2-40B4-BE49-F238E27FC236}">
                <a16:creationId xmlns:a16="http://schemas.microsoft.com/office/drawing/2014/main" id="{8CF3268E-666A-B144-8A4E-6D07E4E555ED}"/>
              </a:ext>
            </a:extLst>
          </p:cNvPr>
          <p:cNvSpPr/>
          <p:nvPr/>
        </p:nvSpPr>
        <p:spPr>
          <a:xfrm rot="5400000">
            <a:off x="5200407" y="4408647"/>
            <a:ext cx="224010" cy="504733"/>
          </a:xfrm>
          <a:prstGeom prst="leftBrace">
            <a:avLst>
              <a:gd name="adj1" fmla="val 34139"/>
              <a:gd name="adj2" fmla="val 5571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1C0582AA-0788-E54A-81AC-2EB296DD9A7D}"/>
              </a:ext>
            </a:extLst>
          </p:cNvPr>
          <p:cNvSpPr txBox="1"/>
          <p:nvPr/>
        </p:nvSpPr>
        <p:spPr>
          <a:xfrm>
            <a:off x="4785857" y="3968545"/>
            <a:ext cx="1064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/>
              <a:t>Valeur</a:t>
            </a:r>
          </a:p>
        </p:txBody>
      </p:sp>
      <p:sp>
        <p:nvSpPr>
          <p:cNvPr id="15" name="Left Brace 17">
            <a:extLst>
              <a:ext uri="{FF2B5EF4-FFF2-40B4-BE49-F238E27FC236}">
                <a16:creationId xmlns:a16="http://schemas.microsoft.com/office/drawing/2014/main" id="{5979B6E7-F022-3744-8F00-B2315C77AC21}"/>
              </a:ext>
            </a:extLst>
          </p:cNvPr>
          <p:cNvSpPr/>
          <p:nvPr/>
        </p:nvSpPr>
        <p:spPr>
          <a:xfrm rot="10800000">
            <a:off x="5809417" y="4813268"/>
            <a:ext cx="224010" cy="411170"/>
          </a:xfrm>
          <a:prstGeom prst="leftBrace">
            <a:avLst>
              <a:gd name="adj1" fmla="val 3413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FF7CEF00-34E1-6A4C-818C-3622FCE07DC0}"/>
              </a:ext>
            </a:extLst>
          </p:cNvPr>
          <p:cNvSpPr txBox="1"/>
          <p:nvPr/>
        </p:nvSpPr>
        <p:spPr>
          <a:xfrm>
            <a:off x="6090104" y="4788020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i="1" dirty="0"/>
              <a:t>Déclaration</a:t>
            </a:r>
          </a:p>
        </p:txBody>
      </p:sp>
      <p:sp>
        <p:nvSpPr>
          <p:cNvPr id="19" name="Left Brace 15">
            <a:extLst>
              <a:ext uri="{FF2B5EF4-FFF2-40B4-BE49-F238E27FC236}">
                <a16:creationId xmlns:a16="http://schemas.microsoft.com/office/drawing/2014/main" id="{A0767C1C-D467-CE4B-9532-1E8296F7ED5F}"/>
              </a:ext>
            </a:extLst>
          </p:cNvPr>
          <p:cNvSpPr/>
          <p:nvPr/>
        </p:nvSpPr>
        <p:spPr>
          <a:xfrm rot="16200000">
            <a:off x="4012075" y="4950467"/>
            <a:ext cx="224010" cy="907877"/>
          </a:xfrm>
          <a:prstGeom prst="leftBrace">
            <a:avLst>
              <a:gd name="adj1" fmla="val 34139"/>
              <a:gd name="adj2" fmla="val 5571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Left Brace 17">
            <a:extLst>
              <a:ext uri="{FF2B5EF4-FFF2-40B4-BE49-F238E27FC236}">
                <a16:creationId xmlns:a16="http://schemas.microsoft.com/office/drawing/2014/main" id="{705FFFFC-475A-BB4D-87D6-BAC46DC32578}"/>
              </a:ext>
            </a:extLst>
          </p:cNvPr>
          <p:cNvSpPr/>
          <p:nvPr/>
        </p:nvSpPr>
        <p:spPr>
          <a:xfrm>
            <a:off x="2346136" y="4430210"/>
            <a:ext cx="233024" cy="1201001"/>
          </a:xfrm>
          <a:prstGeom prst="leftBrace">
            <a:avLst>
              <a:gd name="adj1" fmla="val 3413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45019D55-77A4-2547-8B5D-17D0DC3B2758}"/>
              </a:ext>
            </a:extLst>
          </p:cNvPr>
          <p:cNvSpPr txBox="1"/>
          <p:nvPr/>
        </p:nvSpPr>
        <p:spPr>
          <a:xfrm>
            <a:off x="513710" y="4744423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i="1" dirty="0"/>
              <a:t>Règle CSS</a:t>
            </a:r>
          </a:p>
        </p:txBody>
      </p:sp>
    </p:spTree>
    <p:extLst>
      <p:ext uri="{BB962C8B-B14F-4D97-AF65-F5344CB8AC3E}">
        <p14:creationId xmlns:p14="http://schemas.microsoft.com/office/powerpoint/2010/main" val="242435327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Où définir les règles (1/3)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rmAutofit/>
          </a:bodyPr>
          <a:lstStyle/>
          <a:p>
            <a:r>
              <a:rPr lang="fr-FR" sz="2400" dirty="0"/>
              <a:t>Dans un fichier </a:t>
            </a:r>
            <a:r>
              <a:rPr lang="fr-FR" sz="2400" b="1" dirty="0" err="1"/>
              <a:t>css</a:t>
            </a:r>
            <a:r>
              <a:rPr lang="fr-FR" sz="2400" dirty="0"/>
              <a:t> séparé (</a:t>
            </a:r>
            <a:r>
              <a:rPr lang="fr-FR" sz="2400" b="1" dirty="0">
                <a:solidFill>
                  <a:srgbClr val="008080"/>
                </a:solidFill>
              </a:rPr>
              <a:t>recommandé</a:t>
            </a:r>
            <a:r>
              <a:rPr lang="fr-FR" sz="2400" dirty="0"/>
              <a:t>)</a:t>
            </a:r>
          </a:p>
          <a:p>
            <a:pPr lvl="1"/>
            <a:r>
              <a:rPr lang="fr-FR" sz="2000" dirty="0"/>
              <a:t>Lien vers le fichier de style définit par la balise </a:t>
            </a:r>
            <a:r>
              <a:rPr lang="fr-FR" sz="2000" dirty="0">
                <a:solidFill>
                  <a:srgbClr val="990000"/>
                </a:solidFill>
              </a:rPr>
              <a:t>&lt;</a:t>
            </a:r>
            <a:r>
              <a:rPr lang="fr-FR" sz="2000" dirty="0" err="1">
                <a:solidFill>
                  <a:srgbClr val="990000"/>
                </a:solidFill>
              </a:rPr>
              <a:t>link</a:t>
            </a:r>
            <a:r>
              <a:rPr lang="fr-FR" sz="2000" dirty="0">
                <a:solidFill>
                  <a:srgbClr val="990000"/>
                </a:solidFill>
              </a:rPr>
              <a:t>&gt;</a:t>
            </a:r>
          </a:p>
          <a:p>
            <a:pPr lvl="1"/>
            <a:r>
              <a:rPr lang="fr-FR" sz="2000" dirty="0"/>
              <a:t>Possibilité de lier plusieurs feuilles de styles </a:t>
            </a:r>
            <a:br>
              <a:rPr lang="fr-FR" sz="2000" dirty="0"/>
            </a:br>
            <a:r>
              <a:rPr lang="fr-FR" sz="2000" dirty="0"/>
              <a:t>à un même fichier HTML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173360-0263-4A41-8E12-F39A96C3D0D9}"/>
              </a:ext>
            </a:extLst>
          </p:cNvPr>
          <p:cNvSpPr txBox="1">
            <a:spLocks/>
          </p:cNvSpPr>
          <p:nvPr/>
        </p:nvSpPr>
        <p:spPr>
          <a:xfrm>
            <a:off x="3274541" y="3521676"/>
            <a:ext cx="5165124" cy="292698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742950" lvl="2" indent="0">
              <a:buNone/>
            </a:pP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link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stylesheet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</a:t>
            </a:r>
            <a:r>
              <a:rPr lang="fr-FR" sz="1400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style.css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&lt;h1&gt;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On aime le CSS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&lt;/h1&gt;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&lt;p&gt;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Un paragraphe en rouge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&lt;/p&gt;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sz="14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4117E9-33D6-D343-B36F-0889BA2BA91A}"/>
              </a:ext>
            </a:extLst>
          </p:cNvPr>
          <p:cNvSpPr txBox="1">
            <a:spLocks/>
          </p:cNvSpPr>
          <p:nvPr/>
        </p:nvSpPr>
        <p:spPr>
          <a:xfrm>
            <a:off x="457200" y="4137356"/>
            <a:ext cx="2333140" cy="112662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4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14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0A8355A-3233-4A42-A253-6535E38E26EA}"/>
              </a:ext>
            </a:extLst>
          </p:cNvPr>
          <p:cNvSpPr txBox="1"/>
          <p:nvPr/>
        </p:nvSpPr>
        <p:spPr>
          <a:xfrm>
            <a:off x="1494791" y="4930172"/>
            <a:ext cx="1295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style.css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3ED65B-E527-464E-9A44-10B7B13C2E29}"/>
              </a:ext>
            </a:extLst>
          </p:cNvPr>
          <p:cNvSpPr txBox="1"/>
          <p:nvPr/>
        </p:nvSpPr>
        <p:spPr>
          <a:xfrm>
            <a:off x="6767150" y="6112698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example.html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1172120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Où définir les règles (2/3)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rmAutofit/>
          </a:bodyPr>
          <a:lstStyle/>
          <a:p>
            <a:pPr marL="457200" indent="-457200"/>
            <a:r>
              <a:rPr lang="fr-FR" sz="2400" dirty="0"/>
              <a:t>Dans l’entête du document HTML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0641FE-2C02-524B-8103-71F39B04A597}"/>
              </a:ext>
            </a:extLst>
          </p:cNvPr>
          <p:cNvSpPr txBox="1">
            <a:spLocks/>
          </p:cNvSpPr>
          <p:nvPr/>
        </p:nvSpPr>
        <p:spPr>
          <a:xfrm>
            <a:off x="1968502" y="1976544"/>
            <a:ext cx="5165124" cy="420590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sz="14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"utf-8"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/&gt; </a:t>
            </a:r>
          </a:p>
          <a:p>
            <a:pPr marL="742950" lvl="2" indent="0">
              <a:buNone/>
            </a:pP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&lt;style type="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400" b="1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css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47625" indent="0">
              <a:buNone/>
            </a:pP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      p</a:t>
            </a: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        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</a:rPr>
              <a:t>          } </a:t>
            </a:r>
          </a:p>
          <a:p>
            <a:pPr marL="47625" indent="0">
              <a:buNone/>
            </a:pP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&lt;/style&gt;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&lt;h1&gt;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On aime le CSS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&lt;/h1&gt;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&lt;p&gt;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Un paragraphe en rouge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&lt;/p&gt;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sz="14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457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Où définir les </a:t>
            </a:r>
            <a:r>
              <a:rPr lang="fr-FR" b="1"/>
              <a:t>règles (3/3)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rmAutofit/>
          </a:bodyPr>
          <a:lstStyle/>
          <a:p>
            <a:pPr marL="457200" indent="-457200"/>
            <a:r>
              <a:rPr lang="fr-FR" sz="2400" dirty="0"/>
              <a:t>Dans l’attribut « </a:t>
            </a:r>
            <a:r>
              <a:rPr lang="fr-FR" sz="2400" i="1" dirty="0"/>
              <a:t>style</a:t>
            </a:r>
            <a:r>
              <a:rPr lang="fr-FR" sz="2400" dirty="0"/>
              <a:t> » des éléments HTML </a:t>
            </a:r>
          </a:p>
          <a:p>
            <a:pPr marL="538163" lvl="1" indent="-242888"/>
            <a:r>
              <a:rPr lang="fr-FR" sz="2000" b="1" dirty="0">
                <a:solidFill>
                  <a:srgbClr val="990000"/>
                </a:solidFill>
              </a:rPr>
              <a:t>à éviter autant que possible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15AB0B-0182-D441-9A33-5D3D6C95448A}"/>
              </a:ext>
            </a:extLst>
          </p:cNvPr>
          <p:cNvSpPr txBox="1">
            <a:spLocks/>
          </p:cNvSpPr>
          <p:nvPr/>
        </p:nvSpPr>
        <p:spPr>
          <a:xfrm>
            <a:off x="1437219" y="2644347"/>
            <a:ext cx="6328828" cy="307683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&lt;h1&gt;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On aime le CSS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&lt;/h1&gt;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&lt;p </a:t>
            </a:r>
            <a:r>
              <a:rPr lang="fr-FR" sz="1400" b="1" dirty="0">
                <a:solidFill>
                  <a:srgbClr val="008080"/>
                </a:solidFill>
                <a:latin typeface="Source Code Pro" panose="020B0509030403020204" pitchFamily="49" charset="0"/>
              </a:rPr>
              <a:t>style=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14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1400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Un paragraphe en rouge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&lt;/p&gt;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sz="14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4107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1D41-FD24-2A4C-A8D0-86EB5557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Propriétés graphiques de base (1/2)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55B6-3956-EB44-90B6-D4EB4D98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D601-127F-104C-A384-EF5CEAAA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05A9-962F-7843-908C-8E40FDB9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6785C8-1B4B-B24E-91F6-FB8870B51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/>
          <a:lstStyle/>
          <a:p>
            <a:r>
              <a:rPr lang="fr-FR" dirty="0"/>
              <a:t>Couleurs, mise en forme du texte, etc.</a:t>
            </a:r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B5BAA9-287C-734F-8CAC-6FC17D944F90}"/>
              </a:ext>
            </a:extLst>
          </p:cNvPr>
          <p:cNvSpPr txBox="1"/>
          <p:nvPr/>
        </p:nvSpPr>
        <p:spPr>
          <a:xfrm>
            <a:off x="6256727" y="482468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1" dirty="0" err="1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styles.css</a:t>
            </a:r>
            <a:endParaRPr lang="fr-FR" sz="1400" b="1" i="1" dirty="0">
              <a:solidFill>
                <a:schemeClr val="bg1"/>
              </a:solidFill>
              <a:latin typeface="Source Code Pro Semibold" panose="020B0509030403020204" pitchFamily="49" charset="0"/>
              <a:ea typeface="Source Code Pro Semibold" panose="020B050903040302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2BA10A-E9B9-2841-B04F-956545F6FA38}"/>
              </a:ext>
            </a:extLst>
          </p:cNvPr>
          <p:cNvSpPr txBox="1">
            <a:spLocks/>
          </p:cNvSpPr>
          <p:nvPr/>
        </p:nvSpPr>
        <p:spPr>
          <a:xfrm>
            <a:off x="1238764" y="2174401"/>
            <a:ext cx="6666471" cy="3869495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body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background-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rgb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(255,0,255)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margin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10px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h1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font-style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italic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text-align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center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text-decoration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underlign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text-indent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12px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endParaRPr lang="fr-FR" sz="200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 indent="0"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1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1D41-FD24-2A4C-A8D0-86EB5557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Propriétés graphiques de base (2/2)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55B6-3956-EB44-90B6-D4EB4D98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D601-127F-104C-A384-EF5CEAAA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05A9-962F-7843-908C-8E40FDB9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49A70A8-5D61-8E48-BADA-70DB9F8178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Propriétés </a:t>
            </a:r>
            <a:r>
              <a:rPr lang="fr-FR" b="1" dirty="0"/>
              <a:t>héritées</a:t>
            </a:r>
            <a:r>
              <a:rPr lang="fr-FR" dirty="0"/>
              <a:t> par les éléments imbriqués</a:t>
            </a:r>
            <a:endParaRPr lang="fr-FR" b="1" dirty="0"/>
          </a:p>
          <a:p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C2EE4-3F46-4F47-9966-5587D2C9591E}"/>
              </a:ext>
            </a:extLst>
          </p:cNvPr>
          <p:cNvSpPr txBox="1"/>
          <p:nvPr/>
        </p:nvSpPr>
        <p:spPr>
          <a:xfrm>
            <a:off x="1876922" y="5752240"/>
            <a:ext cx="514989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Clr>
                <a:srgbClr val="EC6C43"/>
              </a:buClr>
            </a:pP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Ce paragraphe contient du </a:t>
            </a:r>
            <a:r>
              <a:rPr lang="fr-FR" i="1" dirty="0">
                <a:solidFill>
                  <a:srgbClr val="FF0000"/>
                </a:solidFill>
              </a:rPr>
              <a:t>texte mis en italique</a:t>
            </a:r>
            <a:r>
              <a:rPr lang="fr-F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A71136-0F66-0C4D-BCD6-B0BEBD964A33}"/>
              </a:ext>
            </a:extLst>
          </p:cNvPr>
          <p:cNvSpPr txBox="1">
            <a:spLocks/>
          </p:cNvSpPr>
          <p:nvPr/>
        </p:nvSpPr>
        <p:spPr>
          <a:xfrm>
            <a:off x="1052643" y="2150657"/>
            <a:ext cx="6666471" cy="1168351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span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font-style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italic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767B455-168E-D24B-B02C-7D162C906359}"/>
              </a:ext>
            </a:extLst>
          </p:cNvPr>
          <p:cNvSpPr txBox="1">
            <a:spLocks/>
          </p:cNvSpPr>
          <p:nvPr/>
        </p:nvSpPr>
        <p:spPr>
          <a:xfrm>
            <a:off x="1052642" y="3774671"/>
            <a:ext cx="6666471" cy="874759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&lt;p&gt;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Ce paragraphe contient du 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span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texte mis en italique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span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&lt;/p&gt;</a:t>
            </a:r>
          </a:p>
        </p:txBody>
      </p:sp>
      <p:sp>
        <p:nvSpPr>
          <p:cNvPr id="10" name="Plus 9">
            <a:extLst>
              <a:ext uri="{FF2B5EF4-FFF2-40B4-BE49-F238E27FC236}">
                <a16:creationId xmlns:a16="http://schemas.microsoft.com/office/drawing/2014/main" id="{F6CEA39A-55A7-8C46-ACD3-69397F1DE365}"/>
              </a:ext>
            </a:extLst>
          </p:cNvPr>
          <p:cNvSpPr/>
          <p:nvPr/>
        </p:nvSpPr>
        <p:spPr>
          <a:xfrm>
            <a:off x="606279" y="3434542"/>
            <a:ext cx="354841" cy="379828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rayée 17">
            <a:extLst>
              <a:ext uri="{FF2B5EF4-FFF2-40B4-BE49-F238E27FC236}">
                <a16:creationId xmlns:a16="http://schemas.microsoft.com/office/drawing/2014/main" id="{E90FC745-45D7-584B-8E89-80FAA1361D05}"/>
              </a:ext>
            </a:extLst>
          </p:cNvPr>
          <p:cNvSpPr/>
          <p:nvPr/>
        </p:nvSpPr>
        <p:spPr>
          <a:xfrm>
            <a:off x="648434" y="5621200"/>
            <a:ext cx="633046" cy="344658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97BE9E5-63FB-2242-9A3D-6510240775F1}"/>
              </a:ext>
            </a:extLst>
          </p:cNvPr>
          <p:cNvSpPr/>
          <p:nvPr/>
        </p:nvSpPr>
        <p:spPr>
          <a:xfrm>
            <a:off x="1786597" y="5270008"/>
            <a:ext cx="5932516" cy="1049215"/>
          </a:xfrm>
          <a:prstGeom prst="roundRect">
            <a:avLst>
              <a:gd name="adj" fmla="val 3930"/>
            </a:avLst>
          </a:prstGeom>
          <a:noFill/>
          <a:ln w="12700">
            <a:solidFill>
              <a:srgbClr val="65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43EEB19E-5A83-8945-9823-A618EAA24233}"/>
              </a:ext>
            </a:extLst>
          </p:cNvPr>
          <p:cNvSpPr/>
          <p:nvPr/>
        </p:nvSpPr>
        <p:spPr>
          <a:xfrm>
            <a:off x="1800665" y="5282071"/>
            <a:ext cx="5904000" cy="295713"/>
          </a:xfrm>
          <a:prstGeom prst="roundRect">
            <a:avLst>
              <a:gd name="adj" fmla="val 92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DE1EAB2-B699-7B4A-B187-6B85B5D944AB}"/>
              </a:ext>
            </a:extLst>
          </p:cNvPr>
          <p:cNvSpPr/>
          <p:nvPr/>
        </p:nvSpPr>
        <p:spPr>
          <a:xfrm>
            <a:off x="1835167" y="5379263"/>
            <a:ext cx="133335" cy="133335"/>
          </a:xfrm>
          <a:prstGeom prst="ellipse">
            <a:avLst/>
          </a:prstGeom>
          <a:solidFill>
            <a:srgbClr val="D86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BC6605C-33BB-D64D-8170-2A958F70BC81}"/>
              </a:ext>
            </a:extLst>
          </p:cNvPr>
          <p:cNvSpPr/>
          <p:nvPr/>
        </p:nvSpPr>
        <p:spPr>
          <a:xfrm>
            <a:off x="2017072" y="5376780"/>
            <a:ext cx="133335" cy="133335"/>
          </a:xfrm>
          <a:prstGeom prst="ellipse">
            <a:avLst/>
          </a:prstGeom>
          <a:solidFill>
            <a:srgbClr val="E3E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BC1CD17-D109-7D40-BBFD-1C4F5E36A617}"/>
              </a:ext>
            </a:extLst>
          </p:cNvPr>
          <p:cNvSpPr/>
          <p:nvPr/>
        </p:nvSpPr>
        <p:spPr>
          <a:xfrm>
            <a:off x="2204017" y="5376779"/>
            <a:ext cx="133335" cy="133335"/>
          </a:xfrm>
          <a:prstGeom prst="ellipse">
            <a:avLst/>
          </a:prstGeom>
          <a:solidFill>
            <a:srgbClr val="74C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B3E2B1-7AF7-8142-AD5E-CA9CE2377906}"/>
              </a:ext>
            </a:extLst>
          </p:cNvPr>
          <p:cNvSpPr/>
          <p:nvPr/>
        </p:nvSpPr>
        <p:spPr>
          <a:xfrm>
            <a:off x="2489982" y="5341609"/>
            <a:ext cx="5106572" cy="183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Graphique 26" descr="Loupe">
            <a:extLst>
              <a:ext uri="{FF2B5EF4-FFF2-40B4-BE49-F238E27FC236}">
                <a16:creationId xmlns:a16="http://schemas.microsoft.com/office/drawing/2014/main" id="{A5D67965-D227-1A41-ACA7-395C17B18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1102" y="5359329"/>
            <a:ext cx="150785" cy="150785"/>
          </a:xfrm>
          <a:prstGeom prst="rect">
            <a:avLst/>
          </a:prstGeom>
        </p:spPr>
      </p:pic>
      <p:pic>
        <p:nvPicPr>
          <p:cNvPr id="29" name="Graphique 28" descr="Répéter">
            <a:extLst>
              <a:ext uri="{FF2B5EF4-FFF2-40B4-BE49-F238E27FC236}">
                <a16:creationId xmlns:a16="http://schemas.microsoft.com/office/drawing/2014/main" id="{1537298F-A117-9345-B2DA-8B063931E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8009" y="5345233"/>
            <a:ext cx="196426" cy="19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579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</TotalTime>
  <Words>986</Words>
  <Application>Microsoft Macintosh PowerPoint</Application>
  <PresentationFormat>On-screen Show (4:3)</PresentationFormat>
  <Paragraphs>296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Brix Slab Bold</vt:lpstr>
      <vt:lpstr>Calibri</vt:lpstr>
      <vt:lpstr>Lucida Grande</vt:lpstr>
      <vt:lpstr>Source Code Pro</vt:lpstr>
      <vt:lpstr>Source Code Pro Semibold</vt:lpstr>
      <vt:lpstr>Wingdings</vt:lpstr>
      <vt:lpstr>Thème Office</vt:lpstr>
      <vt:lpstr>PowerPoint Presentation</vt:lpstr>
      <vt:lpstr>Bloc 1</vt:lpstr>
      <vt:lpstr>Cascading Style Sheets (CSS – v3)</vt:lpstr>
      <vt:lpstr>Feuille de styles</vt:lpstr>
      <vt:lpstr>Où définir les règles (1/3)</vt:lpstr>
      <vt:lpstr>Où définir les règles (2/3)</vt:lpstr>
      <vt:lpstr>Où définir les règles (3/3)</vt:lpstr>
      <vt:lpstr>Propriétés graphiques de base (1/2)</vt:lpstr>
      <vt:lpstr>Propriétés graphiques de base (2/2)</vt:lpstr>
      <vt:lpstr>Sélecteurs d’éléments</vt:lpstr>
      <vt:lpstr>Sélecteur de classe</vt:lpstr>
      <vt:lpstr>Pseudo classes</vt:lpstr>
      <vt:lpstr>Sélecteur d’identificateur</vt:lpstr>
      <vt:lpstr>Cascade et priorités</vt:lpstr>
      <vt:lpstr>Pagination : Modèle de boîtes</vt:lpstr>
      <vt:lpstr>Boîte block</vt:lpstr>
      <vt:lpstr>Boîte inline</vt:lpstr>
      <vt:lpstr>Boîte inline-block</vt:lpstr>
      <vt:lpstr>Unités de mesure</vt:lpstr>
      <vt:lpstr>Outil des développeurs </vt:lpstr>
      <vt:lpstr>Résumé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Pierre Bénard</cp:lastModifiedBy>
  <cp:revision>137</cp:revision>
  <cp:lastPrinted>2019-05-28T13:55:30Z</cp:lastPrinted>
  <dcterms:created xsi:type="dcterms:W3CDTF">2013-12-13T12:27:54Z</dcterms:created>
  <dcterms:modified xsi:type="dcterms:W3CDTF">2019-06-12T15:44:51Z</dcterms:modified>
</cp:coreProperties>
</file>