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6" r:id="rId3"/>
    <p:sldId id="259" r:id="rId4"/>
    <p:sldId id="272" r:id="rId5"/>
    <p:sldId id="273" r:id="rId6"/>
    <p:sldId id="274" r:id="rId7"/>
    <p:sldId id="275" r:id="rId8"/>
    <p:sldId id="258" r:id="rId9"/>
    <p:sldId id="260" r:id="rId10"/>
    <p:sldId id="267" r:id="rId11"/>
    <p:sldId id="261" r:id="rId12"/>
    <p:sldId id="266" r:id="rId13"/>
    <p:sldId id="271" r:id="rId14"/>
    <p:sldId id="268" r:id="rId15"/>
    <p:sldId id="269" r:id="rId16"/>
    <p:sldId id="264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8"/>
    <p:restoredTop sz="94728"/>
  </p:normalViewPr>
  <p:slideViewPr>
    <p:cSldViewPr snapToGrid="0" snapToObjects="1">
      <p:cViewPr varScale="1">
        <p:scale>
          <a:sx n="145" d="100"/>
          <a:sy n="145" d="100"/>
        </p:scale>
        <p:origin x="184" y="1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HTML et JavaScript (3/3)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quand la page est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D5231-2525-CD45-A28E-5EE4CDC138F5}"/>
              </a:ext>
            </a:extLst>
          </p:cNvPr>
          <p:cNvSpPr/>
          <p:nvPr/>
        </p:nvSpPr>
        <p:spPr>
          <a:xfrm>
            <a:off x="1849826" y="3094629"/>
            <a:ext cx="5233754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DOM </a:t>
            </a:r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" y="1236134"/>
            <a:ext cx="9052560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</a:t>
            </a:r>
            <a:r>
              <a:rPr lang="fr-FR" sz="2400" b="1" dirty="0"/>
              <a:t>objets</a:t>
            </a:r>
            <a:r>
              <a:rPr lang="fr-FR" sz="2400" dirty="0"/>
              <a:t> JavaScript (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)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Pour manipuler un élément DOM, il faut :</a:t>
            </a:r>
          </a:p>
          <a:p>
            <a:pPr marL="758825" lvl="1" indent="-358775">
              <a:spcBef>
                <a:spcPts val="1200"/>
              </a:spcBef>
              <a:buFont typeface="+mj-lt"/>
              <a:buAutoNum type="arabicPeriod"/>
            </a:pPr>
            <a:r>
              <a:rPr lang="fr-FR" sz="2000" dirty="0"/>
              <a:t>Le trouver dans le DOM </a:t>
            </a:r>
            <a:r>
              <a:rPr lang="fr-FR" sz="2000" dirty="0" err="1"/>
              <a:t>tree</a:t>
            </a:r>
            <a:r>
              <a:rPr lang="fr-FR" sz="2000" dirty="0"/>
              <a:t> par 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sz="1800" dirty="0"/>
              <a:t>id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endParaRPr lang="en-US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balise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classe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getElementsByClassName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sélecteurs CSS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querySelector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marL="758825" lvl="1" indent="-301625">
              <a:buFont typeface="+mj-lt"/>
              <a:buAutoNum type="arabicPeriod"/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Utiliser l’API pour le modifier, créer un nouvel élément, changer son style CSS, etc.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070283" y="4858043"/>
            <a:ext cx="7003434" cy="126091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DOM Event (1/3)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6965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fr-FR" sz="2400" b="1" dirty="0"/>
              <a:t>Événement</a:t>
            </a:r>
            <a:r>
              <a:rPr lang="fr-FR" sz="2400" dirty="0"/>
              <a:t> (DOM Event) émis lorsqu’un élément DOM subit des interactions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utilisateur clique sur la souris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</a:t>
            </a:r>
            <a:endParaRPr lang="fr-FR" sz="16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une page Web / une image est chargée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la souris passe sur un élément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mouseover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Lorsqu'un champ de saisie est modifié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change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formulaire HTML est soumis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submit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DOM Event (2/3)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755778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JavaScript permet d’y attacher des </a:t>
            </a:r>
            <a:r>
              <a:rPr lang="fr-FR" sz="2400" b="1" dirty="0"/>
              <a:t>fonctions de traitements</a:t>
            </a:r>
            <a:r>
              <a:rPr lang="fr-FR" sz="2400" dirty="0"/>
              <a:t> (</a:t>
            </a:r>
            <a:r>
              <a:rPr lang="fr-FR" sz="2400" i="1" dirty="0"/>
              <a:t>callbacks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i="1" dirty="0"/>
              <a:t>Callbacks</a:t>
            </a:r>
            <a:r>
              <a:rPr lang="fr-FR" sz="2400" dirty="0"/>
              <a:t> exécutées lorsque l’événement associé est émis</a:t>
            </a:r>
            <a:br>
              <a:rPr lang="fr-FR" sz="2400" dirty="0"/>
            </a:br>
            <a:r>
              <a:rPr lang="fr-FR" sz="2400" dirty="0"/>
              <a:t>(exécution asynchrone)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0706" y="2068501"/>
            <a:ext cx="8101853" cy="210012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sz="16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createElement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'./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/01.BMP'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"mes-cartes"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appendChild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"ajout-carte"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fr-FR" alt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19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 : Glisser-Déposer (</a:t>
            </a:r>
            <a:r>
              <a:rPr lang="fr-FR" i="1" dirty="0"/>
              <a:t>Drag and Drop</a:t>
            </a:r>
            <a:r>
              <a:rPr lang="fr-FR" dirty="0"/>
              <a:t>) (1/2)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altLang="fr-FR" sz="2400" dirty="0">
                <a:solidFill>
                  <a:srgbClr val="24292E"/>
                </a:solidFill>
              </a:rPr>
              <a:t>Depuis HTML5, tout élément peut devenir </a:t>
            </a:r>
            <a:r>
              <a:rPr lang="fr-FR" altLang="fr-FR" sz="2400" b="1" dirty="0">
                <a:solidFill>
                  <a:srgbClr val="24292E"/>
                </a:solidFill>
              </a:rPr>
              <a:t>déplaçable</a:t>
            </a:r>
            <a:r>
              <a:rPr lang="fr-FR" altLang="fr-FR" sz="2400" dirty="0">
                <a:solidFill>
                  <a:srgbClr val="24292E"/>
                </a:solidFill>
              </a:rPr>
              <a:t> </a:t>
            </a:r>
            <a:br>
              <a:rPr lang="fr-FR" altLang="fr-FR" sz="2400" dirty="0">
                <a:solidFill>
                  <a:srgbClr val="24292E"/>
                </a:solidFill>
              </a:rPr>
            </a:br>
            <a:r>
              <a:rPr lang="fr-FR" altLang="fr-FR" sz="2400" dirty="0">
                <a:solidFill>
                  <a:srgbClr val="24292E"/>
                </a:solidFill>
              </a:rPr>
              <a:t>en mettant son attribut </a:t>
            </a:r>
            <a:r>
              <a:rPr lang="fr-FR" altLang="fr-FR" sz="2400" b="1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</a:rPr>
              <a:t> à </a:t>
            </a:r>
            <a:r>
              <a:rPr lang="fr-FR" altLang="fr-FR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altLang="fr-FR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r>
              <a:rPr lang="fr-FR" sz="2400" dirty="0"/>
              <a:t> Trois </a:t>
            </a:r>
            <a:r>
              <a:rPr lang="fr-FR" sz="2400" i="1" dirty="0"/>
              <a:t>callbacks</a:t>
            </a:r>
            <a:r>
              <a:rPr lang="fr-FR" sz="2400" dirty="0"/>
              <a:t> doivent être spécifiés 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 d’un clique sur l’élément à déplacer</a:t>
            </a:r>
            <a:endParaRPr lang="fr-FR" altLang="fr-FR" sz="800" dirty="0"/>
          </a:p>
          <a:p>
            <a:pPr lvl="1">
              <a:spcBef>
                <a:spcPts val="600"/>
              </a:spcBef>
              <a:tabLst>
                <a:tab pos="2486025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survole 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  <a:p>
            <a:pPr lvl="1">
              <a:spcBef>
                <a:spcPts val="600"/>
              </a:spcBef>
              <a:tabLst>
                <a:tab pos="1865313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est déposé sur u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4AA04-DABC-F44F-AFCE-D2E2CCE699F0}"/>
              </a:ext>
            </a:extLst>
          </p:cNvPr>
          <p:cNvSpPr/>
          <p:nvPr/>
        </p:nvSpPr>
        <p:spPr>
          <a:xfrm>
            <a:off x="1114761" y="2014907"/>
            <a:ext cx="6457278" cy="472800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img_logo.gif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/&gt;</a:t>
            </a:r>
            <a:endParaRPr lang="en-US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Glisser-Déposer (</a:t>
            </a:r>
            <a:r>
              <a:rPr lang="fr-FR" i="1" dirty="0"/>
              <a:t>Drag and Drop</a:t>
            </a:r>
            <a:r>
              <a:rPr lang="fr-FR" dirty="0"/>
              <a:t>) (2/2)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04264" y="1096380"/>
            <a:ext cx="7793066" cy="340166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ev.target.id);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data = 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ev.target.appendChild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(data));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fr-FR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60F79-BEA6-4A4D-97CF-13A847623086}"/>
              </a:ext>
            </a:extLst>
          </p:cNvPr>
          <p:cNvSpPr/>
          <p:nvPr/>
        </p:nvSpPr>
        <p:spPr>
          <a:xfrm>
            <a:off x="504264" y="4733503"/>
            <a:ext cx="7793065" cy="16202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"div1"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&gt;&lt;/div&gt;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"drag1"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"img_logo.gif"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US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CF36-F93A-404C-A8B2-4AF7950F69AC}"/>
              </a:ext>
            </a:extLst>
          </p:cNvPr>
          <p:cNvSpPr txBox="1"/>
          <p:nvPr/>
        </p:nvSpPr>
        <p:spPr>
          <a:xfrm>
            <a:off x="7897861" y="109394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B4010-9653-D64C-ADC9-7FF6C55A289D}"/>
              </a:ext>
            </a:extLst>
          </p:cNvPr>
          <p:cNvSpPr txBox="1"/>
          <p:nvPr/>
        </p:nvSpPr>
        <p:spPr>
          <a:xfrm>
            <a:off x="7683058" y="47335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JavaScript est un </a:t>
            </a:r>
            <a:r>
              <a:rPr lang="fr-FR" sz="2400" b="1" dirty="0"/>
              <a:t>langage fonctionnel</a:t>
            </a:r>
            <a:r>
              <a:rPr lang="fr-FR" sz="2400" dirty="0"/>
              <a:t>,</a:t>
            </a:r>
            <a:r>
              <a:rPr lang="fr-FR" sz="2400" b="1" dirty="0"/>
              <a:t> interprété</a:t>
            </a:r>
            <a:r>
              <a:rPr lang="fr-FR" sz="2400" dirty="0"/>
              <a:t> et</a:t>
            </a:r>
            <a:r>
              <a:rPr lang="fr-FR" sz="2400" b="1" dirty="0"/>
              <a:t> asynchrone</a:t>
            </a:r>
            <a:br>
              <a:rPr lang="fr-FR" sz="2400" dirty="0"/>
            </a:br>
            <a:endParaRPr lang="fr-FR" sz="2400" dirty="0"/>
          </a:p>
          <a:p>
            <a:pPr marL="400050" indent="-400050"/>
            <a:r>
              <a:rPr lang="fr-FR" sz="2400" dirty="0"/>
              <a:t>JavaScript s'exécute sur l’</a:t>
            </a:r>
            <a:r>
              <a:rPr lang="fr-FR" sz="2400" b="1" dirty="0"/>
              <a:t>arbre d’éléments </a:t>
            </a:r>
            <a:r>
              <a:rPr lang="fr-FR" sz="2400" dirty="0"/>
              <a:t>HTML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 créé par le navigateur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Permet de manipuler dynamiquement le comportement </a:t>
            </a:r>
            <a:br>
              <a:rPr lang="fr-FR" sz="2400" dirty="0"/>
            </a:br>
            <a:r>
              <a:rPr lang="fr-FR" sz="2400" dirty="0"/>
              <a:t>des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(2018)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Programme le </a:t>
            </a:r>
            <a:r>
              <a:rPr lang="fr-FR" sz="2400" b="1" dirty="0"/>
              <a:t>comportement</a:t>
            </a:r>
            <a:r>
              <a:rPr lang="fr-FR" sz="2400" dirty="0"/>
              <a:t>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Interprété</a:t>
            </a:r>
            <a:r>
              <a:rPr lang="fr-FR" sz="2400" dirty="0"/>
              <a:t> par le navigateur web </a:t>
            </a:r>
            <a:r>
              <a:rPr lang="fr-FR" dirty="0"/>
              <a:t>(moteur JavaScript)</a:t>
            </a:r>
          </a:p>
          <a:p>
            <a:pPr marL="800100" lvl="1" indent="-400050">
              <a:spcBef>
                <a:spcPts val="480"/>
              </a:spcBef>
            </a:pPr>
            <a:r>
              <a:rPr lang="fr-FR" sz="2000" dirty="0"/>
              <a:t>Pas de compilation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scripts et macros dans des applications de bureau, </a:t>
            </a:r>
            <a:br>
              <a:rPr lang="fr-FR" sz="2000" dirty="0"/>
            </a:br>
            <a:r>
              <a:rPr lang="fr-FR" sz="2000" dirty="0"/>
              <a:t>programmation côté serveur, etc.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du langage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Typage </a:t>
            </a:r>
            <a:r>
              <a:rPr lang="fr-FR" sz="2400" b="1" dirty="0"/>
              <a:t>dynamique</a:t>
            </a:r>
          </a:p>
          <a:p>
            <a:pPr lvl="1"/>
            <a:r>
              <a:rPr lang="fr-FR" sz="2000" dirty="0"/>
              <a:t>variables typées </a:t>
            </a:r>
            <a:r>
              <a:rPr lang="fr-FR" sz="1800" dirty="0"/>
              <a:t>(entiers, réels, chaines de caractères…)</a:t>
            </a:r>
            <a:endParaRPr lang="fr-FR" sz="2000" dirty="0"/>
          </a:p>
          <a:p>
            <a:pPr lvl="1"/>
            <a:r>
              <a:rPr lang="fr-FR" sz="2000" dirty="0"/>
              <a:t>mais changement de type possible à l’exécution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099916" y="2614062"/>
            <a:ext cx="7003434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est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'5'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est une chaines de caractères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(a===b);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est un booléen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devient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a + b;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devient un entier égal à 15</a:t>
            </a:r>
          </a:p>
        </p:txBody>
      </p:sp>
    </p:spTree>
    <p:extLst>
      <p:ext uri="{BB962C8B-B14F-4D97-AF65-F5344CB8AC3E}">
        <p14:creationId xmlns:p14="http://schemas.microsoft.com/office/powerpoint/2010/main" val="35602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du langage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fonctionnel</a:t>
            </a:r>
          </a:p>
          <a:p>
            <a:pPr lvl="1"/>
            <a:r>
              <a:rPr lang="fr-FR" sz="2000" dirty="0"/>
              <a:t>les fonctions structurent le code</a:t>
            </a:r>
          </a:p>
          <a:p>
            <a:pPr lvl="1"/>
            <a:r>
              <a:rPr lang="fr-FR" sz="2000" dirty="0"/>
              <a:t>elles peuvent prendre d’autres fonctions en paramètre, retourner une fonction, etc.</a:t>
            </a:r>
          </a:p>
          <a:p>
            <a:pPr lvl="1"/>
            <a:r>
              <a:rPr lang="fr-FR" sz="2000" dirty="0"/>
              <a:t>mais pas fonctionnel pur : </a:t>
            </a:r>
            <a:br>
              <a:rPr lang="fr-FR" sz="2000" dirty="0"/>
            </a:br>
            <a:r>
              <a:rPr lang="fr-FR" sz="2000" dirty="0"/>
              <a:t>les fonctions peuvent modifier des variables externes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3133268" y="3613208"/>
            <a:ext cx="2420263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endParaRPr lang="fr-FR" altLang="fr-FR" dirty="0">
              <a:solidFill>
                <a:srgbClr val="00B050"/>
              </a:solidFill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  <a:ea typeface="Source Code Pro" panose="020B0509030403020204" pitchFamily="49" charset="0"/>
              </a:rPr>
              <a:t> 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 {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8659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du langage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 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couples  </a:t>
            </a:r>
            <a:r>
              <a:rPr lang="fr-FR" sz="2000" dirty="0">
                <a:solidFill>
                  <a:srgbClr val="00B0F0"/>
                </a:solidFill>
                <a:latin typeface="Source Code Pro" panose="020B0509030403020204"/>
              </a:rPr>
              <a:t>nom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valeur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accessibles en lecture et en écriture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81336"/>
            <a:ext cx="5014410" cy="215337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 </a:t>
            </a:r>
            <a:r>
              <a:rPr lang="fr-FR" altLang="fr-FR" dirty="0" err="1">
                <a:latin typeface="Source Code Pro" panose="020B0509030403020204"/>
              </a:rPr>
              <a:t>johnSnow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'John’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endParaRPr lang="fr-FR" altLang="fr-FR" dirty="0">
              <a:solidFill>
                <a:srgbClr val="6F42C1"/>
              </a:solidFill>
              <a:latin typeface="Source Code Pro" panose="020B0509030403020204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johnSnow.isAlive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91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du langage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</a:t>
            </a:r>
          </a:p>
          <a:p>
            <a:pPr lvl="1"/>
            <a:r>
              <a:rPr lang="fr-FR" sz="2000" dirty="0"/>
              <a:t>et de méthodes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mot-clé </a:t>
            </a:r>
            <a:r>
              <a:rPr lang="fr-F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fr-FR" sz="2000" dirty="0"/>
              <a:t> pour référencer l’objet courant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72533"/>
            <a:ext cx="501441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 </a:t>
            </a:r>
            <a:r>
              <a:rPr lang="fr-FR" altLang="fr-FR" dirty="0" err="1">
                <a:latin typeface="Source Code Pro" panose="020B0509030403020204"/>
              </a:rPr>
              <a:t>johnSnow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'John’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johnSnow.isAlive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johnSnow.resurrect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55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HTML et JavaScript (1/3)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HTML et JavaScript (2/3)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quand la page est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</TotalTime>
  <Words>748</Words>
  <Application>Microsoft Macintosh PowerPoint</Application>
  <PresentationFormat>On-screen Show (4:3)</PresentationFormat>
  <Paragraphs>222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PowerPoint Presentation</vt:lpstr>
      <vt:lpstr>Bloc 1</vt:lpstr>
      <vt:lpstr>JavaScript</vt:lpstr>
      <vt:lpstr>Bases du langage (1/3)</vt:lpstr>
      <vt:lpstr>Bases du langage (2/3)</vt:lpstr>
      <vt:lpstr>Bases du langage (3/3)</vt:lpstr>
      <vt:lpstr>Bases du langage (3/3)</vt:lpstr>
      <vt:lpstr>HTML et JavaScript (1/3)</vt:lpstr>
      <vt:lpstr>HTML et JavaScript (2/3)</vt:lpstr>
      <vt:lpstr>HTML et JavaScript (3/3)</vt:lpstr>
      <vt:lpstr>DOM Element</vt:lpstr>
      <vt:lpstr>DOM Event (1/3)</vt:lpstr>
      <vt:lpstr>DOM Event (2/3)</vt:lpstr>
      <vt:lpstr>Exemple : Glisser-Déposer (Drag and Drop) (1/2)</vt:lpstr>
      <vt:lpstr>Exemple : Glisser-Déposer (Drag and Drop) (2/2)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152</cp:revision>
  <dcterms:created xsi:type="dcterms:W3CDTF">2013-12-13T12:27:54Z</dcterms:created>
  <dcterms:modified xsi:type="dcterms:W3CDTF">2019-06-06T14:34:27Z</dcterms:modified>
</cp:coreProperties>
</file>