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6" r:id="rId3"/>
    <p:sldId id="307" r:id="rId4"/>
    <p:sldId id="259" r:id="rId5"/>
    <p:sldId id="311" r:id="rId6"/>
    <p:sldId id="315" r:id="rId7"/>
    <p:sldId id="264" r:id="rId8"/>
    <p:sldId id="312" r:id="rId9"/>
    <p:sldId id="313" r:id="rId10"/>
    <p:sldId id="314" r:id="rId1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DFF"/>
    <a:srgbClr val="569CD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4732"/>
  </p:normalViewPr>
  <p:slideViewPr>
    <p:cSldViewPr snapToGrid="0" snapToObjects="1">
      <p:cViewPr varScale="1">
        <p:scale>
          <a:sx n="167" d="100"/>
          <a:sy n="167" d="100"/>
        </p:scale>
        <p:origin x="7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36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13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06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443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0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A2ADADB-3494-4B4C-90B5-5BAE3E740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-60"/>
            <a:ext cx="9144000" cy="14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82700" y="347160"/>
            <a:ext cx="7578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82700" y="1560240"/>
            <a:ext cx="7578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8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Résumé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Développement bicéphale (</a:t>
            </a:r>
            <a:r>
              <a:rPr lang="fr-FR" i="1" dirty="0">
                <a:ea typeface="Calibri"/>
                <a:cs typeface="Calibri"/>
                <a:sym typeface="Calibri"/>
              </a:rPr>
              <a:t>Front</a:t>
            </a:r>
            <a:r>
              <a:rPr lang="fr-FR" dirty="0">
                <a:ea typeface="Calibri"/>
                <a:cs typeface="Calibri"/>
                <a:sym typeface="Calibri"/>
              </a:rPr>
              <a:t> / </a:t>
            </a:r>
            <a:r>
              <a:rPr lang="fr-FR" i="1" dirty="0">
                <a:ea typeface="Calibri"/>
                <a:cs typeface="Calibri"/>
                <a:sym typeface="Calibri"/>
              </a:rPr>
              <a:t>Back</a:t>
            </a:r>
            <a:r>
              <a:rPr lang="fr-FR" dirty="0">
                <a:ea typeface="Calibri"/>
                <a:cs typeface="Calibri"/>
                <a:sym typeface="Calibri"/>
              </a:rPr>
              <a:t>)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Objectifs complémentaires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Compétences différentes</a:t>
            </a:r>
          </a:p>
          <a:p>
            <a:pPr>
              <a:spcBef>
                <a:spcPts val="120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Équilibrage des traitements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Client lourd / Serveur léger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Client léger / Serveur lourd</a:t>
            </a:r>
          </a:p>
          <a:p>
            <a:pPr>
              <a:spcBef>
                <a:spcPts val="1200"/>
              </a:spcBef>
            </a:pPr>
            <a:r>
              <a:rPr lang="fr-FR" dirty="0">
                <a:cs typeface="Calibri"/>
                <a:sym typeface="Calibri"/>
              </a:rPr>
              <a:t>Tendance </a:t>
            </a:r>
          </a:p>
          <a:p>
            <a:pPr lvl="1">
              <a:spcBef>
                <a:spcPts val="0"/>
              </a:spcBef>
            </a:pPr>
            <a:r>
              <a:rPr lang="fr-FR" i="1" dirty="0" err="1">
                <a:ea typeface="Calibri"/>
                <a:cs typeface="Calibri"/>
                <a:sym typeface="Calibri"/>
              </a:rPr>
              <a:t>WebApp</a:t>
            </a:r>
            <a:r>
              <a:rPr lang="fr-FR" dirty="0">
                <a:ea typeface="Calibri"/>
                <a:cs typeface="Calibri"/>
                <a:sym typeface="Calibri"/>
              </a:rPr>
              <a:t> (client lourd) / Service Web 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Application </a:t>
            </a:r>
            <a:r>
              <a:rPr lang="fr-FR" i="1" dirty="0">
                <a:ea typeface="Calibri"/>
                <a:cs typeface="Calibri"/>
                <a:sym typeface="Calibri"/>
              </a:rPr>
              <a:t>Smartphone</a:t>
            </a:r>
            <a:r>
              <a:rPr lang="fr-FR" dirty="0">
                <a:ea typeface="Calibri"/>
                <a:cs typeface="Calibri"/>
                <a:sym typeface="Calibri"/>
              </a:rPr>
              <a:t> (client lourd) / Service Web</a:t>
            </a:r>
          </a:p>
          <a:p>
            <a:pPr>
              <a:spcBef>
                <a:spcPts val="1200"/>
              </a:spcBef>
            </a:pPr>
            <a:r>
              <a:rPr lang="fr-FR" dirty="0">
                <a:cs typeface="Calibri"/>
                <a:sym typeface="Calibri"/>
              </a:rPr>
              <a:t>Évolutions fortes</a:t>
            </a:r>
          </a:p>
          <a:p>
            <a:pPr lvl="1">
              <a:spcBef>
                <a:spcPts val="0"/>
              </a:spcBef>
            </a:pPr>
            <a:r>
              <a:rPr lang="fr-FR" i="1" dirty="0">
                <a:ea typeface="Calibri"/>
                <a:cs typeface="Calibri"/>
                <a:sym typeface="Calibri"/>
              </a:rPr>
              <a:t>Front</a:t>
            </a:r>
            <a:r>
              <a:rPr lang="fr-FR" dirty="0">
                <a:ea typeface="Calibri"/>
                <a:cs typeface="Calibri"/>
                <a:sym typeface="Calibri"/>
              </a:rPr>
              <a:t> : </a:t>
            </a:r>
            <a:r>
              <a:rPr lang="fr-FR" i="1" dirty="0" err="1">
                <a:ea typeface="Calibri"/>
                <a:cs typeface="Calibri"/>
                <a:sym typeface="Calibri"/>
              </a:rPr>
              <a:t>framework</a:t>
            </a:r>
            <a:r>
              <a:rPr lang="fr-FR" dirty="0">
                <a:ea typeface="Calibri"/>
                <a:cs typeface="Calibri"/>
                <a:sym typeface="Calibri"/>
              </a:rPr>
              <a:t> MVC dans le navigateur</a:t>
            </a:r>
          </a:p>
          <a:p>
            <a:pPr lvl="1">
              <a:spcBef>
                <a:spcPts val="0"/>
              </a:spcBef>
            </a:pPr>
            <a:r>
              <a:rPr lang="fr-FR" i="1" dirty="0">
                <a:ea typeface="Calibri"/>
                <a:cs typeface="Calibri"/>
                <a:sym typeface="Calibri"/>
              </a:rPr>
              <a:t>Back</a:t>
            </a:r>
            <a:r>
              <a:rPr lang="fr-FR" dirty="0">
                <a:ea typeface="Calibri"/>
                <a:cs typeface="Calibri"/>
                <a:sym typeface="Calibri"/>
              </a:rPr>
              <a:t> : fortement répartis (</a:t>
            </a:r>
            <a:r>
              <a:rPr lang="fr-FR" i="1" dirty="0">
                <a:ea typeface="Calibri"/>
                <a:cs typeface="Calibri"/>
                <a:sym typeface="Calibri"/>
              </a:rPr>
              <a:t>cloud</a:t>
            </a:r>
            <a:r>
              <a:rPr lang="fr-FR" dirty="0">
                <a:ea typeface="Calibri"/>
                <a:cs typeface="Calibri"/>
                <a:sym typeface="Calibri"/>
              </a:rPr>
              <a:t>) et très dynamique</a:t>
            </a:r>
          </a:p>
          <a:p>
            <a:pPr lvl="1">
              <a:spcBef>
                <a:spcPts val="0"/>
              </a:spcBef>
            </a:pPr>
            <a:endParaRPr lang="fr-FR" dirty="0">
              <a:ea typeface="Calibri"/>
              <a:cs typeface="Calibri"/>
              <a:sym typeface="Calibri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fr-FR" dirty="0">
              <a:ea typeface="Calibri"/>
              <a:cs typeface="Calibri"/>
              <a:sym typeface="Calibri"/>
            </a:endParaRP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8E488E86-E57B-DD4F-8EF0-C9E1A9C1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8FF601BA-DE97-0442-863C-11134435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887C37AF-3662-FC4A-840C-7C0F41A2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421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Développement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1 - Web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411" y="2674085"/>
            <a:ext cx="1570286" cy="15098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Front et Back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ea typeface="Calibri"/>
                <a:cs typeface="Calibri"/>
                <a:sym typeface="Calibri"/>
              </a:rPr>
              <a:t>Le développement d’un site web contient deux parties :</a:t>
            </a:r>
          </a:p>
        </p:txBody>
      </p:sp>
      <p:cxnSp>
        <p:nvCxnSpPr>
          <p:cNvPr id="117" name="Google Shape;117;p21"/>
          <p:cNvCxnSpPr>
            <a:cxnSpLocks/>
          </p:cNvCxnSpPr>
          <p:nvPr/>
        </p:nvCxnSpPr>
        <p:spPr>
          <a:xfrm>
            <a:off x="3133173" y="3191303"/>
            <a:ext cx="3577687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5B87F28A-5152-D743-821E-A2AA15F99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18" y="2903879"/>
            <a:ext cx="2396885" cy="1382204"/>
          </a:xfrm>
          <a:prstGeom prst="rect">
            <a:avLst/>
          </a:prstGeom>
        </p:spPr>
      </p:pic>
      <p:cxnSp>
        <p:nvCxnSpPr>
          <p:cNvPr id="9" name="Google Shape;133;p22">
            <a:extLst>
              <a:ext uri="{FF2B5EF4-FFF2-40B4-BE49-F238E27FC236}">
                <a16:creationId xmlns:a16="http://schemas.microsoft.com/office/drawing/2014/main" id="{11B00C56-9F68-CE48-A866-BCB4C0E0236D}"/>
              </a:ext>
            </a:extLst>
          </p:cNvPr>
          <p:cNvCxnSpPr>
            <a:cxnSpLocks/>
          </p:cNvCxnSpPr>
          <p:nvPr/>
        </p:nvCxnSpPr>
        <p:spPr>
          <a:xfrm flipH="1">
            <a:off x="3133173" y="3541906"/>
            <a:ext cx="3501268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" name="Google Shape;116;p21"/>
          <p:cNvSpPr/>
          <p:nvPr/>
        </p:nvSpPr>
        <p:spPr>
          <a:xfrm>
            <a:off x="3873335" y="2642484"/>
            <a:ext cx="2028775" cy="1496028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HTTP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76492" y="4512960"/>
            <a:ext cx="2491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/>
              <a:t>Front</a:t>
            </a:r>
          </a:p>
          <a:p>
            <a:r>
              <a:rPr lang="fr-FR" sz="2000" dirty="0"/>
              <a:t>Ce qui s’exécute dans le navigateur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62133" y="4512960"/>
            <a:ext cx="2087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i="1" dirty="0"/>
              <a:t>Back</a:t>
            </a:r>
          </a:p>
          <a:p>
            <a:pPr algn="r"/>
            <a:r>
              <a:rPr lang="fr-FR" sz="2000" dirty="0"/>
              <a:t>Ce qui s’exécute sur le serveur</a:t>
            </a:r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5C84ECBD-BF62-124A-9CF0-441464D6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6EFD8C49-3932-C94A-99C2-A5AD1B9A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2E493AFA-EF12-7542-9439-8B9CA489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24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573BC-ECF7-2E47-BFC1-85ECAA9F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/>
              <a:t>Front</a:t>
            </a:r>
            <a:r>
              <a:rPr lang="fr-FR" b="1" dirty="0"/>
              <a:t> – HTML, CSS, JavaScript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DCC9B2-B418-CD43-950A-803321C2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D52A78-1A31-404B-8692-97419345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8A8F3A-04A3-CB48-B40E-457859CD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F6FEE-CBCA-1F4F-B200-C1D720151B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Affichage graphique</a:t>
            </a:r>
          </a:p>
          <a:p>
            <a:pPr lvl="1"/>
            <a:r>
              <a:rPr lang="fr-FR" dirty="0"/>
              <a:t>Adapté à l’écran (</a:t>
            </a:r>
            <a:r>
              <a:rPr lang="fr-FR" i="1" dirty="0"/>
              <a:t>responsive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Accessibilité (handicap)</a:t>
            </a:r>
          </a:p>
          <a:p>
            <a:r>
              <a:rPr lang="fr-FR" b="1" dirty="0"/>
              <a:t>Interaction utilisateur</a:t>
            </a:r>
          </a:p>
          <a:p>
            <a:pPr lvl="1"/>
            <a:r>
              <a:rPr lang="fr-FR" dirty="0"/>
              <a:t>Réactivité (asynchronisme)</a:t>
            </a:r>
          </a:p>
          <a:p>
            <a:pPr lvl="1"/>
            <a:r>
              <a:rPr lang="fr-FR" dirty="0"/>
              <a:t>Rapidité (</a:t>
            </a:r>
            <a:r>
              <a:rPr lang="fr-FR" i="1" dirty="0"/>
              <a:t>progressive </a:t>
            </a:r>
            <a:r>
              <a:rPr lang="fr-FR" i="1" dirty="0" err="1"/>
              <a:t>apps</a:t>
            </a:r>
            <a:r>
              <a:rPr lang="fr-FR" dirty="0"/>
              <a:t>)</a:t>
            </a:r>
          </a:p>
          <a:p>
            <a:r>
              <a:rPr lang="fr-FR" b="1" dirty="0"/>
              <a:t>Communication serveur</a:t>
            </a:r>
          </a:p>
          <a:p>
            <a:pPr lvl="1"/>
            <a:r>
              <a:rPr lang="fr-FR" dirty="0"/>
              <a:t>Envoi des requêtes (gestion des erreurs)</a:t>
            </a:r>
          </a:p>
          <a:p>
            <a:pPr lvl="1"/>
            <a:r>
              <a:rPr lang="fr-FR" dirty="0"/>
              <a:t>Récupération des réponses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Nombreux </a:t>
            </a:r>
            <a:r>
              <a:rPr lang="fr-FR" i="1" dirty="0" err="1"/>
              <a:t>framework</a:t>
            </a:r>
            <a:r>
              <a:rPr lang="fr-FR" dirty="0"/>
              <a:t> de développement</a:t>
            </a:r>
          </a:p>
          <a:p>
            <a:pPr marL="400050" lvl="1" indent="0">
              <a:buNone/>
            </a:pPr>
            <a:r>
              <a:rPr lang="fr-FR" dirty="0"/>
              <a:t>(jQuery, </a:t>
            </a:r>
            <a:r>
              <a:rPr lang="fr-FR" dirty="0" err="1"/>
              <a:t>ReactJS</a:t>
            </a:r>
            <a:r>
              <a:rPr lang="fr-FR" dirty="0"/>
              <a:t>, </a:t>
            </a:r>
            <a:r>
              <a:rPr lang="fr-FR" dirty="0" err="1"/>
              <a:t>Angular</a:t>
            </a:r>
            <a:r>
              <a:rPr lang="fr-FR" dirty="0"/>
              <a:t>, </a:t>
            </a:r>
            <a:r>
              <a:rPr lang="fr-FR" dirty="0" err="1"/>
              <a:t>VueJS</a:t>
            </a:r>
            <a:r>
              <a:rPr lang="fr-FR" dirty="0"/>
              <a:t>, etc.)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B87F28A-5152-D743-821E-A2AA15F99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986" y="2132730"/>
            <a:ext cx="2945814" cy="169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1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573BC-ECF7-2E47-BFC1-85ECAA9F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/>
              <a:t>Back</a:t>
            </a:r>
            <a:r>
              <a:rPr lang="fr-FR" b="1" dirty="0"/>
              <a:t> – PHP, C#, Java, JavaScript, Ruby, …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DCC9B2-B418-CD43-950A-803321C2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D52A78-1A31-404B-8692-97419345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8A8F3A-04A3-CB48-B40E-457859CD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F6FEE-CBCA-1F4F-B200-C1D720151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/>
              <a:t>Support de l’application</a:t>
            </a:r>
          </a:p>
          <a:p>
            <a:pPr lvl="1"/>
            <a:r>
              <a:rPr lang="fr-FR" dirty="0"/>
              <a:t>Services métier (recherche, calculs…)</a:t>
            </a:r>
          </a:p>
          <a:p>
            <a:pPr lvl="1"/>
            <a:r>
              <a:rPr lang="fr-FR" dirty="0"/>
              <a:t>Données (base de données)</a:t>
            </a:r>
          </a:p>
          <a:p>
            <a:r>
              <a:rPr lang="fr-FR" b="1" dirty="0"/>
              <a:t>Interaction avec le </a:t>
            </a:r>
            <a:r>
              <a:rPr lang="fr-FR" b="1" i="1" dirty="0"/>
              <a:t>Front</a:t>
            </a:r>
          </a:p>
          <a:p>
            <a:pPr lvl="1"/>
            <a:r>
              <a:rPr lang="fr-FR" dirty="0"/>
              <a:t>Accès aux ressources</a:t>
            </a:r>
          </a:p>
          <a:p>
            <a:pPr lvl="1"/>
            <a:r>
              <a:rPr lang="fr-FR" dirty="0"/>
              <a:t>Lien avec l’utilisateur</a:t>
            </a:r>
          </a:p>
          <a:p>
            <a:r>
              <a:rPr lang="fr-FR" b="1" dirty="0"/>
              <a:t>Sécurité</a:t>
            </a:r>
          </a:p>
          <a:p>
            <a:pPr lvl="1"/>
            <a:r>
              <a:rPr lang="fr-FR" dirty="0"/>
              <a:t>Authentification / confidentialité</a:t>
            </a:r>
          </a:p>
          <a:p>
            <a:pPr lvl="1"/>
            <a:r>
              <a:rPr lang="fr-FR" dirty="0"/>
              <a:t>Attaques / bots</a:t>
            </a:r>
          </a:p>
          <a:p>
            <a:r>
              <a:rPr lang="fr-FR" b="1" dirty="0"/>
              <a:t>Performance</a:t>
            </a:r>
          </a:p>
          <a:p>
            <a:pPr lvl="1"/>
            <a:r>
              <a:rPr lang="fr-FR" dirty="0"/>
              <a:t>Nombre d’utilisateurs simultanés</a:t>
            </a:r>
          </a:p>
          <a:p>
            <a:pPr lvl="1"/>
            <a:r>
              <a:rPr lang="fr-FR" dirty="0"/>
              <a:t>Latence (temps entre la requête et la réponse)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Nombreux </a:t>
            </a:r>
            <a:r>
              <a:rPr lang="fr-FR" i="1" dirty="0" err="1"/>
              <a:t>framework</a:t>
            </a:r>
            <a:r>
              <a:rPr lang="fr-FR" dirty="0"/>
              <a:t> proposés</a:t>
            </a:r>
          </a:p>
          <a:p>
            <a:pPr marL="400050" lvl="1" indent="0">
              <a:buNone/>
            </a:pPr>
            <a:r>
              <a:rPr lang="fr-FR" dirty="0"/>
              <a:t>(</a:t>
            </a:r>
            <a:r>
              <a:rPr lang="fr-FR" dirty="0" err="1"/>
              <a:t>Symfony</a:t>
            </a:r>
            <a:r>
              <a:rPr lang="fr-FR" dirty="0"/>
              <a:t>, Rails, ASP, JSP, </a:t>
            </a:r>
            <a:r>
              <a:rPr lang="fr-FR" dirty="0" err="1"/>
              <a:t>ExpressJS</a:t>
            </a:r>
            <a:r>
              <a:rPr lang="fr-FR" dirty="0"/>
              <a:t>, etc.)</a:t>
            </a:r>
          </a:p>
        </p:txBody>
      </p:sp>
      <p:pic>
        <p:nvPicPr>
          <p:cNvPr id="8" name="Google Shape;11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27044" y="3076568"/>
            <a:ext cx="1570286" cy="1509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045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46E9-70F0-2841-BC76-02FB9D04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Exemple – Formulaire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CC55D-9155-4443-BFD3-D919A82C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EEB80-4BD1-6A4A-9D71-1989ED45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8763EA-1798-C54D-83AC-3EC2FD0AD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408418"/>
              </p:ext>
            </p:extLst>
          </p:nvPr>
        </p:nvGraphicFramePr>
        <p:xfrm>
          <a:off x="740833" y="1333118"/>
          <a:ext cx="7662333" cy="4902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1832">
                  <a:extLst>
                    <a:ext uri="{9D8B030D-6E8A-4147-A177-3AD203B41FA5}">
                      <a16:colId xmlns:a16="http://schemas.microsoft.com/office/drawing/2014/main" val="406355994"/>
                    </a:ext>
                  </a:extLst>
                </a:gridCol>
                <a:gridCol w="5750501">
                  <a:extLst>
                    <a:ext uri="{9D8B030D-6E8A-4147-A177-3AD203B41FA5}">
                      <a16:colId xmlns:a16="http://schemas.microsoft.com/office/drawing/2014/main" val="1318678898"/>
                    </a:ext>
                  </a:extLst>
                </a:gridCol>
              </a:tblGrid>
              <a:tr h="406401">
                <a:tc>
                  <a:txBody>
                    <a:bodyPr/>
                    <a:lstStyle/>
                    <a:p>
                      <a:pPr algn="ctr"/>
                      <a:r>
                        <a:rPr lang="fr-FR" b="1" i="1" dirty="0"/>
                        <a:t>Front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i="1" dirty="0"/>
                        <a:t>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34365"/>
                  </a:ext>
                </a:extLst>
              </a:tr>
              <a:tr h="44958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506044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6A39CEE3-4BF4-FA45-BF58-355F687BE4A0}"/>
              </a:ext>
            </a:extLst>
          </p:cNvPr>
          <p:cNvSpPr/>
          <p:nvPr/>
        </p:nvSpPr>
        <p:spPr>
          <a:xfrm>
            <a:off x="1460500" y="2051392"/>
            <a:ext cx="516467" cy="516467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7007BB-D314-5A42-A354-1EC52E29E150}"/>
              </a:ext>
            </a:extLst>
          </p:cNvPr>
          <p:cNvSpPr txBox="1"/>
          <p:nvPr/>
        </p:nvSpPr>
        <p:spPr>
          <a:xfrm>
            <a:off x="862310" y="2551053"/>
            <a:ext cx="17251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Le navigateur </a:t>
            </a:r>
          </a:p>
          <a:p>
            <a:pPr algn="ctr"/>
            <a:r>
              <a:rPr lang="fr-FR" sz="1400" dirty="0"/>
              <a:t>demande une page</a:t>
            </a:r>
          </a:p>
          <a:p>
            <a:pPr algn="ctr"/>
            <a:r>
              <a:rPr lang="fr-FR" sz="1400" dirty="0"/>
              <a:t>avec un formulaire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FC00F3-E8F8-B14D-893B-07912143FA7E}"/>
              </a:ext>
            </a:extLst>
          </p:cNvPr>
          <p:cNvCxnSpPr>
            <a:cxnSpLocks/>
          </p:cNvCxnSpPr>
          <p:nvPr/>
        </p:nvCxnSpPr>
        <p:spPr>
          <a:xfrm flipV="1">
            <a:off x="2036236" y="2309625"/>
            <a:ext cx="2514598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ZoneTexte 13">
            <a:extLst>
              <a:ext uri="{FF2B5EF4-FFF2-40B4-BE49-F238E27FC236}">
                <a16:creationId xmlns:a16="http://schemas.microsoft.com/office/drawing/2014/main" id="{11257B5A-A3EC-564E-95BB-BD401F6ED019}"/>
              </a:ext>
            </a:extLst>
          </p:cNvPr>
          <p:cNvSpPr txBox="1"/>
          <p:nvPr/>
        </p:nvSpPr>
        <p:spPr>
          <a:xfrm>
            <a:off x="3185043" y="1986318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GET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79B642B-C6E8-1543-B979-91EA7043EC69}"/>
              </a:ext>
            </a:extLst>
          </p:cNvPr>
          <p:cNvSpPr/>
          <p:nvPr/>
        </p:nvSpPr>
        <p:spPr>
          <a:xfrm>
            <a:off x="4610102" y="1876406"/>
            <a:ext cx="1591731" cy="87044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Création</a:t>
            </a:r>
            <a:br>
              <a:rPr lang="fr-FR" sz="1400" dirty="0"/>
            </a:br>
            <a:r>
              <a:rPr lang="fr-FR" sz="1400" dirty="0"/>
              <a:t>d’un formulaire vide par défaut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B455D11-BB5B-C940-AE8B-E04C4F441834}"/>
              </a:ext>
            </a:extLst>
          </p:cNvPr>
          <p:cNvSpPr/>
          <p:nvPr/>
        </p:nvSpPr>
        <p:spPr>
          <a:xfrm>
            <a:off x="828133" y="3824121"/>
            <a:ext cx="1725152" cy="65398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L’utilisateur rempli </a:t>
            </a:r>
            <a:br>
              <a:rPr lang="fr-FR" sz="1400" dirty="0"/>
            </a:br>
            <a:r>
              <a:rPr lang="fr-FR" sz="1400" dirty="0"/>
              <a:t>le formulaire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2A932E-27EB-1D4A-BB69-35044EC21282}"/>
              </a:ext>
            </a:extLst>
          </p:cNvPr>
          <p:cNvCxnSpPr>
            <a:cxnSpLocks/>
          </p:cNvCxnSpPr>
          <p:nvPr/>
        </p:nvCxnSpPr>
        <p:spPr>
          <a:xfrm flipV="1">
            <a:off x="2603503" y="4146553"/>
            <a:ext cx="1751162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ZoneTexte 13">
            <a:extLst>
              <a:ext uri="{FF2B5EF4-FFF2-40B4-BE49-F238E27FC236}">
                <a16:creationId xmlns:a16="http://schemas.microsoft.com/office/drawing/2014/main" id="{903A7483-DF4C-2343-A24F-447443C92632}"/>
              </a:ext>
            </a:extLst>
          </p:cNvPr>
          <p:cNvSpPr txBox="1"/>
          <p:nvPr/>
        </p:nvSpPr>
        <p:spPr>
          <a:xfrm>
            <a:off x="2712127" y="3810879"/>
            <a:ext cx="157767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POST</a:t>
            </a:r>
          </a:p>
          <a:p>
            <a:pPr algn="ctr">
              <a:spcBef>
                <a:spcPts val="1200"/>
              </a:spcBef>
            </a:pPr>
            <a:r>
              <a:rPr lang="fr-FR" sz="1400" dirty="0"/>
              <a:t>avec les données</a:t>
            </a:r>
            <a:br>
              <a:rPr lang="fr-FR" sz="1400" dirty="0"/>
            </a:br>
            <a:r>
              <a:rPr lang="fr-FR" sz="1400" dirty="0"/>
              <a:t>du formulaire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244F3EF-5EEF-E04A-B8DB-E6FC11A7C776}"/>
              </a:ext>
            </a:extLst>
          </p:cNvPr>
          <p:cNvCxnSpPr>
            <a:cxnSpLocks/>
          </p:cNvCxnSpPr>
          <p:nvPr/>
        </p:nvCxnSpPr>
        <p:spPr>
          <a:xfrm rot="5400000">
            <a:off x="3081976" y="1457793"/>
            <a:ext cx="923673" cy="3724312"/>
          </a:xfrm>
          <a:prstGeom prst="bentConnector3">
            <a:avLst>
              <a:gd name="adj1" fmla="val 61916"/>
            </a:avLst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DEA46E6-B80B-BE4C-9567-E21DA4DA4271}"/>
              </a:ext>
            </a:extLst>
          </p:cNvPr>
          <p:cNvSpPr/>
          <p:nvPr/>
        </p:nvSpPr>
        <p:spPr>
          <a:xfrm>
            <a:off x="4406895" y="3786862"/>
            <a:ext cx="1650998" cy="71937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Validation</a:t>
            </a:r>
            <a:br>
              <a:rPr lang="fr-FR" sz="1400" dirty="0"/>
            </a:br>
            <a:r>
              <a:rPr lang="fr-FR" sz="1400" dirty="0"/>
              <a:t>des données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8D1E8D-4A58-584F-A150-26F4B935955A}"/>
              </a:ext>
            </a:extLst>
          </p:cNvPr>
          <p:cNvCxnSpPr>
            <a:cxnSpLocks/>
          </p:cNvCxnSpPr>
          <p:nvPr/>
        </p:nvCxnSpPr>
        <p:spPr>
          <a:xfrm flipV="1">
            <a:off x="6127057" y="4146552"/>
            <a:ext cx="555141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71F0184D-AE7A-6B4D-B699-71A5ED2515A6}"/>
              </a:ext>
            </a:extLst>
          </p:cNvPr>
          <p:cNvSpPr/>
          <p:nvPr/>
        </p:nvSpPr>
        <p:spPr>
          <a:xfrm>
            <a:off x="6770781" y="3624059"/>
            <a:ext cx="1188900" cy="1071033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82BC03-C4B9-1648-B76D-E2B72D8752ED}"/>
              </a:ext>
            </a:extLst>
          </p:cNvPr>
          <p:cNvSpPr/>
          <p:nvPr/>
        </p:nvSpPr>
        <p:spPr>
          <a:xfrm>
            <a:off x="6934849" y="3900321"/>
            <a:ext cx="9012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Données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>
                <a:solidFill>
                  <a:schemeClr val="bg1"/>
                </a:solidFill>
              </a:rPr>
              <a:t>valides ?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A56298-2C17-F546-BE4F-DAFFA35CC5FE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19697" y="3343440"/>
            <a:ext cx="474133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ZoneTexte 13">
            <a:extLst>
              <a:ext uri="{FF2B5EF4-FFF2-40B4-BE49-F238E27FC236}">
                <a16:creationId xmlns:a16="http://schemas.microsoft.com/office/drawing/2014/main" id="{7293A084-06F0-F540-982A-8EFCA92310F3}"/>
              </a:ext>
            </a:extLst>
          </p:cNvPr>
          <p:cNvSpPr txBox="1"/>
          <p:nvPr/>
        </p:nvSpPr>
        <p:spPr>
          <a:xfrm>
            <a:off x="7356763" y="3234197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Non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F20F8D2-4C45-CD44-9581-7BA40BADE04C}"/>
              </a:ext>
            </a:extLst>
          </p:cNvPr>
          <p:cNvSpPr/>
          <p:nvPr/>
        </p:nvSpPr>
        <p:spPr>
          <a:xfrm>
            <a:off x="6523567" y="1920218"/>
            <a:ext cx="1725149" cy="115856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Création</a:t>
            </a:r>
            <a:br>
              <a:rPr lang="fr-FR" sz="1400" dirty="0"/>
            </a:br>
            <a:r>
              <a:rPr lang="fr-FR" sz="1400" dirty="0"/>
              <a:t>d’un formulaire rempli avec les données et un message d’erreur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F85B123-BCD9-2B40-8C67-F4B9589974A0}"/>
              </a:ext>
            </a:extLst>
          </p:cNvPr>
          <p:cNvSpPr/>
          <p:nvPr/>
        </p:nvSpPr>
        <p:spPr>
          <a:xfrm>
            <a:off x="6728884" y="5259381"/>
            <a:ext cx="1315480" cy="79131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Actions sur les données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EA0A0A0-DAC1-E741-8E2B-20CEA7F645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19701" y="2499502"/>
            <a:ext cx="1253067" cy="933350"/>
          </a:xfrm>
          <a:prstGeom prst="bentConnector3">
            <a:avLst>
              <a:gd name="adj1" fmla="val 12162"/>
            </a:avLst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856CB-4AA8-804C-A341-4EBAA11A68D0}"/>
              </a:ext>
            </a:extLst>
          </p:cNvPr>
          <p:cNvCxnSpPr>
            <a:cxnSpLocks/>
          </p:cNvCxnSpPr>
          <p:nvPr/>
        </p:nvCxnSpPr>
        <p:spPr>
          <a:xfrm rot="5400000">
            <a:off x="7141248" y="4971472"/>
            <a:ext cx="431030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ZoneTexte 13">
            <a:extLst>
              <a:ext uri="{FF2B5EF4-FFF2-40B4-BE49-F238E27FC236}">
                <a16:creationId xmlns:a16="http://schemas.microsoft.com/office/drawing/2014/main" id="{4B47F649-59E4-8B49-B65A-0EFAF2FAF3C0}"/>
              </a:ext>
            </a:extLst>
          </p:cNvPr>
          <p:cNvSpPr txBox="1"/>
          <p:nvPr/>
        </p:nvSpPr>
        <p:spPr>
          <a:xfrm>
            <a:off x="7356763" y="4800252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Oui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FFE76C1-B63C-7649-B69D-1365A451B684}"/>
              </a:ext>
            </a:extLst>
          </p:cNvPr>
          <p:cNvCxnSpPr>
            <a:cxnSpLocks/>
          </p:cNvCxnSpPr>
          <p:nvPr/>
        </p:nvCxnSpPr>
        <p:spPr>
          <a:xfrm flipH="1">
            <a:off x="2036236" y="5632561"/>
            <a:ext cx="2276625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5416136C-7DD1-DA45-AD12-7C89496BC683}"/>
              </a:ext>
            </a:extLst>
          </p:cNvPr>
          <p:cNvSpPr/>
          <p:nvPr/>
        </p:nvSpPr>
        <p:spPr>
          <a:xfrm>
            <a:off x="4389961" y="5236903"/>
            <a:ext cx="1650998" cy="79131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Redirection</a:t>
            </a:r>
            <a:br>
              <a:rPr lang="fr-FR" sz="1400" dirty="0"/>
            </a:br>
            <a:r>
              <a:rPr lang="fr-FR" sz="1400" dirty="0"/>
              <a:t>vers une page de « succès »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9FBC7DA-1C85-4343-84E9-C7AB7B7E9A89}"/>
              </a:ext>
            </a:extLst>
          </p:cNvPr>
          <p:cNvCxnSpPr>
            <a:cxnSpLocks/>
          </p:cNvCxnSpPr>
          <p:nvPr/>
        </p:nvCxnSpPr>
        <p:spPr>
          <a:xfrm flipH="1" flipV="1">
            <a:off x="6109446" y="5618665"/>
            <a:ext cx="555141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72A728FF-7B48-D943-A24A-B6B9830CB0FA}"/>
              </a:ext>
            </a:extLst>
          </p:cNvPr>
          <p:cNvSpPr/>
          <p:nvPr/>
        </p:nvSpPr>
        <p:spPr>
          <a:xfrm>
            <a:off x="1423422" y="5391261"/>
            <a:ext cx="516467" cy="516467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381883E-A99C-A848-ACBD-D358F63E9F4E}"/>
              </a:ext>
            </a:extLst>
          </p:cNvPr>
          <p:cNvSpPr/>
          <p:nvPr/>
        </p:nvSpPr>
        <p:spPr>
          <a:xfrm>
            <a:off x="1505278" y="5473116"/>
            <a:ext cx="352754" cy="35275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8C867B-2CBA-4C43-9D93-5A4A82BB4105}"/>
              </a:ext>
            </a:extLst>
          </p:cNvPr>
          <p:cNvSpPr txBox="1"/>
          <p:nvPr/>
        </p:nvSpPr>
        <p:spPr>
          <a:xfrm>
            <a:off x="1465089" y="590493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Fin</a:t>
            </a:r>
          </a:p>
        </p:txBody>
      </p:sp>
      <p:pic>
        <p:nvPicPr>
          <p:cNvPr id="65" name="Google Shape;134;p22">
            <a:extLst>
              <a:ext uri="{FF2B5EF4-FFF2-40B4-BE49-F238E27FC236}">
                <a16:creationId xmlns:a16="http://schemas.microsoft.com/office/drawing/2014/main" id="{6E41042E-EEFA-2745-AFEE-45A5DD62EE5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70168" y="3091959"/>
            <a:ext cx="633900" cy="6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134;p22">
            <a:extLst>
              <a:ext uri="{FF2B5EF4-FFF2-40B4-BE49-F238E27FC236}">
                <a16:creationId xmlns:a16="http://schemas.microsoft.com/office/drawing/2014/main" id="{75BD06FD-8067-2A40-918B-F31D746A231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85043" y="5328506"/>
            <a:ext cx="6339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Espace réservé de la date 3">
            <a:extLst>
              <a:ext uri="{FF2B5EF4-FFF2-40B4-BE49-F238E27FC236}">
                <a16:creationId xmlns:a16="http://schemas.microsoft.com/office/drawing/2014/main" id="{302D4DFD-4023-F24F-A32F-F7BE5452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971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/>
              <a:t>Front I Back </a:t>
            </a:r>
            <a:r>
              <a:rPr lang="fr-FR" b="1" dirty="0"/>
              <a:t>– Pages Statiques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b="1" dirty="0">
                <a:ea typeface="Calibri"/>
                <a:cs typeface="Calibri"/>
                <a:sym typeface="Calibri"/>
              </a:rPr>
              <a:t>Page statique</a:t>
            </a:r>
            <a:r>
              <a:rPr lang="fr-FR" dirty="0">
                <a:ea typeface="Calibri"/>
                <a:cs typeface="Calibri"/>
                <a:sym typeface="Calibri"/>
              </a:rPr>
              <a:t> : </a:t>
            </a:r>
            <a:r>
              <a:rPr lang="fr-FR" b="1" dirty="0">
                <a:ea typeface="Calibri"/>
                <a:cs typeface="Calibri"/>
                <a:sym typeface="Calibri"/>
              </a:rPr>
              <a:t>toujours le même contenu </a:t>
            </a:r>
            <a:r>
              <a:rPr lang="fr-FR" dirty="0">
                <a:ea typeface="Calibri"/>
                <a:cs typeface="Calibri"/>
                <a:sym typeface="Calibri"/>
              </a:rPr>
              <a:t>quels que soient l’utilisateur et ses interactions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serveur possède toutes les pages statiques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navigateur demande la page qu’il veut lire (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  <a:cs typeface="Calibri"/>
                <a:sym typeface="Calibri"/>
              </a:rPr>
              <a:t>GET</a:t>
            </a:r>
            <a:r>
              <a:rPr lang="fr-FR" dirty="0">
                <a:ea typeface="Calibri"/>
                <a:cs typeface="Calibri"/>
                <a:sym typeface="Calibri"/>
              </a:rPr>
              <a:t>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Depuis cette page, il demande d’autres pages </a:t>
            </a:r>
            <a:br>
              <a:rPr lang="fr-FR" dirty="0">
                <a:ea typeface="Calibri"/>
                <a:cs typeface="Calibri"/>
                <a:sym typeface="Calibri"/>
              </a:rPr>
            </a:br>
            <a:r>
              <a:rPr lang="fr-FR" dirty="0">
                <a:ea typeface="Calibri"/>
                <a:cs typeface="Calibri"/>
                <a:sym typeface="Calibri"/>
              </a:rPr>
              <a:t>(balises 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  <a:cs typeface="Calibri"/>
                <a:sym typeface="Calibri"/>
              </a:rPr>
              <a:t>&lt;a&gt;</a:t>
            </a:r>
            <a:r>
              <a:rPr lang="fr-FR" dirty="0">
                <a:latin typeface="+mj-lt"/>
                <a:ea typeface="Source Code Pro" panose="020B0509030403020204" pitchFamily="49" charset="0"/>
                <a:cs typeface="Calibri"/>
                <a:sym typeface="Calibri"/>
              </a:rPr>
              <a:t>, code </a:t>
            </a:r>
            <a:r>
              <a:rPr lang="fr-FR" dirty="0">
                <a:ea typeface="Calibri"/>
                <a:cs typeface="Calibri"/>
                <a:sym typeface="Calibri"/>
              </a:rPr>
              <a:t>JavaScript)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970" y="4191603"/>
            <a:ext cx="1158269" cy="1158269"/>
          </a:xfrm>
          <a:prstGeom prst="rect">
            <a:avLst/>
          </a:prstGeom>
        </p:spPr>
      </p:pic>
      <p:pic>
        <p:nvPicPr>
          <p:cNvPr id="25" name="Google Shape;113;p21">
            <a:extLst>
              <a:ext uri="{FF2B5EF4-FFF2-40B4-BE49-F238E27FC236}">
                <a16:creationId xmlns:a16="http://schemas.microsoft.com/office/drawing/2014/main" id="{6FD9C605-BEC4-6040-AA60-F8B219D3AD1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857" y="4086636"/>
            <a:ext cx="1570286" cy="1509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117;p21">
            <a:extLst>
              <a:ext uri="{FF2B5EF4-FFF2-40B4-BE49-F238E27FC236}">
                <a16:creationId xmlns:a16="http://schemas.microsoft.com/office/drawing/2014/main" id="{3C20B004-2EA5-0645-937D-D7D24F65D59F}"/>
              </a:ext>
            </a:extLst>
          </p:cNvPr>
          <p:cNvCxnSpPr>
            <a:cxnSpLocks/>
          </p:cNvCxnSpPr>
          <p:nvPr/>
        </p:nvCxnSpPr>
        <p:spPr>
          <a:xfrm>
            <a:off x="2461603" y="4579192"/>
            <a:ext cx="2536294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7" name="Image 10">
            <a:extLst>
              <a:ext uri="{FF2B5EF4-FFF2-40B4-BE49-F238E27FC236}">
                <a16:creationId xmlns:a16="http://schemas.microsoft.com/office/drawing/2014/main" id="{D08EB2CE-5902-3C42-ADAF-5D0DEFC89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456850"/>
            <a:ext cx="1929052" cy="1112420"/>
          </a:xfrm>
          <a:prstGeom prst="rect">
            <a:avLst/>
          </a:prstGeom>
        </p:spPr>
      </p:pic>
      <p:cxnSp>
        <p:nvCxnSpPr>
          <p:cNvPr id="28" name="Google Shape;133;p22">
            <a:extLst>
              <a:ext uri="{FF2B5EF4-FFF2-40B4-BE49-F238E27FC236}">
                <a16:creationId xmlns:a16="http://schemas.microsoft.com/office/drawing/2014/main" id="{B2FA6578-609E-5F43-903E-9D09652383CA}"/>
              </a:ext>
            </a:extLst>
          </p:cNvPr>
          <p:cNvCxnSpPr>
            <a:cxnSpLocks/>
          </p:cNvCxnSpPr>
          <p:nvPr/>
        </p:nvCxnSpPr>
        <p:spPr>
          <a:xfrm flipH="1">
            <a:off x="2461603" y="4929795"/>
            <a:ext cx="2487433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116;p21">
            <a:extLst>
              <a:ext uri="{FF2B5EF4-FFF2-40B4-BE49-F238E27FC236}">
                <a16:creationId xmlns:a16="http://schemas.microsoft.com/office/drawing/2014/main" id="{60D95972-EA00-9245-9D52-413D7820DE31}"/>
              </a:ext>
            </a:extLst>
          </p:cNvPr>
          <p:cNvSpPr/>
          <p:nvPr/>
        </p:nvSpPr>
        <p:spPr>
          <a:xfrm>
            <a:off x="2781244" y="4191603"/>
            <a:ext cx="1818786" cy="1299897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134;p22">
            <a:extLst>
              <a:ext uri="{FF2B5EF4-FFF2-40B4-BE49-F238E27FC236}">
                <a16:creationId xmlns:a16="http://schemas.microsoft.com/office/drawing/2014/main" id="{9B20C819-A3A0-AE45-B96B-318D39E4DF7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1315" y="4923802"/>
            <a:ext cx="6339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ZoneTexte 13">
            <a:extLst>
              <a:ext uri="{FF2B5EF4-FFF2-40B4-BE49-F238E27FC236}">
                <a16:creationId xmlns:a16="http://schemas.microsoft.com/office/drawing/2014/main" id="{D7FF2460-FBE6-0D4F-A743-DD38E86DBD7E}"/>
              </a:ext>
            </a:extLst>
          </p:cNvPr>
          <p:cNvSpPr txBox="1"/>
          <p:nvPr/>
        </p:nvSpPr>
        <p:spPr>
          <a:xfrm>
            <a:off x="2952302" y="433756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GET / POST</a:t>
            </a:r>
          </a:p>
        </p:txBody>
      </p:sp>
      <p:sp>
        <p:nvSpPr>
          <p:cNvPr id="34" name="Espace réservé de la date 3">
            <a:extLst>
              <a:ext uri="{FF2B5EF4-FFF2-40B4-BE49-F238E27FC236}">
                <a16:creationId xmlns:a16="http://schemas.microsoft.com/office/drawing/2014/main" id="{7B04738B-FD10-AD42-AA9A-D9E5B188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35" name="Espace réservé du pied de page 4">
            <a:extLst>
              <a:ext uri="{FF2B5EF4-FFF2-40B4-BE49-F238E27FC236}">
                <a16:creationId xmlns:a16="http://schemas.microsoft.com/office/drawing/2014/main" id="{0FE90E11-C8BB-D04C-B32C-3C0DABE2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36" name="Espace réservé du numéro de diapositive 5">
            <a:extLst>
              <a:ext uri="{FF2B5EF4-FFF2-40B4-BE49-F238E27FC236}">
                <a16:creationId xmlns:a16="http://schemas.microsoft.com/office/drawing/2014/main" id="{2E42F879-8FF3-D741-BE58-8E620116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17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/>
              <a:t>Front I Back </a:t>
            </a:r>
            <a:r>
              <a:rPr lang="fr-FR" b="1" dirty="0"/>
              <a:t>– Pages Dynamiques - Moteur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b="1" dirty="0">
                <a:ea typeface="Calibri"/>
                <a:cs typeface="Calibri"/>
                <a:sym typeface="Calibri"/>
              </a:rPr>
              <a:t>Page dynamique : contenu qui change</a:t>
            </a:r>
            <a:r>
              <a:rPr lang="fr-FR" dirty="0">
                <a:ea typeface="Calibri"/>
                <a:cs typeface="Calibri"/>
                <a:sym typeface="Calibri"/>
              </a:rPr>
              <a:t> en fonction de l’utilisateur et de ses interactions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serveur dispose d’un moteur capable de générer les pages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Ce moteur est souvent couplé avec une base de données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L’utilisateur demande une page en précisant des paramètres 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serveur génère la page HTML correspondante</a:t>
            </a:r>
          </a:p>
        </p:txBody>
      </p:sp>
      <p:pic>
        <p:nvPicPr>
          <p:cNvPr id="9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857" y="4086636"/>
            <a:ext cx="1570286" cy="1509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17;p21"/>
          <p:cNvCxnSpPr>
            <a:cxnSpLocks/>
          </p:cNvCxnSpPr>
          <p:nvPr/>
        </p:nvCxnSpPr>
        <p:spPr>
          <a:xfrm>
            <a:off x="2461603" y="4579192"/>
            <a:ext cx="2536294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5B87F28A-5152-D743-821E-A2AA15F99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456850"/>
            <a:ext cx="1929052" cy="1112420"/>
          </a:xfrm>
          <a:prstGeom prst="rect">
            <a:avLst/>
          </a:prstGeom>
        </p:spPr>
      </p:pic>
      <p:cxnSp>
        <p:nvCxnSpPr>
          <p:cNvPr id="12" name="Google Shape;133;p22">
            <a:extLst>
              <a:ext uri="{FF2B5EF4-FFF2-40B4-BE49-F238E27FC236}">
                <a16:creationId xmlns:a16="http://schemas.microsoft.com/office/drawing/2014/main" id="{11B00C56-9F68-CE48-A866-BCB4C0E0236D}"/>
              </a:ext>
            </a:extLst>
          </p:cNvPr>
          <p:cNvCxnSpPr>
            <a:cxnSpLocks/>
          </p:cNvCxnSpPr>
          <p:nvPr/>
        </p:nvCxnSpPr>
        <p:spPr>
          <a:xfrm flipH="1">
            <a:off x="2461603" y="4929795"/>
            <a:ext cx="2487433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116;p21"/>
          <p:cNvSpPr/>
          <p:nvPr/>
        </p:nvSpPr>
        <p:spPr>
          <a:xfrm>
            <a:off x="2781244" y="4191603"/>
            <a:ext cx="1818786" cy="1299897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34;p22">
            <a:extLst>
              <a:ext uri="{FF2B5EF4-FFF2-40B4-BE49-F238E27FC236}">
                <a16:creationId xmlns:a16="http://schemas.microsoft.com/office/drawing/2014/main" id="{8A004551-2835-5346-A532-FBA95E1F21A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1315" y="4923802"/>
            <a:ext cx="633900" cy="6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associÃ©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641" y="4257132"/>
            <a:ext cx="1095219" cy="108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7484" y="4313998"/>
            <a:ext cx="1025943" cy="1025943"/>
          </a:xfrm>
          <a:prstGeom prst="rect">
            <a:avLst/>
          </a:prstGeom>
        </p:spPr>
      </p:pic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704D21A2-40A8-5342-A3A5-74B00E25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D4135517-1EFA-2E41-BF78-74B49BE2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9CE77645-18D7-5147-A8DC-6A602D49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18" name="ZoneTexte 13">
            <a:extLst>
              <a:ext uri="{FF2B5EF4-FFF2-40B4-BE49-F238E27FC236}">
                <a16:creationId xmlns:a16="http://schemas.microsoft.com/office/drawing/2014/main" id="{B3423BCC-174C-AE4E-A293-4A2394DFA5C9}"/>
              </a:ext>
            </a:extLst>
          </p:cNvPr>
          <p:cNvSpPr txBox="1"/>
          <p:nvPr/>
        </p:nvSpPr>
        <p:spPr>
          <a:xfrm>
            <a:off x="2952302" y="433756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GET / POST</a:t>
            </a:r>
          </a:p>
        </p:txBody>
      </p:sp>
    </p:spTree>
    <p:extLst>
      <p:ext uri="{BB962C8B-B14F-4D97-AF65-F5344CB8AC3E}">
        <p14:creationId xmlns:p14="http://schemas.microsoft.com/office/powerpoint/2010/main" val="356371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955" y="5240752"/>
            <a:ext cx="1021372" cy="1021372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/>
              <a:t>Front I Back </a:t>
            </a:r>
            <a:r>
              <a:rPr lang="fr-FR" b="1" dirty="0"/>
              <a:t>– Application Web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xfrm>
            <a:off x="457200" y="1261534"/>
            <a:ext cx="8534400" cy="5139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b="1" dirty="0">
                <a:ea typeface="Calibri"/>
                <a:cs typeface="Calibri"/>
                <a:sym typeface="Calibri"/>
              </a:rPr>
              <a:t>Application web :</a:t>
            </a:r>
            <a:r>
              <a:rPr lang="fr-FR" dirty="0">
                <a:ea typeface="Calibri"/>
                <a:cs typeface="Calibri"/>
                <a:sym typeface="Calibri"/>
              </a:rPr>
              <a:t> </a:t>
            </a:r>
            <a:r>
              <a:rPr lang="fr-FR" b="1" dirty="0">
                <a:ea typeface="Calibri"/>
                <a:cs typeface="Calibri"/>
                <a:sym typeface="Calibri"/>
              </a:rPr>
              <a:t>exécutée sur le navigateur</a:t>
            </a:r>
            <a:r>
              <a:rPr lang="fr-FR" dirty="0">
                <a:ea typeface="Calibri"/>
                <a:cs typeface="Calibri"/>
                <a:sym typeface="Calibri"/>
              </a:rPr>
              <a:t>, interagit avec le serveur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serveur dispose de l’application web (HTML, CSS, JavaScript)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L’utilisateur récupère l’application (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  <a:cs typeface="Calibri"/>
                <a:sym typeface="Calibri"/>
              </a:rPr>
              <a:t>GET</a:t>
            </a:r>
            <a:r>
              <a:rPr lang="fr-FR" dirty="0">
                <a:ea typeface="Calibri"/>
                <a:cs typeface="Calibri"/>
                <a:sym typeface="Calibri"/>
              </a:rPr>
              <a:t>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L’application s’exécute dans le navigateur (JavaScript)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L’application interagit avec le serveur qui renvoi des ressources (JSON, HTML, images, etc.)</a:t>
            </a:r>
          </a:p>
        </p:txBody>
      </p:sp>
      <p:sp>
        <p:nvSpPr>
          <p:cNvPr id="16" name="Espace réservé de la date 3">
            <a:extLst>
              <a:ext uri="{FF2B5EF4-FFF2-40B4-BE49-F238E27FC236}">
                <a16:creationId xmlns:a16="http://schemas.microsoft.com/office/drawing/2014/main" id="{85DB5E53-2306-A342-90BB-BD43A00D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815F5B13-8167-B446-B71B-F51C00AF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715BE8D-4266-ED42-B897-EC095C7B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23" name="Google Shape;113;p21">
            <a:extLst>
              <a:ext uri="{FF2B5EF4-FFF2-40B4-BE49-F238E27FC236}">
                <a16:creationId xmlns:a16="http://schemas.microsoft.com/office/drawing/2014/main" id="{C0090C7A-07F8-9343-AACB-DB32A461D77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857" y="4086636"/>
            <a:ext cx="1570286" cy="1509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oogle Shape;117;p21">
            <a:extLst>
              <a:ext uri="{FF2B5EF4-FFF2-40B4-BE49-F238E27FC236}">
                <a16:creationId xmlns:a16="http://schemas.microsoft.com/office/drawing/2014/main" id="{2009DA93-BAF0-2B4E-AA1B-D0300E63BD6E}"/>
              </a:ext>
            </a:extLst>
          </p:cNvPr>
          <p:cNvCxnSpPr>
            <a:cxnSpLocks/>
          </p:cNvCxnSpPr>
          <p:nvPr/>
        </p:nvCxnSpPr>
        <p:spPr>
          <a:xfrm>
            <a:off x="2461603" y="4579192"/>
            <a:ext cx="2536294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" name="Image 10">
            <a:extLst>
              <a:ext uri="{FF2B5EF4-FFF2-40B4-BE49-F238E27FC236}">
                <a16:creationId xmlns:a16="http://schemas.microsoft.com/office/drawing/2014/main" id="{CA3DDE2F-D277-5044-AB80-87C4981DF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456850"/>
            <a:ext cx="1929052" cy="1112420"/>
          </a:xfrm>
          <a:prstGeom prst="rect">
            <a:avLst/>
          </a:prstGeom>
        </p:spPr>
      </p:pic>
      <p:cxnSp>
        <p:nvCxnSpPr>
          <p:cNvPr id="26" name="Google Shape;133;p22">
            <a:extLst>
              <a:ext uri="{FF2B5EF4-FFF2-40B4-BE49-F238E27FC236}">
                <a16:creationId xmlns:a16="http://schemas.microsoft.com/office/drawing/2014/main" id="{0E467C43-0234-C44D-842E-1E61FC0F55A1}"/>
              </a:ext>
            </a:extLst>
          </p:cNvPr>
          <p:cNvCxnSpPr>
            <a:cxnSpLocks/>
          </p:cNvCxnSpPr>
          <p:nvPr/>
        </p:nvCxnSpPr>
        <p:spPr>
          <a:xfrm flipH="1">
            <a:off x="2461603" y="4929795"/>
            <a:ext cx="2487433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Google Shape;116;p21">
            <a:extLst>
              <a:ext uri="{FF2B5EF4-FFF2-40B4-BE49-F238E27FC236}">
                <a16:creationId xmlns:a16="http://schemas.microsoft.com/office/drawing/2014/main" id="{E7E7CDCA-10F5-064E-BA24-85BC703673F8}"/>
              </a:ext>
            </a:extLst>
          </p:cNvPr>
          <p:cNvSpPr/>
          <p:nvPr/>
        </p:nvSpPr>
        <p:spPr>
          <a:xfrm>
            <a:off x="2781244" y="4191603"/>
            <a:ext cx="1818786" cy="1299897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134;p22">
            <a:extLst>
              <a:ext uri="{FF2B5EF4-FFF2-40B4-BE49-F238E27FC236}">
                <a16:creationId xmlns:a16="http://schemas.microsoft.com/office/drawing/2014/main" id="{29D469E5-C606-CF48-847E-76BDC68DDB2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1315" y="4923802"/>
            <a:ext cx="633900" cy="6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 descr="Image associÃ©e">
            <a:extLst>
              <a:ext uri="{FF2B5EF4-FFF2-40B4-BE49-F238E27FC236}">
                <a16:creationId xmlns:a16="http://schemas.microsoft.com/office/drawing/2014/main" id="{A2D0C2E4-8513-7147-BB59-058570FAD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641" y="4257132"/>
            <a:ext cx="1095219" cy="108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 1">
            <a:extLst>
              <a:ext uri="{FF2B5EF4-FFF2-40B4-BE49-F238E27FC236}">
                <a16:creationId xmlns:a16="http://schemas.microsoft.com/office/drawing/2014/main" id="{78A4C6F8-4D1B-604F-B654-F8451DC103D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7484" y="4313998"/>
            <a:ext cx="1025943" cy="10259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5711" y="5013333"/>
            <a:ext cx="627426" cy="62742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2" name="Image 3">
            <a:extLst>
              <a:ext uri="{FF2B5EF4-FFF2-40B4-BE49-F238E27FC236}">
                <a16:creationId xmlns:a16="http://schemas.microsoft.com/office/drawing/2014/main" id="{2799D9D7-0145-2546-87F7-D2F5D243693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05893" y="5020025"/>
            <a:ext cx="684514" cy="68451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9" name="ZoneTexte 13">
            <a:extLst>
              <a:ext uri="{FF2B5EF4-FFF2-40B4-BE49-F238E27FC236}">
                <a16:creationId xmlns:a16="http://schemas.microsoft.com/office/drawing/2014/main" id="{09B3BF63-0312-2C4D-AE5E-EDF3A0D272DD}"/>
              </a:ext>
            </a:extLst>
          </p:cNvPr>
          <p:cNvSpPr txBox="1"/>
          <p:nvPr/>
        </p:nvSpPr>
        <p:spPr>
          <a:xfrm>
            <a:off x="2952302" y="433756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GET / POST</a:t>
            </a:r>
          </a:p>
        </p:txBody>
      </p:sp>
    </p:spTree>
    <p:extLst>
      <p:ext uri="{BB962C8B-B14F-4D97-AF65-F5344CB8AC3E}">
        <p14:creationId xmlns:p14="http://schemas.microsoft.com/office/powerpoint/2010/main" val="35129482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2536</TotalTime>
  <Words>513</Words>
  <Application>Microsoft Macintosh PowerPoint</Application>
  <PresentationFormat>On-screen Show (4:3)</PresentationFormat>
  <Paragraphs>114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Brix Slab Bold</vt:lpstr>
      <vt:lpstr>Calibri</vt:lpstr>
      <vt:lpstr>Lucida Grande</vt:lpstr>
      <vt:lpstr>Source Code Pro</vt:lpstr>
      <vt:lpstr>Wingdings</vt:lpstr>
      <vt:lpstr>Thème Office</vt:lpstr>
      <vt:lpstr>PowerPoint Presentation</vt:lpstr>
      <vt:lpstr>Bloc 1 - Web</vt:lpstr>
      <vt:lpstr>Front et Back</vt:lpstr>
      <vt:lpstr>Front – HTML, CSS, JavaScript</vt:lpstr>
      <vt:lpstr>Back – PHP, C#, Java, JavaScript, Ruby, …</vt:lpstr>
      <vt:lpstr>Exemple – Formulaire</vt:lpstr>
      <vt:lpstr>Front I Back – Pages Statiques</vt:lpstr>
      <vt:lpstr>Front I Back – Pages Dynamiques - Moteur</vt:lpstr>
      <vt:lpstr>Front I Back – Application Web</vt:lpstr>
      <vt:lpstr>Résumé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Pierre Bénard</cp:lastModifiedBy>
  <cp:revision>115</cp:revision>
  <dcterms:created xsi:type="dcterms:W3CDTF">2013-12-13T12:27:54Z</dcterms:created>
  <dcterms:modified xsi:type="dcterms:W3CDTF">2021-06-17T08:05:22Z</dcterms:modified>
</cp:coreProperties>
</file>