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6" r:id="rId3"/>
    <p:sldId id="259" r:id="rId4"/>
    <p:sldId id="265" r:id="rId5"/>
    <p:sldId id="258" r:id="rId6"/>
    <p:sldId id="260" r:id="rId7"/>
    <p:sldId id="261" r:id="rId8"/>
    <p:sldId id="266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DFF"/>
    <a:srgbClr val="569CD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2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2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2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all.asp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JavaScript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28600" y="1288404"/>
            <a:ext cx="8644466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b="1" dirty="0" smtClean="0"/>
              <a:t> </a:t>
            </a:r>
            <a:r>
              <a:rPr lang="fr-FR" sz="2400" dirty="0" smtClean="0"/>
              <a:t>JavaScript </a:t>
            </a:r>
          </a:p>
          <a:p>
            <a:pPr lvl="1"/>
            <a:r>
              <a:rPr lang="fr-FR" sz="2000" dirty="0"/>
              <a:t>1995</a:t>
            </a:r>
            <a:r>
              <a:rPr lang="fr-FR" sz="2000" dirty="0" smtClean="0"/>
              <a:t> (début), </a:t>
            </a:r>
            <a:r>
              <a:rPr lang="fr-FR" sz="2000" dirty="0"/>
              <a:t> ECMA standard </a:t>
            </a:r>
            <a:r>
              <a:rPr lang="fr-FR" sz="2000" dirty="0"/>
              <a:t>(</a:t>
            </a:r>
            <a:r>
              <a:rPr lang="fr-FR" sz="2000" dirty="0" smtClean="0"/>
              <a:t>1997), </a:t>
            </a:r>
            <a:r>
              <a:rPr lang="fr-FR" sz="2000" dirty="0" err="1"/>
              <a:t>ECMAScript</a:t>
            </a:r>
            <a:r>
              <a:rPr lang="fr-FR" sz="2000" dirty="0"/>
              <a:t> </a:t>
            </a:r>
            <a:r>
              <a:rPr lang="fr-FR" sz="2000" dirty="0" smtClean="0"/>
              <a:t>(2018)</a:t>
            </a:r>
          </a:p>
          <a:p>
            <a:pPr marL="400050" indent="-400050"/>
            <a:r>
              <a:rPr lang="fr-FR" sz="2400" dirty="0" smtClean="0"/>
              <a:t>Exécuté dans un navigateur web.</a:t>
            </a:r>
          </a:p>
          <a:p>
            <a:pPr lvl="1"/>
            <a:r>
              <a:rPr lang="fr-FR" sz="2000" dirty="0" smtClean="0"/>
              <a:t>Chrome</a:t>
            </a:r>
            <a:r>
              <a:rPr lang="fr-FR" sz="2000" dirty="0"/>
              <a:t>, Firefox, </a:t>
            </a:r>
            <a:r>
              <a:rPr lang="fr-FR" sz="2000" dirty="0" smtClean="0"/>
              <a:t>Safari, etc.</a:t>
            </a:r>
          </a:p>
          <a:p>
            <a:pPr marL="400050" indent="-400050"/>
            <a:r>
              <a:rPr lang="fr-FR" sz="2400" dirty="0" smtClean="0"/>
              <a:t>Programme </a:t>
            </a:r>
            <a:r>
              <a:rPr lang="fr-FR" sz="2400" dirty="0"/>
              <a:t>le comportement des pages </a:t>
            </a:r>
            <a:r>
              <a:rPr lang="fr-FR" sz="2400" dirty="0" smtClean="0"/>
              <a:t>web</a:t>
            </a:r>
          </a:p>
          <a:p>
            <a:pPr lvl="1"/>
            <a:r>
              <a:rPr lang="fr-FR" sz="2000" dirty="0"/>
              <a:t>Peut </a:t>
            </a:r>
            <a:r>
              <a:rPr lang="fr-FR" sz="2000" dirty="0" smtClean="0"/>
              <a:t>ajouter, changer et </a:t>
            </a:r>
            <a:r>
              <a:rPr lang="fr-FR" sz="2000" dirty="0"/>
              <a:t>retirer tous les </a:t>
            </a:r>
            <a:r>
              <a:rPr lang="fr-FR" sz="2000" dirty="0" smtClean="0"/>
              <a:t>éléments et </a:t>
            </a:r>
            <a:r>
              <a:rPr lang="fr-FR" sz="2000" dirty="0"/>
              <a:t>les attributs </a:t>
            </a:r>
            <a:r>
              <a:rPr lang="fr-FR" sz="2000" dirty="0" smtClean="0"/>
              <a:t>HTML.</a:t>
            </a:r>
          </a:p>
          <a:p>
            <a:pPr lvl="1"/>
            <a:r>
              <a:rPr lang="fr-FR" sz="2000" dirty="0" smtClean="0"/>
              <a:t>Peut </a:t>
            </a:r>
            <a:r>
              <a:rPr lang="fr-FR" sz="2000" dirty="0"/>
              <a:t>ajouter, changer et retirer tous</a:t>
            </a:r>
            <a:r>
              <a:rPr lang="fr-FR" sz="2000" dirty="0" smtClean="0"/>
              <a:t> les </a:t>
            </a:r>
            <a:r>
              <a:rPr lang="fr-FR" sz="2000" dirty="0"/>
              <a:t>styles </a:t>
            </a:r>
            <a:r>
              <a:rPr lang="fr-FR" sz="2000" dirty="0" smtClean="0"/>
              <a:t>CSS. </a:t>
            </a:r>
          </a:p>
          <a:p>
            <a:pPr lvl="1"/>
            <a:r>
              <a:rPr lang="fr-FR" sz="2000" dirty="0" smtClean="0"/>
              <a:t>Peut </a:t>
            </a:r>
            <a:r>
              <a:rPr lang="fr-FR" sz="2000" dirty="0"/>
              <a:t>ajouter, changer et retirer </a:t>
            </a:r>
            <a:r>
              <a:rPr lang="fr-FR" sz="2000" dirty="0" smtClean="0"/>
              <a:t> et </a:t>
            </a:r>
            <a:r>
              <a:rPr lang="fr-FR" sz="2000" dirty="0"/>
              <a:t>réagir aux événements </a:t>
            </a:r>
            <a:r>
              <a:rPr lang="fr-FR" sz="2000" dirty="0" smtClean="0"/>
              <a:t>HTML.</a:t>
            </a:r>
          </a:p>
          <a:p>
            <a:pPr marL="400050" indent="-400050">
              <a:lnSpc>
                <a:spcPct val="150000"/>
              </a:lnSpc>
            </a:pPr>
            <a:r>
              <a:rPr lang="fr-FR" sz="2400" dirty="0" smtClean="0"/>
              <a:t>Utilisé dans d'autres contextes</a:t>
            </a:r>
          </a:p>
          <a:p>
            <a:pPr lvl="1"/>
            <a:r>
              <a:rPr lang="fr-FR" sz="2000" dirty="0" smtClean="0"/>
              <a:t>Programmes </a:t>
            </a:r>
            <a:r>
              <a:rPr lang="fr-FR" sz="2000" dirty="0"/>
              <a:t>de bureau et </a:t>
            </a:r>
            <a:r>
              <a:rPr lang="fr-FR" sz="2000" dirty="0" smtClean="0"/>
              <a:t>serveur</a:t>
            </a:r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Interprétation(s</a:t>
            </a:r>
            <a:r>
              <a:rPr lang="fr-FR" b="1" dirty="0" smtClean="0"/>
              <a:t>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 smtClean="0"/>
          </a:p>
          <a:p>
            <a:r>
              <a:rPr lang="fr-FR" b="1" dirty="0" smtClean="0"/>
              <a:t>Asynchrone </a:t>
            </a:r>
            <a:r>
              <a:rPr lang="fr-FR" b="1" dirty="0"/>
              <a:t>et événementiel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DIU NSI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26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HTML et JavaScript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288404"/>
            <a:ext cx="8644466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 smtClean="0"/>
              <a:t>Lorsqu'une page </a:t>
            </a:r>
            <a:r>
              <a:rPr lang="fr-FR" sz="2400" dirty="0"/>
              <a:t>Web est chargée, le navigateur crée un  Document Object </a:t>
            </a:r>
            <a:r>
              <a:rPr lang="fr-FR" sz="2400" dirty="0" smtClean="0"/>
              <a:t>Model (DOM) </a:t>
            </a:r>
          </a:p>
          <a:p>
            <a:pPr marL="400050" indent="-400050"/>
            <a:r>
              <a:rPr lang="fr-FR" sz="2400" dirty="0"/>
              <a:t>Le code JavaScript s'exécute sur le DOM</a:t>
            </a:r>
            <a:endParaRPr lang="fr-FR" sz="2400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3044709"/>
            <a:ext cx="58293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</a:t>
            </a:r>
            <a:r>
              <a:rPr lang="fr-FR" b="1" dirty="0" smtClean="0"/>
              <a:t>JavaScript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9D6AB73-3556-6845-9EF8-9024C2407A0D}"/>
              </a:ext>
            </a:extLst>
          </p:cNvPr>
          <p:cNvSpPr/>
          <p:nvPr/>
        </p:nvSpPr>
        <p:spPr>
          <a:xfrm>
            <a:off x="1190657" y="1858305"/>
            <a:ext cx="7003434" cy="1505027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rgbClr val="569CD6"/>
                </a:solidFill>
                <a:latin typeface="Source Code Pro" panose="020B0509030403020204"/>
              </a:rPr>
              <a:t>&lt;script&gt;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 smtClean="0">
                <a:solidFill>
                  <a:srgbClr val="005CC5"/>
                </a:solidFill>
                <a:latin typeface="Source Code Pro" panose="020B0509030403020204"/>
              </a:rPr>
              <a:t>window</a:t>
            </a:r>
            <a:r>
              <a:rPr lang="fr-FR" altLang="fr-FR" dirty="0" err="1" smtClean="0">
                <a:solidFill>
                  <a:schemeClr val="bg1"/>
                </a:solidFill>
                <a:latin typeface="Source Code Pro" panose="020B0509030403020204"/>
              </a:rPr>
              <a:t>.</a:t>
            </a:r>
            <a:r>
              <a:rPr lang="fr-FR" altLang="fr-FR" dirty="0" err="1" smtClean="0">
                <a:solidFill>
                  <a:srgbClr val="005CC5"/>
                </a:solidFill>
                <a:latin typeface="Source Code Pro" panose="020B0509030403020204"/>
              </a:rPr>
              <a:t>addEventListener</a:t>
            </a:r>
            <a:r>
              <a:rPr lang="fr-FR" altLang="fr-FR" dirty="0" smtClean="0">
                <a:solidFill>
                  <a:schemeClr val="bg1"/>
                </a:solidFill>
                <a:latin typeface="Source Code Pro" panose="020B0509030403020204"/>
              </a:rPr>
              <a:t>('</a:t>
            </a:r>
            <a:r>
              <a:rPr lang="fr-FR" altLang="fr-FR" dirty="0" err="1" smtClean="0">
                <a:solidFill>
                  <a:schemeClr val="bg1"/>
                </a:solidFill>
                <a:latin typeface="Source Code Pro" panose="020B0509030403020204"/>
              </a:rPr>
              <a:t>load</a:t>
            </a:r>
            <a:r>
              <a:rPr lang="fr-FR" altLang="fr-FR" dirty="0" smtClean="0">
                <a:solidFill>
                  <a:schemeClr val="bg1"/>
                </a:solidFill>
                <a:latin typeface="Source Code Pro" panose="020B0509030403020204"/>
              </a:rPr>
              <a:t>', </a:t>
            </a:r>
            <a:r>
              <a:rPr lang="fr-FR" altLang="fr-FR" dirty="0" err="1">
                <a:solidFill>
                  <a:srgbClr val="D73A49"/>
                </a:solidFill>
                <a:latin typeface="Source Code Pro" panose="020B0509030403020204"/>
              </a:rPr>
              <a:t>function</a:t>
            </a:r>
            <a:r>
              <a:rPr lang="fr-FR" altLang="fr-FR" dirty="0">
                <a:solidFill>
                  <a:srgbClr val="24292E"/>
                </a:solidFill>
                <a:latin typeface="Source Code Pro" panose="020B0509030403020204"/>
              </a:rPr>
              <a:t> </a:t>
            </a:r>
            <a:r>
              <a:rPr lang="fr-FR" altLang="fr-FR" dirty="0">
                <a:solidFill>
                  <a:schemeClr val="bg1"/>
                </a:solidFill>
                <a:latin typeface="Source Code Pro" panose="020B0509030403020204"/>
              </a:rPr>
              <a:t>() { </a:t>
            </a:r>
            <a:r>
              <a:rPr lang="fr-FR" altLang="fr-FR" dirty="0" smtClean="0">
                <a:solidFill>
                  <a:schemeClr val="bg1"/>
                </a:solidFill>
                <a:latin typeface="Source Code Pro" panose="020B0509030403020204"/>
              </a:rPr>
              <a:t> 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smtClean="0">
                <a:solidFill>
                  <a:schemeClr val="bg1"/>
                </a:solidFill>
                <a:latin typeface="Source Code Pro" panose="020B0509030403020204"/>
              </a:rPr>
              <a:t>.</a:t>
            </a:r>
            <a:r>
              <a:rPr lang="fr-FR" altLang="fr-FR" dirty="0" smtClean="0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solidFill>
                  <a:schemeClr val="bg1"/>
                </a:solidFill>
                <a:latin typeface="Source Code Pro" panose="020B0509030403020204"/>
              </a:rPr>
              <a:t>(</a:t>
            </a:r>
            <a:r>
              <a:rPr lang="fr-FR" altLang="fr-FR" dirty="0">
                <a:solidFill>
                  <a:schemeClr val="bg1"/>
                </a:solidFill>
                <a:latin typeface="Source Code Pro" panose="020B0509030403020204"/>
              </a:rPr>
              <a:t>'</a:t>
            </a:r>
            <a:r>
              <a:rPr lang="fr-FR" altLang="fr-FR" dirty="0">
                <a:solidFill>
                  <a:srgbClr val="F8F8F2"/>
                </a:solidFill>
                <a:latin typeface="Source Code Pro" panose="020B0509030403020204"/>
              </a:rPr>
              <a:t>Cette fonction est </a:t>
            </a:r>
            <a:r>
              <a:rPr lang="fr-FR" altLang="fr-FR" dirty="0" smtClean="0">
                <a:solidFill>
                  <a:srgbClr val="F8F8F2"/>
                </a:solidFill>
                <a:latin typeface="Source Code Pro" panose="020B0509030403020204"/>
              </a:rPr>
              <a:t>exécutée </a:t>
            </a:r>
            <a:r>
              <a:rPr lang="fr-FR" altLang="fr-FR" dirty="0">
                <a:solidFill>
                  <a:srgbClr val="F8F8F2"/>
                </a:solidFill>
                <a:latin typeface="Source Code Pro" panose="020B0509030403020204"/>
              </a:rPr>
              <a:t>une fois </a:t>
            </a:r>
            <a:r>
              <a:rPr lang="fr-FR" altLang="fr-FR" dirty="0" smtClean="0">
                <a:solidFill>
                  <a:srgbClr val="F8F8F2"/>
                </a:solidFill>
                <a:latin typeface="Source Code Pro" panose="020B0509030403020204"/>
              </a:rPr>
              <a:t>        quand </a:t>
            </a:r>
            <a:r>
              <a:rPr lang="fr-FR" altLang="fr-FR" dirty="0">
                <a:solidFill>
                  <a:srgbClr val="F8F8F2"/>
                </a:solidFill>
                <a:latin typeface="Source Code Pro" panose="020B0509030403020204"/>
              </a:rPr>
              <a:t>la page est chargée.'); }); </a:t>
            </a:r>
            <a:r>
              <a:rPr lang="fr-FR" altLang="fr-FR" dirty="0" smtClean="0">
                <a:solidFill>
                  <a:srgbClr val="24292E"/>
                </a:solidFill>
                <a:latin typeface="Source Code Pro" panose="020B0509030403020204"/>
              </a:rPr>
              <a:t> </a:t>
            </a:r>
            <a:endParaRPr lang="fr-FR" altLang="fr-FR" dirty="0">
              <a:latin typeface="Source Code Pro" panose="020B0509030403020204"/>
            </a:endParaRPr>
          </a:p>
          <a:p>
            <a:pPr>
              <a:lnSpc>
                <a:spcPct val="110000"/>
              </a:lnSpc>
            </a:pPr>
            <a:r>
              <a:rPr lang="fr-FR" altLang="fr-FR" dirty="0" smtClean="0">
                <a:solidFill>
                  <a:srgbClr val="569CD6"/>
                </a:solidFill>
                <a:latin typeface="Source Code Pro" panose="020B0509030403020204"/>
              </a:rPr>
              <a:t>&lt;/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/>
              </a:rPr>
              <a:t>script&gt; </a:t>
            </a:r>
            <a:endParaRPr lang="fr-FR" dirty="0">
              <a:solidFill>
                <a:srgbClr val="24292E"/>
              </a:solidFill>
              <a:latin typeface="Source Code Pro" panose="020B0509030403020204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 smtClean="0"/>
              <a:t>Ajouter le </a:t>
            </a:r>
            <a:r>
              <a:rPr lang="fr-FR" sz="2400" dirty="0"/>
              <a:t>code JavaScript </a:t>
            </a:r>
            <a:r>
              <a:rPr lang="fr-FR" sz="2400" dirty="0" smtClean="0"/>
              <a:t>dans </a:t>
            </a:r>
            <a:r>
              <a:rPr lang="fr-FR" sz="2400" dirty="0"/>
              <a:t>la page HTML à l'intérieur d'une </a:t>
            </a:r>
            <a:r>
              <a:rPr lang="fr-FR" sz="2400" dirty="0" smtClean="0"/>
              <a:t>balise: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 smtClean="0"/>
          </a:p>
          <a:p>
            <a:pPr marL="400050" indent="-400050"/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400050" indent="-400050"/>
            <a:r>
              <a:rPr lang="fr-FR" sz="2400" dirty="0" smtClean="0"/>
              <a:t>Mettre </a:t>
            </a:r>
            <a:r>
              <a:rPr lang="fr-FR" sz="2400" dirty="0"/>
              <a:t>le code JavaScript  dans un fichier externe (.</a:t>
            </a:r>
            <a:r>
              <a:rPr lang="fr-FR" sz="2400" dirty="0" err="1"/>
              <a:t>js</a:t>
            </a:r>
            <a:r>
              <a:rPr lang="fr-FR" sz="2400" dirty="0"/>
              <a:t>) et pointer ce fichier depuis le HTML 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     Avec </a:t>
            </a:r>
            <a:r>
              <a:rPr lang="fr-FR" altLang="fr-FR" sz="2400" dirty="0" smtClean="0"/>
              <a:t>script.js: 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9D6AB73-3556-6845-9EF8-9024C2407A0D}"/>
              </a:ext>
            </a:extLst>
          </p:cNvPr>
          <p:cNvSpPr/>
          <p:nvPr/>
        </p:nvSpPr>
        <p:spPr>
          <a:xfrm>
            <a:off x="1190657" y="4486554"/>
            <a:ext cx="7003434" cy="369332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rgbClr val="569CD6"/>
                </a:solidFill>
                <a:latin typeface="Source Code Pro" panose="020B0509030403020204"/>
              </a:rPr>
              <a:t>     &lt;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/>
              </a:rPr>
              <a:t>script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src</a:t>
            </a:r>
            <a:r>
              <a:rPr lang="fr-FR" altLang="fr-FR" dirty="0">
                <a:solidFill>
                  <a:schemeClr val="bg1"/>
                </a:solidFill>
                <a:latin typeface="Source Code Pro" panose="020B0509030403020204"/>
              </a:rPr>
              <a:t>="./script.js"&gt;&lt;/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/>
              </a:rPr>
              <a:t>script</a:t>
            </a:r>
            <a:r>
              <a:rPr lang="fr-FR" altLang="fr-FR" dirty="0" smtClean="0">
                <a:solidFill>
                  <a:srgbClr val="569CD6"/>
                </a:solidFill>
                <a:latin typeface="Source Code Pro" panose="020B0509030403020204"/>
              </a:rPr>
              <a:t>&gt; </a:t>
            </a:r>
            <a:endParaRPr lang="fr-FR" altLang="fr-FR" dirty="0">
              <a:solidFill>
                <a:srgbClr val="569CD6"/>
              </a:solidFill>
              <a:latin typeface="Source Code Pro" panose="020B0509030403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9D6AB73-3556-6845-9EF8-9024C2407A0D}"/>
              </a:ext>
            </a:extLst>
          </p:cNvPr>
          <p:cNvSpPr/>
          <p:nvPr/>
        </p:nvSpPr>
        <p:spPr>
          <a:xfrm>
            <a:off x="1190657" y="5546302"/>
            <a:ext cx="7003434" cy="646331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rgbClr val="569CD6"/>
                </a:solidFill>
                <a:latin typeface="Source Code Pro" panose="020B0509030403020204"/>
              </a:rPr>
              <a:t> </a:t>
            </a:r>
            <a:r>
              <a:rPr lang="fr-FR" altLang="fr-FR" dirty="0" smtClean="0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smtClean="0">
                <a:solidFill>
                  <a:srgbClr val="24292E"/>
                </a:solidFill>
                <a:latin typeface="Source Code Pro" panose="020B0509030403020204"/>
              </a:rPr>
              <a:t>.</a:t>
            </a:r>
            <a:r>
              <a:rPr lang="fr-FR" altLang="fr-FR" dirty="0" smtClean="0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solidFill>
                  <a:schemeClr val="bg1"/>
                </a:solidFill>
                <a:latin typeface="Source Code Pro" panose="020B0509030403020204"/>
              </a:rPr>
              <a:t>('Cette fonction est exécutée une fois quand la page est chargée</a:t>
            </a:r>
            <a:r>
              <a:rPr lang="fr-FR" altLang="fr-FR" dirty="0">
                <a:solidFill>
                  <a:schemeClr val="bg1"/>
                </a:solidFill>
                <a:latin typeface="Source Code Pro" panose="020B0509030403020204"/>
              </a:rPr>
              <a:t>.');</a:t>
            </a:r>
            <a:endParaRPr lang="fr-FR" altLang="fr-FR" dirty="0">
              <a:solidFill>
                <a:schemeClr val="bg1"/>
              </a:solidFill>
              <a:latin typeface="Source Code Pro" panose="020B0509030403020204"/>
            </a:endParaRPr>
          </a:p>
        </p:txBody>
      </p:sp>
    </p:spTree>
    <p:extLst>
      <p:ext uri="{BB962C8B-B14F-4D97-AF65-F5344CB8AC3E}">
        <p14:creationId xmlns:p14="http://schemas.microsoft.com/office/powerpoint/2010/main" val="4726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</a:t>
            </a:r>
            <a:r>
              <a:rPr lang="fr-FR" b="1" dirty="0" err="1" smtClean="0"/>
              <a:t>Element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" y="1236134"/>
            <a:ext cx="9052560" cy="4890030"/>
          </a:xfrm>
        </p:spPr>
        <p:txBody>
          <a:bodyPr/>
          <a:lstStyle/>
          <a:p>
            <a:pPr marL="400050" indent="-400050">
              <a:lnSpc>
                <a:spcPct val="150000"/>
              </a:lnSpc>
            </a:pPr>
            <a:r>
              <a:rPr lang="fr-FR" sz="2400" dirty="0" smtClean="0"/>
              <a:t>Les éléments DOM sont des objets JavaScript qui proposent une </a:t>
            </a:r>
            <a:r>
              <a:rPr lang="fr-FR" sz="2400" dirty="0" smtClean="0">
                <a:hlinkClick r:id="rId2"/>
              </a:rPr>
              <a:t>API</a:t>
            </a:r>
            <a:r>
              <a:rPr lang="fr-FR" sz="2400" dirty="0" smtClean="0"/>
              <a:t>.</a:t>
            </a:r>
            <a:endParaRPr lang="fr-FR" sz="2400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lnSpc>
                <a:spcPct val="150000"/>
              </a:lnSpc>
            </a:pPr>
            <a:r>
              <a:rPr lang="fr-FR" sz="2400" dirty="0" smtClean="0"/>
              <a:t>Pour manipuler des éléments HTML il faut d'abord les trouver:</a:t>
            </a:r>
            <a:endParaRPr lang="fr-FR" sz="20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2000" dirty="0"/>
              <a:t>id</a:t>
            </a:r>
          </a:p>
          <a:p>
            <a:pPr lvl="1"/>
            <a:r>
              <a:rPr lang="fr-FR" sz="2000" dirty="0"/>
              <a:t>nom de </a:t>
            </a:r>
            <a:r>
              <a:rPr lang="fr-FR" sz="2000" dirty="0"/>
              <a:t>balise</a:t>
            </a:r>
          </a:p>
          <a:p>
            <a:pPr lvl="1"/>
            <a:r>
              <a:rPr lang="fr-FR" sz="2000" dirty="0"/>
              <a:t>nom de </a:t>
            </a:r>
            <a:r>
              <a:rPr lang="fr-FR" sz="2000" dirty="0" smtClean="0"/>
              <a:t>classe</a:t>
            </a:r>
          </a:p>
          <a:p>
            <a:pPr lvl="1"/>
            <a:r>
              <a:rPr lang="fr-FR" sz="2000" dirty="0" smtClean="0"/>
              <a:t>sélecteurs </a:t>
            </a:r>
            <a:r>
              <a:rPr lang="fr-FR" sz="2000" dirty="0"/>
              <a:t>CSS</a:t>
            </a:r>
          </a:p>
          <a:p>
            <a:pPr lvl="1"/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9D6AB73-3556-6845-9EF8-9024C2407A0D}"/>
              </a:ext>
            </a:extLst>
          </p:cNvPr>
          <p:cNvSpPr/>
          <p:nvPr/>
        </p:nvSpPr>
        <p:spPr>
          <a:xfrm>
            <a:off x="1033707" y="4726662"/>
            <a:ext cx="7003434" cy="1754326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rgbClr val="D73A49"/>
                </a:solidFill>
                <a:latin typeface="Source Code Pro" panose="020B0509030403020204"/>
              </a:rPr>
              <a:t>var</a:t>
            </a:r>
            <a:r>
              <a:rPr lang="fr-FR" altLang="fr-FR" dirty="0" smtClean="0">
                <a:solidFill>
                  <a:srgbClr val="24292E"/>
                </a:solidFill>
                <a:latin typeface="Source Code Pro" panose="020B0509030403020204"/>
              </a:rPr>
              <a:t> </a:t>
            </a:r>
            <a:r>
              <a:rPr lang="fr-FR" altLang="fr-FR" dirty="0" err="1">
                <a:solidFill>
                  <a:schemeClr val="bg1"/>
                </a:solidFill>
                <a:latin typeface="Source Code Pro" panose="020B0509030403020204"/>
              </a:rPr>
              <a:t>target</a:t>
            </a:r>
            <a:r>
              <a:rPr lang="fr-FR" altLang="fr-FR" dirty="0">
                <a:solidFill>
                  <a:srgbClr val="24292E"/>
                </a:solidFill>
                <a:latin typeface="Source Code Pro" panose="020B0509030403020204"/>
              </a:rPr>
              <a:t> </a:t>
            </a:r>
            <a:r>
              <a:rPr lang="fr-FR" altLang="fr-FR" dirty="0">
                <a:solidFill>
                  <a:srgbClr val="D73A49"/>
                </a:solidFill>
                <a:latin typeface="Source Code Pro" panose="020B0509030403020204"/>
              </a:rPr>
              <a:t>=</a:t>
            </a:r>
            <a:r>
              <a:rPr lang="fr-FR" altLang="fr-FR" dirty="0">
                <a:solidFill>
                  <a:srgbClr val="24292E"/>
                </a:solidFill>
                <a:latin typeface="Source Code Pro" panose="020B0509030403020204"/>
              </a:rPr>
              <a:t> 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document</a:t>
            </a:r>
            <a:r>
              <a:rPr lang="fr-FR" altLang="fr-FR" dirty="0" err="1">
                <a:solidFill>
                  <a:srgbClr val="24292E"/>
                </a:solidFill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r>
              <a:rPr lang="fr-FR" altLang="fr-FR" dirty="0">
                <a:solidFill>
                  <a:schemeClr val="bg1"/>
                </a:solidFill>
                <a:latin typeface="Source Code Pro" panose="020B0509030403020204"/>
              </a:rPr>
              <a:t>(</a:t>
            </a:r>
            <a:r>
              <a:rPr lang="fr-FR" altLang="fr-FR" dirty="0">
                <a:solidFill>
                  <a:srgbClr val="032F62"/>
                </a:solidFill>
                <a:latin typeface="Source Code Pro" panose="020B0509030403020204"/>
              </a:rPr>
              <a:t>"</a:t>
            </a:r>
            <a:r>
              <a:rPr lang="fr-FR" altLang="fr-FR" dirty="0" err="1">
                <a:solidFill>
                  <a:srgbClr val="032F62"/>
                </a:solidFill>
                <a:latin typeface="Source Code Pro" panose="020B0509030403020204"/>
              </a:rPr>
              <a:t>monId</a:t>
            </a:r>
            <a:r>
              <a:rPr lang="fr-FR" altLang="fr-FR" dirty="0">
                <a:solidFill>
                  <a:srgbClr val="032F62"/>
                </a:solidFill>
                <a:latin typeface="Source Code Pro" panose="020B0509030403020204"/>
              </a:rPr>
              <a:t>"</a:t>
            </a:r>
            <a:r>
              <a:rPr lang="fr-FR" altLang="fr-FR" dirty="0">
                <a:solidFill>
                  <a:schemeClr val="bg1"/>
                </a:solidFill>
                <a:latin typeface="Source Code Pro" panose="020B0509030403020204"/>
              </a:rPr>
              <a:t>); </a:t>
            </a:r>
            <a:r>
              <a:rPr lang="fr-FR" altLang="fr-FR" dirty="0">
                <a:solidFill>
                  <a:srgbClr val="D73A49"/>
                </a:solidFill>
                <a:latin typeface="Source Code Pro" panose="020B0509030403020204"/>
              </a:rPr>
              <a:t>var</a:t>
            </a:r>
            <a:r>
              <a:rPr lang="fr-FR" altLang="fr-FR" dirty="0">
                <a:solidFill>
                  <a:srgbClr val="24292E"/>
                </a:solidFill>
                <a:latin typeface="Source Code Pro" panose="020B0509030403020204"/>
              </a:rPr>
              <a:t> </a:t>
            </a:r>
            <a:r>
              <a:rPr lang="fr-FR" altLang="fr-FR" dirty="0" err="1">
                <a:solidFill>
                  <a:schemeClr val="bg1"/>
                </a:solidFill>
                <a:latin typeface="Source Code Pro" panose="020B0509030403020204"/>
              </a:rPr>
              <a:t>i</a:t>
            </a:r>
            <a:r>
              <a:rPr lang="fr-FR" altLang="fr-FR" dirty="0" err="1">
                <a:solidFill>
                  <a:schemeClr val="bg1"/>
                </a:solidFill>
                <a:latin typeface="Source Code Pro" panose="020B0509030403020204"/>
              </a:rPr>
              <a:t>mg</a:t>
            </a:r>
            <a:r>
              <a:rPr lang="fr-FR" altLang="fr-FR" dirty="0">
                <a:solidFill>
                  <a:srgbClr val="D73A49"/>
                </a:solidFill>
                <a:latin typeface="Source Code Pro" panose="020B0509030403020204"/>
              </a:rPr>
              <a:t>=</a:t>
            </a:r>
            <a:r>
              <a:rPr lang="fr-FR" altLang="fr-FR" dirty="0">
                <a:solidFill>
                  <a:srgbClr val="24292E"/>
                </a:solidFill>
                <a:latin typeface="Source Code Pro" panose="020B0509030403020204"/>
              </a:rPr>
              <a:t> 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document</a:t>
            </a:r>
            <a:r>
              <a:rPr lang="fr-FR" altLang="fr-FR" dirty="0" err="1">
                <a:solidFill>
                  <a:srgbClr val="24292E"/>
                </a:solidFill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createElement</a:t>
            </a:r>
            <a:r>
              <a:rPr lang="fr-FR" altLang="fr-FR" dirty="0">
                <a:solidFill>
                  <a:schemeClr val="bg1"/>
                </a:solidFill>
                <a:latin typeface="Source Code Pro" panose="020B0509030403020204"/>
              </a:rPr>
              <a:t>(</a:t>
            </a:r>
            <a:r>
              <a:rPr lang="fr-FR" altLang="fr-FR" dirty="0">
                <a:solidFill>
                  <a:srgbClr val="032F62"/>
                </a:solidFill>
                <a:latin typeface="Source Code Pro" panose="020B0509030403020204"/>
              </a:rPr>
              <a:t>'</a:t>
            </a:r>
            <a:r>
              <a:rPr lang="fr-FR" altLang="fr-FR" dirty="0" err="1">
                <a:solidFill>
                  <a:srgbClr val="032F62"/>
                </a:solidFill>
                <a:latin typeface="Source Code Pro" panose="020B0509030403020204"/>
              </a:rPr>
              <a:t>img</a:t>
            </a:r>
            <a:r>
              <a:rPr lang="fr-FR" altLang="fr-FR" dirty="0">
                <a:solidFill>
                  <a:schemeClr val="bg1"/>
                </a:solidFill>
                <a:latin typeface="Source Code Pro" panose="020B0509030403020204"/>
              </a:rPr>
              <a:t>'); </a:t>
            </a:r>
            <a:endParaRPr lang="fr-FR" altLang="fr-FR" dirty="0" smtClean="0">
              <a:solidFill>
                <a:schemeClr val="bg1"/>
              </a:solidFill>
              <a:latin typeface="Source Code Pro" panose="020B050903040302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 smtClean="0">
                <a:solidFill>
                  <a:schemeClr val="bg1"/>
                </a:solidFill>
                <a:latin typeface="Source Code Pro" panose="020B0509030403020204"/>
              </a:rPr>
              <a:t>img.src</a:t>
            </a:r>
            <a:r>
              <a:rPr lang="fr-FR" altLang="fr-FR" dirty="0">
                <a:solidFill>
                  <a:srgbClr val="D73A49"/>
                </a:solidFill>
                <a:latin typeface="Source Code Pro" panose="020B0509030403020204"/>
              </a:rPr>
              <a:t>=</a:t>
            </a:r>
            <a:r>
              <a:rPr lang="fr-FR" altLang="fr-FR" dirty="0">
                <a:solidFill>
                  <a:srgbClr val="24292E"/>
                </a:solidFill>
                <a:latin typeface="Source Code Pro" panose="020B0509030403020204"/>
              </a:rPr>
              <a:t> </a:t>
            </a:r>
            <a:r>
              <a:rPr lang="fr-FR" altLang="fr-FR" dirty="0">
                <a:solidFill>
                  <a:srgbClr val="032F62"/>
                </a:solidFill>
                <a:latin typeface="Source Code Pro" panose="020B0509030403020204"/>
              </a:rPr>
              <a:t>'./</a:t>
            </a:r>
            <a:r>
              <a:rPr lang="fr-FR" altLang="fr-FR" dirty="0" err="1">
                <a:solidFill>
                  <a:srgbClr val="032F62"/>
                </a:solidFill>
                <a:latin typeface="Source Code Pro" panose="020B0509030403020204"/>
              </a:rPr>
              <a:t>img</a:t>
            </a:r>
            <a:r>
              <a:rPr lang="fr-FR" altLang="fr-FR" dirty="0">
                <a:solidFill>
                  <a:srgbClr val="032F62"/>
                </a:solidFill>
                <a:latin typeface="Source Code Pro" panose="020B0509030403020204"/>
              </a:rPr>
              <a:t>/02.BMP'</a:t>
            </a:r>
            <a:r>
              <a:rPr lang="fr-FR" altLang="fr-FR" dirty="0">
                <a:solidFill>
                  <a:schemeClr val="bg1"/>
                </a:solidFill>
                <a:latin typeface="Source Code Pro" panose="020B0509030403020204"/>
              </a:rPr>
              <a:t>; </a:t>
            </a:r>
            <a:endParaRPr lang="fr-FR" altLang="fr-FR" dirty="0" smtClean="0">
              <a:solidFill>
                <a:schemeClr val="bg1"/>
              </a:solidFill>
              <a:latin typeface="Source Code Pro" panose="020B050903040302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 smtClean="0">
                <a:solidFill>
                  <a:schemeClr val="bg1"/>
                </a:solidFill>
                <a:latin typeface="Source Code Pro" panose="020B0509030403020204"/>
              </a:rPr>
              <a:t>target.</a:t>
            </a:r>
            <a:r>
              <a:rPr lang="fr-FR" altLang="fr-FR" dirty="0" err="1" smtClean="0">
                <a:solidFill>
                  <a:srgbClr val="005CC5"/>
                </a:solidFill>
                <a:latin typeface="Source Code Pro" panose="020B0509030403020204"/>
              </a:rPr>
              <a:t>appendChild</a:t>
            </a:r>
            <a:r>
              <a:rPr lang="fr-FR" altLang="fr-FR" dirty="0" smtClean="0">
                <a:solidFill>
                  <a:schemeClr val="bg1"/>
                </a:solidFill>
                <a:latin typeface="Source Code Pro" panose="020B0509030403020204"/>
              </a:rPr>
              <a:t>(</a:t>
            </a:r>
            <a:r>
              <a:rPr lang="fr-FR" altLang="fr-FR" dirty="0" err="1" smtClean="0">
                <a:solidFill>
                  <a:schemeClr val="bg1"/>
                </a:solidFill>
                <a:latin typeface="Source Code Pro" panose="020B0509030403020204"/>
              </a:rPr>
              <a:t>img</a:t>
            </a:r>
            <a:r>
              <a:rPr lang="fr-FR" altLang="fr-FR" dirty="0">
                <a:solidFill>
                  <a:schemeClr val="bg1"/>
                </a:solidFill>
                <a:latin typeface="Source Code Pro" panose="020B0509030403020204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 smtClean="0">
              <a:solidFill>
                <a:schemeClr val="bg1"/>
              </a:solidFill>
              <a:latin typeface="Source Code Pro" panose="020B050903040302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chemeClr val="bg1"/>
              </a:solidFill>
              <a:latin typeface="Source Code Pro" panose="020B0509030403020204"/>
            </a:endParaRP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</a:t>
            </a:r>
            <a:r>
              <a:rPr lang="fr-FR" b="1" dirty="0"/>
              <a:t>Event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24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</TotalTime>
  <Words>234</Words>
  <Application>Microsoft Office PowerPoint</Application>
  <PresentationFormat>Affichage à l'écran (4:3)</PresentationFormat>
  <Paragraphs>85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Brix Slab Bold</vt:lpstr>
      <vt:lpstr>Calibri</vt:lpstr>
      <vt:lpstr>Lucida Grande</vt:lpstr>
      <vt:lpstr>Source Code Pro</vt:lpstr>
      <vt:lpstr>Wingdings</vt:lpstr>
      <vt:lpstr>Thème Office</vt:lpstr>
      <vt:lpstr>Présentation PowerPoint</vt:lpstr>
      <vt:lpstr>Bloc 1</vt:lpstr>
      <vt:lpstr>JavaScript</vt:lpstr>
      <vt:lpstr>Interprétation(s)</vt:lpstr>
      <vt:lpstr>HTML et JavaScript </vt:lpstr>
      <vt:lpstr>HTML et JavaScript</vt:lpstr>
      <vt:lpstr>DOM Element</vt:lpstr>
      <vt:lpstr>DOM Event</vt:lpstr>
      <vt:lpstr>Résumé</vt:lpstr>
    </vt:vector>
  </TitlesOfParts>
  <Company>UBx1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c'est moi</cp:lastModifiedBy>
  <cp:revision>54</cp:revision>
  <dcterms:created xsi:type="dcterms:W3CDTF">2013-12-13T12:27:54Z</dcterms:created>
  <dcterms:modified xsi:type="dcterms:W3CDTF">2019-06-03T11:39:09Z</dcterms:modified>
</cp:coreProperties>
</file>