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6" r:id="rId3"/>
    <p:sldId id="259" r:id="rId4"/>
    <p:sldId id="258" r:id="rId5"/>
    <p:sldId id="260" r:id="rId6"/>
    <p:sldId id="267" r:id="rId7"/>
    <p:sldId id="261" r:id="rId8"/>
    <p:sldId id="266" r:id="rId9"/>
    <p:sldId id="268" r:id="rId10"/>
    <p:sldId id="269" r:id="rId11"/>
    <p:sldId id="270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/>
    <p:restoredTop sz="94728"/>
  </p:normalViewPr>
  <p:slideViewPr>
    <p:cSldViewPr snapToGrid="0" snapToObjects="1">
      <p:cViewPr varScale="1">
        <p:scale>
          <a:sx n="84" d="100"/>
          <a:sy n="84" d="100"/>
        </p:scale>
        <p:origin x="145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Glisser-Déposer (</a:t>
            </a:r>
            <a:r>
              <a:rPr lang="fr-FR" b="1" i="1" dirty="0"/>
              <a:t>Drag and Drop</a:t>
            </a:r>
            <a:r>
              <a:rPr lang="fr-FR" b="1" dirty="0"/>
              <a:t>) </a:t>
            </a:r>
            <a:r>
              <a:rPr lang="fr-FR" b="1" dirty="0" smtClean="0"/>
              <a:t>(2/3)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 smtClean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 smtClean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711588" y="1096379"/>
            <a:ext cx="7585742" cy="545682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 HTML&gt;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  </a:t>
            </a: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html&gt;</a:t>
            </a:r>
            <a:b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 smtClean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b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script&gt;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7030A0"/>
                </a:solidFill>
              </a:rPr>
              <a:t>function</a:t>
            </a:r>
            <a:r>
              <a:rPr lang="fr-FR" dirty="0">
                <a:solidFill>
                  <a:srgbClr val="7030A0"/>
                </a:solidFill>
              </a:rPr>
              <a:t> </a:t>
            </a:r>
            <a:r>
              <a:rPr lang="fr-FR" dirty="0" err="1">
                <a:solidFill>
                  <a:srgbClr val="92D050"/>
                </a:solidFill>
              </a:rPr>
              <a:t>allowDrop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ev</a:t>
            </a:r>
            <a:r>
              <a:rPr lang="fr-FR" dirty="0">
                <a:solidFill>
                  <a:srgbClr val="7030A0"/>
                </a:solidFill>
              </a:rPr>
              <a:t>) {</a:t>
            </a:r>
            <a:br>
              <a:rPr lang="fr-FR" dirty="0">
                <a:solidFill>
                  <a:srgbClr val="7030A0"/>
                </a:solidFill>
              </a:rPr>
            </a:br>
            <a:r>
              <a:rPr lang="fr-FR" dirty="0"/>
              <a:t>  </a:t>
            </a:r>
            <a:r>
              <a:rPr lang="fr-FR" dirty="0" err="1"/>
              <a:t>ev.</a:t>
            </a:r>
            <a:r>
              <a:rPr lang="fr-FR" dirty="0" err="1">
                <a:solidFill>
                  <a:srgbClr val="00B0F0"/>
                </a:solidFill>
              </a:rPr>
              <a:t>preventDefault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7030A0"/>
                </a:solidFill>
              </a:rPr>
              <a:t>function</a:t>
            </a:r>
            <a:r>
              <a:rPr lang="fr-FR" dirty="0">
                <a:solidFill>
                  <a:srgbClr val="7030A0"/>
                </a:solidFill>
              </a:rPr>
              <a:t> </a:t>
            </a:r>
            <a:r>
              <a:rPr lang="fr-FR" dirty="0">
                <a:solidFill>
                  <a:srgbClr val="FF0000"/>
                </a:solidFill>
              </a:rPr>
              <a:t>drag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ev</a:t>
            </a:r>
            <a:r>
              <a:rPr lang="fr-FR" dirty="0">
                <a:solidFill>
                  <a:srgbClr val="7030A0"/>
                </a:solidFill>
              </a:rPr>
              <a:t>) {</a:t>
            </a:r>
            <a:br>
              <a:rPr lang="fr-FR" dirty="0">
                <a:solidFill>
                  <a:srgbClr val="7030A0"/>
                </a:solidFill>
              </a:rPr>
            </a:br>
            <a:r>
              <a:rPr lang="fr-FR" dirty="0"/>
              <a:t>  </a:t>
            </a:r>
            <a:r>
              <a:rPr lang="fr-FR" dirty="0" err="1"/>
              <a:t>ev.</a:t>
            </a:r>
            <a:r>
              <a:rPr lang="fr-FR" dirty="0" err="1">
                <a:solidFill>
                  <a:srgbClr val="00B0F0"/>
                </a:solidFill>
              </a:rPr>
              <a:t>dataTransfer.setData</a:t>
            </a:r>
            <a:r>
              <a:rPr lang="fr-FR" dirty="0"/>
              <a:t>("</a:t>
            </a:r>
            <a:r>
              <a:rPr lang="fr-FR" dirty="0" err="1"/>
              <a:t>text</a:t>
            </a:r>
            <a:r>
              <a:rPr lang="fr-FR" dirty="0"/>
              <a:t>", ev.target.id);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7030A0"/>
                </a:solidFill>
              </a:rPr>
              <a:t>function</a:t>
            </a:r>
            <a:r>
              <a:rPr lang="fr-FR" dirty="0">
                <a:solidFill>
                  <a:srgbClr val="7030A0"/>
                </a:solidFill>
              </a:rPr>
              <a:t> </a:t>
            </a:r>
            <a:r>
              <a:rPr lang="fr-FR" dirty="0">
                <a:solidFill>
                  <a:srgbClr val="FFC000"/>
                </a:solidFill>
              </a:rPr>
              <a:t>drop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ev</a:t>
            </a:r>
            <a:r>
              <a:rPr lang="fr-FR" dirty="0">
                <a:solidFill>
                  <a:srgbClr val="7030A0"/>
                </a:solidFill>
              </a:rPr>
              <a:t>) 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 </a:t>
            </a:r>
            <a:r>
              <a:rPr lang="fr-FR" dirty="0" err="1"/>
              <a:t>ev.</a:t>
            </a:r>
            <a:r>
              <a:rPr lang="fr-FR" dirty="0" err="1">
                <a:solidFill>
                  <a:srgbClr val="00B0F0"/>
                </a:solidFill>
              </a:rPr>
              <a:t>preventDefault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</a:t>
            </a:r>
            <a:r>
              <a:rPr 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dirty="0"/>
              <a:t> data = </a:t>
            </a:r>
            <a:r>
              <a:rPr lang="fr-FR" dirty="0" err="1"/>
              <a:t>ev.</a:t>
            </a:r>
            <a:r>
              <a:rPr lang="fr-FR" dirty="0" err="1">
                <a:solidFill>
                  <a:srgbClr val="00B0F0"/>
                </a:solidFill>
              </a:rPr>
              <a:t>dataTransfer.getData</a:t>
            </a:r>
            <a:r>
              <a:rPr lang="fr-FR" dirty="0"/>
              <a:t>("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dirty="0"/>
              <a:t>");</a:t>
            </a:r>
            <a:br>
              <a:rPr lang="fr-FR" dirty="0"/>
            </a:br>
            <a:r>
              <a:rPr lang="fr-FR" dirty="0"/>
              <a:t>  </a:t>
            </a:r>
            <a:r>
              <a:rPr lang="fr-FR" dirty="0" err="1"/>
              <a:t>ev.target.appendChild</a:t>
            </a:r>
            <a:r>
              <a:rPr lang="fr-FR" dirty="0"/>
              <a:t>(</a:t>
            </a:r>
            <a:r>
              <a:rPr lang="fr-FR" dirty="0" err="1"/>
              <a:t>document.getElementById</a:t>
            </a:r>
            <a:r>
              <a:rPr lang="fr-FR" dirty="0"/>
              <a:t>(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fr-FR" dirty="0"/>
              <a:t>));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 smtClean="0"/>
              <a:t>         </a:t>
            </a: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script&gt;</a:t>
            </a:r>
            <a:b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b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endParaRPr lang="fr-FR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Glisser-Déposer (</a:t>
            </a:r>
            <a:r>
              <a:rPr lang="fr-FR" b="1" i="1" dirty="0"/>
              <a:t>Drag and Drop</a:t>
            </a:r>
            <a:r>
              <a:rPr lang="fr-FR" b="1" dirty="0"/>
              <a:t>) </a:t>
            </a:r>
            <a:r>
              <a:rPr lang="fr-FR" b="1" dirty="0" smtClean="0"/>
              <a:t>(3/3)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48640" y="1947671"/>
            <a:ext cx="8138160" cy="29351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body&gt;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&lt;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 </a:t>
            </a:r>
            <a:r>
              <a:rPr lang="fr-FR" dirty="0"/>
              <a:t>id="div1" </a:t>
            </a:r>
            <a:r>
              <a:rPr lang="fr-FR" b="1" dirty="0" err="1"/>
              <a:t>ondrop</a:t>
            </a:r>
            <a:r>
              <a:rPr lang="fr-FR" dirty="0"/>
              <a:t>="</a:t>
            </a:r>
            <a:r>
              <a:rPr lang="fr-FR" dirty="0">
                <a:solidFill>
                  <a:srgbClr val="FFC000"/>
                </a:solidFill>
              </a:rPr>
              <a:t>drop</a:t>
            </a:r>
            <a:r>
              <a:rPr lang="fr-FR" dirty="0"/>
              <a:t>(</a:t>
            </a:r>
            <a:r>
              <a:rPr lang="fr-FR" dirty="0" err="1"/>
              <a:t>event</a:t>
            </a:r>
            <a:r>
              <a:rPr lang="fr-FR" dirty="0"/>
              <a:t>)" </a:t>
            </a:r>
            <a:r>
              <a:rPr lang="fr-FR" b="1" dirty="0" err="1"/>
              <a:t>ondragover</a:t>
            </a:r>
            <a:r>
              <a:rPr lang="fr-FR" dirty="0"/>
              <a:t>="</a:t>
            </a:r>
            <a:r>
              <a:rPr lang="fr-FR" dirty="0" err="1">
                <a:solidFill>
                  <a:srgbClr val="92D050"/>
                </a:solidFill>
              </a:rPr>
              <a:t>allowDrop</a:t>
            </a:r>
            <a:r>
              <a:rPr lang="fr-FR" dirty="0"/>
              <a:t>(</a:t>
            </a:r>
            <a:r>
              <a:rPr lang="fr-FR" dirty="0" err="1"/>
              <a:t>event</a:t>
            </a:r>
            <a:r>
              <a:rPr lang="fr-FR" dirty="0"/>
              <a:t>)"&gt;&lt;/div&gt;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&lt;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/>
              <a:t> id="drag1" </a:t>
            </a:r>
            <a:r>
              <a:rPr lang="fr-FR" dirty="0" err="1"/>
              <a:t>src</a:t>
            </a:r>
            <a:r>
              <a:rPr lang="fr-FR" dirty="0"/>
              <a:t>="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img_logo.gif</a:t>
            </a:r>
            <a:r>
              <a:rPr lang="fr-FR" dirty="0"/>
              <a:t>" </a:t>
            </a:r>
            <a:r>
              <a:rPr lang="fr-FR" b="1" dirty="0" err="1"/>
              <a:t>draggable</a:t>
            </a:r>
            <a:r>
              <a:rPr lang="fr-FR" dirty="0"/>
              <a:t>="</a:t>
            </a:r>
            <a:r>
              <a:rPr lang="fr-FR" dirty="0" err="1"/>
              <a:t>true</a:t>
            </a:r>
            <a:r>
              <a:rPr lang="fr-FR" dirty="0"/>
              <a:t>" </a:t>
            </a:r>
            <a:r>
              <a:rPr lang="fr-FR" b="1" dirty="0" err="1"/>
              <a:t>ondragstart</a:t>
            </a:r>
            <a:r>
              <a:rPr lang="fr-FR" dirty="0"/>
              <a:t>="</a:t>
            </a:r>
            <a:r>
              <a:rPr lang="fr-FR" dirty="0">
                <a:solidFill>
                  <a:srgbClr val="FF0000"/>
                </a:solidFill>
              </a:rPr>
              <a:t>drag</a:t>
            </a:r>
            <a:r>
              <a:rPr lang="fr-FR" dirty="0"/>
              <a:t>(</a:t>
            </a:r>
            <a:r>
              <a:rPr lang="fr-FR" dirty="0" err="1"/>
              <a:t>event</a:t>
            </a:r>
            <a:r>
              <a:rPr lang="fr-FR" dirty="0"/>
              <a:t>)" </a:t>
            </a:r>
            <a:r>
              <a:rPr lang="fr-FR" dirty="0" err="1"/>
              <a:t>width</a:t>
            </a:r>
            <a:r>
              <a:rPr lang="fr-FR" dirty="0"/>
              <a:t>="336" </a:t>
            </a:r>
            <a:r>
              <a:rPr lang="fr-FR" dirty="0" err="1"/>
              <a:t>height</a:t>
            </a:r>
            <a:r>
              <a:rPr lang="fr-FR" dirty="0"/>
              <a:t>="69"&gt;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smtClean="0"/>
              <a:t>   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&lt;/body&gt;</a:t>
            </a:r>
            <a:b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 smtClean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</a:t>
            </a:r>
            <a:r>
              <a:rPr lang="fr-FR" sz="2400" dirty="0" smtClean="0"/>
              <a:t>un langage </a:t>
            </a:r>
            <a:r>
              <a:rPr lang="fr-FR" sz="2400" dirty="0"/>
              <a:t>interprété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</a:t>
            </a:r>
            <a:r>
              <a:rPr lang="fr-FR" sz="2400" dirty="0" smtClean="0"/>
              <a:t>sur l’</a:t>
            </a:r>
            <a:r>
              <a:rPr lang="fr-FR" sz="2400" b="1" dirty="0" smtClean="0"/>
              <a:t>arbre d’éléments </a:t>
            </a:r>
            <a:r>
              <a:rPr lang="fr-FR" sz="2400" dirty="0"/>
              <a:t>HTML</a:t>
            </a:r>
            <a:r>
              <a:rPr lang="fr-FR" sz="2400" b="1" dirty="0" smtClean="0"/>
              <a:t>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 smtClean="0"/>
              <a:t>) crée par le navigateur</a:t>
            </a:r>
          </a:p>
          <a:p>
            <a:pPr marL="400050" indent="-400050"/>
            <a:endParaRPr lang="fr-FR" sz="2400" dirty="0" smtClean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</a:t>
            </a:r>
            <a:r>
              <a:rPr lang="fr-FR" sz="2400" dirty="0" smtClean="0"/>
              <a:t>manipuler le </a:t>
            </a:r>
            <a:r>
              <a:rPr lang="fr-FR" sz="2400" dirty="0"/>
              <a:t>comportement des pages </a:t>
            </a:r>
            <a:r>
              <a:rPr lang="fr-FR" sz="2400" dirty="0" smtClean="0"/>
              <a:t>web</a:t>
            </a:r>
          </a:p>
          <a:p>
            <a:pPr marL="400050" indent="-400050"/>
            <a:endParaRPr lang="fr-FR" sz="2400" dirty="0" smtClean="0"/>
          </a:p>
          <a:p>
            <a:pPr marL="400050" indent="-400050">
              <a:spcBef>
                <a:spcPts val="1176"/>
              </a:spcBef>
            </a:pPr>
            <a:r>
              <a:rPr lang="fr-FR" sz="2400" dirty="0"/>
              <a:t>Utilisé dans d'autres contextes</a:t>
            </a:r>
          </a:p>
          <a:p>
            <a:pPr marL="457200" lvl="1" indent="0">
              <a:buNone/>
            </a:pPr>
            <a:r>
              <a:rPr lang="fr-FR" sz="2000" dirty="0" smtClean="0"/>
              <a:t>(Programmes </a:t>
            </a:r>
            <a:r>
              <a:rPr lang="fr-FR" sz="2000" dirty="0"/>
              <a:t>de bureau et </a:t>
            </a:r>
            <a:r>
              <a:rPr lang="fr-FR" sz="2000" dirty="0" smtClean="0"/>
              <a:t>serveur)</a:t>
            </a:r>
            <a:endParaRPr lang="fr-FR" sz="2000" dirty="0"/>
          </a:p>
          <a:p>
            <a:pPr marL="400050" indent="-400050"/>
            <a:endParaRPr lang="fr-FR" sz="2400" dirty="0" smtClean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/>
            <a:r>
              <a:rPr lang="fr-FR" sz="2400" dirty="0"/>
              <a:t>Exécuté dans un navigateur web</a:t>
            </a:r>
          </a:p>
          <a:p>
            <a:pPr lvl="1"/>
            <a:r>
              <a:rPr lang="fr-FR" sz="2000" dirty="0"/>
              <a:t>Chrome, Firefox, Safari, etc.</a:t>
            </a:r>
          </a:p>
          <a:p>
            <a:pPr marL="400050" indent="-400050"/>
            <a:r>
              <a:rPr lang="fr-FR" sz="2400" dirty="0"/>
              <a:t>Programme le comportement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176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Programmes de bureau et serveur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</a:t>
            </a:r>
            <a:r>
              <a:rPr lang="fr-FR" b="1" dirty="0" smtClean="0"/>
              <a:t>(1/3)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</a:t>
            </a:r>
            <a:r>
              <a:rPr lang="fr-FR" b="1" dirty="0"/>
              <a:t>JavaScript (</a:t>
            </a:r>
            <a:r>
              <a:rPr lang="fr-FR" b="1" dirty="0" smtClean="0"/>
              <a:t>2/3)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</a:t>
            </a:r>
            <a:r>
              <a:rPr lang="fr-FR" b="1" dirty="0"/>
              <a:t>JavaScript </a:t>
            </a:r>
            <a:r>
              <a:rPr lang="fr-FR" b="1" dirty="0" smtClean="0"/>
              <a:t>(</a:t>
            </a:r>
            <a:r>
              <a:rPr lang="fr-FR" b="1" dirty="0"/>
              <a:t>3</a:t>
            </a:r>
            <a:r>
              <a:rPr lang="fr-FR" b="1" dirty="0" smtClean="0"/>
              <a:t>/3)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objets JavaScript qui proposent une 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.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Pour manipuler des éléments HTML il faut d'abord les trouver: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fr-FR" sz="2000" dirty="0"/>
              <a:t>nom de balise</a:t>
            </a:r>
          </a:p>
          <a:p>
            <a:pPr lvl="1"/>
            <a:r>
              <a:rPr lang="fr-FR" sz="2000" dirty="0"/>
              <a:t>nom de classe</a:t>
            </a:r>
          </a:p>
          <a:p>
            <a:pPr lvl="1"/>
            <a:r>
              <a:rPr lang="fr-FR" sz="2000" dirty="0"/>
              <a:t>sélecteurs CSS</a:t>
            </a:r>
          </a:p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033707" y="4726662"/>
            <a:ext cx="7003434" cy="14625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lvl="1"/>
            <a:endParaRPr lang="fr-FR" sz="2000" dirty="0" smtClean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-91440" y="1130750"/>
            <a:ext cx="93543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 </a:t>
            </a:r>
            <a:r>
              <a:rPr lang="fr-FR" sz="2400" dirty="0"/>
              <a:t>Le DOM émet des événements (DOM Event) lorsque ses éléments (DOM </a:t>
            </a:r>
            <a:r>
              <a:rPr lang="fr-FR" sz="2400" dirty="0" err="1"/>
              <a:t>Element</a:t>
            </a:r>
            <a:r>
              <a:rPr lang="fr-FR" sz="2400" dirty="0"/>
              <a:t>) subissent des interactions.</a:t>
            </a:r>
          </a:p>
          <a:p>
            <a:pPr lvl="1"/>
            <a:r>
              <a:rPr lang="fr-FR" sz="2000" dirty="0"/>
              <a:t>Lorsqu'un utilisateur clique sur la souris</a:t>
            </a:r>
          </a:p>
          <a:p>
            <a:pPr lvl="1"/>
            <a:r>
              <a:rPr lang="fr-FR" sz="2000" dirty="0"/>
              <a:t>Quand une page Web/ image </a:t>
            </a:r>
            <a:r>
              <a:rPr lang="fr-FR" sz="2000" dirty="0" smtClean="0"/>
              <a:t>est chargée</a:t>
            </a:r>
            <a:endParaRPr lang="fr-FR" sz="2000" dirty="0"/>
          </a:p>
          <a:p>
            <a:pPr lvl="1"/>
            <a:r>
              <a:rPr lang="fr-FR" sz="2000" dirty="0"/>
              <a:t>Quand la souris passe sur un élément</a:t>
            </a:r>
          </a:p>
          <a:p>
            <a:pPr lvl="1"/>
            <a:r>
              <a:rPr lang="fr-FR" sz="2000" dirty="0"/>
              <a:t>Lorsqu'un champ de saisie est modifié</a:t>
            </a:r>
          </a:p>
          <a:p>
            <a:pPr lvl="1"/>
            <a:r>
              <a:rPr lang="fr-FR" sz="2000" dirty="0"/>
              <a:t>Lorsqu'un formulaire HTML est soumis</a:t>
            </a:r>
          </a:p>
          <a:p>
            <a:pPr marL="400050" indent="-400050"/>
            <a:r>
              <a:rPr lang="fr-FR" sz="2400" dirty="0" smtClean="0"/>
              <a:t>JavaScript permet d’ajouter </a:t>
            </a:r>
            <a:r>
              <a:rPr lang="fr-FR" sz="2400" dirty="0"/>
              <a:t>des </a:t>
            </a:r>
            <a:r>
              <a:rPr lang="fr-FR" sz="2400" dirty="0" smtClean="0"/>
              <a:t>traitements </a:t>
            </a:r>
            <a:r>
              <a:rPr lang="fr-FR" sz="2400" dirty="0"/>
              <a:t>(fonctions </a:t>
            </a:r>
            <a:r>
              <a:rPr lang="fr-FR" sz="2400" i="1" dirty="0"/>
              <a:t>callbacks</a:t>
            </a:r>
            <a:r>
              <a:rPr lang="fr-FR" sz="2400" dirty="0" smtClean="0"/>
              <a:t>) qui </a:t>
            </a:r>
            <a:r>
              <a:rPr lang="fr-FR" sz="2400" dirty="0"/>
              <a:t>seront exécutés </a:t>
            </a:r>
            <a:r>
              <a:rPr lang="fr-FR" sz="2400" dirty="0" smtClean="0"/>
              <a:t>lorsqu'un </a:t>
            </a:r>
            <a:r>
              <a:rPr lang="fr-FR" sz="2400" dirty="0"/>
              <a:t>événement sera </a:t>
            </a:r>
            <a:r>
              <a:rPr lang="fr-FR" sz="2400" dirty="0" smtClean="0"/>
              <a:t>émis.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919021" y="4851714"/>
            <a:ext cx="7263623" cy="156713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rgbClr val="6F42C1"/>
                </a:solidFill>
                <a:latin typeface="SFMono-Regular"/>
              </a:rPr>
              <a:t>clickAjoutCarte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() </a:t>
            </a: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  </a:t>
            </a:r>
            <a:r>
              <a:rPr lang="fr-FR" altLang="fr-FR" dirty="0">
                <a:solidFill>
                  <a:srgbClr val="D73A49"/>
                </a:solidFill>
                <a:latin typeface="SFMono-Regular"/>
              </a:rPr>
              <a:t>let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24292E"/>
                </a:solidFill>
                <a:latin typeface="SFMono-Regular"/>
              </a:rPr>
              <a:t>img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005CC5"/>
                </a:solidFill>
                <a:latin typeface="SFMono-Regular"/>
              </a:rPr>
              <a:t>document</a:t>
            </a:r>
            <a:r>
              <a:rPr lang="fr-FR" altLang="fr-FR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FMono-Regular"/>
              </a:rPr>
              <a:t>createElement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'</a:t>
            </a:r>
            <a:r>
              <a:rPr lang="fr-FR" altLang="fr-FR" dirty="0" err="1">
                <a:solidFill>
                  <a:srgbClr val="032F62"/>
                </a:solidFill>
                <a:latin typeface="SFMono-Regular"/>
              </a:rPr>
              <a:t>img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'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); </a:t>
            </a:r>
            <a:endParaRPr lang="fr-FR" altLang="fr-FR" dirty="0" smtClean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err="1" smtClean="0">
                <a:solidFill>
                  <a:srgbClr val="24292E"/>
                </a:solidFill>
                <a:latin typeface="SFMono-Regular"/>
              </a:rPr>
              <a:t>img.src</a:t>
            </a: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'./</a:t>
            </a:r>
            <a:r>
              <a:rPr lang="fr-FR" altLang="fr-FR" dirty="0" err="1">
                <a:solidFill>
                  <a:srgbClr val="032F62"/>
                </a:solidFill>
                <a:latin typeface="SFMono-Regular"/>
              </a:rPr>
              <a:t>img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/01.BMP'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; </a:t>
            </a:r>
            <a:endParaRPr lang="fr-FR" altLang="fr-FR" dirty="0" smtClean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err="1" smtClean="0">
                <a:solidFill>
                  <a:srgbClr val="005CC5"/>
                </a:solidFill>
                <a:latin typeface="SFMono-Regular"/>
              </a:rPr>
              <a:t>document</a:t>
            </a:r>
            <a:r>
              <a:rPr lang="fr-FR" altLang="fr-FR" dirty="0" err="1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fr-FR" altLang="fr-FR" dirty="0" err="1" smtClean="0">
                <a:solidFill>
                  <a:srgbClr val="005CC5"/>
                </a:solidFill>
                <a:latin typeface="SFMono-Regular"/>
              </a:rPr>
              <a:t>getElementById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"mes-cartes"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).</a:t>
            </a:r>
            <a:r>
              <a:rPr lang="fr-FR" altLang="fr-FR" dirty="0" err="1">
                <a:solidFill>
                  <a:srgbClr val="005CC5"/>
                </a:solidFill>
                <a:latin typeface="SFMono-Regular"/>
              </a:rPr>
              <a:t>appendChild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rgbClr val="24292E"/>
                </a:solidFill>
                <a:latin typeface="SFMono-Regular"/>
              </a:rPr>
              <a:t>img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) </a:t>
            </a:r>
            <a:endParaRPr lang="fr-FR" altLang="fr-FR" dirty="0" smtClean="0">
              <a:solidFill>
                <a:srgbClr val="24292E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005CC5"/>
                </a:solidFill>
                <a:latin typeface="SFMono-Regular"/>
              </a:rPr>
              <a:t>document</a:t>
            </a:r>
            <a:r>
              <a:rPr lang="fr-FR" altLang="fr-FR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FMono-Regular"/>
              </a:rPr>
              <a:t>getElementById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altLang="fr-FR" dirty="0">
                <a:solidFill>
                  <a:srgbClr val="032F62"/>
                </a:solidFill>
                <a:latin typeface="SFMono-Regular"/>
              </a:rPr>
              <a:t>"ajout-carte"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).</a:t>
            </a:r>
            <a:r>
              <a:rPr lang="fr-FR" altLang="fr-FR" dirty="0" err="1">
                <a:solidFill>
                  <a:srgbClr val="6F42C1"/>
                </a:solidFill>
                <a:latin typeface="SFMono-Regular"/>
              </a:rPr>
              <a:t>onclick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altLang="fr-FR" dirty="0" err="1">
                <a:solidFill>
                  <a:srgbClr val="24292E"/>
                </a:solidFill>
                <a:latin typeface="SFMono-Regular"/>
              </a:rPr>
              <a:t>clickAjoutCarte</a:t>
            </a:r>
            <a:r>
              <a:rPr lang="fr-FR" altLang="fr-FR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fr-FR" altLang="fr-FR" sz="800" dirty="0"/>
              <a:t> </a:t>
            </a:r>
            <a:endParaRPr lang="fr-FR" altLang="fr-F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Glisser-Déposer (</a:t>
            </a:r>
            <a:r>
              <a:rPr lang="fr-FR" b="1" i="1" dirty="0"/>
              <a:t>Drag and Drop</a:t>
            </a:r>
            <a:r>
              <a:rPr lang="fr-FR" b="1" dirty="0" smtClean="0"/>
              <a:t>) (1/3)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algn="just"/>
            <a:r>
              <a:rPr lang="fr-FR" altLang="fr-FR" sz="2400" dirty="0" smtClean="0">
                <a:solidFill>
                  <a:srgbClr val="24292E"/>
                </a:solidFill>
                <a:latin typeface="-apple-system"/>
              </a:rPr>
              <a:t>Depuis </a:t>
            </a:r>
            <a:r>
              <a:rPr lang="fr-FR" altLang="fr-FR" sz="2400" dirty="0">
                <a:solidFill>
                  <a:srgbClr val="24292E"/>
                </a:solidFill>
                <a:latin typeface="-apple-system"/>
              </a:rPr>
              <a:t>la version 5 d'HTML, tout élément peut devenir déplaçable en mettant son attribut </a:t>
            </a:r>
            <a:r>
              <a:rPr lang="fr-FR" altLang="fr-FR" sz="2400" dirty="0" err="1">
                <a:solidFill>
                  <a:srgbClr val="24292E"/>
                </a:solidFill>
                <a:latin typeface="-apple-system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  <a:latin typeface="-apple-system"/>
              </a:rPr>
              <a:t> à </a:t>
            </a:r>
            <a:r>
              <a:rPr lang="fr-FR" altLang="fr-FR" sz="2400" dirty="0" err="1" smtClean="0">
                <a:solidFill>
                  <a:srgbClr val="24292E"/>
                </a:solidFill>
                <a:latin typeface="-apple-system"/>
              </a:rPr>
              <a:t>true</a:t>
            </a:r>
            <a:r>
              <a:rPr lang="fr-FR" altLang="fr-FR" sz="2400" dirty="0" smtClean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400050" indent="-400050" algn="just"/>
            <a:endParaRPr lang="fr-FR" altLang="fr-FR" sz="2400" dirty="0" smtClean="0">
              <a:solidFill>
                <a:srgbClr val="24292E"/>
              </a:solidFill>
              <a:latin typeface="-apple-system"/>
            </a:endParaRPr>
          </a:p>
          <a:p>
            <a:pPr marL="400050" indent="-400050" algn="just"/>
            <a:r>
              <a:rPr lang="fr-FR" sz="2400" dirty="0"/>
              <a:t> </a:t>
            </a:r>
            <a:r>
              <a:rPr lang="fr-FR" sz="2400" dirty="0" smtClean="0"/>
              <a:t>Trois</a:t>
            </a:r>
            <a:r>
              <a:rPr lang="fr-FR" sz="2400" dirty="0"/>
              <a:t> </a:t>
            </a:r>
            <a:r>
              <a:rPr lang="fr-FR" sz="2400" i="1" dirty="0"/>
              <a:t>callbacks</a:t>
            </a:r>
            <a:r>
              <a:rPr lang="fr-FR" sz="2400" dirty="0"/>
              <a:t> </a:t>
            </a:r>
            <a:r>
              <a:rPr lang="fr-FR" sz="2400" dirty="0" smtClean="0"/>
              <a:t>doivent être spécifiés:</a:t>
            </a:r>
          </a:p>
          <a:p>
            <a:pPr marL="400050" indent="-400050" algn="just"/>
            <a:endParaRPr lang="fr-FR" sz="2400" dirty="0"/>
          </a:p>
          <a:p>
            <a:pPr lvl="1" algn="just"/>
            <a:r>
              <a:rPr lang="fr-FR" sz="2000" b="1" dirty="0" err="1"/>
              <a:t>o</a:t>
            </a:r>
            <a:r>
              <a:rPr lang="fr-FR" sz="2000" b="1" dirty="0" err="1" smtClean="0"/>
              <a:t>ndragstart</a:t>
            </a:r>
            <a:r>
              <a:rPr lang="fr-FR" sz="2000" b="1" dirty="0" smtClean="0"/>
              <a:t>: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émis lorsque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d’clique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sur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un élément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à déplacer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lvl="1" algn="just"/>
            <a:endParaRPr lang="fr-FR" altLang="fr-FR" sz="800" dirty="0" smtClean="0"/>
          </a:p>
          <a:p>
            <a:pPr lvl="1" algn="just"/>
            <a:r>
              <a:rPr lang="fr-FR" sz="2000" b="1" dirty="0" err="1"/>
              <a:t>ondragover</a:t>
            </a:r>
            <a:r>
              <a:rPr lang="fr-FR" sz="2000" b="1" dirty="0"/>
              <a:t> :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émis lorsque l'élément déplacé survole un autre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éléments.</a:t>
            </a:r>
          </a:p>
          <a:p>
            <a:pPr lvl="1" algn="just"/>
            <a:r>
              <a:rPr lang="fr-FR" sz="2000" b="1" dirty="0" err="1"/>
              <a:t>ondrop</a:t>
            </a:r>
            <a:r>
              <a:rPr lang="fr-FR" sz="2000" b="1" dirty="0"/>
              <a:t>: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émis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lorsque l'élément déplacé </a:t>
            </a:r>
            <a:r>
              <a:rPr lang="fr-FR" altLang="fr-FR" sz="2000" dirty="0">
                <a:solidFill>
                  <a:srgbClr val="24292E"/>
                </a:solidFill>
                <a:latin typeface="-apple-system"/>
              </a:rPr>
              <a:t>est déposé sur un autre </a:t>
            </a:r>
            <a:r>
              <a:rPr lang="fr-FR" altLang="fr-FR" sz="2000" dirty="0" smtClean="0">
                <a:solidFill>
                  <a:srgbClr val="24292E"/>
                </a:solidFill>
                <a:latin typeface="-apple-system"/>
              </a:rPr>
              <a:t>élément.</a:t>
            </a:r>
            <a:endParaRPr lang="fr-FR" altLang="fr-FR" sz="2000" dirty="0">
              <a:solidFill>
                <a:srgbClr val="24292E"/>
              </a:solidFill>
              <a:latin typeface="-apple-system"/>
            </a:endParaRPr>
          </a:p>
          <a:p>
            <a:pPr lvl="1" algn="just"/>
            <a:endParaRPr lang="fr-FR" sz="20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430</Words>
  <Application>Microsoft Office PowerPoint</Application>
  <PresentationFormat>Affichage à l'écran (4:3)</PresentationFormat>
  <Paragraphs>147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Brix Slab Bold</vt:lpstr>
      <vt:lpstr>Calibri</vt:lpstr>
      <vt:lpstr>Helvetica</vt:lpstr>
      <vt:lpstr>Lucida Grande</vt:lpstr>
      <vt:lpstr>SFMono-Regular</vt:lpstr>
      <vt:lpstr>Source Code Pro</vt:lpstr>
      <vt:lpstr>Wingdings</vt:lpstr>
      <vt:lpstr>Thème Office</vt:lpstr>
      <vt:lpstr>Présentation PowerPoint</vt:lpstr>
      <vt:lpstr>Bloc 1</vt:lpstr>
      <vt:lpstr>JavaScript</vt:lpstr>
      <vt:lpstr>HTML et JavaScript (1/3)</vt:lpstr>
      <vt:lpstr>HTML et JavaScript (2/3)</vt:lpstr>
      <vt:lpstr>HTML et JavaScript (3/3)</vt:lpstr>
      <vt:lpstr>DOM Element</vt:lpstr>
      <vt:lpstr>DOM Event</vt:lpstr>
      <vt:lpstr>Glisser-Déposer (Drag and Drop) (1/3)</vt:lpstr>
      <vt:lpstr>Glisser-Déposer (Drag and Drop) (2/3)</vt:lpstr>
      <vt:lpstr>Glisser-Déposer (Drag and Drop) (3/3)</vt:lpstr>
      <vt:lpstr>Résumé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88</cp:revision>
  <dcterms:created xsi:type="dcterms:W3CDTF">2013-12-13T12:27:54Z</dcterms:created>
  <dcterms:modified xsi:type="dcterms:W3CDTF">2019-06-06T09:44:22Z</dcterms:modified>
</cp:coreProperties>
</file>