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59" r:id="rId4"/>
    <p:sldId id="258" r:id="rId5"/>
    <p:sldId id="266" r:id="rId6"/>
    <p:sldId id="265" r:id="rId7"/>
    <p:sldId id="261" r:id="rId8"/>
    <p:sldId id="267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3"/>
    <a:srgbClr val="9CDDFF"/>
    <a:srgbClr val="037F80"/>
    <a:srgbClr val="990100"/>
    <a:srgbClr val="657B83"/>
    <a:srgbClr val="010080"/>
    <a:srgbClr val="990000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8"/>
    <p:restoredTop sz="94650"/>
  </p:normalViewPr>
  <p:slideViewPr>
    <p:cSldViewPr snapToGrid="0" snapToObjects="1">
      <p:cViewPr varScale="1">
        <p:scale>
          <a:sx n="84" d="100"/>
          <a:sy n="84" d="100"/>
        </p:scale>
        <p:origin x="153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15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58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xmlns="" id="{F6B19206-207F-1D47-9B50-2C4BE3DF1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>
            <a:normAutofit/>
          </a:bodyPr>
          <a:lstStyle/>
          <a:p>
            <a:r>
              <a:rPr lang="fr-FR" b="1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89" y="1479791"/>
            <a:ext cx="6511282" cy="48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>
            <a:normAutofit/>
          </a:bodyPr>
          <a:lstStyle/>
          <a:p>
            <a:r>
              <a:rPr lang="fr-FR" b="1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b="1" dirty="0"/>
              <a:t>Langage textuel </a:t>
            </a:r>
            <a:r>
              <a:rPr lang="fr-FR" sz="2400" dirty="0"/>
              <a:t>pour les sites Web 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balises</a:t>
            </a:r>
            <a:r>
              <a:rPr lang="fr-FR" sz="2400" dirty="0"/>
              <a:t> structurant le </a:t>
            </a:r>
            <a:r>
              <a:rPr lang="fr-FR" sz="2400" b="1" dirty="0"/>
              <a:t>fond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(forme par défaut modifiable en CSS)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Exploité par les </a:t>
            </a:r>
            <a:r>
              <a:rPr lang="fr-FR" sz="2400" b="1" dirty="0"/>
              <a:t>navigateurs</a:t>
            </a:r>
            <a:r>
              <a:rPr lang="fr-FR" sz="2400" dirty="0"/>
              <a:t> pour afficher 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Les navigateurs « traduisent » le HTML </a:t>
            </a:r>
            <a:br>
              <a:rPr lang="fr-FR" sz="2400" dirty="0"/>
            </a:br>
            <a:r>
              <a:rPr lang="fr-FR" sz="2400" dirty="0"/>
              <a:t>en un </a:t>
            </a:r>
            <a:r>
              <a:rPr lang="fr-FR" sz="2400" b="1" dirty="0"/>
              <a:t>arbre d’éléments </a:t>
            </a: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Langage pour les pages web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1AC11C67-BE04-4C5F-B0EE-E01220C9093A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092425"/>
            <a:ext cx="8229600" cy="5460775"/>
          </a:xfrm>
        </p:spPr>
        <p:txBody>
          <a:bodyPr>
            <a:normAutofit/>
          </a:bodyPr>
          <a:lstStyle/>
          <a:p>
            <a:pPr marL="400050" indent="-400050"/>
            <a:r>
              <a:rPr lang="fr-FR" sz="2400" b="1" dirty="0"/>
              <a:t>H</a:t>
            </a:r>
            <a:r>
              <a:rPr lang="fr-FR" sz="2400" dirty="0"/>
              <a:t>yper</a:t>
            </a:r>
            <a:r>
              <a:rPr lang="fr-FR" sz="2400" b="1" dirty="0"/>
              <a:t>T</a:t>
            </a:r>
            <a:r>
              <a:rPr lang="fr-FR" sz="2400" dirty="0"/>
              <a:t>ext </a:t>
            </a:r>
            <a:r>
              <a:rPr lang="fr-FR" sz="2400" b="1" dirty="0" err="1"/>
              <a:t>M</a:t>
            </a:r>
            <a:r>
              <a:rPr lang="fr-FR" sz="2400" dirty="0" err="1"/>
              <a:t>arkup</a:t>
            </a:r>
            <a:r>
              <a:rPr lang="fr-FR" sz="2400" dirty="0"/>
              <a:t> </a:t>
            </a:r>
            <a:r>
              <a:rPr lang="fr-FR" sz="2400" b="1" dirty="0" err="1"/>
              <a:t>L</a:t>
            </a:r>
            <a:r>
              <a:rPr lang="fr-FR" sz="2400" dirty="0" err="1"/>
              <a:t>anguage</a:t>
            </a:r>
            <a:r>
              <a:rPr lang="fr-FR" sz="2400" dirty="0"/>
              <a:t> </a:t>
            </a:r>
          </a:p>
          <a:p>
            <a:pPr lvl="1"/>
            <a:r>
              <a:rPr lang="fr-FR" sz="2000" dirty="0"/>
              <a:t>1989 (début), 1993 (v1), 2007 (v5)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Langage à </a:t>
            </a:r>
            <a:r>
              <a:rPr lang="fr-FR" sz="2400" b="1" dirty="0"/>
              <a:t>balises</a:t>
            </a:r>
          </a:p>
          <a:p>
            <a:pPr lvl="1"/>
            <a:r>
              <a:rPr lang="fr-FR" sz="2000" dirty="0">
                <a:latin typeface="+mj-lt"/>
                <a:ea typeface="Source Code Pro" panose="020B0509030403020204" pitchFamily="49" charset="0"/>
              </a:rPr>
              <a:t>Fichier texte d’extension </a:t>
            </a:r>
            <a:r>
              <a:rPr lang="fr-FR" sz="2000" b="1" dirty="0">
                <a:latin typeface="+mj-lt"/>
                <a:ea typeface="Source Code Pro" panose="020B0509030403020204" pitchFamily="49" charset="0"/>
              </a:rPr>
              <a:t>html 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index.html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 </a:t>
            </a:r>
            <a:r>
              <a:rPr lang="fr-FR" sz="2000" dirty="0">
                <a:latin typeface="+mj-lt"/>
                <a:ea typeface="Source Code Pro" panose="020B0509030403020204" pitchFamily="49" charset="0"/>
              </a:rPr>
              <a:t>ou</a:t>
            </a:r>
            <a:r>
              <a:rPr lang="fr-FR" sz="2000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/&gt;</a:t>
            </a:r>
          </a:p>
          <a:p>
            <a:pPr lvl="1"/>
            <a:r>
              <a:rPr lang="fr-FR" sz="2000" dirty="0">
                <a:latin typeface="+mj-lt"/>
                <a:ea typeface="Source Code Pro" panose="020B0509030403020204" pitchFamily="49" charset="0"/>
              </a:rPr>
              <a:t>Chaque balise peut avoir des attributs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Contenu</a:t>
            </a:r>
            <a:r>
              <a:rPr lang="fr-FR" sz="2400" dirty="0"/>
              <a:t> et </a:t>
            </a:r>
            <a:r>
              <a:rPr lang="fr-FR" sz="2400" b="1" dirty="0"/>
              <a:t>structuration</a:t>
            </a:r>
            <a:r>
              <a:rPr lang="fr-FR" sz="2400" dirty="0"/>
              <a:t> de l’information</a:t>
            </a:r>
          </a:p>
          <a:p>
            <a:pPr lvl="1"/>
            <a:r>
              <a:rPr lang="fr-FR" sz="2000" dirty="0"/>
              <a:t>forme en CSS, dynamique en JavaScript</a:t>
            </a:r>
          </a:p>
          <a:p>
            <a:pPr marL="400050" indent="-400050">
              <a:spcBef>
                <a:spcPts val="1200"/>
              </a:spcBef>
            </a:pPr>
            <a:r>
              <a:rPr lang="fr-FR" dirty="0"/>
              <a:t>Visualisé par un </a:t>
            </a:r>
            <a:r>
              <a:rPr lang="fr-FR" b="1" dirty="0"/>
              <a:t>navigateur</a:t>
            </a:r>
          </a:p>
          <a:p>
            <a:pPr lvl="1"/>
            <a:r>
              <a:rPr lang="fr-FR" dirty="0"/>
              <a:t>Chrome, Firefox, Safari, etc.</a:t>
            </a:r>
          </a:p>
          <a:p>
            <a:pPr lvl="1"/>
            <a:r>
              <a:rPr lang="fr-FR" dirty="0"/>
              <a:t>Affiche </a:t>
            </a:r>
            <a:r>
              <a:rPr lang="fr-FR" b="1" dirty="0"/>
              <a:t>toujours</a:t>
            </a:r>
            <a:r>
              <a:rPr lang="fr-FR" dirty="0"/>
              <a:t> quelque chose même quand le document </a:t>
            </a:r>
            <a:br>
              <a:rPr lang="fr-FR" dirty="0"/>
            </a:br>
            <a:r>
              <a:rPr lang="fr-FR" dirty="0"/>
              <a:t>est mal formé (</a:t>
            </a:r>
            <a:r>
              <a:rPr lang="fr-FR" i="1" dirty="0"/>
              <a:t>show must go on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⇒ outils de validation W3C : </a:t>
            </a:r>
            <a:r>
              <a:rPr lang="fr-FR" dirty="0">
                <a:hlinkClick r:id="rId3"/>
              </a:rPr>
              <a:t>https://validator.w3.org/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b="1" dirty="0"/>
              <a:t>Page HTML minimaliste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1AC11C67-BE04-4C5F-B0EE-E01220C9093A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32ACC363-A4F5-FA47-B02B-455FB20A5D4A}"/>
              </a:ext>
            </a:extLst>
          </p:cNvPr>
          <p:cNvSpPr txBox="1">
            <a:spLocks/>
          </p:cNvSpPr>
          <p:nvPr/>
        </p:nvSpPr>
        <p:spPr>
          <a:xfrm>
            <a:off x="1188720" y="1747116"/>
            <a:ext cx="6542116" cy="416467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20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20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20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 page HTML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Ceci est ma première page HTML ! 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5733B6D-2CBC-7B4B-8A18-9383AA02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Liens hypertexte et ancres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2CDF9B9D-5795-5548-81FD-A8AD4BFD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C5115089-3748-7D45-BB01-0327C21F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5F234828-EE5C-374E-BC5B-D120F935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C2E4A32-1AA4-694E-BFD7-44B23AB4F9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Balise </a:t>
            </a:r>
            <a:r>
              <a:rPr lang="fr-FR" dirty="0">
                <a:solidFill>
                  <a:srgbClr val="010080"/>
                </a:solidFill>
              </a:rPr>
              <a:t>&lt;a&gt; </a:t>
            </a:r>
          </a:p>
          <a:p>
            <a:pPr lvl="1"/>
            <a:r>
              <a:rPr lang="fr-FR" dirty="0"/>
              <a:t>Attribut </a:t>
            </a:r>
            <a:r>
              <a:rPr lang="fr-FR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dirty="0"/>
              <a:t> définit la cible du lien (URL)</a:t>
            </a:r>
          </a:p>
          <a:p>
            <a:pPr lvl="1"/>
            <a:r>
              <a:rPr lang="fr-FR" dirty="0"/>
              <a:t>Un clic sur le lien provoque une requête HTTP sur cette page</a:t>
            </a:r>
          </a:p>
          <a:p>
            <a:r>
              <a:rPr lang="fr-FR" dirty="0"/>
              <a:t>URL absolue</a:t>
            </a:r>
          </a:p>
          <a:p>
            <a:endParaRPr lang="fr-FR" sz="1200" dirty="0"/>
          </a:p>
          <a:p>
            <a:endParaRPr lang="fr-FR" dirty="0"/>
          </a:p>
          <a:p>
            <a:r>
              <a:rPr lang="fr-FR" dirty="0"/>
              <a:t>URL relative à la page courante </a:t>
            </a:r>
          </a:p>
          <a:p>
            <a:pPr marL="0" indent="0">
              <a:buNone/>
            </a:pPr>
            <a:endParaRPr lang="fr-FR" dirty="0">
              <a:latin typeface="Source Code Pro" panose="020B0509030403020204" pitchFamily="49" charset="0"/>
            </a:endParaRPr>
          </a:p>
          <a:p>
            <a:pPr>
              <a:lnSpc>
                <a:spcPct val="200000"/>
              </a:lnSpc>
            </a:pPr>
            <a:r>
              <a:rPr lang="fr-FR" dirty="0">
                <a:latin typeface="+mj-lt"/>
              </a:rPr>
              <a:t>Lien vers une ancre dans le document</a:t>
            </a:r>
          </a:p>
          <a:p>
            <a:pPr lvl="1"/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C96B7D5-2BC4-5C47-B3AA-EAA129B0EC31}"/>
              </a:ext>
            </a:extLst>
          </p:cNvPr>
          <p:cNvSpPr txBox="1">
            <a:spLocks/>
          </p:cNvSpPr>
          <p:nvPr/>
        </p:nvSpPr>
        <p:spPr>
          <a:xfrm>
            <a:off x="901702" y="2927025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"https://www.w3c.org/"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plus d’infos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3DC13ADD-8389-CE49-A1BC-C8721C94BD91}"/>
              </a:ext>
            </a:extLst>
          </p:cNvPr>
          <p:cNvSpPr txBox="1">
            <a:spLocks/>
          </p:cNvSpPr>
          <p:nvPr/>
        </p:nvSpPr>
        <p:spPr>
          <a:xfrm>
            <a:off x="901702" y="5181352"/>
            <a:ext cx="7198822" cy="112908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"intro" 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/&gt;</a:t>
            </a:r>
          </a:p>
          <a:p>
            <a:pPr marL="47625" indent="0">
              <a:buNone/>
            </a:pP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</a:p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"#intro"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Introduction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BE364B84-8F74-D645-9286-54CB7335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7" r="-11077"/>
          <a:stretch/>
        </p:blipFill>
        <p:spPr>
          <a:xfrm>
            <a:off x="265176" y="5448569"/>
            <a:ext cx="576903" cy="59465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6A10D8B4-D665-3A4C-99EC-75A4A9470AFF}"/>
              </a:ext>
            </a:extLst>
          </p:cNvPr>
          <p:cNvSpPr txBox="1">
            <a:spLocks/>
          </p:cNvSpPr>
          <p:nvPr/>
        </p:nvSpPr>
        <p:spPr>
          <a:xfrm>
            <a:off x="901702" y="4039545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"../doc/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web.html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plus d’infos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1752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CB7796-5198-5C48-ABF8-0D0858C3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Quelques balises (1/2)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EDD5F539-46F3-BF41-823C-DE3E3847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23DFFBB3-9F99-BA4C-B0A9-49D48608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96702AF-3368-A54A-9ACB-1DFE22EA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A5C8B1A3-9340-EA40-835B-D7A9A6213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Division de pages</a:t>
            </a:r>
          </a:p>
          <a:p>
            <a:pPr lvl="1"/>
            <a:r>
              <a:rPr lang="fr-FR" dirty="0"/>
              <a:t>Par défaut, impliquent un saut à la ligne</a:t>
            </a:r>
          </a:p>
          <a:p>
            <a:pPr lvl="1"/>
            <a:r>
              <a:rPr lang="fr-FR" dirty="0"/>
              <a:t>Titres : </a:t>
            </a:r>
            <a:r>
              <a:rPr lang="fr-FR" dirty="0">
                <a:solidFill>
                  <a:srgbClr val="990100"/>
                </a:solidFill>
              </a:rPr>
              <a:t>&lt;h1&gt;</a:t>
            </a:r>
            <a:r>
              <a:rPr lang="fr-FR" dirty="0"/>
              <a:t> … </a:t>
            </a:r>
            <a:r>
              <a:rPr lang="fr-FR" dirty="0">
                <a:solidFill>
                  <a:srgbClr val="990100"/>
                </a:solidFill>
              </a:rPr>
              <a:t>&lt;h6&gt;</a:t>
            </a:r>
          </a:p>
          <a:p>
            <a:pPr lvl="1"/>
            <a:r>
              <a:rPr lang="fr-FR" dirty="0"/>
              <a:t>Paragraphe : </a:t>
            </a:r>
            <a:r>
              <a:rPr lang="fr-FR" dirty="0">
                <a:solidFill>
                  <a:srgbClr val="990100"/>
                </a:solidFill>
              </a:rPr>
              <a:t>&lt;p&gt;</a:t>
            </a:r>
          </a:p>
          <a:p>
            <a:pPr lvl="1"/>
            <a:r>
              <a:rPr lang="fr-FR" dirty="0"/>
              <a:t>Saut de lignes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br</a:t>
            </a:r>
            <a:r>
              <a:rPr lang="fr-FR" dirty="0">
                <a:solidFill>
                  <a:srgbClr val="990100"/>
                </a:solidFill>
              </a:rPr>
              <a:t>/&gt;</a:t>
            </a:r>
          </a:p>
          <a:p>
            <a:pPr lvl="1"/>
            <a:r>
              <a:rPr lang="fr-FR" dirty="0"/>
              <a:t>Divisions </a:t>
            </a:r>
            <a:r>
              <a:rPr lang="fr-FR" dirty="0">
                <a:solidFill>
                  <a:srgbClr val="990100"/>
                </a:solidFill>
              </a:rPr>
              <a:t>&lt;div&gt;</a:t>
            </a:r>
          </a:p>
          <a:p>
            <a:pPr>
              <a:spcBef>
                <a:spcPts val="1200"/>
              </a:spcBef>
            </a:pPr>
            <a:r>
              <a:rPr lang="fr-FR" dirty="0"/>
              <a:t>Division de lignes</a:t>
            </a:r>
          </a:p>
          <a:p>
            <a:pPr lvl="1"/>
            <a:r>
              <a:rPr lang="fr-FR" dirty="0"/>
              <a:t>Pas de retour à la ligne par défaut </a:t>
            </a:r>
          </a:p>
          <a:p>
            <a:pPr lvl="1"/>
            <a:r>
              <a:rPr lang="fr-FR" dirty="0"/>
              <a:t>Exemple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span</a:t>
            </a:r>
            <a:r>
              <a:rPr lang="fr-FR" dirty="0">
                <a:solidFill>
                  <a:srgbClr val="990100"/>
                </a:solidFill>
              </a:rPr>
              <a:t>&gt;</a:t>
            </a:r>
          </a:p>
          <a:p>
            <a:pPr>
              <a:spcBef>
                <a:spcPts val="1200"/>
              </a:spcBef>
            </a:pPr>
            <a:r>
              <a:rPr lang="fr-FR" dirty="0"/>
              <a:t>Liste à puce</a:t>
            </a:r>
          </a:p>
          <a:p>
            <a:pPr lvl="1"/>
            <a:r>
              <a:rPr lang="fr-FR" dirty="0"/>
              <a:t>Ordonnées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ol</a:t>
            </a:r>
            <a:r>
              <a:rPr lang="fr-FR" dirty="0">
                <a:solidFill>
                  <a:srgbClr val="990100"/>
                </a:solidFill>
              </a:rPr>
              <a:t>&gt; </a:t>
            </a:r>
            <a:r>
              <a:rPr lang="fr-FR" dirty="0"/>
              <a:t>pour le début, </a:t>
            </a:r>
            <a:r>
              <a:rPr lang="fr-FR" dirty="0">
                <a:solidFill>
                  <a:srgbClr val="990100"/>
                </a:solidFill>
              </a:rPr>
              <a:t>&lt;li&gt;</a:t>
            </a:r>
            <a:r>
              <a:rPr lang="fr-FR" dirty="0"/>
              <a:t> pour un élément</a:t>
            </a:r>
          </a:p>
          <a:p>
            <a:pPr lvl="1"/>
            <a:r>
              <a:rPr lang="fr-FR" dirty="0"/>
              <a:t>Non-ordonnée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ul</a:t>
            </a:r>
            <a:r>
              <a:rPr lang="fr-FR" dirty="0">
                <a:solidFill>
                  <a:srgbClr val="990100"/>
                </a:solidFill>
              </a:rPr>
              <a:t>&gt;</a:t>
            </a:r>
            <a:r>
              <a:rPr lang="fr-FR" dirty="0"/>
              <a:t> pour le début, </a:t>
            </a:r>
            <a:r>
              <a:rPr lang="fr-FR" dirty="0">
                <a:solidFill>
                  <a:srgbClr val="990100"/>
                </a:solidFill>
              </a:rPr>
              <a:t>&lt;li&gt;</a:t>
            </a:r>
            <a:r>
              <a:rPr lang="fr-FR" dirty="0"/>
              <a:t> pour un élément</a:t>
            </a:r>
          </a:p>
        </p:txBody>
      </p:sp>
    </p:spTree>
    <p:extLst>
      <p:ext uri="{BB962C8B-B14F-4D97-AF65-F5344CB8AC3E}">
        <p14:creationId xmlns:p14="http://schemas.microsoft.com/office/powerpoint/2010/main" val="374486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>
            <a:normAutofit/>
          </a:bodyPr>
          <a:lstStyle/>
          <a:p>
            <a:r>
              <a:rPr lang="fr-FR" b="1" dirty="0"/>
              <a:t>Quelques balises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00050" indent="-400050">
              <a:lnSpc>
                <a:spcPct val="150000"/>
              </a:lnSpc>
            </a:pPr>
            <a:r>
              <a:rPr lang="fr-FR" sz="2400" dirty="0">
                <a:latin typeface="+mj-lt"/>
                <a:ea typeface="Source Code Pro" panose="020B0509030403020204" pitchFamily="49" charset="0"/>
              </a:rPr>
              <a:t>Image</a:t>
            </a:r>
          </a:p>
          <a:p>
            <a:pPr marL="400050" indent="-400050">
              <a:lnSpc>
                <a:spcPct val="150000"/>
              </a:lnSpc>
            </a:pPr>
            <a:endParaRPr lang="fr-FR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fr-FR" sz="2400" dirty="0">
                <a:latin typeface="+mj-lt"/>
                <a:ea typeface="Source Code Pro" panose="020B0509030403020204" pitchFamily="49" charset="0"/>
              </a:rPr>
              <a:t>Faire attention à la taille des images</a:t>
            </a:r>
          </a:p>
          <a:p>
            <a:pPr marL="695325" lvl="1" indent="-400050">
              <a:lnSpc>
                <a:spcPct val="150000"/>
              </a:lnSpc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Redimensionnement possible côté client</a:t>
            </a:r>
          </a:p>
          <a:p>
            <a:pPr marL="695325" lvl="1" indent="-400050">
              <a:lnSpc>
                <a:spcPct val="150000"/>
              </a:lnSpc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…mais téléchargement nécessaire depuis le serveur</a:t>
            </a:r>
          </a:p>
          <a:p>
            <a:pPr marL="1095375" lvl="2" indent="-400050">
              <a:lnSpc>
                <a:spcPct val="150000"/>
              </a:lnSpc>
            </a:pPr>
            <a:endParaRPr lang="fr-FR" sz="2400" dirty="0"/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Et bien d’autres encore…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92A1CA3-AEFF-D046-AD37-9E0509DD9054}"/>
              </a:ext>
            </a:extLst>
          </p:cNvPr>
          <p:cNvSpPr txBox="1">
            <a:spLocks/>
          </p:cNvSpPr>
          <p:nvPr/>
        </p:nvSpPr>
        <p:spPr>
          <a:xfrm>
            <a:off x="743989" y="1930329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8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logo.png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alt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"Mon logo"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1E93161-A5EB-7D41-8FD8-1E986F2D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Structurer sa page en HTML5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272F9163-3B83-1849-874D-86FF41A3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97CB9B25-B212-764B-B550-A7597B41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6A49E1A6-BEAE-3045-BD6D-A3C46FA8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xmlns="" id="{D3D32C87-7438-D946-8E74-014CCD029CE1}"/>
              </a:ext>
            </a:extLst>
          </p:cNvPr>
          <p:cNvSpPr txBox="1">
            <a:spLocks/>
          </p:cNvSpPr>
          <p:nvPr/>
        </p:nvSpPr>
        <p:spPr>
          <a:xfrm>
            <a:off x="249767" y="965602"/>
            <a:ext cx="8644466" cy="59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150000"/>
              </a:lnSpc>
            </a:pPr>
            <a:r>
              <a:rPr lang="fr-FR" sz="2400" dirty="0"/>
              <a:t>Éléments sémantiques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C729F3D-5FFA-BB40-AB56-CF3F751F3B13}"/>
              </a:ext>
            </a:extLst>
          </p:cNvPr>
          <p:cNvSpPr/>
          <p:nvPr/>
        </p:nvSpPr>
        <p:spPr>
          <a:xfrm>
            <a:off x="2265770" y="1749504"/>
            <a:ext cx="4612460" cy="461246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1922C08-2BA0-504C-AAB9-35ECBD66DB99}"/>
              </a:ext>
            </a:extLst>
          </p:cNvPr>
          <p:cNvSpPr/>
          <p:nvPr/>
        </p:nvSpPr>
        <p:spPr>
          <a:xfrm>
            <a:off x="2418170" y="1901904"/>
            <a:ext cx="4338679" cy="648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&lt;header&gt;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81914FB-A54C-5B49-AFB6-D6ABF7E9FE69}"/>
              </a:ext>
            </a:extLst>
          </p:cNvPr>
          <p:cNvSpPr/>
          <p:nvPr/>
        </p:nvSpPr>
        <p:spPr>
          <a:xfrm>
            <a:off x="2418170" y="2703015"/>
            <a:ext cx="956209" cy="128810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8B5FE9F-5BFC-D84B-8792-19A3A64F5C54}"/>
              </a:ext>
            </a:extLst>
          </p:cNvPr>
          <p:cNvSpPr/>
          <p:nvPr/>
        </p:nvSpPr>
        <p:spPr>
          <a:xfrm>
            <a:off x="3526779" y="2703015"/>
            <a:ext cx="3230070" cy="1563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&lt;section&gt;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FAB0D85-310B-7348-9961-6B58923CDD5A}"/>
              </a:ext>
            </a:extLst>
          </p:cNvPr>
          <p:cNvSpPr/>
          <p:nvPr/>
        </p:nvSpPr>
        <p:spPr>
          <a:xfrm>
            <a:off x="3526779" y="4347094"/>
            <a:ext cx="3230070" cy="10842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&lt;section&gt;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D89D1CA-5675-074F-A074-CB265CD569CE}"/>
              </a:ext>
            </a:extLst>
          </p:cNvPr>
          <p:cNvSpPr/>
          <p:nvPr/>
        </p:nvSpPr>
        <p:spPr>
          <a:xfrm>
            <a:off x="2418170" y="5571165"/>
            <a:ext cx="4338679" cy="6487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footer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7DAE0DD-00DD-3446-AFB1-1C1C9B01BE2A}"/>
              </a:ext>
            </a:extLst>
          </p:cNvPr>
          <p:cNvSpPr/>
          <p:nvPr/>
        </p:nvSpPr>
        <p:spPr>
          <a:xfrm>
            <a:off x="3614444" y="3028045"/>
            <a:ext cx="1896232" cy="11445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&lt;article&gt;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AC8B646-4937-B441-B8FA-83EFFDE090A5}"/>
              </a:ext>
            </a:extLst>
          </p:cNvPr>
          <p:cNvSpPr/>
          <p:nvPr/>
        </p:nvSpPr>
        <p:spPr>
          <a:xfrm>
            <a:off x="5598341" y="3036812"/>
            <a:ext cx="1068148" cy="565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aside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0F8B11-8FD3-4C43-A344-346C715B35A5}"/>
              </a:ext>
            </a:extLst>
          </p:cNvPr>
          <p:cNvSpPr/>
          <p:nvPr/>
        </p:nvSpPr>
        <p:spPr>
          <a:xfrm>
            <a:off x="5598341" y="3683547"/>
            <a:ext cx="1068148" cy="48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aside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3E709C2-3156-6744-81B2-FBCBAC81144E}"/>
              </a:ext>
            </a:extLst>
          </p:cNvPr>
          <p:cNvSpPr/>
          <p:nvPr/>
        </p:nvSpPr>
        <p:spPr>
          <a:xfrm>
            <a:off x="4895681" y="4418527"/>
            <a:ext cx="1770808" cy="922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&lt;figure&gt;</a:t>
            </a:r>
          </a:p>
          <a:p>
            <a:pPr algn="ctr"/>
            <a:endParaRPr lang="fr-FR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9F0D37F-8736-E247-B2C3-D887B461768C}"/>
              </a:ext>
            </a:extLst>
          </p:cNvPr>
          <p:cNvSpPr/>
          <p:nvPr/>
        </p:nvSpPr>
        <p:spPr>
          <a:xfrm>
            <a:off x="4930445" y="5059066"/>
            <a:ext cx="1697126" cy="241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figcaption</a:t>
            </a:r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912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>
            <a:normAutofit/>
          </a:bodyPr>
          <a:lstStyle/>
          <a:p>
            <a:r>
              <a:rPr lang="fr-FR" b="1" dirty="0"/>
              <a:t>Page HTML et arbre DOM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610117" y="5444928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Navigateur Web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48058" y="3862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 HTML</a:t>
            </a:r>
          </a:p>
        </p:txBody>
      </p:sp>
      <p:pic>
        <p:nvPicPr>
          <p:cNvPr id="25" name="Image 8">
            <a:extLst>
              <a:ext uri="{FF2B5EF4-FFF2-40B4-BE49-F238E27FC236}">
                <a16:creationId xmlns:a16="http://schemas.microsoft.com/office/drawing/2014/main" xmlns="" id="{3393BEB4-1965-484C-BE0F-A02E46EE3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" t="1876" r="1983" b="1302"/>
          <a:stretch/>
        </p:blipFill>
        <p:spPr>
          <a:xfrm>
            <a:off x="754832" y="2472527"/>
            <a:ext cx="1349113" cy="1349111"/>
          </a:xfrm>
          <a:prstGeom prst="ellipse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CFBF260-5C92-BF4E-877B-97127F2EE8C9}"/>
              </a:ext>
            </a:extLst>
          </p:cNvPr>
          <p:cNvSpPr/>
          <p:nvPr/>
        </p:nvSpPr>
        <p:spPr>
          <a:xfrm>
            <a:off x="5905143" y="203663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6EC2CF6-3E41-F245-8E9B-6D29C9D7C76D}"/>
              </a:ext>
            </a:extLst>
          </p:cNvPr>
          <p:cNvSpPr/>
          <p:nvPr/>
        </p:nvSpPr>
        <p:spPr>
          <a:xfrm>
            <a:off x="5905143" y="291183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A20DA71-7467-CC4E-91B7-9C5DAAABA291}"/>
              </a:ext>
            </a:extLst>
          </p:cNvPr>
          <p:cNvSpPr/>
          <p:nvPr/>
        </p:nvSpPr>
        <p:spPr>
          <a:xfrm>
            <a:off x="4934799" y="373644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D0214C6-9C96-6F44-A3A0-59A9CE8FB07C}"/>
              </a:ext>
            </a:extLst>
          </p:cNvPr>
          <p:cNvSpPr/>
          <p:nvPr/>
        </p:nvSpPr>
        <p:spPr>
          <a:xfrm>
            <a:off x="6861571" y="373644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xmlns="" id="{834DC7F2-C709-5743-8B53-99FD622FF952}"/>
              </a:ext>
            </a:extLst>
          </p:cNvPr>
          <p:cNvCxnSpPr>
            <a:endCxn id="28" idx="0"/>
          </p:cNvCxnSpPr>
          <p:nvPr/>
        </p:nvCxnSpPr>
        <p:spPr>
          <a:xfrm rot="5400000">
            <a:off x="5458335" y="3289635"/>
            <a:ext cx="557910" cy="335707"/>
          </a:xfrm>
          <a:prstGeom prst="bentConnector3">
            <a:avLst>
              <a:gd name="adj1" fmla="val -73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xmlns="" id="{A943769E-302A-E742-B21F-10915E97DAF8}"/>
              </a:ext>
            </a:extLst>
          </p:cNvPr>
          <p:cNvCxnSpPr>
            <a:stCxn id="27" idx="3"/>
            <a:endCxn id="29" idx="0"/>
          </p:cNvCxnSpPr>
          <p:nvPr/>
        </p:nvCxnSpPr>
        <p:spPr>
          <a:xfrm>
            <a:off x="7174417" y="3178533"/>
            <a:ext cx="321791" cy="55791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6CDFA5F0-0EC6-CB49-B319-861E6706EBE8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>
            <a:off x="6539780" y="2570033"/>
            <a:ext cx="0" cy="341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xmlns="" id="{30C663D5-D30A-EF42-A576-B4F864A81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17" y="4608126"/>
            <a:ext cx="3705126" cy="716733"/>
          </a:xfrm>
          <a:prstGeom prst="rect">
            <a:avLst/>
          </a:prstGeom>
        </p:spPr>
      </p:pic>
      <p:sp>
        <p:nvSpPr>
          <p:cNvPr id="3" name="Flèche droite rayée 2">
            <a:extLst>
              <a:ext uri="{FF2B5EF4-FFF2-40B4-BE49-F238E27FC236}">
                <a16:creationId xmlns:a16="http://schemas.microsoft.com/office/drawing/2014/main" xmlns="" id="{51576967-EB52-0940-9675-34B95358CEB8}"/>
              </a:ext>
            </a:extLst>
          </p:cNvPr>
          <p:cNvSpPr/>
          <p:nvPr/>
        </p:nvSpPr>
        <p:spPr>
          <a:xfrm>
            <a:off x="2532396" y="2848933"/>
            <a:ext cx="1801368" cy="59630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316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483</Words>
  <Application>Microsoft Office PowerPoint</Application>
  <PresentationFormat>Affichage à l'écran (4:3)</PresentationFormat>
  <Paragraphs>137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Présentation PowerPoint</vt:lpstr>
      <vt:lpstr>Bloc 1</vt:lpstr>
      <vt:lpstr>Langage pour les pages web</vt:lpstr>
      <vt:lpstr>Page HTML minimaliste</vt:lpstr>
      <vt:lpstr>Liens hypertexte et ancres</vt:lpstr>
      <vt:lpstr>Quelques balises (1/2) </vt:lpstr>
      <vt:lpstr>Quelques balises (2/2)</vt:lpstr>
      <vt:lpstr>Structurer sa page en HTML5</vt:lpstr>
      <vt:lpstr>Page HTML et arbre DOM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c'est moi</cp:lastModifiedBy>
  <cp:revision>70</cp:revision>
  <cp:lastPrinted>2019-06-05T14:53:47Z</cp:lastPrinted>
  <dcterms:created xsi:type="dcterms:W3CDTF">2013-12-13T12:27:54Z</dcterms:created>
  <dcterms:modified xsi:type="dcterms:W3CDTF">2019-06-06T19:21:49Z</dcterms:modified>
</cp:coreProperties>
</file>