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6" r:id="rId3"/>
    <p:sldId id="259" r:id="rId4"/>
    <p:sldId id="272" r:id="rId5"/>
    <p:sldId id="273" r:id="rId6"/>
    <p:sldId id="274" r:id="rId7"/>
    <p:sldId id="275" r:id="rId8"/>
    <p:sldId id="258" r:id="rId9"/>
    <p:sldId id="260" r:id="rId10"/>
    <p:sldId id="267" r:id="rId11"/>
    <p:sldId id="261" r:id="rId12"/>
    <p:sldId id="266" r:id="rId13"/>
    <p:sldId id="271" r:id="rId14"/>
    <p:sldId id="268" r:id="rId15"/>
    <p:sldId id="269" r:id="rId16"/>
    <p:sldId id="264" r:id="rId1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CD6"/>
    <a:srgbClr val="9CDD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08"/>
    <p:restoredTop sz="94728"/>
  </p:normalViewPr>
  <p:slideViewPr>
    <p:cSldViewPr snapToGrid="0" snapToObjects="1">
      <p:cViewPr varScale="1">
        <p:scale>
          <a:sx n="84" d="100"/>
          <a:sy n="84" d="100"/>
        </p:scale>
        <p:origin x="133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all.asp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Mettre le code JavaScript  dans un fichier externe </a:t>
            </a:r>
            <a:r>
              <a:rPr lang="fr-FR" dirty="0"/>
              <a:t>(.</a:t>
            </a:r>
            <a:r>
              <a:rPr lang="fr-FR" dirty="0" err="1"/>
              <a:t>js</a:t>
            </a:r>
            <a:r>
              <a:rPr lang="fr-FR" dirty="0"/>
              <a:t>) </a:t>
            </a:r>
            <a:br>
              <a:rPr lang="fr-FR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et pointer ce fichier depuis le HTML :</a:t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(3/3)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9D6AB73-3556-6845-9EF8-9024C2407A0D}"/>
              </a:ext>
            </a:extLst>
          </p:cNvPr>
          <p:cNvSpPr/>
          <p:nvPr/>
        </p:nvSpPr>
        <p:spPr>
          <a:xfrm>
            <a:off x="901701" y="1617794"/>
            <a:ext cx="7130005" cy="7569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quand la page est chargée.'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CED5231-2525-CD45-A28E-5EE4CDC138F5}"/>
              </a:ext>
            </a:extLst>
          </p:cNvPr>
          <p:cNvSpPr/>
          <p:nvPr/>
        </p:nvSpPr>
        <p:spPr>
          <a:xfrm>
            <a:off x="1849826" y="3094629"/>
            <a:ext cx="5233754" cy="322428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 </a:t>
            </a:r>
            <a:r>
              <a:rPr lang="fr-FR" altLang="fr-FR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altLang="fr-FR" b="1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./</a:t>
            </a:r>
            <a:r>
              <a:rPr lang="fr-FR" altLang="fr-FR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script.js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9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</a:t>
            </a:r>
            <a:r>
              <a:rPr lang="fr-FR" b="1" dirty="0" err="1"/>
              <a:t>Element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" y="1236134"/>
            <a:ext cx="9052560" cy="4890030"/>
          </a:xfrm>
        </p:spPr>
        <p:txBody>
          <a:bodyPr/>
          <a:lstStyle/>
          <a:p>
            <a:pPr marL="400050" indent="-400050"/>
            <a:r>
              <a:rPr lang="fr-FR" sz="2400" dirty="0"/>
              <a:t>Les éléments DOM sont des </a:t>
            </a:r>
            <a:r>
              <a:rPr lang="fr-FR" sz="2400" b="1" dirty="0"/>
              <a:t>objets</a:t>
            </a:r>
            <a:r>
              <a:rPr lang="fr-FR" sz="2400" dirty="0"/>
              <a:t> JavaScript (</a:t>
            </a:r>
            <a:r>
              <a:rPr lang="fr-FR" sz="2400" dirty="0">
                <a:hlinkClick r:id="rId2"/>
              </a:rPr>
              <a:t>API</a:t>
            </a:r>
            <a:r>
              <a:rPr lang="fr-FR" sz="2400" dirty="0"/>
              <a:t>)</a:t>
            </a:r>
            <a:endParaRPr lang="fr-FR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Pour manipuler un élément DOM, il faut :</a:t>
            </a:r>
          </a:p>
          <a:p>
            <a:pPr marL="758825" lvl="1" indent="-358775">
              <a:spcBef>
                <a:spcPts val="1200"/>
              </a:spcBef>
              <a:buFont typeface="+mj-lt"/>
              <a:buAutoNum type="arabicPeriod"/>
            </a:pPr>
            <a:r>
              <a:rPr lang="fr-FR" sz="2000" dirty="0"/>
              <a:t>Le trouver dans le DOM </a:t>
            </a:r>
            <a:r>
              <a:rPr lang="fr-FR" sz="2000" dirty="0" err="1"/>
              <a:t>tree</a:t>
            </a:r>
            <a:r>
              <a:rPr lang="fr-FR" sz="2000" dirty="0"/>
              <a:t> par :</a:t>
            </a:r>
            <a:endParaRPr lang="fr-F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2"/>
            <a:r>
              <a:rPr lang="en-US" sz="1800" dirty="0"/>
              <a:t>id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endParaRPr lang="en-US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balise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nom de classe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getElementsByClassName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lvl="2"/>
            <a:r>
              <a:rPr lang="fr-FR" sz="1800" dirty="0"/>
              <a:t>sélecteurs CSS : </a:t>
            </a:r>
            <a:r>
              <a:rPr lang="fr-FR" sz="1800" dirty="0" err="1">
                <a:solidFill>
                  <a:srgbClr val="005CC5"/>
                </a:solidFill>
                <a:latin typeface="Source Code Pro" panose="020B0509030403020204"/>
              </a:rPr>
              <a:t>querySelector</a:t>
            </a:r>
            <a:endParaRPr lang="fr-FR" sz="1800" dirty="0">
              <a:solidFill>
                <a:srgbClr val="005CC5"/>
              </a:solidFill>
              <a:latin typeface="Source Code Pro" panose="020B0509030403020204"/>
            </a:endParaRPr>
          </a:p>
          <a:p>
            <a:pPr marL="758825" lvl="1" indent="-301625">
              <a:buFont typeface="+mj-lt"/>
              <a:buAutoNum type="arabicPeriod"/>
            </a:pPr>
            <a:r>
              <a:rPr lang="fr-FR" sz="2000" dirty="0">
                <a:latin typeface="+mj-lt"/>
                <a:ea typeface="Source Code Pro" panose="020B0509030403020204" pitchFamily="49" charset="0"/>
              </a:rPr>
              <a:t>Utiliser l’API pour le modifier, créer un nouvel élément, changer son style CSS, etc.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9D6AB73-3556-6845-9EF8-9024C2407A0D}"/>
              </a:ext>
            </a:extLst>
          </p:cNvPr>
          <p:cNvSpPr/>
          <p:nvPr/>
        </p:nvSpPr>
        <p:spPr>
          <a:xfrm>
            <a:off x="1070283" y="4858043"/>
            <a:ext cx="7003434" cy="126091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var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monId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var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createElement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'./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/02.BMP'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appendChild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(1/3)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696512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/>
            <a:r>
              <a:rPr lang="fr-FR" sz="2400" b="1" dirty="0"/>
              <a:t>Événement</a:t>
            </a:r>
            <a:r>
              <a:rPr lang="fr-FR" sz="2400" dirty="0"/>
              <a:t> (DOM Event) émis lorsqu’un élément DOM subit des interactions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utilisateur clique sur la souris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</a:t>
            </a:r>
            <a:endParaRPr lang="fr-FR" sz="16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une page Web / une image est chargée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Quand la souris passe sur un élément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mouseover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fr-FR" sz="2000" dirty="0"/>
              <a:t>Lorsqu'un champ de saisie est modifié : </a:t>
            </a:r>
            <a:r>
              <a:rPr lang="fr-FR" sz="18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change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Lorsqu'un formulaire HTML est soumis : </a:t>
            </a:r>
            <a:r>
              <a:rPr lang="fr-FR" sz="18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submit</a:t>
            </a:r>
            <a:endParaRPr lang="fr-FR" sz="1800" dirty="0">
              <a:solidFill>
                <a:srgbClr val="6F42C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4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 (2/3)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68088" y="1130750"/>
            <a:ext cx="8755778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JavaScript permet d’y attacher des </a:t>
            </a:r>
            <a:r>
              <a:rPr lang="fr-FR" sz="2400" b="1" dirty="0"/>
              <a:t>fonctions de traitements</a:t>
            </a:r>
            <a:r>
              <a:rPr lang="fr-FR" sz="2400" dirty="0"/>
              <a:t> (</a:t>
            </a:r>
            <a:r>
              <a:rPr lang="fr-FR" sz="2400" i="1" dirty="0"/>
              <a:t>callbacks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i="1" dirty="0"/>
              <a:t>Callbacks</a:t>
            </a:r>
            <a:r>
              <a:rPr lang="fr-FR" sz="2400" dirty="0"/>
              <a:t> exécutées lorsque l’événement associé est émis</a:t>
            </a:r>
            <a:br>
              <a:rPr lang="fr-FR" sz="2400" dirty="0"/>
            </a:br>
            <a:r>
              <a:rPr lang="fr-FR" sz="2400" dirty="0"/>
              <a:t>(exécution asynchrone)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9D6AB73-3556-6845-9EF8-9024C2407A0D}"/>
              </a:ext>
            </a:extLst>
          </p:cNvPr>
          <p:cNvSpPr/>
          <p:nvPr/>
        </p:nvSpPr>
        <p:spPr>
          <a:xfrm>
            <a:off x="550706" y="2068501"/>
            <a:ext cx="8101853" cy="210012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sz="1600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createElement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'./</a:t>
            </a:r>
            <a:r>
              <a:rPr lang="fr-FR" altLang="fr-FR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/01.BMP'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"mes-cartes"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appendChild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"ajout-carte"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  <a:r>
              <a:rPr lang="fr-FR" altLang="fr-FR" sz="16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onclick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sz="16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clickAjoutCarte</a:t>
            </a:r>
            <a:r>
              <a:rPr lang="fr-FR" altLang="fr-FR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r>
              <a:rPr lang="fr-FR" alt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19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(1/2)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46304" y="1052137"/>
            <a:ext cx="8644466" cy="5501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altLang="fr-FR" sz="2400" dirty="0">
                <a:solidFill>
                  <a:srgbClr val="24292E"/>
                </a:solidFill>
              </a:rPr>
              <a:t>Depuis HTML5, tout élément peut devenir </a:t>
            </a:r>
            <a:r>
              <a:rPr lang="fr-FR" altLang="fr-FR" sz="2400" b="1" dirty="0">
                <a:solidFill>
                  <a:srgbClr val="24292E"/>
                </a:solidFill>
              </a:rPr>
              <a:t>déplaçable</a:t>
            </a:r>
            <a:r>
              <a:rPr lang="fr-FR" altLang="fr-FR" sz="2400" dirty="0">
                <a:solidFill>
                  <a:srgbClr val="24292E"/>
                </a:solidFill>
              </a:rPr>
              <a:t> </a:t>
            </a:r>
            <a:br>
              <a:rPr lang="fr-FR" altLang="fr-FR" sz="2400" dirty="0">
                <a:solidFill>
                  <a:srgbClr val="24292E"/>
                </a:solidFill>
              </a:rPr>
            </a:br>
            <a:r>
              <a:rPr lang="fr-FR" altLang="fr-FR" sz="2400" dirty="0">
                <a:solidFill>
                  <a:srgbClr val="24292E"/>
                </a:solidFill>
              </a:rPr>
              <a:t>en mettant son attribut </a:t>
            </a:r>
            <a:r>
              <a:rPr lang="fr-FR" altLang="fr-FR" sz="2400" b="1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altLang="fr-FR" sz="2400" dirty="0">
                <a:solidFill>
                  <a:srgbClr val="24292E"/>
                </a:solidFill>
              </a:rPr>
              <a:t> à </a:t>
            </a:r>
            <a:r>
              <a:rPr lang="fr-FR" altLang="fr-FR" sz="24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fr-FR" altLang="fr-FR" sz="24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endParaRPr lang="fr-FR" altLang="fr-FR" sz="2400" dirty="0">
              <a:solidFill>
                <a:srgbClr val="24292E"/>
              </a:solidFill>
            </a:endParaRPr>
          </a:p>
          <a:p>
            <a:pPr marL="400050" indent="-400050" algn="just"/>
            <a:r>
              <a:rPr lang="fr-FR" sz="2400" dirty="0"/>
              <a:t> Trois </a:t>
            </a:r>
            <a:r>
              <a:rPr lang="fr-FR" sz="2400" i="1" dirty="0"/>
              <a:t>callbacks</a:t>
            </a:r>
            <a:r>
              <a:rPr lang="fr-FR" sz="2400" dirty="0"/>
              <a:t> doivent être spécifiés 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 d’un clique sur l’élément à déplacer</a:t>
            </a:r>
            <a:endParaRPr lang="fr-FR" altLang="fr-FR" sz="800" dirty="0"/>
          </a:p>
          <a:p>
            <a:pPr lvl="1">
              <a:spcBef>
                <a:spcPts val="600"/>
              </a:spcBef>
              <a:tabLst>
                <a:tab pos="2486025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survole 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  <a:p>
            <a:pPr lvl="1">
              <a:spcBef>
                <a:spcPts val="600"/>
              </a:spcBef>
              <a:tabLst>
                <a:tab pos="1865313" algn="l"/>
              </a:tabLst>
            </a:pPr>
            <a:r>
              <a:rPr lang="fr-FR" sz="2000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2000" b="1" dirty="0"/>
              <a:t> </a:t>
            </a:r>
            <a:r>
              <a:rPr lang="fr-FR" sz="2000" dirty="0"/>
              <a:t>:</a:t>
            </a:r>
            <a:r>
              <a:rPr lang="fr-FR" sz="2000" b="1" dirty="0"/>
              <a:t> </a:t>
            </a:r>
            <a:r>
              <a:rPr lang="fr-FR" altLang="fr-FR" sz="2000" dirty="0">
                <a:solidFill>
                  <a:srgbClr val="24292E"/>
                </a:solidFill>
              </a:rPr>
              <a:t>émis lorsque l'élément déplacé est déposé sur u</a:t>
            </a:r>
            <a:br>
              <a:rPr lang="fr-FR" altLang="fr-FR" sz="2000" dirty="0">
                <a:solidFill>
                  <a:srgbClr val="24292E"/>
                </a:solidFill>
              </a:rPr>
            </a:br>
            <a:r>
              <a:rPr lang="fr-FR" altLang="fr-FR" sz="2000" dirty="0">
                <a:solidFill>
                  <a:srgbClr val="24292E"/>
                </a:solidFill>
              </a:rPr>
              <a:t>	un autre élément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154AA04-DABC-F44F-AFCE-D2E2CCE699F0}"/>
              </a:ext>
            </a:extLst>
          </p:cNvPr>
          <p:cNvSpPr/>
          <p:nvPr/>
        </p:nvSpPr>
        <p:spPr>
          <a:xfrm>
            <a:off x="1114761" y="2014907"/>
            <a:ext cx="6457278" cy="472800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img_logo.gif</a:t>
            </a: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/&gt;</a:t>
            </a:r>
            <a:endParaRPr lang="en-US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6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Exemple : Glisser-Déposer (</a:t>
            </a:r>
            <a:r>
              <a:rPr lang="fr-FR" b="1" i="1" dirty="0"/>
              <a:t>Drag and Drop</a:t>
            </a:r>
            <a:r>
              <a:rPr lang="fr-FR" b="1" dirty="0"/>
              <a:t>) (2/2)</a:t>
            </a:r>
            <a:endParaRPr lang="en-US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-448056" y="1096380"/>
            <a:ext cx="9518904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fr-FR" altLang="fr-FR" sz="2000" b="1" i="1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fr-FR" altLang="fr-FR" sz="2000" b="1" i="1" dirty="0">
                <a:solidFill>
                  <a:srgbClr val="24292E"/>
                </a:solidFill>
                <a:latin typeface="-apple-system"/>
              </a:rPr>
              <a:t> </a:t>
            </a:r>
            <a:endParaRPr lang="fr-FR" sz="2000" b="1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9D6AB73-3556-6845-9EF8-9024C2407A0D}"/>
              </a:ext>
            </a:extLst>
          </p:cNvPr>
          <p:cNvSpPr/>
          <p:nvPr/>
        </p:nvSpPr>
        <p:spPr>
          <a:xfrm>
            <a:off x="504264" y="1096380"/>
            <a:ext cx="7793066" cy="340166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/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ev.target.id);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/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 err="1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sz="1600" dirty="0">
                <a:solidFill>
                  <a:srgbClr val="7030A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 {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preventDefault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data = 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dataTransfer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getData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</a:t>
            </a:r>
            <a:r>
              <a:rPr lang="fr-FR" sz="16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  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ev.target.appendChild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document</a:t>
            </a:r>
            <a:r>
              <a:rPr lang="fr-FR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sz="1600" dirty="0" err="1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getElementById</a:t>
            </a: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(data));</a:t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fr-FR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DA60F79-BEA6-4A4D-97CF-13A847623086}"/>
              </a:ext>
            </a:extLst>
          </p:cNvPr>
          <p:cNvSpPr/>
          <p:nvPr/>
        </p:nvSpPr>
        <p:spPr>
          <a:xfrm>
            <a:off x="504264" y="4733503"/>
            <a:ext cx="7793065" cy="162023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&lt;div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"div1"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ondrop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ondragover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allowDrop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&gt;&lt;/div&gt;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/>
            </a:r>
            <a:b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id=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"drag1"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"img_logo.gif"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draggable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b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fr-FR" sz="1600" b="1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ondragstart</a:t>
            </a:r>
            <a:r>
              <a:rPr lang="fr-FR" sz="1600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sz="1600" b="1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drag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sz="1600" b="1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event</a:t>
            </a:r>
            <a:r>
              <a:rPr lang="fr-FR" sz="1600" b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)"</a:t>
            </a:r>
            <a:r>
              <a:rPr lang="fr-FR" sz="1600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US" sz="1600" dirty="0">
              <a:solidFill>
                <a:srgbClr val="01008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10CF36-F93A-404C-A8B2-4AF7950F69AC}"/>
              </a:ext>
            </a:extLst>
          </p:cNvPr>
          <p:cNvSpPr txBox="1"/>
          <p:nvPr/>
        </p:nvSpPr>
        <p:spPr>
          <a:xfrm>
            <a:off x="7897861" y="109394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9EB4010-9653-D64C-ADC9-7FF6C55A289D}"/>
              </a:ext>
            </a:extLst>
          </p:cNvPr>
          <p:cNvSpPr txBox="1"/>
          <p:nvPr/>
        </p:nvSpPr>
        <p:spPr>
          <a:xfrm>
            <a:off x="7683058" y="47335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1715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Résumé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>
          <a:xfrm>
            <a:off x="279400" y="1236134"/>
            <a:ext cx="8644466" cy="4890030"/>
          </a:xfrm>
        </p:spPr>
        <p:txBody>
          <a:bodyPr/>
          <a:lstStyle/>
          <a:p>
            <a:pPr marL="400050" indent="-400050"/>
            <a:r>
              <a:rPr lang="fr-FR" sz="2400" dirty="0"/>
              <a:t>JavaScript est un </a:t>
            </a:r>
            <a:r>
              <a:rPr lang="fr-FR" sz="2400" b="1" dirty="0"/>
              <a:t>langage fonctionnel</a:t>
            </a:r>
            <a:r>
              <a:rPr lang="fr-FR" sz="2400" dirty="0"/>
              <a:t>,</a:t>
            </a:r>
            <a:r>
              <a:rPr lang="fr-FR" sz="2400" b="1" dirty="0"/>
              <a:t> interprété</a:t>
            </a:r>
            <a:r>
              <a:rPr lang="fr-FR" sz="2400" dirty="0"/>
              <a:t> et</a:t>
            </a:r>
            <a:r>
              <a:rPr lang="fr-FR" sz="2400" b="1" dirty="0"/>
              <a:t> asynchrone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dirty="0"/>
          </a:p>
          <a:p>
            <a:pPr marL="400050" indent="-400050"/>
            <a:r>
              <a:rPr lang="fr-FR" sz="2400" dirty="0"/>
              <a:t>JavaScript s'exécute sur l’</a:t>
            </a:r>
            <a:r>
              <a:rPr lang="fr-FR" sz="2400" b="1" dirty="0"/>
              <a:t>arbre d’éléments </a:t>
            </a:r>
            <a:r>
              <a:rPr lang="fr-FR" sz="2400" dirty="0"/>
              <a:t>HTML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/>
              <a:t>) créé par le navigateur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Permet de manipuler dynamiquement le comportement </a:t>
            </a:r>
            <a:br>
              <a:rPr lang="fr-FR" sz="2400" dirty="0"/>
            </a:br>
            <a:r>
              <a:rPr lang="fr-FR" sz="2400" dirty="0"/>
              <a:t>des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JavaScript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28600" y="1288404"/>
            <a:ext cx="8644466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b="1" dirty="0"/>
              <a:t> </a:t>
            </a:r>
            <a:r>
              <a:rPr lang="fr-FR" sz="2400" dirty="0"/>
              <a:t>JavaScript </a:t>
            </a:r>
          </a:p>
          <a:p>
            <a:pPr lvl="1"/>
            <a:r>
              <a:rPr lang="fr-FR" sz="2000" dirty="0"/>
              <a:t>1995 (début),  ECMA standard (1997), </a:t>
            </a:r>
            <a:r>
              <a:rPr lang="fr-FR" sz="2000" dirty="0" err="1"/>
              <a:t>ECMAScript</a:t>
            </a:r>
            <a:r>
              <a:rPr lang="fr-FR" sz="2000" dirty="0"/>
              <a:t> (2018)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Programme le </a:t>
            </a:r>
            <a:r>
              <a:rPr lang="fr-FR" sz="2400" b="1" dirty="0"/>
              <a:t>comportement</a:t>
            </a:r>
            <a:r>
              <a:rPr lang="fr-FR" sz="2400" dirty="0"/>
              <a:t> des pages web</a:t>
            </a:r>
          </a:p>
          <a:p>
            <a:pPr lvl="1"/>
            <a:r>
              <a:rPr lang="fr-FR" sz="2000" dirty="0"/>
              <a:t>Ajouter, changer et retirer tous les éléments et les attributs HTML.</a:t>
            </a:r>
          </a:p>
          <a:p>
            <a:pPr lvl="1"/>
            <a:r>
              <a:rPr lang="fr-FR" sz="2000" dirty="0"/>
              <a:t>Ajouter, changer et retirer tous les styles CSS. </a:t>
            </a:r>
          </a:p>
          <a:p>
            <a:pPr lvl="1"/>
            <a:r>
              <a:rPr lang="fr-FR" sz="2000" dirty="0"/>
              <a:t>Ajouter, changer, retirer et réagir aux événements HTML.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b="1" dirty="0"/>
              <a:t>Interprété</a:t>
            </a:r>
            <a:r>
              <a:rPr lang="fr-FR" sz="2400" dirty="0"/>
              <a:t> par le navigateur web </a:t>
            </a:r>
            <a:r>
              <a:rPr lang="fr-FR" dirty="0"/>
              <a:t>(moteur JavaScript)</a:t>
            </a:r>
          </a:p>
          <a:p>
            <a:pPr marL="800100" lvl="1" indent="-400050">
              <a:spcBef>
                <a:spcPts val="480"/>
              </a:spcBef>
            </a:pPr>
            <a:r>
              <a:rPr lang="fr-FR" sz="2000" dirty="0"/>
              <a:t>Pas de compilation</a:t>
            </a:r>
          </a:p>
          <a:p>
            <a:pPr marL="400050" indent="-400050">
              <a:spcBef>
                <a:spcPts val="1200"/>
              </a:spcBef>
            </a:pPr>
            <a:r>
              <a:rPr lang="fr-FR" sz="2400" dirty="0"/>
              <a:t>Utilisé dans d'autres contextes</a:t>
            </a:r>
          </a:p>
          <a:p>
            <a:pPr lvl="1"/>
            <a:r>
              <a:rPr lang="fr-FR" sz="2000" dirty="0"/>
              <a:t>scripts et macros dans des applications de bureau, </a:t>
            </a:r>
            <a:br>
              <a:rPr lang="fr-FR" sz="2000" dirty="0"/>
            </a:br>
            <a:r>
              <a:rPr lang="fr-FR" sz="2000" dirty="0"/>
              <a:t>programmation côté serveur, etc.</a:t>
            </a:r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Typage </a:t>
            </a:r>
            <a:r>
              <a:rPr lang="fr-FR" sz="2400" b="1" dirty="0"/>
              <a:t>dynamique</a:t>
            </a:r>
          </a:p>
          <a:p>
            <a:pPr lvl="1"/>
            <a:r>
              <a:rPr lang="fr-FR" sz="2000" dirty="0"/>
              <a:t>variables typées </a:t>
            </a:r>
            <a:r>
              <a:rPr lang="fr-FR" sz="1800" dirty="0"/>
              <a:t>(entiers, réels, chaines de caractères…)</a:t>
            </a:r>
            <a:endParaRPr lang="fr-FR" sz="2000" dirty="0"/>
          </a:p>
          <a:p>
            <a:pPr lvl="1"/>
            <a:r>
              <a:rPr lang="fr-FR" sz="2000" dirty="0"/>
              <a:t>mais changement de type possible à l’exécution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207C1-55BB-DB4B-990B-7E41DAF9E310}"/>
              </a:ext>
            </a:extLst>
          </p:cNvPr>
          <p:cNvSpPr/>
          <p:nvPr/>
        </p:nvSpPr>
        <p:spPr>
          <a:xfrm>
            <a:off x="1099916" y="2614062"/>
            <a:ext cx="7003434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var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var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b;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 est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'5'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est une chaines de caractères</a:t>
            </a:r>
          </a:p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var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 = (a===b);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est un booléen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10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 devient un entier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c = a + b; 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</a:t>
            </a:r>
            <a:r>
              <a:rPr lang="fr-FR" altLang="fr-FR" i="1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 devient un entier égal à 15</a:t>
            </a:r>
          </a:p>
        </p:txBody>
      </p:sp>
    </p:spTree>
    <p:extLst>
      <p:ext uri="{BB962C8B-B14F-4D97-AF65-F5344CB8AC3E}">
        <p14:creationId xmlns:p14="http://schemas.microsoft.com/office/powerpoint/2010/main" val="356023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fonctionnel</a:t>
            </a:r>
          </a:p>
          <a:p>
            <a:pPr lvl="1"/>
            <a:r>
              <a:rPr lang="fr-FR" sz="2000" dirty="0"/>
              <a:t>les fonctions structurent le code</a:t>
            </a:r>
          </a:p>
          <a:p>
            <a:pPr lvl="1"/>
            <a:r>
              <a:rPr lang="fr-FR" sz="2000" dirty="0"/>
              <a:t>elles peuvent prendre d’autres fonctions en paramètre, retourner une fonction, etc.</a:t>
            </a:r>
          </a:p>
          <a:p>
            <a:pPr lvl="1"/>
            <a:r>
              <a:rPr lang="fr-FR" sz="2000" dirty="0"/>
              <a:t>mais pas fonctionnel pur : </a:t>
            </a:r>
            <a:br>
              <a:rPr lang="fr-FR" sz="2000" dirty="0"/>
            </a:br>
            <a:r>
              <a:rPr lang="fr-FR" sz="2000" dirty="0"/>
              <a:t>les fonctions peuvent modifier des variables externes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207C1-55BB-DB4B-990B-7E41DAF9E310}"/>
              </a:ext>
            </a:extLst>
          </p:cNvPr>
          <p:cNvSpPr/>
          <p:nvPr/>
        </p:nvSpPr>
        <p:spPr>
          <a:xfrm>
            <a:off x="3133268" y="3613208"/>
            <a:ext cx="2420263" cy="2134173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var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a;</a:t>
            </a:r>
          </a:p>
          <a:p>
            <a:pPr marL="47625"/>
            <a:endParaRPr lang="fr-FR" altLang="fr-FR" dirty="0">
              <a:solidFill>
                <a:srgbClr val="00B050"/>
              </a:solidFill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  <a:ea typeface="Source Code Pro" panose="020B0509030403020204" pitchFamily="49" charset="0"/>
              </a:rPr>
              <a:t> 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 {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	a = </a:t>
            </a:r>
            <a:r>
              <a:rPr lang="fr-FR" altLang="fr-FR" dirty="0">
                <a:solidFill>
                  <a:srgbClr val="569CD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marL="47625"/>
            <a:endParaRPr lang="fr-FR" alt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f();</a:t>
            </a:r>
          </a:p>
        </p:txBody>
      </p:sp>
    </p:spTree>
    <p:extLst>
      <p:ext uri="{BB962C8B-B14F-4D97-AF65-F5344CB8AC3E}">
        <p14:creationId xmlns:p14="http://schemas.microsoft.com/office/powerpoint/2010/main" val="286590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 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couples  </a:t>
            </a:r>
            <a:r>
              <a:rPr lang="fr-FR" sz="2000" dirty="0">
                <a:solidFill>
                  <a:srgbClr val="00B0F0"/>
                </a:solidFill>
                <a:latin typeface="Source Code Pro" panose="020B0509030403020204"/>
              </a:rPr>
              <a:t>nom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: valeur</a:t>
            </a:r>
            <a:endParaRPr lang="fr-FR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accessibles en lecture et en écriture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207C1-55BB-DB4B-990B-7E41DAF9E310}"/>
              </a:ext>
            </a:extLst>
          </p:cNvPr>
          <p:cNvSpPr/>
          <p:nvPr/>
        </p:nvSpPr>
        <p:spPr>
          <a:xfrm>
            <a:off x="1836195" y="2981336"/>
            <a:ext cx="5014410" cy="215337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var </a:t>
            </a:r>
            <a:r>
              <a:rPr lang="fr-FR" altLang="fr-FR" dirty="0" err="1">
                <a:latin typeface="Source Code Pro" panose="020B0509030403020204"/>
              </a:rPr>
              <a:t>johnSnow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'John’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endParaRPr lang="fr-FR" altLang="fr-FR" dirty="0">
              <a:solidFill>
                <a:srgbClr val="6F42C1"/>
              </a:solidFill>
              <a:latin typeface="Source Code Pro" panose="020B0509030403020204"/>
              <a:ea typeface="Source Code Pro" panose="020B0509030403020204" pitchFamily="49" charset="0"/>
            </a:endParaRP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johnSnow.isAlive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916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F391B-D1BC-1E4C-B310-969ADCAC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Bases du langage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3FEC66-363B-3545-8E61-92AAFF0A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Langage </a:t>
            </a:r>
            <a:r>
              <a:rPr lang="fr-FR" sz="2400" b="1" dirty="0"/>
              <a:t>objet </a:t>
            </a:r>
            <a:r>
              <a:rPr lang="fr-FR" dirty="0"/>
              <a:t>(ou plutôt dictionnaire)</a:t>
            </a:r>
            <a:endParaRPr lang="fr-FR" sz="2400" b="1" dirty="0"/>
          </a:p>
          <a:p>
            <a:pPr lvl="1"/>
            <a:r>
              <a:rPr lang="fr-FR" sz="2000" dirty="0"/>
              <a:t>ensemble de propriétés</a:t>
            </a:r>
          </a:p>
          <a:p>
            <a:pPr lvl="1"/>
            <a:r>
              <a:rPr lang="fr-FR" sz="2000" dirty="0"/>
              <a:t>et de méthodes</a:t>
            </a:r>
          </a:p>
          <a:p>
            <a:pPr marL="1111250" lvl="1" indent="-331788"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sz="2000" dirty="0"/>
              <a:t>mot-clé </a:t>
            </a:r>
            <a:r>
              <a:rPr lang="fr-FR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this</a:t>
            </a:r>
            <a:r>
              <a:rPr lang="fr-FR" sz="2000" dirty="0"/>
              <a:t> pour référencer l’objet courant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2262F1-3C28-E94C-B574-356F02F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0F343B-DF3F-094C-B705-4F41FD53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7D60BA-7D2C-1548-8CB9-81CA238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207C1-55BB-DB4B-990B-7E41DAF9E310}"/>
              </a:ext>
            </a:extLst>
          </p:cNvPr>
          <p:cNvSpPr/>
          <p:nvPr/>
        </p:nvSpPr>
        <p:spPr>
          <a:xfrm>
            <a:off x="1836195" y="2972533"/>
            <a:ext cx="5014410" cy="32563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var </a:t>
            </a:r>
            <a:r>
              <a:rPr lang="fr-FR" altLang="fr-FR" dirty="0" err="1">
                <a:latin typeface="Source Code Pro" panose="020B0509030403020204"/>
              </a:rPr>
              <a:t>johnSnow</a:t>
            </a:r>
            <a:r>
              <a:rPr lang="fr-FR" altLang="fr-FR" dirty="0">
                <a:latin typeface="Source Code Pro" panose="020B0509030403020204"/>
              </a:rPr>
              <a:t> = {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first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'John’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>
                <a:solidFill>
                  <a:srgbClr val="00B0F0"/>
                </a:solidFill>
                <a:latin typeface="Source Code Pro" panose="020B0509030403020204"/>
              </a:rPr>
              <a:t>last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>
                <a:solidFill>
                  <a:srgbClr val="C00000"/>
                </a:solidFill>
                <a:latin typeface="Source Code Pro" panose="020B0509030403020204"/>
              </a:rPr>
              <a:t>'Snow’</a:t>
            </a:r>
            <a:r>
              <a:rPr lang="fr-FR" altLang="fr-FR" dirty="0">
                <a:latin typeface="Source Code Pro" panose="020B0509030403020204"/>
              </a:rPr>
              <a:t>,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isAlive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undefined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/>
                <a:ea typeface="Source Code Pro" panose="020B0509030403020204" pitchFamily="49" charset="0"/>
              </a:rPr>
              <a:t>,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</a:t>
            </a:r>
            <a:r>
              <a:rPr lang="fr-FR" altLang="fr-FR" dirty="0" err="1">
                <a:solidFill>
                  <a:srgbClr val="00B0F0"/>
                </a:solidFill>
                <a:latin typeface="Source Code Pro" panose="020B0509030403020204"/>
              </a:rPr>
              <a:t>resurrect</a:t>
            </a:r>
            <a:r>
              <a:rPr lang="fr-FR" altLang="fr-FR" dirty="0">
                <a:latin typeface="Source Code Pro" panose="020B0509030403020204"/>
              </a:rPr>
              <a:t> : </a:t>
            </a:r>
            <a:r>
              <a:rPr lang="fr-FR" altLang="fr-FR" dirty="0" err="1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function</a:t>
            </a:r>
            <a:r>
              <a:rPr lang="fr-FR" altLang="fr-FR" dirty="0">
                <a:latin typeface="Source Code Pro" panose="020B0509030403020204"/>
              </a:rPr>
              <a:t>() { 				</a:t>
            </a:r>
            <a:r>
              <a:rPr lang="fr-FR" altLang="fr-FR" b="1" dirty="0" err="1">
                <a:latin typeface="Source Code Pro" panose="020B0509030403020204"/>
              </a:rPr>
              <a:t>this</a:t>
            </a:r>
            <a:r>
              <a:rPr lang="fr-FR" altLang="fr-FR" dirty="0" err="1">
                <a:latin typeface="Source Code Pro" panose="020B0509030403020204"/>
              </a:rPr>
              <a:t>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 err="1">
                <a:latin typeface="Source Code Pro" panose="020B0509030403020204"/>
              </a:rPr>
              <a:t>true</a:t>
            </a:r>
            <a:r>
              <a:rPr lang="fr-FR" altLang="fr-FR" dirty="0">
                <a:latin typeface="Source Code Pro" panose="020B0509030403020204"/>
              </a:rPr>
              <a:t>;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	} </a:t>
            </a:r>
          </a:p>
          <a:p>
            <a:pPr marL="47625"/>
            <a:r>
              <a:rPr lang="fr-FR" altLang="fr-FR" dirty="0">
                <a:latin typeface="Source Code Pro" panose="020B0509030403020204"/>
              </a:rPr>
              <a:t>} </a:t>
            </a:r>
          </a:p>
          <a:p>
            <a:pPr marL="47625"/>
            <a:endParaRPr lang="fr-FR" altLang="fr-FR" dirty="0">
              <a:latin typeface="Source Code Pro" panose="020B0509030403020204"/>
            </a:endParaRPr>
          </a:p>
          <a:p>
            <a:pPr marL="47625"/>
            <a:r>
              <a:rPr lang="fr-FR" altLang="fr-FR" dirty="0" err="1">
                <a:latin typeface="Source Code Pro" panose="020B0509030403020204"/>
              </a:rPr>
              <a:t>johnSnow.isAlive</a:t>
            </a:r>
            <a:r>
              <a:rPr lang="fr-FR" altLang="fr-FR" dirty="0">
                <a:latin typeface="Source Code Pro" panose="020B0509030403020204"/>
              </a:rPr>
              <a:t> = </a:t>
            </a:r>
            <a:r>
              <a:rPr lang="fr-FR" altLang="fr-FR" dirty="0">
                <a:solidFill>
                  <a:srgbClr val="6F42C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false</a:t>
            </a:r>
            <a:r>
              <a:rPr lang="fr-FR" altLang="fr-FR" dirty="0">
                <a:latin typeface="Source Code Pro" panose="020B0509030403020204"/>
              </a:rPr>
              <a:t>;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johnSnow.resurrect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555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HTML et JavaScript (1/3)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63109"/>
            <a:ext cx="8644466" cy="5115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Lorsqu'une page Web est chargée, le navigateur crée </a:t>
            </a:r>
            <a:br>
              <a:rPr lang="fr-FR" sz="2400" dirty="0"/>
            </a:br>
            <a:r>
              <a:rPr lang="fr-FR" sz="2400" dirty="0"/>
              <a:t>un Document Object Model (DOM) </a:t>
            </a:r>
          </a:p>
          <a:p>
            <a:pPr marL="400050" indent="-400050"/>
            <a:r>
              <a:rPr lang="fr-FR" sz="2400" dirty="0"/>
              <a:t>Le code JavaScript s'exécute sur le DOM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6F3E1559-D605-C945-85DB-066CD93FE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550512" y="2371680"/>
            <a:ext cx="4042976" cy="41815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EC37172-BD25-FF4A-8EF0-B0746183C81E}"/>
              </a:ext>
            </a:extLst>
          </p:cNvPr>
          <p:cNvSpPr/>
          <p:nvPr/>
        </p:nvSpPr>
        <p:spPr>
          <a:xfrm rot="16200000">
            <a:off x="595944" y="4507631"/>
            <a:ext cx="3555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33388" algn="l"/>
              </a:tabLst>
            </a:pP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Source : https://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commons.wikimedia.org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/wiki/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File:DOM-model.svg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fr-FR" sz="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Birger Eriksson [CC BY-SA 3.0</a:t>
            </a:r>
            <a:endParaRPr lang="fr-FR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Ajouter le code JavaScript dans la page HTML </a:t>
            </a:r>
            <a:br>
              <a:rPr lang="fr-FR" sz="2400" dirty="0"/>
            </a:br>
            <a:r>
              <a:rPr lang="fr-FR" sz="2400" dirty="0"/>
              <a:t>à l'intérieur d'une balise </a:t>
            </a:r>
            <a:r>
              <a:rPr lang="fr-FR" sz="2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  <a:r>
              <a:rPr lang="fr-FR" sz="2400" b="1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</a:t>
            </a:r>
            <a:r>
              <a:rPr lang="fr-FR" sz="2400" dirty="0">
                <a:latin typeface="+mj-lt"/>
              </a:rPr>
              <a:t>: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0" indent="0">
              <a:buNone/>
            </a:pPr>
            <a:r>
              <a:rPr lang="fr-FR" sz="2400" dirty="0"/>
              <a:t/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 (2/3)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6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9D6AB73-3556-6845-9EF8-9024C2407A0D}"/>
              </a:ext>
            </a:extLst>
          </p:cNvPr>
          <p:cNvSpPr/>
          <p:nvPr/>
        </p:nvSpPr>
        <p:spPr>
          <a:xfrm>
            <a:off x="555710" y="1981138"/>
            <a:ext cx="8032580" cy="403070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window.addEventListener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('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', </a:t>
            </a:r>
            <a:r>
              <a:rPr lang="fr-FR" altLang="fr-FR" dirty="0" err="1">
                <a:solidFill>
                  <a:srgbClr val="00B050"/>
                </a:solidFill>
                <a:latin typeface="Source Code Pro" panose="020B0509030403020204"/>
              </a:rPr>
              <a:t>function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() {     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quand la page est chargée.'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});  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016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2482</TotalTime>
  <Words>698</Words>
  <Application>Microsoft Office PowerPoint</Application>
  <PresentationFormat>Affichage à l'écran (4:3)</PresentationFormat>
  <Paragraphs>222</Paragraphs>
  <Slides>16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-apple-system</vt:lpstr>
      <vt:lpstr>Arial</vt:lpstr>
      <vt:lpstr>Brix Slab Bold</vt:lpstr>
      <vt:lpstr>Calibri</vt:lpstr>
      <vt:lpstr>Helvetica</vt:lpstr>
      <vt:lpstr>Lucida Grande</vt:lpstr>
      <vt:lpstr>Source Code Pro</vt:lpstr>
      <vt:lpstr>Wingdings</vt:lpstr>
      <vt:lpstr>Thème Office</vt:lpstr>
      <vt:lpstr>Présentation PowerPoint</vt:lpstr>
      <vt:lpstr>Bloc 1</vt:lpstr>
      <vt:lpstr>JavaScript</vt:lpstr>
      <vt:lpstr>Bases du langage (1/3)</vt:lpstr>
      <vt:lpstr>Bases du langage (2/3)</vt:lpstr>
      <vt:lpstr>Bases du langage (3/3)</vt:lpstr>
      <vt:lpstr>Bases du langage (3/3)</vt:lpstr>
      <vt:lpstr>HTML et JavaScript (1/3)</vt:lpstr>
      <vt:lpstr>HTML et JavaScript (2/3)</vt:lpstr>
      <vt:lpstr>HTML et JavaScript (3/3)</vt:lpstr>
      <vt:lpstr>DOM Element</vt:lpstr>
      <vt:lpstr>DOM Event (1/3)</vt:lpstr>
      <vt:lpstr>DOM Event (2/3)</vt:lpstr>
      <vt:lpstr>Exemple : Glisser-Déposer (Drag and Drop) (1/2)</vt:lpstr>
      <vt:lpstr>Exemple : Glisser-Déposer (Drag and Drop) (2/2)</vt:lpstr>
      <vt:lpstr>Résumé</vt:lpstr>
    </vt:vector>
  </TitlesOfParts>
  <Company>UBx1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c'est moi</cp:lastModifiedBy>
  <cp:revision>153</cp:revision>
  <dcterms:created xsi:type="dcterms:W3CDTF">2013-12-13T12:27:54Z</dcterms:created>
  <dcterms:modified xsi:type="dcterms:W3CDTF">2019-06-06T19:37:21Z</dcterms:modified>
</cp:coreProperties>
</file>