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7" r:id="rId2"/>
    <p:sldId id="256" r:id="rId3"/>
    <p:sldId id="307" r:id="rId4"/>
    <p:sldId id="259" r:id="rId5"/>
    <p:sldId id="311" r:id="rId6"/>
    <p:sldId id="264" r:id="rId7"/>
    <p:sldId id="312" r:id="rId8"/>
    <p:sldId id="315" r:id="rId9"/>
    <p:sldId id="313" r:id="rId10"/>
    <p:sldId id="314" r:id="rId11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CDDFF"/>
    <a:srgbClr val="569CD6"/>
    <a:srgbClr val="1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926"/>
    <p:restoredTop sz="94641"/>
  </p:normalViewPr>
  <p:slideViewPr>
    <p:cSldViewPr snapToGrid="0" snapToObjects="1">
      <p:cViewPr varScale="1">
        <p:scale>
          <a:sx n="141" d="100"/>
          <a:sy n="141" d="100"/>
        </p:scale>
        <p:origin x="208" y="16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B47243-285B-2741-8C7D-C88258D9CCFA}" type="datetimeFigureOut">
              <a:rPr lang="fr-FR" smtClean="0"/>
              <a:t>05/06/2019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CA9166-BC48-2C47-B9BF-6F57720E77B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62825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088D39-B4EA-D24B-B9C3-6A64886EABE2}" type="datetimeFigureOut">
              <a:rPr lang="fr-FR" smtClean="0"/>
              <a:t>05/06/2019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0E2CBA-6097-B848-A7DA-4D7BD6EB303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80288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0775029d0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0775029d0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03647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0775029d0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0775029d0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01315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0775029d0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0775029d0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70628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0775029d0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0775029d0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84435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0775029d0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0775029d0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9500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riangle rectangle 10"/>
          <p:cNvSpPr/>
          <p:nvPr userDrawn="1"/>
        </p:nvSpPr>
        <p:spPr>
          <a:xfrm flipV="1">
            <a:off x="0" y="-6"/>
            <a:ext cx="9144000" cy="4429827"/>
          </a:xfrm>
          <a:prstGeom prst="rtTriangle">
            <a:avLst/>
          </a:prstGeom>
          <a:solidFill>
            <a:srgbClr val="009DE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</a:p>
        </p:txBody>
      </p:sp>
      <p:sp>
        <p:nvSpPr>
          <p:cNvPr id="13" name="Sous-titre 2"/>
          <p:cNvSpPr>
            <a:spLocks noGrp="1"/>
          </p:cNvSpPr>
          <p:nvPr>
            <p:ph type="subTitle" idx="1"/>
          </p:nvPr>
        </p:nvSpPr>
        <p:spPr>
          <a:xfrm>
            <a:off x="1989073" y="2341150"/>
            <a:ext cx="5462301" cy="2083093"/>
          </a:xfrm>
          <a:prstGeom prst="rect">
            <a:avLst/>
          </a:prstGeom>
          <a:solidFill>
            <a:srgbClr val="443A31"/>
          </a:solidFill>
        </p:spPr>
        <p:txBody>
          <a:bodyPr lIns="180000" tIns="180000" rIns="180000" bIns="180000" anchor="ctr"/>
          <a:lstStyle>
            <a:lvl1pPr marL="0" indent="0" algn="l"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Cliquez pour modifier le style des sous-titres du masque</a:t>
            </a:r>
          </a:p>
        </p:txBody>
      </p:sp>
      <p:pic>
        <p:nvPicPr>
          <p:cNvPr id="14" name="Image 13" descr="Animationx10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8317" y="5350058"/>
            <a:ext cx="3184430" cy="1279341"/>
          </a:xfrm>
          <a:prstGeom prst="rect">
            <a:avLst/>
          </a:prstGeom>
        </p:spPr>
      </p:pic>
      <p:sp>
        <p:nvSpPr>
          <p:cNvPr id="15" name="Titre 14"/>
          <p:cNvSpPr>
            <a:spLocks noGrp="1"/>
          </p:cNvSpPr>
          <p:nvPr>
            <p:ph type="title"/>
          </p:nvPr>
        </p:nvSpPr>
        <p:spPr>
          <a:xfrm>
            <a:off x="203199" y="262056"/>
            <a:ext cx="6400800" cy="2066512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fr-FR" dirty="0"/>
              <a:t>Cliquez et modifiez le titre</a:t>
            </a:r>
          </a:p>
        </p:txBody>
      </p:sp>
    </p:spTree>
    <p:extLst>
      <p:ext uri="{BB962C8B-B14F-4D97-AF65-F5344CB8AC3E}">
        <p14:creationId xmlns:p14="http://schemas.microsoft.com/office/powerpoint/2010/main" val="3110068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pic>
        <p:nvPicPr>
          <p:cNvPr id="4" name="Image 3" descr="Animationx10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412" y="2703766"/>
            <a:ext cx="7688302" cy="3088766"/>
          </a:xfrm>
          <a:prstGeom prst="rect">
            <a:avLst/>
          </a:prstGeom>
        </p:spPr>
      </p:pic>
      <p:sp>
        <p:nvSpPr>
          <p:cNvPr id="5" name="Triangle rectangle 4"/>
          <p:cNvSpPr/>
          <p:nvPr userDrawn="1"/>
        </p:nvSpPr>
        <p:spPr>
          <a:xfrm flipV="1">
            <a:off x="0" y="-6"/>
            <a:ext cx="9144000" cy="3479806"/>
          </a:xfrm>
          <a:prstGeom prst="rtTriangl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6" name="Triangle rectangle 5"/>
          <p:cNvSpPr/>
          <p:nvPr userDrawn="1"/>
        </p:nvSpPr>
        <p:spPr>
          <a:xfrm flipH="1">
            <a:off x="0" y="6248400"/>
            <a:ext cx="9144000" cy="609600"/>
          </a:xfrm>
          <a:prstGeom prst="rtTriangle">
            <a:avLst/>
          </a:prstGeom>
          <a:solidFill>
            <a:schemeClr val="bg2"/>
          </a:solidFill>
          <a:ln w="19050" cmpd="sng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3900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gner un rectangle à un seul coin 6"/>
          <p:cNvSpPr/>
          <p:nvPr userDrawn="1"/>
        </p:nvSpPr>
        <p:spPr>
          <a:xfrm>
            <a:off x="0" y="-1"/>
            <a:ext cx="9156701" cy="913639"/>
          </a:xfrm>
          <a:prstGeom prst="snip1Rect">
            <a:avLst>
              <a:gd name="adj" fmla="val 4576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913638"/>
          </a:xfrm>
        </p:spPr>
        <p:txBody>
          <a:bodyPr lIns="360000">
            <a:normAutofit/>
          </a:bodyPr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r>
              <a:rPr lang="fr-FR" dirty="0"/>
              <a:t>Cliquez et modifiez le titre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901702" y="6654800"/>
            <a:ext cx="2133600" cy="206375"/>
          </a:xfrm>
          <a:prstGeom prst="rect">
            <a:avLst/>
          </a:prstGeom>
        </p:spPr>
        <p:txBody>
          <a:bodyPr anchor="b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BB2FA04C-1355-4CE6-8050-4BD994E23BD5}" type="datetime4">
              <a:rPr lang="fr-FR" smtClean="0"/>
              <a:t>5 juin 2019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039530" y="6654800"/>
            <a:ext cx="5257800" cy="206375"/>
          </a:xfrm>
          <a:prstGeom prst="rect">
            <a:avLst/>
          </a:prstGeom>
        </p:spPr>
        <p:txBody>
          <a:bodyPr anchor="b"/>
          <a:lstStyle>
            <a:lvl1pPr>
              <a:defRPr sz="1000">
                <a:solidFill>
                  <a:schemeClr val="tx2"/>
                </a:solidFill>
              </a:defRPr>
            </a:lvl1pPr>
          </a:lstStyle>
          <a:p>
            <a:r>
              <a:rPr lang="fr-FR"/>
              <a:t>DIU NSI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0" y="6553200"/>
            <a:ext cx="457200" cy="304800"/>
          </a:xfrm>
          <a:prstGeom prst="rect">
            <a:avLst/>
          </a:prstGeom>
        </p:spPr>
        <p:txBody>
          <a:bodyPr anchor="ctr"/>
          <a:lstStyle>
            <a:lvl1pPr algn="ctr">
              <a:defRPr sz="900">
                <a:solidFill>
                  <a:srgbClr val="009DE0"/>
                </a:solidFill>
              </a:defRPr>
            </a:lvl1pPr>
          </a:lstStyle>
          <a:p>
            <a:fld id="{DCE37727-CC04-7A46-938D-2CCFF056F773}" type="slidenum">
              <a:rPr lang="fr-FR" smtClean="0"/>
              <a:pPr/>
              <a:t>‹#›</a:t>
            </a:fld>
            <a:endParaRPr lang="fr-FR"/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690607" y="6404607"/>
            <a:ext cx="466094" cy="466094"/>
          </a:xfrm>
          <a:prstGeom prst="rect">
            <a:avLst/>
          </a:prstGeom>
        </p:spPr>
      </p:pic>
      <p:cxnSp>
        <p:nvCxnSpPr>
          <p:cNvPr id="10" name="Connecteur droit 9"/>
          <p:cNvCxnSpPr/>
          <p:nvPr userDrawn="1"/>
        </p:nvCxnSpPr>
        <p:spPr>
          <a:xfrm flipV="1">
            <a:off x="3001433" y="6653212"/>
            <a:ext cx="97367" cy="204788"/>
          </a:xfrm>
          <a:prstGeom prst="line">
            <a:avLst/>
          </a:prstGeom>
          <a:ln w="63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Espace réservé du contenu 2">
            <a:extLst>
              <a:ext uri="{FF2B5EF4-FFF2-40B4-BE49-F238E27FC236}">
                <a16:creationId xmlns:a16="http://schemas.microsoft.com/office/drawing/2014/main" id="{1A2ADADB-3494-4B4C-90B5-5BAE3E7408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261534"/>
            <a:ext cx="8229600" cy="5139898"/>
          </a:xfrm>
        </p:spPr>
        <p:txBody>
          <a:bodyPr>
            <a:normAutofit/>
          </a:bodyPr>
          <a:lstStyle>
            <a:lvl1pPr marL="342900" indent="-342900">
              <a:buClr>
                <a:schemeClr val="accent6"/>
              </a:buClr>
              <a:buFont typeface="Brix Slab Bold" pitchFamily="50" charset="0"/>
              <a:buChar char="→"/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367006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261534"/>
            <a:ext cx="4038600" cy="4864630"/>
          </a:xfrm>
        </p:spPr>
        <p:txBody>
          <a:bodyPr>
            <a:normAutofit/>
          </a:bodyPr>
          <a:lstStyle>
            <a:lvl1pPr marL="342900" indent="-342900">
              <a:buClr>
                <a:schemeClr val="accent6"/>
              </a:buClr>
              <a:buFont typeface="Brix Slab Bold" pitchFamily="50" charset="0"/>
              <a:buChar char="→"/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261534"/>
            <a:ext cx="4038600" cy="4864629"/>
          </a:xfrm>
        </p:spPr>
        <p:txBody>
          <a:bodyPr>
            <a:normAutofit/>
          </a:bodyPr>
          <a:lstStyle>
            <a:lvl1pPr marL="342900" indent="-342900">
              <a:buClr>
                <a:schemeClr val="accent6"/>
              </a:buClr>
              <a:buFont typeface="Brix Slab Bold" pitchFamily="50" charset="0"/>
              <a:buChar char="→"/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9" name="Rogner un rectangle à un seul coin 8"/>
          <p:cNvSpPr/>
          <p:nvPr userDrawn="1"/>
        </p:nvSpPr>
        <p:spPr>
          <a:xfrm>
            <a:off x="0" y="-1"/>
            <a:ext cx="9156701" cy="913639"/>
          </a:xfrm>
          <a:prstGeom prst="snip1Rect">
            <a:avLst>
              <a:gd name="adj" fmla="val 4576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913638"/>
          </a:xfrm>
        </p:spPr>
        <p:txBody>
          <a:bodyPr lIns="360000">
            <a:normAutofit/>
          </a:bodyPr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r>
              <a:rPr lang="fr-FR" dirty="0"/>
              <a:t>Cliquez et modifiez le titre</a:t>
            </a:r>
          </a:p>
        </p:txBody>
      </p:sp>
      <p:pic>
        <p:nvPicPr>
          <p:cNvPr id="14" name="Image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690607" y="6404607"/>
            <a:ext cx="466094" cy="466094"/>
          </a:xfrm>
          <a:prstGeom prst="rect">
            <a:avLst/>
          </a:prstGeom>
        </p:spPr>
      </p:pic>
      <p:sp>
        <p:nvSpPr>
          <p:cNvPr id="16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901702" y="6654800"/>
            <a:ext cx="2133600" cy="206375"/>
          </a:xfrm>
          <a:prstGeom prst="rect">
            <a:avLst/>
          </a:prstGeom>
        </p:spPr>
        <p:txBody>
          <a:bodyPr anchor="b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A81C4219-47FF-4375-968D-EABA4A212953}" type="datetime4">
              <a:rPr lang="fr-FR" smtClean="0"/>
              <a:t>5 juin 2019</a:t>
            </a:fld>
            <a:endParaRPr lang="fr-FR" dirty="0"/>
          </a:p>
        </p:txBody>
      </p:sp>
      <p:sp>
        <p:nvSpPr>
          <p:cNvPr id="17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039530" y="6654800"/>
            <a:ext cx="5257800" cy="206375"/>
          </a:xfrm>
          <a:prstGeom prst="rect">
            <a:avLst/>
          </a:prstGeom>
        </p:spPr>
        <p:txBody>
          <a:bodyPr anchor="b"/>
          <a:lstStyle>
            <a:lvl1pPr>
              <a:defRPr sz="1000">
                <a:solidFill>
                  <a:schemeClr val="tx2"/>
                </a:solidFill>
              </a:defRPr>
            </a:lvl1pPr>
          </a:lstStyle>
          <a:p>
            <a:r>
              <a:rPr lang="fr-FR"/>
              <a:t>DIU NSI</a:t>
            </a:r>
          </a:p>
        </p:txBody>
      </p:sp>
      <p:sp>
        <p:nvSpPr>
          <p:cNvPr id="18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0" y="6553200"/>
            <a:ext cx="457200" cy="304800"/>
          </a:xfrm>
          <a:prstGeom prst="rect">
            <a:avLst/>
          </a:prstGeom>
        </p:spPr>
        <p:txBody>
          <a:bodyPr anchor="ctr"/>
          <a:lstStyle>
            <a:lvl1pPr algn="ctr">
              <a:defRPr sz="900">
                <a:solidFill>
                  <a:srgbClr val="009DE0"/>
                </a:solidFill>
              </a:defRPr>
            </a:lvl1pPr>
          </a:lstStyle>
          <a:p>
            <a:fld id="{DCE37727-CC04-7A46-938D-2CCFF056F773}" type="slidenum">
              <a:rPr lang="fr-FR" smtClean="0"/>
              <a:pPr/>
              <a:t>‹#›</a:t>
            </a:fld>
            <a:endParaRPr lang="fr-FR"/>
          </a:p>
        </p:txBody>
      </p:sp>
      <p:cxnSp>
        <p:nvCxnSpPr>
          <p:cNvPr id="19" name="Connecteur droit 18"/>
          <p:cNvCxnSpPr/>
          <p:nvPr userDrawn="1"/>
        </p:nvCxnSpPr>
        <p:spPr>
          <a:xfrm flipV="1">
            <a:off x="3001433" y="6653212"/>
            <a:ext cx="97367" cy="204788"/>
          </a:xfrm>
          <a:prstGeom prst="line">
            <a:avLst/>
          </a:prstGeom>
          <a:ln w="63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6951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5157193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/>
          <p:cNvSpPr txBox="1"/>
          <p:nvPr userDrawn="1"/>
        </p:nvSpPr>
        <p:spPr>
          <a:xfrm>
            <a:off x="429444" y="5759564"/>
            <a:ext cx="67687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rgbClr val="009DE0"/>
                </a:solidFill>
              </a:rPr>
              <a:t>Chapitre 2</a:t>
            </a:r>
          </a:p>
        </p:txBody>
      </p:sp>
      <p:sp>
        <p:nvSpPr>
          <p:cNvPr id="8" name="Triangle isocèle 7"/>
          <p:cNvSpPr/>
          <p:nvPr userDrawn="1"/>
        </p:nvSpPr>
        <p:spPr>
          <a:xfrm rot="10800000">
            <a:off x="0" y="0"/>
            <a:ext cx="9144000" cy="5157192"/>
          </a:xfrm>
          <a:prstGeom prst="triangle">
            <a:avLst>
              <a:gd name="adj" fmla="val 100000"/>
            </a:avLst>
          </a:prstGeom>
          <a:solidFill>
            <a:srgbClr val="443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noFill/>
              </a:ln>
            </a:endParaRPr>
          </a:p>
        </p:txBody>
      </p:sp>
      <p:pic>
        <p:nvPicPr>
          <p:cNvPr id="9" name="Image 8" descr="Animationx10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1492" y="5668744"/>
            <a:ext cx="1977280" cy="79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196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ChangeAspect="1"/>
          </p:cNvPicPr>
          <p:nvPr userDrawn="1"/>
        </p:nvPicPr>
        <p:blipFill>
          <a:blip r:embed="rId2"/>
          <a:srcRect t="18855" b="18855"/>
          <a:stretch>
            <a:fillRect/>
          </a:stretch>
        </p:blipFill>
        <p:spPr>
          <a:xfrm>
            <a:off x="4174859" y="1308100"/>
            <a:ext cx="4622000" cy="3022601"/>
          </a:xfrm>
          <a:prstGeom prst="rect">
            <a:avLst/>
          </a:prstGeom>
          <a:ln>
            <a:solidFill>
              <a:srgbClr val="009DE0"/>
            </a:solidFill>
          </a:ln>
        </p:spPr>
      </p:pic>
      <p:sp>
        <p:nvSpPr>
          <p:cNvPr id="5" name="Triangle rectangle 4"/>
          <p:cNvSpPr/>
          <p:nvPr userDrawn="1"/>
        </p:nvSpPr>
        <p:spPr>
          <a:xfrm flipH="1">
            <a:off x="7980618" y="3597542"/>
            <a:ext cx="816241" cy="733159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 userDrawn="1"/>
        </p:nvSpPr>
        <p:spPr>
          <a:xfrm>
            <a:off x="6714238" y="4390891"/>
            <a:ext cx="208262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fr-FR" sz="1200" baseline="30000" dirty="0" err="1"/>
              <a:t>reptiumende</a:t>
            </a:r>
            <a:r>
              <a:rPr lang="fr-FR" sz="1200" baseline="30000" dirty="0"/>
              <a:t> </a:t>
            </a:r>
            <a:r>
              <a:rPr lang="fr-FR" sz="1200" baseline="30000" dirty="0" err="1"/>
              <a:t>re</a:t>
            </a:r>
            <a:r>
              <a:rPr lang="fr-FR" sz="1200" baseline="30000" dirty="0"/>
              <a:t> </a:t>
            </a:r>
            <a:r>
              <a:rPr lang="fr-FR" sz="1200" baseline="30000" dirty="0" err="1"/>
              <a:t>omnisinis</a:t>
            </a:r>
            <a:r>
              <a:rPr lang="fr-FR" sz="1200" baseline="30000" dirty="0"/>
              <a:t> </a:t>
            </a:r>
            <a:r>
              <a:rPr lang="fr-FR" sz="1200" baseline="30000" dirty="0" err="1"/>
              <a:t>dolori</a:t>
            </a:r>
            <a:r>
              <a:rPr lang="fr-FR" sz="1200" baseline="30000" dirty="0"/>
              <a:t> </a:t>
            </a:r>
            <a:r>
              <a:rPr lang="fr-FR" sz="1200" baseline="30000" dirty="0" err="1"/>
              <a:t>blaccup</a:t>
            </a:r>
            <a:endParaRPr lang="fr-FR" sz="1200" dirty="0"/>
          </a:p>
        </p:txBody>
      </p:sp>
      <p:sp>
        <p:nvSpPr>
          <p:cNvPr id="7" name="ZoneTexte 6"/>
          <p:cNvSpPr txBox="1"/>
          <p:nvPr userDrawn="1"/>
        </p:nvSpPr>
        <p:spPr>
          <a:xfrm>
            <a:off x="4174859" y="4795579"/>
            <a:ext cx="4545800" cy="14628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280800" rtlCol="0">
            <a:noAutofit/>
          </a:bodyPr>
          <a:lstStyle/>
          <a:p>
            <a:pPr>
              <a:buSzPct val="90000"/>
            </a:pPr>
            <a:r>
              <a:rPr lang="fr-FR" baseline="30000" dirty="0" err="1">
                <a:solidFill>
                  <a:srgbClr val="FFFFFF"/>
                </a:solidFill>
              </a:rPr>
              <a:t>Itas</a:t>
            </a:r>
            <a:r>
              <a:rPr lang="fr-FR" baseline="30000" dirty="0">
                <a:solidFill>
                  <a:srgbClr val="FFFFFF"/>
                </a:solidFill>
              </a:rPr>
              <a:t> </a:t>
            </a:r>
            <a:r>
              <a:rPr lang="fr-FR" baseline="30000" dirty="0" err="1">
                <a:solidFill>
                  <a:srgbClr val="FFFFFF"/>
                </a:solidFill>
              </a:rPr>
              <a:t>eaquis</a:t>
            </a:r>
            <a:r>
              <a:rPr lang="fr-FR" baseline="30000" dirty="0">
                <a:solidFill>
                  <a:srgbClr val="FFFFFF"/>
                </a:solidFill>
              </a:rPr>
              <a:t> et </a:t>
            </a:r>
            <a:r>
              <a:rPr lang="fr-FR" b="1" baseline="30000" dirty="0" err="1">
                <a:solidFill>
                  <a:srgbClr val="FFFFFF"/>
                </a:solidFill>
              </a:rPr>
              <a:t>excerferum</a:t>
            </a:r>
            <a:r>
              <a:rPr lang="fr-FR" b="1" baseline="30000" dirty="0">
                <a:solidFill>
                  <a:srgbClr val="FFFFFF"/>
                </a:solidFill>
              </a:rPr>
              <a:t> </a:t>
            </a:r>
            <a:r>
              <a:rPr lang="fr-FR" b="1" baseline="30000" dirty="0" err="1">
                <a:solidFill>
                  <a:srgbClr val="FFFFFF"/>
                </a:solidFill>
              </a:rPr>
              <a:t>nuscien</a:t>
            </a:r>
            <a:r>
              <a:rPr lang="fr-FR" b="1" baseline="30000" dirty="0">
                <a:solidFill>
                  <a:srgbClr val="FFFFFF"/>
                </a:solidFill>
              </a:rPr>
              <a:t> </a:t>
            </a:r>
            <a:r>
              <a:rPr lang="fr-FR" baseline="30000" dirty="0" err="1">
                <a:solidFill>
                  <a:srgbClr val="FFFFFF"/>
                </a:solidFill>
              </a:rPr>
              <a:t>ditione</a:t>
            </a:r>
            <a:r>
              <a:rPr lang="fr-FR" baseline="30000" dirty="0">
                <a:solidFill>
                  <a:srgbClr val="FFFFFF"/>
                </a:solidFill>
              </a:rPr>
              <a:t> </a:t>
            </a:r>
            <a:r>
              <a:rPr lang="fr-FR" baseline="30000" dirty="0" err="1">
                <a:solidFill>
                  <a:srgbClr val="FFFFFF"/>
                </a:solidFill>
              </a:rPr>
              <a:t>dic</a:t>
            </a:r>
            <a:r>
              <a:rPr lang="fr-FR" baseline="30000" dirty="0">
                <a:solidFill>
                  <a:srgbClr val="FFFFFF"/>
                </a:solidFill>
              </a:rPr>
              <a:t> tem </a:t>
            </a:r>
            <a:r>
              <a:rPr lang="fr-FR" baseline="30000" dirty="0" err="1">
                <a:solidFill>
                  <a:srgbClr val="FFFFFF"/>
                </a:solidFill>
              </a:rPr>
              <a:t>hiciliciist</a:t>
            </a:r>
            <a:r>
              <a:rPr lang="fr-FR" baseline="30000" dirty="0">
                <a:solidFill>
                  <a:srgbClr val="FFFFFF"/>
                </a:solidFill>
              </a:rPr>
              <a:t>, con rem </a:t>
            </a:r>
            <a:r>
              <a:rPr lang="fr-FR" baseline="30000" dirty="0" err="1">
                <a:solidFill>
                  <a:srgbClr val="FFFFFF"/>
                </a:solidFill>
              </a:rPr>
              <a:t>aut</a:t>
            </a:r>
            <a:r>
              <a:rPr lang="fr-FR" baseline="30000" dirty="0">
                <a:solidFill>
                  <a:srgbClr val="FFFFFF"/>
                </a:solidFill>
              </a:rPr>
              <a:t> </a:t>
            </a:r>
            <a:r>
              <a:rPr lang="fr-FR" baseline="30000" dirty="0" err="1">
                <a:solidFill>
                  <a:srgbClr val="FFFFFF"/>
                </a:solidFill>
              </a:rPr>
              <a:t>volest</a:t>
            </a:r>
            <a:r>
              <a:rPr lang="fr-FR" baseline="30000" dirty="0">
                <a:solidFill>
                  <a:srgbClr val="FFFFFF"/>
                </a:solidFill>
              </a:rPr>
              <a:t>, </a:t>
            </a:r>
            <a:r>
              <a:rPr lang="fr-FR" baseline="30000" dirty="0" err="1">
                <a:solidFill>
                  <a:srgbClr val="FFFFFF"/>
                </a:solidFill>
              </a:rPr>
              <a:t>sedi</a:t>
            </a:r>
            <a:r>
              <a:rPr lang="fr-FR" baseline="30000" dirty="0">
                <a:solidFill>
                  <a:srgbClr val="FFFFFF"/>
                </a:solidFill>
              </a:rPr>
              <a:t> doles </a:t>
            </a:r>
            <a:r>
              <a:rPr lang="fr-FR" baseline="30000" dirty="0" err="1">
                <a:solidFill>
                  <a:srgbClr val="FFFFFF"/>
                </a:solidFill>
              </a:rPr>
              <a:t>erro</a:t>
            </a:r>
            <a:r>
              <a:rPr lang="fr-FR" baseline="30000" dirty="0">
                <a:solidFill>
                  <a:srgbClr val="FFFFFF"/>
                </a:solidFill>
              </a:rPr>
              <a:t> te sa </a:t>
            </a:r>
            <a:r>
              <a:rPr lang="fr-FR" baseline="30000" dirty="0" err="1">
                <a:solidFill>
                  <a:srgbClr val="FFFFFF"/>
                </a:solidFill>
              </a:rPr>
              <a:t>sam</a:t>
            </a:r>
            <a:r>
              <a:rPr lang="fr-FR" baseline="30000" dirty="0">
                <a:solidFill>
                  <a:srgbClr val="FFFFFF"/>
                </a:solidFill>
              </a:rPr>
              <a:t> </a:t>
            </a:r>
            <a:r>
              <a:rPr lang="fr-FR" baseline="30000" dirty="0" err="1">
                <a:solidFill>
                  <a:srgbClr val="FFFFFF"/>
                </a:solidFill>
              </a:rPr>
              <a:t>volum</a:t>
            </a:r>
            <a:r>
              <a:rPr lang="fr-FR" baseline="30000" dirty="0">
                <a:solidFill>
                  <a:srgbClr val="FFFFFF"/>
                </a:solidFill>
              </a:rPr>
              <a:t> </a:t>
            </a:r>
            <a:r>
              <a:rPr lang="fr-FR" baseline="30000" dirty="0" err="1">
                <a:solidFill>
                  <a:srgbClr val="FFFFFF"/>
                </a:solidFill>
              </a:rPr>
              <a:t>dolumqui</a:t>
            </a:r>
            <a:r>
              <a:rPr lang="fr-FR" baseline="30000" dirty="0">
                <a:solidFill>
                  <a:srgbClr val="FFFFFF"/>
                </a:solidFill>
              </a:rPr>
              <a:t> </a:t>
            </a:r>
            <a:r>
              <a:rPr lang="fr-FR" baseline="30000" dirty="0" err="1">
                <a:solidFill>
                  <a:srgbClr val="FFFFFF"/>
                </a:solidFill>
              </a:rPr>
              <a:t>aceprae</a:t>
            </a:r>
            <a:r>
              <a:rPr lang="fr-FR" baseline="30000" dirty="0">
                <a:solidFill>
                  <a:srgbClr val="FFFFFF"/>
                </a:solidFill>
              </a:rPr>
              <a:t> </a:t>
            </a:r>
            <a:r>
              <a:rPr lang="fr-FR" baseline="30000" dirty="0" err="1">
                <a:solidFill>
                  <a:srgbClr val="FFFFFF"/>
                </a:solidFill>
              </a:rPr>
              <a:t>eicipsa</a:t>
            </a:r>
            <a:r>
              <a:rPr lang="fr-FR" baseline="30000" dirty="0">
                <a:solidFill>
                  <a:srgbClr val="FFFFFF"/>
                </a:solidFill>
              </a:rPr>
              <a:t> </a:t>
            </a:r>
            <a:r>
              <a:rPr lang="fr-FR" baseline="30000" dirty="0" err="1">
                <a:solidFill>
                  <a:srgbClr val="FFFFFF"/>
                </a:solidFill>
              </a:rPr>
              <a:t>pelesequod</a:t>
            </a:r>
            <a:endParaRPr lang="fr-FR" baseline="30000" dirty="0">
              <a:solidFill>
                <a:srgbClr val="FFFFFF"/>
              </a:solidFill>
            </a:endParaRPr>
          </a:p>
        </p:txBody>
      </p:sp>
      <p:sp>
        <p:nvSpPr>
          <p:cNvPr id="8" name="Espace réservé du contenu 2"/>
          <p:cNvSpPr txBox="1">
            <a:spLocks/>
          </p:cNvSpPr>
          <p:nvPr userDrawn="1"/>
        </p:nvSpPr>
        <p:spPr>
          <a:xfrm>
            <a:off x="4064709" y="4648519"/>
            <a:ext cx="934850" cy="294122"/>
          </a:xfrm>
          <a:prstGeom prst="rect">
            <a:avLst/>
          </a:prstGeom>
          <a:solidFill>
            <a:srgbClr val="FFFFFF"/>
          </a:solidFill>
          <a:ln w="6350" cap="flat" cmpd="sng" algn="ctr">
            <a:solidFill>
              <a:schemeClr val="accent1"/>
            </a:solidFill>
            <a:prstDash val="soli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108000"/>
              <a:buFont typeface="Lucida Grande"/>
              <a:buChar char="❯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37600" indent="-176400" algn="l" defTabSz="4572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/>
              <a:buChar char="›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24800" indent="-158400" algn="l" defTabSz="457200" rtl="0" eaLnBrk="1" latinLnBrk="0" hangingPunct="1">
              <a:spcBef>
                <a:spcPct val="20000"/>
              </a:spcBef>
              <a:buClr>
                <a:schemeClr val="bg2"/>
              </a:buClr>
              <a:buFont typeface="Wingdings" charset="2"/>
              <a:buChar char="§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020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44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Lucida Grande"/>
              <a:buNone/>
            </a:pPr>
            <a:r>
              <a:rPr lang="fr-FR" sz="1200" b="1" dirty="0">
                <a:solidFill>
                  <a:schemeClr val="accent1"/>
                </a:solidFill>
              </a:rPr>
              <a:t>titre</a:t>
            </a:r>
          </a:p>
        </p:txBody>
      </p:sp>
      <p:sp>
        <p:nvSpPr>
          <p:cNvPr id="9" name="Espace réservé du contenu 2"/>
          <p:cNvSpPr txBox="1">
            <a:spLocks/>
          </p:cNvSpPr>
          <p:nvPr userDrawn="1"/>
        </p:nvSpPr>
        <p:spPr>
          <a:xfrm>
            <a:off x="4064709" y="1109195"/>
            <a:ext cx="1959241" cy="362838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108000"/>
              <a:buFont typeface="Lucida Grande"/>
              <a:buChar char="❯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37600" indent="-176400" algn="l" defTabSz="4572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/>
              <a:buChar char="›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24800" indent="-158400" algn="l" defTabSz="457200" rtl="0" eaLnBrk="1" latinLnBrk="0" hangingPunct="1">
              <a:spcBef>
                <a:spcPct val="20000"/>
              </a:spcBef>
              <a:buClr>
                <a:schemeClr val="bg2"/>
              </a:buClr>
              <a:buFont typeface="Wingdings" charset="2"/>
              <a:buChar char="§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020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44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Lucida Grande"/>
              <a:buNone/>
            </a:pPr>
            <a:r>
              <a:rPr lang="fr-FR" sz="1200" b="1">
                <a:solidFill>
                  <a:srgbClr val="FFFFFF"/>
                </a:solidFill>
              </a:rPr>
              <a:t>titre</a:t>
            </a:r>
            <a:endParaRPr lang="fr-FR" sz="1200" b="1" dirty="0">
              <a:solidFill>
                <a:srgbClr val="FFFFFF"/>
              </a:solidFill>
            </a:endParaRPr>
          </a:p>
        </p:txBody>
      </p:sp>
      <p:sp>
        <p:nvSpPr>
          <p:cNvPr id="10" name="ZoneTexte 9"/>
          <p:cNvSpPr txBox="1"/>
          <p:nvPr userDrawn="1"/>
        </p:nvSpPr>
        <p:spPr>
          <a:xfrm>
            <a:off x="330200" y="1308100"/>
            <a:ext cx="3594100" cy="509650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tIns="280800" rtlCol="0">
            <a:noAutofit/>
          </a:bodyPr>
          <a:lstStyle/>
          <a:p>
            <a:pPr>
              <a:buSzPct val="90000"/>
            </a:pPr>
            <a:r>
              <a:rPr lang="fr-FR" sz="3200" b="1" baseline="30000" dirty="0" err="1"/>
              <a:t>Itas</a:t>
            </a:r>
            <a:r>
              <a:rPr lang="fr-FR" sz="3200" b="1" baseline="30000" dirty="0"/>
              <a:t> </a:t>
            </a:r>
            <a:r>
              <a:rPr lang="fr-FR" sz="3200" b="1" baseline="30000" dirty="0" err="1"/>
              <a:t>eaquis</a:t>
            </a:r>
            <a:r>
              <a:rPr lang="fr-FR" sz="3200" b="1" baseline="30000" dirty="0"/>
              <a:t> et </a:t>
            </a:r>
          </a:p>
          <a:p>
            <a:pPr>
              <a:buSzPct val="90000"/>
            </a:pPr>
            <a:r>
              <a:rPr lang="fr-FR" sz="2400" b="1" baseline="30000" dirty="0" err="1"/>
              <a:t>excerferum</a:t>
            </a:r>
            <a:r>
              <a:rPr lang="fr-FR" sz="2400" b="1" baseline="30000" dirty="0"/>
              <a:t> </a:t>
            </a:r>
            <a:r>
              <a:rPr lang="fr-FR" sz="2400" b="1" baseline="30000" dirty="0" err="1"/>
              <a:t>nuscien</a:t>
            </a:r>
            <a:r>
              <a:rPr lang="fr-FR" sz="2400" b="1" baseline="30000" dirty="0"/>
              <a:t> </a:t>
            </a:r>
            <a:r>
              <a:rPr lang="fr-FR" sz="2400" baseline="30000" dirty="0" err="1"/>
              <a:t>ditione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dic</a:t>
            </a:r>
            <a:r>
              <a:rPr lang="fr-FR" sz="2400" baseline="30000" dirty="0"/>
              <a:t> tem </a:t>
            </a:r>
            <a:r>
              <a:rPr lang="fr-FR" sz="2400" baseline="30000" dirty="0" err="1"/>
              <a:t>hiciliciist</a:t>
            </a:r>
            <a:r>
              <a:rPr lang="fr-FR" sz="2400" baseline="30000" dirty="0"/>
              <a:t>, con rem </a:t>
            </a:r>
            <a:r>
              <a:rPr lang="fr-FR" sz="2400" baseline="30000" dirty="0" err="1"/>
              <a:t>aut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volest</a:t>
            </a:r>
            <a:r>
              <a:rPr lang="fr-FR" sz="2400" baseline="30000" dirty="0"/>
              <a:t>, </a:t>
            </a:r>
            <a:r>
              <a:rPr lang="fr-FR" sz="2400" baseline="30000" dirty="0" err="1"/>
              <a:t>sedi</a:t>
            </a:r>
            <a:r>
              <a:rPr lang="fr-FR" sz="2400" baseline="30000" dirty="0"/>
              <a:t> doles </a:t>
            </a:r>
            <a:r>
              <a:rPr lang="fr-FR" sz="2400" baseline="30000" dirty="0" err="1"/>
              <a:t>erro</a:t>
            </a:r>
            <a:r>
              <a:rPr lang="fr-FR" sz="2400" baseline="30000" dirty="0"/>
              <a:t> te sa </a:t>
            </a:r>
            <a:r>
              <a:rPr lang="fr-FR" sz="2400" baseline="30000" dirty="0" err="1"/>
              <a:t>sam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volum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dolumqui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aceprae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eicipsa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pelesequod</a:t>
            </a:r>
            <a:r>
              <a:rPr lang="fr-FR" sz="2400" baseline="30000" dirty="0"/>
              <a:t> que cum </a:t>
            </a:r>
            <a:r>
              <a:rPr lang="fr-FR" sz="2400" baseline="30000" dirty="0" err="1"/>
              <a:t>hicieni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hillant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endi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consequ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iduciet</a:t>
            </a:r>
            <a:r>
              <a:rPr lang="fr-FR" sz="2400" baseline="30000" dirty="0"/>
              <a:t> ut </a:t>
            </a:r>
            <a:r>
              <a:rPr lang="fr-FR" sz="2400" baseline="30000" dirty="0" err="1"/>
              <a:t>lab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int</a:t>
            </a:r>
            <a:r>
              <a:rPr lang="fr-FR" sz="2400" baseline="30000" dirty="0"/>
              <a:t>.</a:t>
            </a:r>
          </a:p>
          <a:p>
            <a:pPr marL="180975" indent="-165100">
              <a:buClr>
                <a:schemeClr val="accent6"/>
              </a:buClr>
              <a:buSzPct val="50000"/>
              <a:buFont typeface="Arial" panose="020B0604020202020204" pitchFamily="34" charset="0"/>
              <a:buChar char="›"/>
            </a:pPr>
            <a:r>
              <a:rPr lang="fr-FR" sz="2400" baseline="30000" dirty="0" err="1"/>
              <a:t>Ficiunt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dolupta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cone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poris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autaquu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ndamus</a:t>
            </a:r>
            <a:r>
              <a:rPr lang="fr-FR" sz="2400" baseline="30000" dirty="0"/>
              <a:t>, </a:t>
            </a:r>
            <a:r>
              <a:rPr lang="fr-FR" sz="2400" baseline="30000" dirty="0" err="1"/>
              <a:t>cusciisque</a:t>
            </a:r>
            <a:r>
              <a:rPr lang="fr-FR" sz="2400" baseline="30000" dirty="0"/>
              <a:t> mo tem </a:t>
            </a:r>
            <a:r>
              <a:rPr lang="fr-FR" sz="2400" baseline="30000" dirty="0" err="1"/>
              <a:t>aut</a:t>
            </a:r>
            <a:r>
              <a:rPr lang="fr-FR" sz="2400" baseline="30000" dirty="0"/>
              <a:t> ut </a:t>
            </a:r>
            <a:r>
              <a:rPr lang="fr-FR" sz="2400" baseline="30000" dirty="0" err="1"/>
              <a:t>fugitin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ullit</a:t>
            </a:r>
            <a:r>
              <a:rPr lang="fr-FR" sz="2400" baseline="30000" dirty="0"/>
              <a:t>, </a:t>
            </a:r>
            <a:r>
              <a:rPr lang="fr-FR" sz="2400" baseline="30000" dirty="0" err="1"/>
              <a:t>iliquo</a:t>
            </a:r>
            <a:endParaRPr lang="fr-FR" sz="2400" baseline="30000" dirty="0"/>
          </a:p>
          <a:p>
            <a:pPr marL="180975" indent="-165100">
              <a:buClr>
                <a:schemeClr val="accent6"/>
              </a:buClr>
              <a:buSzPct val="50000"/>
              <a:buFont typeface="Arial" panose="020B0604020202020204" pitchFamily="34" charset="0"/>
              <a:buChar char="›"/>
            </a:pPr>
            <a:r>
              <a:rPr lang="fr-FR" sz="2400" baseline="30000" dirty="0" err="1"/>
              <a:t>omnis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dolles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diorumquam</a:t>
            </a:r>
            <a:r>
              <a:rPr lang="fr-FR" sz="2400" baseline="30000" dirty="0"/>
              <a:t>, </a:t>
            </a:r>
            <a:r>
              <a:rPr lang="fr-FR" sz="2400" baseline="30000" dirty="0" err="1"/>
              <a:t>ius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sinvers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pelitia</a:t>
            </a:r>
            <a:r>
              <a:rPr lang="fr-FR" sz="2400" baseline="30000" dirty="0"/>
              <a:t> quo </a:t>
            </a:r>
            <a:r>
              <a:rPr lang="fr-FR" sz="2400" baseline="30000" dirty="0" err="1"/>
              <a:t>ea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nam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repudit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atisciam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expera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iliciae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cepernat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fugitas</a:t>
            </a:r>
            <a:r>
              <a:rPr lang="fr-FR" sz="2400" baseline="30000" dirty="0"/>
              <a:t> sa </a:t>
            </a:r>
            <a:r>
              <a:rPr lang="fr-FR" sz="2400" baseline="30000" dirty="0" err="1"/>
              <a:t>conse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molo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modi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berecti</a:t>
            </a:r>
            <a:r>
              <a:rPr lang="fr-FR" sz="2400" baseline="30000" dirty="0"/>
              <a:t> tem </a:t>
            </a:r>
            <a:r>
              <a:rPr lang="fr-FR" sz="2400" baseline="30000" dirty="0" err="1"/>
              <a:t>ius</a:t>
            </a:r>
            <a:r>
              <a:rPr lang="fr-FR" sz="2400" baseline="30000" dirty="0"/>
              <a:t>, officie </a:t>
            </a:r>
            <a:r>
              <a:rPr lang="fr-FR" sz="2400" baseline="30000" dirty="0" err="1"/>
              <a:t>ndiscipsam</a:t>
            </a:r>
            <a:endParaRPr lang="fr-FR" sz="2400" i="1" dirty="0"/>
          </a:p>
        </p:txBody>
      </p:sp>
      <p:sp>
        <p:nvSpPr>
          <p:cNvPr id="11" name="Rogner un rectangle à un seul coin 10"/>
          <p:cNvSpPr/>
          <p:nvPr userDrawn="1"/>
        </p:nvSpPr>
        <p:spPr>
          <a:xfrm>
            <a:off x="0" y="-1"/>
            <a:ext cx="9156701" cy="913639"/>
          </a:xfrm>
          <a:prstGeom prst="snip1Rect">
            <a:avLst>
              <a:gd name="adj" fmla="val 4576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913638"/>
          </a:xfrm>
        </p:spPr>
        <p:txBody>
          <a:bodyPr lIns="360000">
            <a:normAutofit/>
          </a:bodyPr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r>
              <a:rPr lang="fr-FR" dirty="0"/>
              <a:t>Cliquez et modifiez le titre</a:t>
            </a:r>
          </a:p>
        </p:txBody>
      </p:sp>
      <p:pic>
        <p:nvPicPr>
          <p:cNvPr id="21" name="Image 2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690607" y="6404607"/>
            <a:ext cx="466094" cy="466094"/>
          </a:xfrm>
          <a:prstGeom prst="rect">
            <a:avLst/>
          </a:prstGeom>
        </p:spPr>
      </p:pic>
      <p:sp>
        <p:nvSpPr>
          <p:cNvPr id="23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901702" y="6654800"/>
            <a:ext cx="2133600" cy="206375"/>
          </a:xfrm>
          <a:prstGeom prst="rect">
            <a:avLst/>
          </a:prstGeom>
        </p:spPr>
        <p:txBody>
          <a:bodyPr anchor="b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81E3CCF4-D669-4BB6-B0BE-EE495E88AE6B}" type="datetime4">
              <a:rPr lang="fr-FR" smtClean="0"/>
              <a:t>5 juin 2019</a:t>
            </a:fld>
            <a:endParaRPr lang="fr-FR" dirty="0"/>
          </a:p>
        </p:txBody>
      </p:sp>
      <p:sp>
        <p:nvSpPr>
          <p:cNvPr id="24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039530" y="6654800"/>
            <a:ext cx="5257800" cy="206375"/>
          </a:xfrm>
          <a:prstGeom prst="rect">
            <a:avLst/>
          </a:prstGeom>
        </p:spPr>
        <p:txBody>
          <a:bodyPr anchor="b"/>
          <a:lstStyle>
            <a:lvl1pPr>
              <a:defRPr sz="1000">
                <a:solidFill>
                  <a:schemeClr val="tx2"/>
                </a:solidFill>
              </a:defRPr>
            </a:lvl1pPr>
          </a:lstStyle>
          <a:p>
            <a:r>
              <a:rPr lang="fr-FR"/>
              <a:t>DIU NSI</a:t>
            </a:r>
          </a:p>
        </p:txBody>
      </p:sp>
      <p:sp>
        <p:nvSpPr>
          <p:cNvPr id="25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0" y="6553200"/>
            <a:ext cx="457200" cy="304800"/>
          </a:xfrm>
          <a:prstGeom prst="rect">
            <a:avLst/>
          </a:prstGeom>
        </p:spPr>
        <p:txBody>
          <a:bodyPr anchor="ctr"/>
          <a:lstStyle>
            <a:lvl1pPr algn="ctr">
              <a:defRPr sz="900">
                <a:solidFill>
                  <a:srgbClr val="009DE0"/>
                </a:solidFill>
              </a:defRPr>
            </a:lvl1pPr>
          </a:lstStyle>
          <a:p>
            <a:fld id="{DCE37727-CC04-7A46-938D-2CCFF056F773}" type="slidenum">
              <a:rPr lang="fr-FR" smtClean="0"/>
              <a:pPr/>
              <a:t>‹#›</a:t>
            </a:fld>
            <a:endParaRPr lang="fr-FR"/>
          </a:p>
        </p:txBody>
      </p:sp>
      <p:cxnSp>
        <p:nvCxnSpPr>
          <p:cNvPr id="26" name="Connecteur droit 25"/>
          <p:cNvCxnSpPr/>
          <p:nvPr userDrawn="1"/>
        </p:nvCxnSpPr>
        <p:spPr>
          <a:xfrm flipV="1">
            <a:off x="3001433" y="6653212"/>
            <a:ext cx="97367" cy="204788"/>
          </a:xfrm>
          <a:prstGeom prst="line">
            <a:avLst/>
          </a:prstGeom>
          <a:ln w="63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Espace réservé du contenu 2"/>
          <p:cNvSpPr txBox="1">
            <a:spLocks/>
          </p:cNvSpPr>
          <p:nvPr userDrawn="1"/>
        </p:nvSpPr>
        <p:spPr>
          <a:xfrm>
            <a:off x="168009" y="1146614"/>
            <a:ext cx="2833424" cy="288000"/>
          </a:xfrm>
          <a:prstGeom prst="rect">
            <a:avLst/>
          </a:prstGeom>
          <a:solidFill>
            <a:schemeClr val="bg2"/>
          </a:solidFill>
          <a:ln w="25400" cap="flat" cmpd="sng" algn="ctr">
            <a:noFill/>
            <a:prstDash val="soli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108000"/>
              <a:buFont typeface="Lucida Grande"/>
              <a:buChar char="❯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37600" indent="-176400" algn="l" defTabSz="4572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/>
              <a:buChar char="›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24800" indent="-158400" algn="l" defTabSz="457200" rtl="0" eaLnBrk="1" latinLnBrk="0" hangingPunct="1">
              <a:spcBef>
                <a:spcPct val="20000"/>
              </a:spcBef>
              <a:buClr>
                <a:schemeClr val="bg2"/>
              </a:buClr>
              <a:buFont typeface="Wingdings" charset="2"/>
              <a:buChar char="§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020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44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Lucida Grande"/>
              <a:buNone/>
            </a:pPr>
            <a:r>
              <a:rPr lang="fr-FR" sz="1200" b="1" dirty="0">
                <a:solidFill>
                  <a:srgbClr val="FFFFFF"/>
                </a:solidFill>
              </a:rPr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2484217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Espace réservé du contenu 3"/>
          <p:cNvPicPr>
            <a:picLocks noChangeAspect="1"/>
          </p:cNvPicPr>
          <p:nvPr userDrawn="1"/>
        </p:nvPicPr>
        <p:blipFill>
          <a:blip r:embed="rId2"/>
          <a:srcRect t="18855" b="18855"/>
          <a:stretch>
            <a:fillRect/>
          </a:stretch>
        </p:blipFill>
        <p:spPr>
          <a:xfrm>
            <a:off x="0" y="818567"/>
            <a:ext cx="9144000" cy="5439858"/>
          </a:xfrm>
          <a:prstGeom prst="rect">
            <a:avLst/>
          </a:prstGeom>
          <a:ln>
            <a:noFill/>
          </a:ln>
        </p:spPr>
      </p:pic>
      <p:sp>
        <p:nvSpPr>
          <p:cNvPr id="4" name="ZoneTexte 3"/>
          <p:cNvSpPr txBox="1"/>
          <p:nvPr userDrawn="1"/>
        </p:nvSpPr>
        <p:spPr>
          <a:xfrm>
            <a:off x="4390337" y="1575690"/>
            <a:ext cx="4361658" cy="2627048"/>
          </a:xfrm>
          <a:prstGeom prst="rect">
            <a:avLst/>
          </a:prstGeom>
          <a:solidFill>
            <a:srgbClr val="FFFFFF">
              <a:alpha val="92000"/>
            </a:srgbClr>
          </a:solidFill>
          <a:ln>
            <a:noFill/>
          </a:ln>
        </p:spPr>
        <p:txBody>
          <a:bodyPr wrap="square" tIns="280800" rtlCol="0">
            <a:noAutofit/>
          </a:bodyPr>
          <a:lstStyle/>
          <a:p>
            <a:pPr marL="355600" indent="-355600" defTabSz="541338">
              <a:spcBef>
                <a:spcPts val="1200"/>
              </a:spcBef>
              <a:buClr>
                <a:schemeClr val="accent6"/>
              </a:buClr>
              <a:buSzPct val="100000"/>
              <a:buFont typeface="Lucida Grande"/>
              <a:buChar char="➔"/>
              <a:tabLst/>
            </a:pPr>
            <a:r>
              <a:rPr lang="fr-FR" sz="2800" b="1" i="0" baseline="30000" dirty="0" err="1"/>
              <a:t>excerferum</a:t>
            </a:r>
            <a:r>
              <a:rPr lang="fr-FR" sz="2800" b="1" i="0" baseline="30000" dirty="0"/>
              <a:t> </a:t>
            </a:r>
            <a:r>
              <a:rPr lang="fr-FR" sz="2800" b="1" i="0" baseline="30000" dirty="0" err="1"/>
              <a:t>nuscien</a:t>
            </a:r>
            <a:endParaRPr lang="fr-FR" sz="2800" b="1" i="0" baseline="30000" dirty="0"/>
          </a:p>
          <a:p>
            <a:pPr marL="355600" indent="-355600" defTabSz="541338">
              <a:spcBef>
                <a:spcPts val="1200"/>
              </a:spcBef>
              <a:buClr>
                <a:schemeClr val="accent6"/>
              </a:buClr>
              <a:buSzPct val="100000"/>
              <a:buFont typeface="Lucida Grande"/>
              <a:buChar char="➔"/>
              <a:tabLst/>
            </a:pPr>
            <a:r>
              <a:rPr lang="fr-FR" sz="2800" b="1" i="0" baseline="30000" dirty="0" err="1"/>
              <a:t>ditione</a:t>
            </a:r>
            <a:r>
              <a:rPr lang="fr-FR" sz="2800" b="1" i="0" baseline="30000" dirty="0"/>
              <a:t> </a:t>
            </a:r>
            <a:r>
              <a:rPr lang="fr-FR" sz="2800" b="1" i="0" baseline="30000" dirty="0" err="1"/>
              <a:t>dic</a:t>
            </a:r>
            <a:r>
              <a:rPr lang="fr-FR" sz="2800" b="1" i="0" baseline="30000" dirty="0"/>
              <a:t> tem </a:t>
            </a:r>
            <a:r>
              <a:rPr lang="fr-FR" sz="2800" b="1" i="0" baseline="30000" dirty="0" err="1"/>
              <a:t>hiciliciist</a:t>
            </a:r>
            <a:r>
              <a:rPr lang="fr-FR" sz="2800" b="1" i="0" baseline="30000" dirty="0"/>
              <a:t>, con rem </a:t>
            </a:r>
            <a:r>
              <a:rPr lang="fr-FR" sz="2800" b="1" i="0" baseline="30000" dirty="0" err="1"/>
              <a:t>aut</a:t>
            </a:r>
            <a:r>
              <a:rPr lang="fr-FR" sz="2800" b="1" i="0" baseline="30000" dirty="0"/>
              <a:t> </a:t>
            </a:r>
            <a:r>
              <a:rPr lang="fr-FR" sz="2800" b="1" i="0" baseline="30000" dirty="0" err="1"/>
              <a:t>volest</a:t>
            </a:r>
            <a:r>
              <a:rPr lang="fr-FR" sz="2800" b="1" i="0" baseline="30000" dirty="0"/>
              <a:t>, </a:t>
            </a:r>
            <a:r>
              <a:rPr lang="fr-FR" sz="2800" b="1" i="0" baseline="30000" dirty="0" err="1"/>
              <a:t>sedi</a:t>
            </a:r>
            <a:r>
              <a:rPr lang="fr-FR" sz="2800" b="1" i="0" baseline="30000" dirty="0"/>
              <a:t> doles </a:t>
            </a:r>
          </a:p>
          <a:p>
            <a:pPr marL="355600" indent="-355600" defTabSz="541338">
              <a:spcBef>
                <a:spcPts val="1200"/>
              </a:spcBef>
              <a:buClr>
                <a:schemeClr val="accent6"/>
              </a:buClr>
              <a:buSzPct val="100000"/>
              <a:buFont typeface="Lucida Grande"/>
              <a:buChar char="➔"/>
              <a:tabLst/>
            </a:pPr>
            <a:r>
              <a:rPr lang="fr-FR" sz="2800" b="1" i="0" baseline="30000" dirty="0" err="1"/>
              <a:t>erro</a:t>
            </a:r>
            <a:r>
              <a:rPr lang="fr-FR" sz="2800" b="1" i="0" baseline="30000" dirty="0"/>
              <a:t> te sa </a:t>
            </a:r>
            <a:r>
              <a:rPr lang="fr-FR" sz="2800" b="1" i="0" baseline="30000" dirty="0" err="1"/>
              <a:t>sam</a:t>
            </a:r>
            <a:r>
              <a:rPr lang="fr-FR" sz="2800" b="1" i="0" baseline="30000" dirty="0"/>
              <a:t> </a:t>
            </a:r>
            <a:r>
              <a:rPr lang="fr-FR" sz="2800" b="1" i="0" baseline="30000" dirty="0" err="1"/>
              <a:t>volum</a:t>
            </a:r>
            <a:r>
              <a:rPr lang="fr-FR" sz="2800" b="1" i="0" baseline="30000" dirty="0"/>
              <a:t> </a:t>
            </a:r>
            <a:r>
              <a:rPr lang="fr-FR" sz="2800" b="1" i="0" baseline="30000" dirty="0" err="1"/>
              <a:t>dolumqui</a:t>
            </a:r>
            <a:r>
              <a:rPr lang="fr-FR" sz="2800" b="1" i="0" baseline="30000" dirty="0"/>
              <a:t> </a:t>
            </a:r>
            <a:r>
              <a:rPr lang="fr-FR" sz="2800" b="1" i="0" baseline="30000" dirty="0" err="1"/>
              <a:t>aceprae</a:t>
            </a:r>
            <a:r>
              <a:rPr lang="fr-FR" sz="2800" b="1" i="0" baseline="30000" dirty="0"/>
              <a:t> </a:t>
            </a:r>
            <a:r>
              <a:rPr lang="fr-FR" sz="2800" b="1" i="0" baseline="30000" dirty="0" err="1"/>
              <a:t>eicipsa</a:t>
            </a:r>
            <a:endParaRPr lang="fr-FR" sz="2800" b="1" i="0" baseline="30000" dirty="0"/>
          </a:p>
          <a:p>
            <a:pPr marL="355600" indent="-355600" defTabSz="541338">
              <a:spcBef>
                <a:spcPts val="1200"/>
              </a:spcBef>
              <a:buClr>
                <a:schemeClr val="accent6"/>
              </a:buClr>
              <a:buSzPct val="100000"/>
              <a:buFont typeface="Lucida Grande"/>
              <a:buChar char="➔"/>
              <a:tabLst/>
            </a:pPr>
            <a:r>
              <a:rPr lang="fr-FR" sz="2800" b="1" i="0" baseline="30000" dirty="0" err="1"/>
              <a:t>pelesequod</a:t>
            </a:r>
            <a:r>
              <a:rPr lang="fr-FR" sz="2800" b="1" i="0" baseline="30000" dirty="0"/>
              <a:t> que cum </a:t>
            </a:r>
            <a:r>
              <a:rPr lang="fr-FR" sz="2800" b="1" i="0" baseline="30000" dirty="0" err="1"/>
              <a:t>hicieni</a:t>
            </a:r>
            <a:endParaRPr lang="fr-FR" sz="2800" b="1" i="0" dirty="0"/>
          </a:p>
        </p:txBody>
      </p:sp>
      <p:sp>
        <p:nvSpPr>
          <p:cNvPr id="5" name="Espace réservé du contenu 2"/>
          <p:cNvSpPr txBox="1">
            <a:spLocks/>
          </p:cNvSpPr>
          <p:nvPr userDrawn="1"/>
        </p:nvSpPr>
        <p:spPr>
          <a:xfrm>
            <a:off x="4308103" y="1409704"/>
            <a:ext cx="829009" cy="267588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108000"/>
              <a:buFont typeface="Lucida Grande"/>
              <a:buChar char="❯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37600" indent="-176400" algn="l" defTabSz="4572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/>
              <a:buChar char="›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24800" indent="-158400" algn="l" defTabSz="457200" rtl="0" eaLnBrk="1" latinLnBrk="0" hangingPunct="1">
              <a:spcBef>
                <a:spcPct val="20000"/>
              </a:spcBef>
              <a:buClr>
                <a:schemeClr val="bg2"/>
              </a:buClr>
              <a:buFont typeface="Wingdings" charset="2"/>
              <a:buChar char="§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020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44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Lucida Grande"/>
              <a:buNone/>
            </a:pPr>
            <a:r>
              <a:rPr lang="fr-FR" sz="1800" b="1">
                <a:solidFill>
                  <a:srgbClr val="FFFFFF"/>
                </a:solidFill>
              </a:rPr>
              <a:t>titre</a:t>
            </a:r>
            <a:endParaRPr lang="fr-FR" sz="1800" b="1" dirty="0">
              <a:solidFill>
                <a:srgbClr val="FFFFFF"/>
              </a:solidFill>
            </a:endParaRPr>
          </a:p>
        </p:txBody>
      </p:sp>
      <p:pic>
        <p:nvPicPr>
          <p:cNvPr id="14" name="Image 1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690607" y="6404607"/>
            <a:ext cx="466094" cy="466094"/>
          </a:xfrm>
          <a:prstGeom prst="rect">
            <a:avLst/>
          </a:prstGeom>
        </p:spPr>
      </p:pic>
      <p:sp>
        <p:nvSpPr>
          <p:cNvPr id="16" name="Rogner un rectangle à un seul coin 15"/>
          <p:cNvSpPr/>
          <p:nvPr userDrawn="1"/>
        </p:nvSpPr>
        <p:spPr>
          <a:xfrm>
            <a:off x="0" y="-1"/>
            <a:ext cx="9156701" cy="913639"/>
          </a:xfrm>
          <a:prstGeom prst="snip1Rect">
            <a:avLst>
              <a:gd name="adj" fmla="val 4576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913638"/>
          </a:xfrm>
        </p:spPr>
        <p:txBody>
          <a:bodyPr lIns="360000">
            <a:normAutofit/>
          </a:bodyPr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r>
              <a:rPr lang="fr-FR" dirty="0"/>
              <a:t>Cliquez et modifiez le titre</a:t>
            </a:r>
          </a:p>
        </p:txBody>
      </p:sp>
      <p:sp>
        <p:nvSpPr>
          <p:cNvPr id="18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901702" y="6654800"/>
            <a:ext cx="2133600" cy="206375"/>
          </a:xfrm>
          <a:prstGeom prst="rect">
            <a:avLst/>
          </a:prstGeom>
        </p:spPr>
        <p:txBody>
          <a:bodyPr anchor="b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2E52B8B1-858B-4633-AE57-5B6CA9292F2B}" type="datetime4">
              <a:rPr lang="fr-FR" smtClean="0"/>
              <a:t>5 juin 2019</a:t>
            </a:fld>
            <a:endParaRPr lang="fr-FR" dirty="0"/>
          </a:p>
        </p:txBody>
      </p:sp>
      <p:sp>
        <p:nvSpPr>
          <p:cNvPr id="19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039530" y="6654800"/>
            <a:ext cx="5257800" cy="206375"/>
          </a:xfrm>
          <a:prstGeom prst="rect">
            <a:avLst/>
          </a:prstGeom>
        </p:spPr>
        <p:txBody>
          <a:bodyPr anchor="b"/>
          <a:lstStyle>
            <a:lvl1pPr>
              <a:defRPr sz="1000">
                <a:solidFill>
                  <a:schemeClr val="tx2"/>
                </a:solidFill>
              </a:defRPr>
            </a:lvl1pPr>
          </a:lstStyle>
          <a:p>
            <a:r>
              <a:rPr lang="fr-FR"/>
              <a:t>DIU NSI</a:t>
            </a:r>
          </a:p>
        </p:txBody>
      </p:sp>
      <p:sp>
        <p:nvSpPr>
          <p:cNvPr id="20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0" y="6553200"/>
            <a:ext cx="457200" cy="304800"/>
          </a:xfrm>
          <a:prstGeom prst="rect">
            <a:avLst/>
          </a:prstGeom>
        </p:spPr>
        <p:txBody>
          <a:bodyPr anchor="ctr"/>
          <a:lstStyle>
            <a:lvl1pPr algn="ctr">
              <a:defRPr sz="900">
                <a:solidFill>
                  <a:srgbClr val="009DE0"/>
                </a:solidFill>
              </a:defRPr>
            </a:lvl1pPr>
          </a:lstStyle>
          <a:p>
            <a:fld id="{DCE37727-CC04-7A46-938D-2CCFF056F773}" type="slidenum">
              <a:rPr lang="fr-FR" smtClean="0"/>
              <a:pPr/>
              <a:t>‹#›</a:t>
            </a:fld>
            <a:endParaRPr lang="fr-FR"/>
          </a:p>
        </p:txBody>
      </p:sp>
      <p:cxnSp>
        <p:nvCxnSpPr>
          <p:cNvPr id="21" name="Connecteur droit 20"/>
          <p:cNvCxnSpPr/>
          <p:nvPr userDrawn="1"/>
        </p:nvCxnSpPr>
        <p:spPr>
          <a:xfrm flipV="1">
            <a:off x="3001433" y="6653212"/>
            <a:ext cx="97367" cy="204788"/>
          </a:xfrm>
          <a:prstGeom prst="line">
            <a:avLst/>
          </a:prstGeom>
          <a:ln w="63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9847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>
            <a:off x="0" y="-60"/>
            <a:ext cx="9144000" cy="1458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782700" y="347160"/>
            <a:ext cx="7578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782700" y="1560240"/>
            <a:ext cx="7578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Calibri"/>
              <a:buChar char="●"/>
              <a:defRPr sz="24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Calibri"/>
              <a:buChar char="○"/>
              <a:defRPr sz="24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Calibri"/>
              <a:buChar char="■"/>
              <a:defRPr sz="24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Calibri"/>
              <a:buChar char="●"/>
              <a:defRPr sz="24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Calibri"/>
              <a:buChar char="○"/>
              <a:defRPr sz="24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Calibri"/>
              <a:buChar char="■"/>
              <a:defRPr sz="24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Calibri"/>
              <a:buChar char="●"/>
              <a:defRPr sz="24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Calibri"/>
              <a:buChar char="○"/>
              <a:defRPr sz="24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Calibri"/>
              <a:buChar char="■"/>
              <a:defRPr sz="24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6860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709795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0" r:id="rId3"/>
    <p:sldLayoutId id="2147483652" r:id="rId4"/>
    <p:sldLayoutId id="2147483654" r:id="rId5"/>
    <p:sldLayoutId id="2147483655" r:id="rId6"/>
    <p:sldLayoutId id="2147483656" r:id="rId7"/>
    <p:sldLayoutId id="2147483658" r:id="rId8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47675" indent="-447675" algn="l" defTabSz="457200" rtl="0" eaLnBrk="1" latinLnBrk="0" hangingPunct="1">
        <a:spcBef>
          <a:spcPct val="20000"/>
        </a:spcBef>
        <a:buClr>
          <a:schemeClr val="accent6"/>
        </a:buClr>
        <a:buFont typeface="Brix Slab Bold" pitchFamily="50" charset="0"/>
        <a:buChar char="→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accent1"/>
        </a:buClr>
        <a:buFont typeface="Lucida Grande"/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5.emf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5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1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5.emf"/><Relationship Id="rId4" Type="http://schemas.openxmlformats.org/officeDocument/2006/relationships/image" Target="../media/image4.png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6582017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7921C1D7-9AAD-1441-9F6A-F19970F89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Résumé</a:t>
            </a:r>
          </a:p>
        </p:txBody>
      </p:sp>
      <p:sp>
        <p:nvSpPr>
          <p:cNvPr id="114" name="Google Shape;114;p21"/>
          <p:cNvSpPr txBox="1">
            <a:spLocks noGrp="1"/>
          </p:cNvSpPr>
          <p:nvPr>
            <p:ph sz="half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fr-FR" dirty="0">
                <a:ea typeface="Calibri"/>
                <a:cs typeface="Calibri"/>
                <a:sym typeface="Calibri"/>
              </a:rPr>
              <a:t>Développement bicéphale (Front / Back)</a:t>
            </a:r>
          </a:p>
          <a:p>
            <a:pPr lvl="1">
              <a:spcBef>
                <a:spcPts val="0"/>
              </a:spcBef>
            </a:pPr>
            <a:r>
              <a:rPr lang="fr-FR" dirty="0">
                <a:ea typeface="Calibri"/>
                <a:cs typeface="Calibri"/>
                <a:sym typeface="Calibri"/>
              </a:rPr>
              <a:t>Objectifs complémentaires</a:t>
            </a:r>
          </a:p>
          <a:p>
            <a:pPr lvl="1">
              <a:spcBef>
                <a:spcPts val="0"/>
              </a:spcBef>
            </a:pPr>
            <a:r>
              <a:rPr lang="fr-FR" dirty="0">
                <a:ea typeface="Calibri"/>
                <a:cs typeface="Calibri"/>
                <a:sym typeface="Calibri"/>
              </a:rPr>
              <a:t>Compétences différentes</a:t>
            </a:r>
          </a:p>
          <a:p>
            <a:pPr>
              <a:spcBef>
                <a:spcPts val="1200"/>
              </a:spcBef>
            </a:pPr>
            <a:r>
              <a:rPr lang="fr-FR" dirty="0">
                <a:ea typeface="Calibri"/>
                <a:cs typeface="Calibri"/>
                <a:sym typeface="Calibri"/>
              </a:rPr>
              <a:t>Équilibrage des traitements</a:t>
            </a:r>
          </a:p>
          <a:p>
            <a:pPr lvl="1">
              <a:spcBef>
                <a:spcPts val="0"/>
              </a:spcBef>
            </a:pPr>
            <a:r>
              <a:rPr lang="fr-FR" dirty="0">
                <a:ea typeface="Calibri"/>
                <a:cs typeface="Calibri"/>
                <a:sym typeface="Calibri"/>
              </a:rPr>
              <a:t>Client lourd / Serveur léger</a:t>
            </a:r>
          </a:p>
          <a:p>
            <a:pPr lvl="1">
              <a:spcBef>
                <a:spcPts val="0"/>
              </a:spcBef>
            </a:pPr>
            <a:r>
              <a:rPr lang="fr-FR" dirty="0">
                <a:ea typeface="Calibri"/>
                <a:cs typeface="Calibri"/>
                <a:sym typeface="Calibri"/>
              </a:rPr>
              <a:t>Client léger / Serveur lourd</a:t>
            </a:r>
          </a:p>
          <a:p>
            <a:pPr>
              <a:spcBef>
                <a:spcPts val="1200"/>
              </a:spcBef>
            </a:pPr>
            <a:r>
              <a:rPr lang="fr-FR" dirty="0">
                <a:cs typeface="Calibri"/>
                <a:sym typeface="Calibri"/>
              </a:rPr>
              <a:t>Tendance </a:t>
            </a:r>
          </a:p>
          <a:p>
            <a:pPr lvl="1">
              <a:spcBef>
                <a:spcPts val="0"/>
              </a:spcBef>
            </a:pPr>
            <a:r>
              <a:rPr lang="fr-FR" dirty="0" err="1">
                <a:ea typeface="Calibri"/>
                <a:cs typeface="Calibri"/>
                <a:sym typeface="Calibri"/>
              </a:rPr>
              <a:t>WebApp</a:t>
            </a:r>
            <a:r>
              <a:rPr lang="fr-FR" dirty="0">
                <a:ea typeface="Calibri"/>
                <a:cs typeface="Calibri"/>
                <a:sym typeface="Calibri"/>
              </a:rPr>
              <a:t> (client lourd) / Service Web </a:t>
            </a:r>
          </a:p>
          <a:p>
            <a:pPr lvl="1">
              <a:spcBef>
                <a:spcPts val="0"/>
              </a:spcBef>
            </a:pPr>
            <a:r>
              <a:rPr lang="fr-FR" dirty="0">
                <a:ea typeface="Calibri"/>
                <a:cs typeface="Calibri"/>
                <a:sym typeface="Calibri"/>
              </a:rPr>
              <a:t>Application </a:t>
            </a:r>
            <a:r>
              <a:rPr lang="fr-FR" dirty="0" err="1">
                <a:ea typeface="Calibri"/>
                <a:cs typeface="Calibri"/>
                <a:sym typeface="Calibri"/>
              </a:rPr>
              <a:t>SmartPhone</a:t>
            </a:r>
            <a:r>
              <a:rPr lang="fr-FR" dirty="0">
                <a:ea typeface="Calibri"/>
                <a:cs typeface="Calibri"/>
                <a:sym typeface="Calibri"/>
              </a:rPr>
              <a:t> (client lourd) / Service Web</a:t>
            </a:r>
          </a:p>
          <a:p>
            <a:pPr>
              <a:spcBef>
                <a:spcPts val="1200"/>
              </a:spcBef>
            </a:pPr>
            <a:r>
              <a:rPr lang="fr-FR" dirty="0">
                <a:cs typeface="Calibri"/>
                <a:sym typeface="Calibri"/>
              </a:rPr>
              <a:t>Évolutions fortes</a:t>
            </a:r>
          </a:p>
          <a:p>
            <a:pPr lvl="1">
              <a:spcBef>
                <a:spcPts val="0"/>
              </a:spcBef>
            </a:pPr>
            <a:r>
              <a:rPr lang="fr-FR" dirty="0">
                <a:ea typeface="Calibri"/>
                <a:cs typeface="Calibri"/>
                <a:sym typeface="Calibri"/>
              </a:rPr>
              <a:t>Front : </a:t>
            </a:r>
            <a:r>
              <a:rPr lang="fr-FR" i="1" dirty="0" err="1">
                <a:ea typeface="Calibri"/>
                <a:cs typeface="Calibri"/>
                <a:sym typeface="Calibri"/>
              </a:rPr>
              <a:t>framework</a:t>
            </a:r>
            <a:r>
              <a:rPr lang="fr-FR" dirty="0">
                <a:ea typeface="Calibri"/>
                <a:cs typeface="Calibri"/>
                <a:sym typeface="Calibri"/>
              </a:rPr>
              <a:t> MVC dans le navigateur</a:t>
            </a:r>
          </a:p>
          <a:p>
            <a:pPr lvl="1">
              <a:spcBef>
                <a:spcPts val="0"/>
              </a:spcBef>
            </a:pPr>
            <a:r>
              <a:rPr lang="fr-FR" dirty="0">
                <a:ea typeface="Calibri"/>
                <a:cs typeface="Calibri"/>
                <a:sym typeface="Calibri"/>
              </a:rPr>
              <a:t>Back : fortement répartis (</a:t>
            </a:r>
            <a:r>
              <a:rPr lang="fr-FR" i="1" dirty="0">
                <a:ea typeface="Calibri"/>
                <a:cs typeface="Calibri"/>
                <a:sym typeface="Calibri"/>
              </a:rPr>
              <a:t>cloud</a:t>
            </a:r>
            <a:r>
              <a:rPr lang="fr-FR" dirty="0">
                <a:ea typeface="Calibri"/>
                <a:cs typeface="Calibri"/>
                <a:sym typeface="Calibri"/>
              </a:rPr>
              <a:t>) et très dynamique (</a:t>
            </a:r>
            <a:r>
              <a:rPr lang="fr-FR" i="1" dirty="0" err="1">
                <a:ea typeface="Calibri"/>
                <a:cs typeface="Calibri"/>
                <a:sym typeface="Calibri"/>
              </a:rPr>
              <a:t>serverless</a:t>
            </a:r>
            <a:r>
              <a:rPr lang="fr-FR" dirty="0">
                <a:ea typeface="Calibri"/>
                <a:cs typeface="Calibri"/>
                <a:sym typeface="Calibri"/>
              </a:rPr>
              <a:t>)</a:t>
            </a:r>
          </a:p>
          <a:p>
            <a:pPr lvl="1">
              <a:spcBef>
                <a:spcPts val="0"/>
              </a:spcBef>
            </a:pPr>
            <a:endParaRPr lang="fr-FR" dirty="0">
              <a:ea typeface="Calibri"/>
              <a:cs typeface="Calibri"/>
              <a:sym typeface="Calibri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fr-FR" dirty="0">
              <a:ea typeface="Calibri"/>
              <a:cs typeface="Calibri"/>
              <a:sym typeface="Calibri"/>
            </a:endParaRPr>
          </a:p>
        </p:txBody>
      </p:sp>
      <p:sp>
        <p:nvSpPr>
          <p:cNvPr id="5" name="Espace réservé de la date 3">
            <a:extLst>
              <a:ext uri="{FF2B5EF4-FFF2-40B4-BE49-F238E27FC236}">
                <a16:creationId xmlns:a16="http://schemas.microsoft.com/office/drawing/2014/main" id="{8E488E86-E57B-DD4F-8EF0-C9E1A9C1BAC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1702" y="6654800"/>
            <a:ext cx="2133600" cy="206375"/>
          </a:xfrm>
        </p:spPr>
        <p:txBody>
          <a:bodyPr/>
          <a:lstStyle/>
          <a:p>
            <a:fld id="{BB2FA04C-1355-4CE6-8050-4BD994E23BD5}" type="datetime4">
              <a:rPr lang="fr-FR" smtClean="0"/>
              <a:t>5 juin 2019</a:t>
            </a:fld>
            <a:endParaRPr lang="fr-FR" dirty="0"/>
          </a:p>
        </p:txBody>
      </p:sp>
      <p:sp>
        <p:nvSpPr>
          <p:cNvPr id="6" name="Espace réservé du pied de page 4">
            <a:extLst>
              <a:ext uri="{FF2B5EF4-FFF2-40B4-BE49-F238E27FC236}">
                <a16:creationId xmlns:a16="http://schemas.microsoft.com/office/drawing/2014/main" id="{8FF601BA-DE97-0442-863C-111344356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39530" y="6654800"/>
            <a:ext cx="5257800" cy="206375"/>
          </a:xfrm>
        </p:spPr>
        <p:txBody>
          <a:bodyPr/>
          <a:lstStyle/>
          <a:p>
            <a:r>
              <a:rPr lang="fr-FR"/>
              <a:t>DIU NSI</a:t>
            </a:r>
          </a:p>
        </p:txBody>
      </p:sp>
      <p:sp>
        <p:nvSpPr>
          <p:cNvPr id="7" name="Espace réservé du numéro de diapositive 5">
            <a:extLst>
              <a:ext uri="{FF2B5EF4-FFF2-40B4-BE49-F238E27FC236}">
                <a16:creationId xmlns:a16="http://schemas.microsoft.com/office/drawing/2014/main" id="{887C37AF-3662-FC4A-840C-7C0F41A24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553200"/>
            <a:ext cx="457200" cy="304800"/>
          </a:xfrm>
        </p:spPr>
        <p:txBody>
          <a:bodyPr/>
          <a:lstStyle/>
          <a:p>
            <a:fld id="{DCE37727-CC04-7A46-938D-2CCFF056F773}" type="slidenum">
              <a:rPr lang="fr-FR" smtClean="0"/>
              <a:pPr/>
              <a:t>10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74215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/>
              <a:t>Développement</a:t>
            </a:r>
            <a:endParaRPr lang="fr-FR" dirty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Bloc 1</a:t>
            </a:r>
          </a:p>
        </p:txBody>
      </p:sp>
    </p:spTree>
    <p:extLst>
      <p:ext uri="{BB962C8B-B14F-4D97-AF65-F5344CB8AC3E}">
        <p14:creationId xmlns:p14="http://schemas.microsoft.com/office/powerpoint/2010/main" val="1885469644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34411" y="2674085"/>
            <a:ext cx="1570286" cy="150983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re 2">
            <a:extLst>
              <a:ext uri="{FF2B5EF4-FFF2-40B4-BE49-F238E27FC236}">
                <a16:creationId xmlns:a16="http://schemas.microsoft.com/office/drawing/2014/main" id="{7921C1D7-9AAD-1441-9F6A-F19970F89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Front et Back</a:t>
            </a:r>
          </a:p>
        </p:txBody>
      </p:sp>
      <p:sp>
        <p:nvSpPr>
          <p:cNvPr id="114" name="Google Shape;114;p21"/>
          <p:cNvSpPr txBox="1">
            <a:spLocks noGrp="1"/>
          </p:cNvSpPr>
          <p:nvPr>
            <p:ph sz="half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>
                <a:ea typeface="Calibri"/>
                <a:cs typeface="Calibri"/>
                <a:sym typeface="Calibri"/>
              </a:rPr>
              <a:t>Le développement d’un site web contient deux parties :</a:t>
            </a:r>
          </a:p>
        </p:txBody>
      </p:sp>
      <p:cxnSp>
        <p:nvCxnSpPr>
          <p:cNvPr id="117" name="Google Shape;117;p21"/>
          <p:cNvCxnSpPr>
            <a:cxnSpLocks/>
          </p:cNvCxnSpPr>
          <p:nvPr/>
        </p:nvCxnSpPr>
        <p:spPr>
          <a:xfrm>
            <a:off x="3133173" y="3191303"/>
            <a:ext cx="3577687" cy="0"/>
          </a:xfrm>
          <a:prstGeom prst="straightConnector1">
            <a:avLst/>
          </a:prstGeom>
          <a:noFill/>
          <a:ln w="38100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6" name="Image 5">
            <a:extLst>
              <a:ext uri="{FF2B5EF4-FFF2-40B4-BE49-F238E27FC236}">
                <a16:creationId xmlns:a16="http://schemas.microsoft.com/office/drawing/2014/main" id="{5B87F28A-5152-D743-821E-A2AA15F995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318" y="2903879"/>
            <a:ext cx="2396885" cy="1382204"/>
          </a:xfrm>
          <a:prstGeom prst="rect">
            <a:avLst/>
          </a:prstGeom>
        </p:spPr>
      </p:pic>
      <p:cxnSp>
        <p:nvCxnSpPr>
          <p:cNvPr id="9" name="Google Shape;133;p22">
            <a:extLst>
              <a:ext uri="{FF2B5EF4-FFF2-40B4-BE49-F238E27FC236}">
                <a16:creationId xmlns:a16="http://schemas.microsoft.com/office/drawing/2014/main" id="{11B00C56-9F68-CE48-A866-BCB4C0E0236D}"/>
              </a:ext>
            </a:extLst>
          </p:cNvPr>
          <p:cNvCxnSpPr>
            <a:cxnSpLocks/>
          </p:cNvCxnSpPr>
          <p:nvPr/>
        </p:nvCxnSpPr>
        <p:spPr>
          <a:xfrm flipH="1">
            <a:off x="3133173" y="3541906"/>
            <a:ext cx="3501268" cy="0"/>
          </a:xfrm>
          <a:prstGeom prst="straightConnector1">
            <a:avLst/>
          </a:prstGeom>
          <a:noFill/>
          <a:ln w="38100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6" name="Google Shape;116;p21"/>
          <p:cNvSpPr/>
          <p:nvPr/>
        </p:nvSpPr>
        <p:spPr>
          <a:xfrm>
            <a:off x="3873335" y="2642484"/>
            <a:ext cx="2028775" cy="1496028"/>
          </a:xfrm>
          <a:prstGeom prst="cloud">
            <a:avLst/>
          </a:prstGeom>
          <a:solidFill>
            <a:srgbClr val="9FC5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HTTP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776492" y="4512960"/>
            <a:ext cx="24916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u="sng" dirty="0"/>
              <a:t>Front</a:t>
            </a:r>
          </a:p>
          <a:p>
            <a:r>
              <a:rPr lang="fr-FR" sz="2000" dirty="0"/>
              <a:t>Ce qui s’exécute dans le navigateur.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6062133" y="4512960"/>
            <a:ext cx="20870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2000" b="1" u="sng" dirty="0"/>
              <a:t>Back</a:t>
            </a:r>
          </a:p>
          <a:p>
            <a:pPr algn="r"/>
            <a:r>
              <a:rPr lang="fr-FR" sz="2000" dirty="0"/>
              <a:t>Ce qui s’exécute sur le serveur.</a:t>
            </a:r>
          </a:p>
        </p:txBody>
      </p:sp>
      <p:sp>
        <p:nvSpPr>
          <p:cNvPr id="11" name="Espace réservé de la date 3">
            <a:extLst>
              <a:ext uri="{FF2B5EF4-FFF2-40B4-BE49-F238E27FC236}">
                <a16:creationId xmlns:a16="http://schemas.microsoft.com/office/drawing/2014/main" id="{5C84ECBD-BF62-124A-9CF0-441464D6A8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1702" y="6654800"/>
            <a:ext cx="2133600" cy="206375"/>
          </a:xfrm>
        </p:spPr>
        <p:txBody>
          <a:bodyPr/>
          <a:lstStyle/>
          <a:p>
            <a:fld id="{BB2FA04C-1355-4CE6-8050-4BD994E23BD5}" type="datetime4">
              <a:rPr lang="fr-FR" smtClean="0"/>
              <a:t>5 juin 2019</a:t>
            </a:fld>
            <a:endParaRPr lang="fr-FR" dirty="0"/>
          </a:p>
        </p:txBody>
      </p:sp>
      <p:sp>
        <p:nvSpPr>
          <p:cNvPr id="12" name="Espace réservé du pied de page 4">
            <a:extLst>
              <a:ext uri="{FF2B5EF4-FFF2-40B4-BE49-F238E27FC236}">
                <a16:creationId xmlns:a16="http://schemas.microsoft.com/office/drawing/2014/main" id="{6EFD8C49-3932-C94A-99C2-A5AD1B9A3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39530" y="6654800"/>
            <a:ext cx="5257800" cy="206375"/>
          </a:xfrm>
        </p:spPr>
        <p:txBody>
          <a:bodyPr/>
          <a:lstStyle/>
          <a:p>
            <a:r>
              <a:rPr lang="fr-FR"/>
              <a:t>DIU NSI</a:t>
            </a:r>
          </a:p>
        </p:txBody>
      </p:sp>
      <p:sp>
        <p:nvSpPr>
          <p:cNvPr id="13" name="Espace réservé du numéro de diapositive 5">
            <a:extLst>
              <a:ext uri="{FF2B5EF4-FFF2-40B4-BE49-F238E27FC236}">
                <a16:creationId xmlns:a16="http://schemas.microsoft.com/office/drawing/2014/main" id="{2E493AFA-EF12-7542-9439-8B9CA4899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553200"/>
            <a:ext cx="457200" cy="304800"/>
          </a:xfrm>
        </p:spPr>
        <p:txBody>
          <a:bodyPr/>
          <a:lstStyle/>
          <a:p>
            <a:fld id="{DCE37727-CC04-7A46-938D-2CCFF056F773}" type="slidenum">
              <a:rPr lang="fr-FR" smtClean="0"/>
              <a:pPr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3247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B573BC-ECF7-2E47-BFC1-85ECAA9F5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Front – HTML, CSS, JavaScript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4DCC9B2-B418-CD43-950A-803321C2F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A04C-1355-4CE6-8050-4BD994E23BD5}" type="datetime4">
              <a:rPr lang="fr-FR" smtClean="0"/>
              <a:t>5 juin 2019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1D52A78-1A31-404B-8692-974193451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DIU NSI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98A8F3A-04A3-CB48-B40E-457859CD3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4</a:t>
            </a:fld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E0F6FEE-CBCA-1F4F-B200-C1D720151BD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Affichage graphique</a:t>
            </a:r>
          </a:p>
          <a:p>
            <a:pPr lvl="1"/>
            <a:r>
              <a:rPr lang="fr-FR" dirty="0"/>
              <a:t>Adapté à l’écran (</a:t>
            </a:r>
            <a:r>
              <a:rPr lang="fr-FR" i="1" dirty="0"/>
              <a:t>responsive</a:t>
            </a:r>
            <a:r>
              <a:rPr lang="fr-FR" dirty="0"/>
              <a:t>)</a:t>
            </a:r>
          </a:p>
          <a:p>
            <a:pPr lvl="1"/>
            <a:r>
              <a:rPr lang="fr-FR" dirty="0"/>
              <a:t>Accessibilité (handicap)</a:t>
            </a:r>
          </a:p>
          <a:p>
            <a:r>
              <a:rPr lang="fr-FR" dirty="0"/>
              <a:t>Interaction utilisateur</a:t>
            </a:r>
          </a:p>
          <a:p>
            <a:pPr lvl="1"/>
            <a:r>
              <a:rPr lang="fr-FR" dirty="0"/>
              <a:t>Réactivité (asynchronisme)</a:t>
            </a:r>
          </a:p>
          <a:p>
            <a:pPr lvl="1"/>
            <a:r>
              <a:rPr lang="fr-FR" dirty="0"/>
              <a:t>Rapidité (</a:t>
            </a:r>
            <a:r>
              <a:rPr lang="fr-FR" i="1" dirty="0"/>
              <a:t>progressive </a:t>
            </a:r>
            <a:r>
              <a:rPr lang="fr-FR" i="1" dirty="0" err="1"/>
              <a:t>apps</a:t>
            </a:r>
            <a:r>
              <a:rPr lang="fr-FR" dirty="0"/>
              <a:t>)</a:t>
            </a:r>
          </a:p>
          <a:p>
            <a:r>
              <a:rPr lang="fr-FR" dirty="0"/>
              <a:t>Communication serveur</a:t>
            </a:r>
          </a:p>
          <a:p>
            <a:pPr lvl="1"/>
            <a:r>
              <a:rPr lang="fr-FR" dirty="0"/>
              <a:t>Envoi des requêtes (gestion des erreurs)</a:t>
            </a:r>
          </a:p>
          <a:p>
            <a:pPr lvl="1"/>
            <a:r>
              <a:rPr lang="fr-FR" dirty="0"/>
              <a:t>Récupération des réponses</a:t>
            </a:r>
          </a:p>
          <a:p>
            <a:pPr lvl="1"/>
            <a:endParaRPr lang="fr-FR" dirty="0"/>
          </a:p>
          <a:p>
            <a:pPr marL="0" indent="0">
              <a:buNone/>
            </a:pPr>
            <a:r>
              <a:rPr lang="fr-FR" dirty="0"/>
              <a:t>Nombreux </a:t>
            </a:r>
            <a:r>
              <a:rPr lang="fr-FR" i="1" dirty="0" err="1"/>
              <a:t>framework</a:t>
            </a:r>
            <a:r>
              <a:rPr lang="fr-FR" dirty="0"/>
              <a:t> de développement</a:t>
            </a:r>
          </a:p>
          <a:p>
            <a:pPr marL="400050" lvl="1" indent="0">
              <a:buNone/>
            </a:pPr>
            <a:r>
              <a:rPr lang="fr-FR" dirty="0"/>
              <a:t>jQuery, </a:t>
            </a:r>
            <a:r>
              <a:rPr lang="fr-FR" dirty="0" err="1"/>
              <a:t>ReactJS</a:t>
            </a:r>
            <a:r>
              <a:rPr lang="fr-FR" dirty="0"/>
              <a:t>, </a:t>
            </a:r>
            <a:r>
              <a:rPr lang="fr-FR" dirty="0" err="1"/>
              <a:t>Angular</a:t>
            </a:r>
            <a:r>
              <a:rPr lang="fr-FR" dirty="0"/>
              <a:t>, </a:t>
            </a:r>
            <a:r>
              <a:rPr lang="fr-FR" dirty="0" err="1"/>
              <a:t>VueJS</a:t>
            </a:r>
            <a:r>
              <a:rPr lang="fr-FR" dirty="0"/>
              <a:t>, etc.</a:t>
            </a:r>
          </a:p>
          <a:p>
            <a:pPr marL="457200" lvl="1" indent="0">
              <a:buNone/>
            </a:pPr>
            <a:endParaRPr lang="fr-FR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5B87F28A-5152-D743-821E-A2AA15F995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0986" y="2132730"/>
            <a:ext cx="2945814" cy="1698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018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B573BC-ECF7-2E47-BFC1-85ECAA9F5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Back – PHP, C#, Java, JavaScript, Ruby, …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4DCC9B2-B418-CD43-950A-803321C2F44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1702" y="6654800"/>
            <a:ext cx="2133600" cy="206375"/>
          </a:xfrm>
        </p:spPr>
        <p:txBody>
          <a:bodyPr/>
          <a:lstStyle/>
          <a:p>
            <a:fld id="{BB2FA04C-1355-4CE6-8050-4BD994E23BD5}" type="datetime4">
              <a:rPr lang="fr-FR" smtClean="0"/>
              <a:t>5 juin 2019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1D52A78-1A31-404B-8692-974193451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DIU NSI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98A8F3A-04A3-CB48-B40E-457859CD3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5</a:t>
            </a:fld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E0F6FEE-CBCA-1F4F-B200-C1D720151B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261534"/>
            <a:ext cx="8229600" cy="5139898"/>
          </a:xfrm>
        </p:spPr>
        <p:txBody>
          <a:bodyPr>
            <a:normAutofit fontScale="92500" lnSpcReduction="10000"/>
          </a:bodyPr>
          <a:lstStyle/>
          <a:p>
            <a:r>
              <a:rPr lang="fr-FR" dirty="0"/>
              <a:t>Support de l’application</a:t>
            </a:r>
          </a:p>
          <a:p>
            <a:pPr lvl="1"/>
            <a:r>
              <a:rPr lang="fr-FR" dirty="0"/>
              <a:t>Services métier (recherche, calculs…)</a:t>
            </a:r>
          </a:p>
          <a:p>
            <a:pPr lvl="1"/>
            <a:r>
              <a:rPr lang="fr-FR" dirty="0"/>
              <a:t>Données (base de données)</a:t>
            </a:r>
          </a:p>
          <a:p>
            <a:r>
              <a:rPr lang="fr-FR" dirty="0"/>
              <a:t>Interaction avec le Front</a:t>
            </a:r>
          </a:p>
          <a:p>
            <a:pPr lvl="1"/>
            <a:r>
              <a:rPr lang="fr-FR" dirty="0"/>
              <a:t>Accès aux ressources</a:t>
            </a:r>
          </a:p>
          <a:p>
            <a:pPr lvl="1"/>
            <a:r>
              <a:rPr lang="fr-FR" dirty="0"/>
              <a:t>Lien avec l’utilisateur</a:t>
            </a:r>
          </a:p>
          <a:p>
            <a:r>
              <a:rPr lang="fr-FR" dirty="0"/>
              <a:t>Sécurité</a:t>
            </a:r>
          </a:p>
          <a:p>
            <a:pPr lvl="1"/>
            <a:r>
              <a:rPr lang="fr-FR" dirty="0"/>
              <a:t>Authentification / confidentialité</a:t>
            </a:r>
          </a:p>
          <a:p>
            <a:pPr lvl="1"/>
            <a:r>
              <a:rPr lang="fr-FR" dirty="0"/>
              <a:t>Attaques / bots</a:t>
            </a:r>
          </a:p>
          <a:p>
            <a:r>
              <a:rPr lang="fr-FR" dirty="0"/>
              <a:t>Performance</a:t>
            </a:r>
          </a:p>
          <a:p>
            <a:pPr lvl="1"/>
            <a:r>
              <a:rPr lang="fr-FR" dirty="0"/>
              <a:t>Nombre d’utilisateurs simultanés</a:t>
            </a:r>
          </a:p>
          <a:p>
            <a:pPr lvl="1"/>
            <a:r>
              <a:rPr lang="fr-FR" dirty="0"/>
              <a:t>Latence (temps entre la requête et la réponse)</a:t>
            </a:r>
          </a:p>
          <a:p>
            <a:pPr marL="457200" lvl="1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Nombreux </a:t>
            </a:r>
            <a:r>
              <a:rPr lang="fr-FR" i="1" dirty="0" err="1"/>
              <a:t>framework</a:t>
            </a:r>
            <a:r>
              <a:rPr lang="fr-FR" dirty="0"/>
              <a:t> proposés</a:t>
            </a:r>
          </a:p>
          <a:p>
            <a:pPr marL="400050" lvl="1" indent="0">
              <a:buNone/>
            </a:pPr>
            <a:r>
              <a:rPr lang="fr-FR" dirty="0" err="1"/>
              <a:t>Symfony</a:t>
            </a:r>
            <a:r>
              <a:rPr lang="fr-FR" dirty="0"/>
              <a:t>, Rails, ASP, JSP, </a:t>
            </a:r>
            <a:r>
              <a:rPr lang="fr-FR" dirty="0" err="1"/>
              <a:t>ExpressJS</a:t>
            </a:r>
            <a:r>
              <a:rPr lang="fr-FR" dirty="0"/>
              <a:t>, etc.</a:t>
            </a:r>
          </a:p>
        </p:txBody>
      </p:sp>
      <p:pic>
        <p:nvPicPr>
          <p:cNvPr id="8" name="Google Shape;113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727044" y="3076568"/>
            <a:ext cx="1570286" cy="15098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10456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7921C1D7-9AAD-1441-9F6A-F19970F89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Front / Back – Pages Statiques</a:t>
            </a:r>
          </a:p>
        </p:txBody>
      </p:sp>
      <p:sp>
        <p:nvSpPr>
          <p:cNvPr id="114" name="Google Shape;114;p21"/>
          <p:cNvSpPr txBox="1">
            <a:spLocks noGrp="1"/>
          </p:cNvSpPr>
          <p:nvPr>
            <p:ph sz="half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fr-FR" dirty="0">
                <a:ea typeface="Calibri"/>
                <a:cs typeface="Calibri"/>
                <a:sym typeface="Calibri"/>
              </a:rPr>
              <a:t>Page statique : </a:t>
            </a:r>
            <a:r>
              <a:rPr lang="fr-FR" b="1" dirty="0">
                <a:ea typeface="Calibri"/>
                <a:cs typeface="Calibri"/>
                <a:sym typeface="Calibri"/>
              </a:rPr>
              <a:t>toujours le même contenu </a:t>
            </a:r>
            <a:r>
              <a:rPr lang="fr-FR" dirty="0">
                <a:ea typeface="Calibri"/>
                <a:cs typeface="Calibri"/>
                <a:sym typeface="Calibri"/>
              </a:rPr>
              <a:t>quel que soit l’utilisateur et ses interactions</a:t>
            </a:r>
          </a:p>
          <a:p>
            <a:pPr marL="914400" lvl="1" indent="-457200">
              <a:spcBef>
                <a:spcPts val="0"/>
              </a:spcBef>
              <a:buFont typeface="+mj-lt"/>
              <a:buAutoNum type="arabicPeriod"/>
            </a:pPr>
            <a:r>
              <a:rPr lang="fr-FR" dirty="0">
                <a:ea typeface="Calibri"/>
                <a:cs typeface="Calibri"/>
                <a:sym typeface="Calibri"/>
              </a:rPr>
              <a:t>Le serveur possède toutes les pages statiques</a:t>
            </a:r>
          </a:p>
          <a:p>
            <a:pPr marL="914400" lvl="1" indent="-457200">
              <a:spcBef>
                <a:spcPts val="0"/>
              </a:spcBef>
              <a:buFont typeface="+mj-lt"/>
              <a:buAutoNum type="arabicPeriod"/>
            </a:pPr>
            <a:r>
              <a:rPr lang="fr-FR" dirty="0">
                <a:ea typeface="Calibri"/>
                <a:cs typeface="Calibri"/>
                <a:sym typeface="Calibri"/>
              </a:rPr>
              <a:t>Le navigateur demande la page qu’il veut lire (GET)</a:t>
            </a:r>
          </a:p>
          <a:p>
            <a:pPr marL="914400" lvl="1" indent="-457200">
              <a:spcBef>
                <a:spcPts val="0"/>
              </a:spcBef>
              <a:buFont typeface="+mj-lt"/>
              <a:buAutoNum type="arabicPeriod"/>
            </a:pPr>
            <a:r>
              <a:rPr lang="fr-FR" dirty="0">
                <a:ea typeface="Calibri"/>
                <a:cs typeface="Calibri"/>
                <a:sym typeface="Calibri"/>
              </a:rPr>
              <a:t>Depuis cette page, il demande d’autres pages </a:t>
            </a:r>
            <a:br>
              <a:rPr lang="fr-FR" dirty="0">
                <a:ea typeface="Calibri"/>
                <a:cs typeface="Calibri"/>
                <a:sym typeface="Calibri"/>
              </a:rPr>
            </a:br>
            <a:r>
              <a:rPr lang="fr-FR" dirty="0">
                <a:ea typeface="Calibri"/>
                <a:cs typeface="Calibri"/>
                <a:sym typeface="Calibri"/>
              </a:rPr>
              <a:t>(balises </a:t>
            </a:r>
            <a:r>
              <a:rPr lang="fr-FR" dirty="0">
                <a:latin typeface="Source Code Pro" panose="020B0509030403020204" pitchFamily="49" charset="0"/>
                <a:ea typeface="Source Code Pro" panose="020B0509030403020204" pitchFamily="49" charset="0"/>
                <a:cs typeface="Calibri"/>
                <a:sym typeface="Calibri"/>
              </a:rPr>
              <a:t>&lt;a&gt;</a:t>
            </a:r>
            <a:r>
              <a:rPr lang="fr-FR" dirty="0">
                <a:latin typeface="+mj-lt"/>
                <a:ea typeface="Source Code Pro" panose="020B0509030403020204" pitchFamily="49" charset="0"/>
                <a:cs typeface="Calibri"/>
                <a:sym typeface="Calibri"/>
              </a:rPr>
              <a:t>, code </a:t>
            </a:r>
            <a:r>
              <a:rPr lang="fr-FR" dirty="0">
                <a:ea typeface="Calibri"/>
                <a:cs typeface="Calibri"/>
                <a:sym typeface="Calibri"/>
              </a:rPr>
              <a:t>JavaScript)</a:t>
            </a: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3970" y="4191603"/>
            <a:ext cx="1158269" cy="1158269"/>
          </a:xfrm>
          <a:prstGeom prst="rect">
            <a:avLst/>
          </a:prstGeom>
        </p:spPr>
      </p:pic>
      <p:pic>
        <p:nvPicPr>
          <p:cNvPr id="25" name="Google Shape;113;p21">
            <a:extLst>
              <a:ext uri="{FF2B5EF4-FFF2-40B4-BE49-F238E27FC236}">
                <a16:creationId xmlns:a16="http://schemas.microsoft.com/office/drawing/2014/main" id="{6FD9C605-BEC4-6040-AA60-F8B219D3AD10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96857" y="4086636"/>
            <a:ext cx="1570286" cy="150983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" name="Google Shape;117;p21">
            <a:extLst>
              <a:ext uri="{FF2B5EF4-FFF2-40B4-BE49-F238E27FC236}">
                <a16:creationId xmlns:a16="http://schemas.microsoft.com/office/drawing/2014/main" id="{3C20B004-2EA5-0645-937D-D7D24F65D59F}"/>
              </a:ext>
            </a:extLst>
          </p:cNvPr>
          <p:cNvCxnSpPr>
            <a:cxnSpLocks/>
          </p:cNvCxnSpPr>
          <p:nvPr/>
        </p:nvCxnSpPr>
        <p:spPr>
          <a:xfrm>
            <a:off x="2461603" y="4579192"/>
            <a:ext cx="2536294" cy="0"/>
          </a:xfrm>
          <a:prstGeom prst="straightConnector1">
            <a:avLst/>
          </a:prstGeom>
          <a:noFill/>
          <a:ln w="38100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27" name="Image 10">
            <a:extLst>
              <a:ext uri="{FF2B5EF4-FFF2-40B4-BE49-F238E27FC236}">
                <a16:creationId xmlns:a16="http://schemas.microsoft.com/office/drawing/2014/main" id="{D08EB2CE-5902-3C42-ADAF-5D0DEFC890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4456850"/>
            <a:ext cx="1929052" cy="1112420"/>
          </a:xfrm>
          <a:prstGeom prst="rect">
            <a:avLst/>
          </a:prstGeom>
        </p:spPr>
      </p:pic>
      <p:cxnSp>
        <p:nvCxnSpPr>
          <p:cNvPr id="28" name="Google Shape;133;p22">
            <a:extLst>
              <a:ext uri="{FF2B5EF4-FFF2-40B4-BE49-F238E27FC236}">
                <a16:creationId xmlns:a16="http://schemas.microsoft.com/office/drawing/2014/main" id="{B2FA6578-609E-5F43-903E-9D09652383CA}"/>
              </a:ext>
            </a:extLst>
          </p:cNvPr>
          <p:cNvCxnSpPr>
            <a:cxnSpLocks/>
          </p:cNvCxnSpPr>
          <p:nvPr/>
        </p:nvCxnSpPr>
        <p:spPr>
          <a:xfrm flipH="1">
            <a:off x="2461603" y="4929795"/>
            <a:ext cx="2487433" cy="0"/>
          </a:xfrm>
          <a:prstGeom prst="straightConnector1">
            <a:avLst/>
          </a:prstGeom>
          <a:noFill/>
          <a:ln w="38100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9" name="Google Shape;116;p21">
            <a:extLst>
              <a:ext uri="{FF2B5EF4-FFF2-40B4-BE49-F238E27FC236}">
                <a16:creationId xmlns:a16="http://schemas.microsoft.com/office/drawing/2014/main" id="{60D95972-EA00-9245-9D52-413D7820DE31}"/>
              </a:ext>
            </a:extLst>
          </p:cNvPr>
          <p:cNvSpPr/>
          <p:nvPr/>
        </p:nvSpPr>
        <p:spPr>
          <a:xfrm>
            <a:off x="2781244" y="4191603"/>
            <a:ext cx="1818786" cy="1299897"/>
          </a:xfrm>
          <a:prstGeom prst="cloud">
            <a:avLst/>
          </a:prstGeom>
          <a:solidFill>
            <a:srgbClr val="9FC5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" name="Google Shape;134;p22">
            <a:extLst>
              <a:ext uri="{FF2B5EF4-FFF2-40B4-BE49-F238E27FC236}">
                <a16:creationId xmlns:a16="http://schemas.microsoft.com/office/drawing/2014/main" id="{9B20C819-A3A0-AE45-B96B-318D39E4DF7D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11315" y="4923802"/>
            <a:ext cx="633900" cy="6339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ZoneTexte 13">
            <a:extLst>
              <a:ext uri="{FF2B5EF4-FFF2-40B4-BE49-F238E27FC236}">
                <a16:creationId xmlns:a16="http://schemas.microsoft.com/office/drawing/2014/main" id="{D7FF2460-FBE6-0D4F-A743-DD38E86DBD7E}"/>
              </a:ext>
            </a:extLst>
          </p:cNvPr>
          <p:cNvSpPr txBox="1"/>
          <p:nvPr/>
        </p:nvSpPr>
        <p:spPr>
          <a:xfrm>
            <a:off x="2990402" y="4299467"/>
            <a:ext cx="1475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GET / POST</a:t>
            </a:r>
          </a:p>
        </p:txBody>
      </p:sp>
      <p:sp>
        <p:nvSpPr>
          <p:cNvPr id="34" name="Espace réservé de la date 3">
            <a:extLst>
              <a:ext uri="{FF2B5EF4-FFF2-40B4-BE49-F238E27FC236}">
                <a16:creationId xmlns:a16="http://schemas.microsoft.com/office/drawing/2014/main" id="{7B04738B-FD10-AD42-AA9A-D9E5B188D73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1702" y="6654800"/>
            <a:ext cx="2133600" cy="206375"/>
          </a:xfrm>
        </p:spPr>
        <p:txBody>
          <a:bodyPr/>
          <a:lstStyle/>
          <a:p>
            <a:fld id="{BB2FA04C-1355-4CE6-8050-4BD994E23BD5}" type="datetime4">
              <a:rPr lang="fr-FR" smtClean="0"/>
              <a:t>5 juin 2019</a:t>
            </a:fld>
            <a:endParaRPr lang="fr-FR" dirty="0"/>
          </a:p>
        </p:txBody>
      </p:sp>
      <p:sp>
        <p:nvSpPr>
          <p:cNvPr id="35" name="Espace réservé du pied de page 4">
            <a:extLst>
              <a:ext uri="{FF2B5EF4-FFF2-40B4-BE49-F238E27FC236}">
                <a16:creationId xmlns:a16="http://schemas.microsoft.com/office/drawing/2014/main" id="{0FE90E11-C8BB-D04C-B32C-3C0DABE25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39530" y="6654800"/>
            <a:ext cx="5257800" cy="206375"/>
          </a:xfrm>
        </p:spPr>
        <p:txBody>
          <a:bodyPr/>
          <a:lstStyle/>
          <a:p>
            <a:r>
              <a:rPr lang="fr-FR"/>
              <a:t>DIU NSI</a:t>
            </a:r>
          </a:p>
        </p:txBody>
      </p:sp>
      <p:sp>
        <p:nvSpPr>
          <p:cNvPr id="36" name="Espace réservé du numéro de diapositive 5">
            <a:extLst>
              <a:ext uri="{FF2B5EF4-FFF2-40B4-BE49-F238E27FC236}">
                <a16:creationId xmlns:a16="http://schemas.microsoft.com/office/drawing/2014/main" id="{2E42F879-8FF3-D741-BE58-8E6201169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553200"/>
            <a:ext cx="457200" cy="304800"/>
          </a:xfrm>
        </p:spPr>
        <p:txBody>
          <a:bodyPr/>
          <a:lstStyle/>
          <a:p>
            <a:fld id="{DCE37727-CC04-7A46-938D-2CCFF056F773}" type="slidenum">
              <a:rPr lang="fr-FR" smtClean="0"/>
              <a:pPr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9176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7921C1D7-9AAD-1441-9F6A-F19970F89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Front / Back – Pages Dynamiques - Moteur</a:t>
            </a:r>
          </a:p>
        </p:txBody>
      </p:sp>
      <p:sp>
        <p:nvSpPr>
          <p:cNvPr id="114" name="Google Shape;114;p21"/>
          <p:cNvSpPr txBox="1">
            <a:spLocks noGrp="1"/>
          </p:cNvSpPr>
          <p:nvPr>
            <p:ph sz="half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fr-FR" dirty="0">
                <a:ea typeface="Calibri"/>
                <a:cs typeface="Calibri"/>
                <a:sym typeface="Calibri"/>
              </a:rPr>
              <a:t>Page dynamique : </a:t>
            </a:r>
            <a:r>
              <a:rPr lang="fr-FR" b="1" dirty="0">
                <a:ea typeface="Calibri"/>
                <a:cs typeface="Calibri"/>
                <a:sym typeface="Calibri"/>
              </a:rPr>
              <a:t>contenu qui change</a:t>
            </a:r>
            <a:r>
              <a:rPr lang="fr-FR" dirty="0">
                <a:ea typeface="Calibri"/>
                <a:cs typeface="Calibri"/>
                <a:sym typeface="Calibri"/>
              </a:rPr>
              <a:t> en fonction de l’utilisateur et de ses interactions</a:t>
            </a:r>
          </a:p>
          <a:p>
            <a:pPr marL="914400" lvl="1" indent="-457200">
              <a:spcBef>
                <a:spcPts val="0"/>
              </a:spcBef>
              <a:buFont typeface="+mj-lt"/>
              <a:buAutoNum type="arabicPeriod"/>
            </a:pPr>
            <a:r>
              <a:rPr lang="fr-FR" dirty="0">
                <a:ea typeface="Calibri"/>
                <a:cs typeface="Calibri"/>
                <a:sym typeface="Calibri"/>
              </a:rPr>
              <a:t>Le serveur dispose d’un moteur capable de générer les pages</a:t>
            </a:r>
          </a:p>
          <a:p>
            <a:pPr marL="914400" lvl="1" indent="-457200">
              <a:spcBef>
                <a:spcPts val="0"/>
              </a:spcBef>
              <a:buFont typeface="+mj-lt"/>
              <a:buAutoNum type="arabicPeriod"/>
            </a:pPr>
            <a:r>
              <a:rPr lang="fr-FR" dirty="0">
                <a:ea typeface="Calibri"/>
                <a:cs typeface="Calibri"/>
                <a:sym typeface="Calibri"/>
              </a:rPr>
              <a:t>Ce moteur est souvent couplé avec une base de données</a:t>
            </a:r>
          </a:p>
          <a:p>
            <a:pPr marL="914400" lvl="1" indent="-457200">
              <a:spcBef>
                <a:spcPts val="0"/>
              </a:spcBef>
              <a:buFont typeface="+mj-lt"/>
              <a:buAutoNum type="arabicPeriod"/>
            </a:pPr>
            <a:r>
              <a:rPr lang="fr-FR" dirty="0">
                <a:ea typeface="Calibri"/>
                <a:cs typeface="Calibri"/>
                <a:sym typeface="Calibri"/>
              </a:rPr>
              <a:t>L’utilisateur demande une page en précisant des paramètres </a:t>
            </a:r>
          </a:p>
          <a:p>
            <a:pPr marL="914400" lvl="1" indent="-457200">
              <a:spcBef>
                <a:spcPts val="0"/>
              </a:spcBef>
              <a:buFont typeface="+mj-lt"/>
              <a:buAutoNum type="arabicPeriod"/>
            </a:pPr>
            <a:r>
              <a:rPr lang="fr-FR" dirty="0">
                <a:ea typeface="Calibri"/>
                <a:cs typeface="Calibri"/>
                <a:sym typeface="Calibri"/>
              </a:rPr>
              <a:t>Le serveur génère la page HTML correspondante</a:t>
            </a:r>
          </a:p>
        </p:txBody>
      </p:sp>
      <p:pic>
        <p:nvPicPr>
          <p:cNvPr id="9" name="Google Shape;11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6857" y="4086636"/>
            <a:ext cx="1570286" cy="150983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" name="Google Shape;117;p21"/>
          <p:cNvCxnSpPr>
            <a:cxnSpLocks/>
          </p:cNvCxnSpPr>
          <p:nvPr/>
        </p:nvCxnSpPr>
        <p:spPr>
          <a:xfrm>
            <a:off x="2461603" y="4579192"/>
            <a:ext cx="2536294" cy="0"/>
          </a:xfrm>
          <a:prstGeom prst="straightConnector1">
            <a:avLst/>
          </a:prstGeom>
          <a:noFill/>
          <a:ln w="38100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11" name="Image 10">
            <a:extLst>
              <a:ext uri="{FF2B5EF4-FFF2-40B4-BE49-F238E27FC236}">
                <a16:creationId xmlns:a16="http://schemas.microsoft.com/office/drawing/2014/main" id="{5B87F28A-5152-D743-821E-A2AA15F995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4456850"/>
            <a:ext cx="1929052" cy="1112420"/>
          </a:xfrm>
          <a:prstGeom prst="rect">
            <a:avLst/>
          </a:prstGeom>
        </p:spPr>
      </p:pic>
      <p:cxnSp>
        <p:nvCxnSpPr>
          <p:cNvPr id="12" name="Google Shape;133;p22">
            <a:extLst>
              <a:ext uri="{FF2B5EF4-FFF2-40B4-BE49-F238E27FC236}">
                <a16:creationId xmlns:a16="http://schemas.microsoft.com/office/drawing/2014/main" id="{11B00C56-9F68-CE48-A866-BCB4C0E0236D}"/>
              </a:ext>
            </a:extLst>
          </p:cNvPr>
          <p:cNvCxnSpPr>
            <a:cxnSpLocks/>
          </p:cNvCxnSpPr>
          <p:nvPr/>
        </p:nvCxnSpPr>
        <p:spPr>
          <a:xfrm flipH="1">
            <a:off x="2461603" y="4929795"/>
            <a:ext cx="2487433" cy="0"/>
          </a:xfrm>
          <a:prstGeom prst="straightConnector1">
            <a:avLst/>
          </a:prstGeom>
          <a:noFill/>
          <a:ln w="38100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" name="Google Shape;116;p21"/>
          <p:cNvSpPr/>
          <p:nvPr/>
        </p:nvSpPr>
        <p:spPr>
          <a:xfrm>
            <a:off x="2781244" y="4191603"/>
            <a:ext cx="1818786" cy="1299897"/>
          </a:xfrm>
          <a:prstGeom prst="cloud">
            <a:avLst/>
          </a:prstGeom>
          <a:solidFill>
            <a:srgbClr val="9FC5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" name="Google Shape;134;p22">
            <a:extLst>
              <a:ext uri="{FF2B5EF4-FFF2-40B4-BE49-F238E27FC236}">
                <a16:creationId xmlns:a16="http://schemas.microsoft.com/office/drawing/2014/main" id="{8A004551-2835-5346-A532-FBA95E1F21A1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11315" y="4923802"/>
            <a:ext cx="633900" cy="6339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ZoneTexte 13"/>
          <p:cNvSpPr txBox="1"/>
          <p:nvPr/>
        </p:nvSpPr>
        <p:spPr>
          <a:xfrm>
            <a:off x="2990402" y="4299467"/>
            <a:ext cx="1475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GET / POST</a:t>
            </a:r>
          </a:p>
        </p:txBody>
      </p:sp>
      <p:pic>
        <p:nvPicPr>
          <p:cNvPr id="1026" name="Picture 2" descr="Image associÃ©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9641" y="4257132"/>
            <a:ext cx="1095219" cy="1082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47484" y="4313998"/>
            <a:ext cx="1025943" cy="1025943"/>
          </a:xfrm>
          <a:prstGeom prst="rect">
            <a:avLst/>
          </a:prstGeom>
        </p:spPr>
      </p:pic>
      <p:sp>
        <p:nvSpPr>
          <p:cNvPr id="15" name="Espace réservé de la date 3">
            <a:extLst>
              <a:ext uri="{FF2B5EF4-FFF2-40B4-BE49-F238E27FC236}">
                <a16:creationId xmlns:a16="http://schemas.microsoft.com/office/drawing/2014/main" id="{704D21A2-40A8-5342-A3A5-74B00E25E34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1702" y="6654800"/>
            <a:ext cx="2133600" cy="206375"/>
          </a:xfrm>
        </p:spPr>
        <p:txBody>
          <a:bodyPr/>
          <a:lstStyle/>
          <a:p>
            <a:fld id="{BB2FA04C-1355-4CE6-8050-4BD994E23BD5}" type="datetime4">
              <a:rPr lang="fr-FR" smtClean="0"/>
              <a:t>5 juin 2019</a:t>
            </a:fld>
            <a:endParaRPr lang="fr-FR" dirty="0"/>
          </a:p>
        </p:txBody>
      </p:sp>
      <p:sp>
        <p:nvSpPr>
          <p:cNvPr id="16" name="Espace réservé du pied de page 4">
            <a:extLst>
              <a:ext uri="{FF2B5EF4-FFF2-40B4-BE49-F238E27FC236}">
                <a16:creationId xmlns:a16="http://schemas.microsoft.com/office/drawing/2014/main" id="{D4135517-1EFA-2E41-BF78-74B49BE2E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39530" y="6654800"/>
            <a:ext cx="5257800" cy="206375"/>
          </a:xfrm>
        </p:spPr>
        <p:txBody>
          <a:bodyPr/>
          <a:lstStyle/>
          <a:p>
            <a:r>
              <a:rPr lang="fr-FR"/>
              <a:t>DIU NSI</a:t>
            </a:r>
          </a:p>
        </p:txBody>
      </p:sp>
      <p:sp>
        <p:nvSpPr>
          <p:cNvPr id="17" name="Espace réservé du numéro de diapositive 5">
            <a:extLst>
              <a:ext uri="{FF2B5EF4-FFF2-40B4-BE49-F238E27FC236}">
                <a16:creationId xmlns:a16="http://schemas.microsoft.com/office/drawing/2014/main" id="{9CE77645-18D7-5147-A8DC-6A602D497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553200"/>
            <a:ext cx="457200" cy="304800"/>
          </a:xfrm>
        </p:spPr>
        <p:txBody>
          <a:bodyPr/>
          <a:lstStyle/>
          <a:p>
            <a:fld id="{DCE37727-CC04-7A46-938D-2CCFF056F773}" type="slidenum">
              <a:rPr lang="fr-FR" smtClean="0"/>
              <a:pPr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3716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946E9-70F0-2841-BC76-02FB9D044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 – Formulaire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4E7CC2-A5D3-284B-BF7C-7C83C5085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A04C-1355-4CE6-8050-4BD994E23BD5}" type="datetime4">
              <a:rPr lang="fr-FR" smtClean="0"/>
              <a:t>5 juin 2019</a:t>
            </a:fld>
            <a:endParaRPr lang="fr-F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DCC55D-9155-4443-BFD3-D919A82CD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DIU NSI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0EEB80-4BD1-6A4A-9D71-1989ED450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8</a:t>
            </a:fld>
            <a:endParaRPr lang="fr-FR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A8763EA-1798-C54D-83AC-3EC2FD0AD3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5683146"/>
              </p:ext>
            </p:extLst>
          </p:nvPr>
        </p:nvGraphicFramePr>
        <p:xfrm>
          <a:off x="740833" y="1333118"/>
          <a:ext cx="7662333" cy="490220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11832">
                  <a:extLst>
                    <a:ext uri="{9D8B030D-6E8A-4147-A177-3AD203B41FA5}">
                      <a16:colId xmlns:a16="http://schemas.microsoft.com/office/drawing/2014/main" val="406355994"/>
                    </a:ext>
                  </a:extLst>
                </a:gridCol>
                <a:gridCol w="5750501">
                  <a:extLst>
                    <a:ext uri="{9D8B030D-6E8A-4147-A177-3AD203B41FA5}">
                      <a16:colId xmlns:a16="http://schemas.microsoft.com/office/drawing/2014/main" val="1318678898"/>
                    </a:ext>
                  </a:extLst>
                </a:gridCol>
              </a:tblGrid>
              <a:tr h="406401">
                <a:tc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Front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Back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534365"/>
                  </a:ext>
                </a:extLst>
              </a:tr>
              <a:tr h="449580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9506044"/>
                  </a:ext>
                </a:extLst>
              </a:tr>
            </a:tbl>
          </a:graphicData>
        </a:graphic>
      </p:graphicFrame>
      <p:sp>
        <p:nvSpPr>
          <p:cNvPr id="10" name="Oval 9">
            <a:extLst>
              <a:ext uri="{FF2B5EF4-FFF2-40B4-BE49-F238E27FC236}">
                <a16:creationId xmlns:a16="http://schemas.microsoft.com/office/drawing/2014/main" id="{6A39CEE3-4BF4-FA45-BF58-355F687BE4A0}"/>
              </a:ext>
            </a:extLst>
          </p:cNvPr>
          <p:cNvSpPr/>
          <p:nvPr/>
        </p:nvSpPr>
        <p:spPr>
          <a:xfrm>
            <a:off x="1460500" y="2051392"/>
            <a:ext cx="516467" cy="516467"/>
          </a:xfrm>
          <a:prstGeom prst="ellipse">
            <a:avLst/>
          </a:prstGeom>
          <a:solidFill>
            <a:schemeClr val="accent5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07007BB-D314-5A42-A354-1EC52E29E150}"/>
              </a:ext>
            </a:extLst>
          </p:cNvPr>
          <p:cNvSpPr txBox="1"/>
          <p:nvPr/>
        </p:nvSpPr>
        <p:spPr>
          <a:xfrm>
            <a:off x="862310" y="2551053"/>
            <a:ext cx="172515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/>
              <a:t>Le navigateur </a:t>
            </a:r>
          </a:p>
          <a:p>
            <a:pPr algn="ctr"/>
            <a:r>
              <a:rPr lang="fr-FR" sz="1400" dirty="0"/>
              <a:t>demande une page</a:t>
            </a:r>
          </a:p>
          <a:p>
            <a:pPr algn="ctr"/>
            <a:r>
              <a:rPr lang="fr-FR" sz="1400" dirty="0"/>
              <a:t>avec un formulaire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BFC00F3-E8F8-B14D-893B-07912143FA7E}"/>
              </a:ext>
            </a:extLst>
          </p:cNvPr>
          <p:cNvCxnSpPr>
            <a:cxnSpLocks/>
          </p:cNvCxnSpPr>
          <p:nvPr/>
        </p:nvCxnSpPr>
        <p:spPr>
          <a:xfrm flipV="1">
            <a:off x="2036236" y="2309625"/>
            <a:ext cx="2514598" cy="1"/>
          </a:xfrm>
          <a:prstGeom prst="straightConnector1">
            <a:avLst/>
          </a:prstGeom>
          <a:noFill/>
          <a:ln w="38100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" name="ZoneTexte 13">
            <a:extLst>
              <a:ext uri="{FF2B5EF4-FFF2-40B4-BE49-F238E27FC236}">
                <a16:creationId xmlns:a16="http://schemas.microsoft.com/office/drawing/2014/main" id="{11257B5A-A3EC-564E-95BB-BD401F6ED019}"/>
              </a:ext>
            </a:extLst>
          </p:cNvPr>
          <p:cNvSpPr txBox="1"/>
          <p:nvPr/>
        </p:nvSpPr>
        <p:spPr>
          <a:xfrm>
            <a:off x="3185043" y="1986318"/>
            <a:ext cx="6062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GET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C79B642B-C6E8-1543-B979-91EA7043EC69}"/>
              </a:ext>
            </a:extLst>
          </p:cNvPr>
          <p:cNvSpPr/>
          <p:nvPr/>
        </p:nvSpPr>
        <p:spPr>
          <a:xfrm>
            <a:off x="4610102" y="1876406"/>
            <a:ext cx="1591731" cy="87044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/>
              <a:t>Création</a:t>
            </a:r>
            <a:br>
              <a:rPr lang="fr-FR" sz="1400" dirty="0"/>
            </a:br>
            <a:r>
              <a:rPr lang="fr-FR" sz="1400" dirty="0"/>
              <a:t>d’un formulaire vide par défaut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9B455D11-BB5B-C940-AE8B-E04C4F441834}"/>
              </a:ext>
            </a:extLst>
          </p:cNvPr>
          <p:cNvSpPr/>
          <p:nvPr/>
        </p:nvSpPr>
        <p:spPr>
          <a:xfrm>
            <a:off x="828133" y="3824121"/>
            <a:ext cx="1725152" cy="653981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/>
              <a:t>L’utilisateur rempli </a:t>
            </a:r>
            <a:br>
              <a:rPr lang="fr-FR" sz="1400" dirty="0"/>
            </a:br>
            <a:r>
              <a:rPr lang="fr-FR" sz="1400" dirty="0"/>
              <a:t>le formulaire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82A932E-27EB-1D4A-BB69-35044EC21282}"/>
              </a:ext>
            </a:extLst>
          </p:cNvPr>
          <p:cNvCxnSpPr>
            <a:cxnSpLocks/>
          </p:cNvCxnSpPr>
          <p:nvPr/>
        </p:nvCxnSpPr>
        <p:spPr>
          <a:xfrm flipV="1">
            <a:off x="2603503" y="4146553"/>
            <a:ext cx="1751162" cy="1"/>
          </a:xfrm>
          <a:prstGeom prst="straightConnector1">
            <a:avLst/>
          </a:prstGeom>
          <a:noFill/>
          <a:ln w="38100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0" name="ZoneTexte 13">
            <a:extLst>
              <a:ext uri="{FF2B5EF4-FFF2-40B4-BE49-F238E27FC236}">
                <a16:creationId xmlns:a16="http://schemas.microsoft.com/office/drawing/2014/main" id="{903A7483-DF4C-2343-A24F-447443C92632}"/>
              </a:ext>
            </a:extLst>
          </p:cNvPr>
          <p:cNvSpPr txBox="1"/>
          <p:nvPr/>
        </p:nvSpPr>
        <p:spPr>
          <a:xfrm>
            <a:off x="2712127" y="3810879"/>
            <a:ext cx="1577676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/>
              <a:t>POST</a:t>
            </a:r>
          </a:p>
          <a:p>
            <a:pPr algn="ctr">
              <a:spcBef>
                <a:spcPts val="1200"/>
              </a:spcBef>
            </a:pPr>
            <a:r>
              <a:rPr lang="fr-FR" sz="1400" dirty="0"/>
              <a:t>avec les données</a:t>
            </a:r>
            <a:br>
              <a:rPr lang="fr-FR" sz="1400" dirty="0"/>
            </a:br>
            <a:r>
              <a:rPr lang="fr-FR" sz="1400" dirty="0"/>
              <a:t>du formulaire</a:t>
            </a:r>
          </a:p>
        </p:txBody>
      </p: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A244F3EF-5EEF-E04A-B8DB-E6FC11A7C776}"/>
              </a:ext>
            </a:extLst>
          </p:cNvPr>
          <p:cNvCxnSpPr>
            <a:cxnSpLocks/>
          </p:cNvCxnSpPr>
          <p:nvPr/>
        </p:nvCxnSpPr>
        <p:spPr>
          <a:xfrm rot="5400000">
            <a:off x="3081976" y="1457793"/>
            <a:ext cx="923673" cy="3724312"/>
          </a:xfrm>
          <a:prstGeom prst="bentConnector3">
            <a:avLst>
              <a:gd name="adj1" fmla="val 61916"/>
            </a:avLst>
          </a:prstGeom>
          <a:noFill/>
          <a:ln w="38100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0DEA46E6-B80B-BE4C-9567-E21DA4DA4271}"/>
              </a:ext>
            </a:extLst>
          </p:cNvPr>
          <p:cNvSpPr/>
          <p:nvPr/>
        </p:nvSpPr>
        <p:spPr>
          <a:xfrm>
            <a:off x="4406895" y="3786862"/>
            <a:ext cx="1650998" cy="71937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/>
              <a:t>Validation</a:t>
            </a:r>
            <a:br>
              <a:rPr lang="fr-FR" sz="1400" dirty="0"/>
            </a:br>
            <a:r>
              <a:rPr lang="fr-FR" sz="1400" dirty="0"/>
              <a:t>des données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38D1E8D-4A58-584F-A150-26F4B935955A}"/>
              </a:ext>
            </a:extLst>
          </p:cNvPr>
          <p:cNvCxnSpPr>
            <a:cxnSpLocks/>
          </p:cNvCxnSpPr>
          <p:nvPr/>
        </p:nvCxnSpPr>
        <p:spPr>
          <a:xfrm flipV="1">
            <a:off x="6127057" y="4146552"/>
            <a:ext cx="555141" cy="1"/>
          </a:xfrm>
          <a:prstGeom prst="straightConnector1">
            <a:avLst/>
          </a:prstGeom>
          <a:noFill/>
          <a:ln w="38100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8" name="Diamond 27">
            <a:extLst>
              <a:ext uri="{FF2B5EF4-FFF2-40B4-BE49-F238E27FC236}">
                <a16:creationId xmlns:a16="http://schemas.microsoft.com/office/drawing/2014/main" id="{71F0184D-AE7A-6B4D-B699-71A5ED2515A6}"/>
              </a:ext>
            </a:extLst>
          </p:cNvPr>
          <p:cNvSpPr/>
          <p:nvPr/>
        </p:nvSpPr>
        <p:spPr>
          <a:xfrm>
            <a:off x="6770781" y="3624059"/>
            <a:ext cx="1188900" cy="1071033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F82BC03-C4B9-1648-B76D-E2B72D8752ED}"/>
              </a:ext>
            </a:extLst>
          </p:cNvPr>
          <p:cNvSpPr/>
          <p:nvPr/>
        </p:nvSpPr>
        <p:spPr>
          <a:xfrm>
            <a:off x="6934849" y="3900321"/>
            <a:ext cx="9012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400" dirty="0">
                <a:solidFill>
                  <a:schemeClr val="bg1"/>
                </a:solidFill>
              </a:rPr>
              <a:t>Données</a:t>
            </a:r>
            <a:br>
              <a:rPr lang="fr-FR" sz="1400" dirty="0">
                <a:solidFill>
                  <a:schemeClr val="bg1"/>
                </a:solidFill>
              </a:rPr>
            </a:br>
            <a:r>
              <a:rPr lang="fr-FR" sz="1400" dirty="0">
                <a:solidFill>
                  <a:schemeClr val="bg1"/>
                </a:solidFill>
              </a:rPr>
              <a:t>valides ?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4A56298-2C17-F546-BE4F-DAFFA35CC5FE}"/>
              </a:ext>
            </a:extLst>
          </p:cNvPr>
          <p:cNvCxnSpPr>
            <a:cxnSpLocks/>
          </p:cNvCxnSpPr>
          <p:nvPr/>
        </p:nvCxnSpPr>
        <p:spPr>
          <a:xfrm rot="16200000" flipV="1">
            <a:off x="7119697" y="3343440"/>
            <a:ext cx="474133" cy="1"/>
          </a:xfrm>
          <a:prstGeom prst="straightConnector1">
            <a:avLst/>
          </a:prstGeom>
          <a:noFill/>
          <a:ln w="38100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4" name="ZoneTexte 13">
            <a:extLst>
              <a:ext uri="{FF2B5EF4-FFF2-40B4-BE49-F238E27FC236}">
                <a16:creationId xmlns:a16="http://schemas.microsoft.com/office/drawing/2014/main" id="{7293A084-06F0-F540-982A-8EFCA92310F3}"/>
              </a:ext>
            </a:extLst>
          </p:cNvPr>
          <p:cNvSpPr txBox="1"/>
          <p:nvPr/>
        </p:nvSpPr>
        <p:spPr>
          <a:xfrm>
            <a:off x="7356763" y="3234197"/>
            <a:ext cx="5597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Non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4F20F8D2-4C45-CD44-9581-7BA40BADE04C}"/>
              </a:ext>
            </a:extLst>
          </p:cNvPr>
          <p:cNvSpPr/>
          <p:nvPr/>
        </p:nvSpPr>
        <p:spPr>
          <a:xfrm>
            <a:off x="6523567" y="1920218"/>
            <a:ext cx="1725149" cy="1158567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/>
              <a:t>Création</a:t>
            </a:r>
            <a:br>
              <a:rPr lang="fr-FR" sz="1400" dirty="0"/>
            </a:br>
            <a:r>
              <a:rPr lang="fr-FR" sz="1400" dirty="0"/>
              <a:t>d’un formulaire rempli avec les données et un message d’erreur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AF85B123-BCD9-2B40-8C67-F4B9589974A0}"/>
              </a:ext>
            </a:extLst>
          </p:cNvPr>
          <p:cNvSpPr/>
          <p:nvPr/>
        </p:nvSpPr>
        <p:spPr>
          <a:xfrm>
            <a:off x="6728884" y="5259381"/>
            <a:ext cx="1315480" cy="791317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/>
              <a:t>Actions sur les données</a:t>
            </a:r>
          </a:p>
        </p:txBody>
      </p:sp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2EA0A0A0-DAC1-E741-8E2B-20CEA7F645AC}"/>
              </a:ext>
            </a:extLst>
          </p:cNvPr>
          <p:cNvCxnSpPr>
            <a:cxnSpLocks/>
          </p:cNvCxnSpPr>
          <p:nvPr/>
        </p:nvCxnSpPr>
        <p:spPr>
          <a:xfrm rot="10800000" flipV="1">
            <a:off x="5219701" y="2499502"/>
            <a:ext cx="1253067" cy="933350"/>
          </a:xfrm>
          <a:prstGeom prst="bentConnector3">
            <a:avLst>
              <a:gd name="adj1" fmla="val 12162"/>
            </a:avLst>
          </a:prstGeom>
          <a:noFill/>
          <a:ln w="38100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B4856CB-4AA8-804C-A341-4EBAA11A68D0}"/>
              </a:ext>
            </a:extLst>
          </p:cNvPr>
          <p:cNvCxnSpPr>
            <a:cxnSpLocks/>
          </p:cNvCxnSpPr>
          <p:nvPr/>
        </p:nvCxnSpPr>
        <p:spPr>
          <a:xfrm rot="5400000">
            <a:off x="7141248" y="4971472"/>
            <a:ext cx="431030" cy="1"/>
          </a:xfrm>
          <a:prstGeom prst="straightConnector1">
            <a:avLst/>
          </a:prstGeom>
          <a:noFill/>
          <a:ln w="38100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5" name="ZoneTexte 13">
            <a:extLst>
              <a:ext uri="{FF2B5EF4-FFF2-40B4-BE49-F238E27FC236}">
                <a16:creationId xmlns:a16="http://schemas.microsoft.com/office/drawing/2014/main" id="{4B47F649-59E4-8B49-B65A-0EFAF2FAF3C0}"/>
              </a:ext>
            </a:extLst>
          </p:cNvPr>
          <p:cNvSpPr txBox="1"/>
          <p:nvPr/>
        </p:nvSpPr>
        <p:spPr>
          <a:xfrm>
            <a:off x="7356763" y="4800252"/>
            <a:ext cx="5036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Oui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FFE76C1-B63C-7649-B69D-1365A451B684}"/>
              </a:ext>
            </a:extLst>
          </p:cNvPr>
          <p:cNvCxnSpPr>
            <a:cxnSpLocks/>
          </p:cNvCxnSpPr>
          <p:nvPr/>
        </p:nvCxnSpPr>
        <p:spPr>
          <a:xfrm flipH="1">
            <a:off x="2036236" y="5632561"/>
            <a:ext cx="2276625" cy="0"/>
          </a:xfrm>
          <a:prstGeom prst="straightConnector1">
            <a:avLst/>
          </a:prstGeom>
          <a:noFill/>
          <a:ln w="38100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5416136C-7DD1-DA45-AD12-7C89496BC683}"/>
              </a:ext>
            </a:extLst>
          </p:cNvPr>
          <p:cNvSpPr/>
          <p:nvPr/>
        </p:nvSpPr>
        <p:spPr>
          <a:xfrm>
            <a:off x="4389961" y="5236903"/>
            <a:ext cx="1650998" cy="791317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/>
              <a:t>Redirection</a:t>
            </a:r>
            <a:br>
              <a:rPr lang="fr-FR" sz="1400" dirty="0"/>
            </a:br>
            <a:r>
              <a:rPr lang="fr-FR" sz="1400" dirty="0"/>
              <a:t>vers une page de « succès »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9FBC7DA-1C85-4343-84E9-C7AB7B7E9A89}"/>
              </a:ext>
            </a:extLst>
          </p:cNvPr>
          <p:cNvCxnSpPr>
            <a:cxnSpLocks/>
          </p:cNvCxnSpPr>
          <p:nvPr/>
        </p:nvCxnSpPr>
        <p:spPr>
          <a:xfrm flipH="1" flipV="1">
            <a:off x="6109446" y="5618665"/>
            <a:ext cx="555141" cy="1"/>
          </a:xfrm>
          <a:prstGeom prst="straightConnector1">
            <a:avLst/>
          </a:prstGeom>
          <a:noFill/>
          <a:ln w="38100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72A728FF-7B48-D943-A24A-B6B9830CB0FA}"/>
              </a:ext>
            </a:extLst>
          </p:cNvPr>
          <p:cNvSpPr/>
          <p:nvPr/>
        </p:nvSpPr>
        <p:spPr>
          <a:xfrm>
            <a:off x="1423422" y="5391261"/>
            <a:ext cx="516467" cy="516467"/>
          </a:xfrm>
          <a:prstGeom prst="ellipse">
            <a:avLst/>
          </a:prstGeom>
          <a:solidFill>
            <a:schemeClr val="accent5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8381883E-A99C-A848-ACBD-D358F63E9F4E}"/>
              </a:ext>
            </a:extLst>
          </p:cNvPr>
          <p:cNvSpPr/>
          <p:nvPr/>
        </p:nvSpPr>
        <p:spPr>
          <a:xfrm>
            <a:off x="1505278" y="5473116"/>
            <a:ext cx="352754" cy="352754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E8C867B-2CBA-4C43-9D93-5A4A82BB4105}"/>
              </a:ext>
            </a:extLst>
          </p:cNvPr>
          <p:cNvSpPr txBox="1"/>
          <p:nvPr/>
        </p:nvSpPr>
        <p:spPr>
          <a:xfrm>
            <a:off x="1465089" y="5904935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Fin</a:t>
            </a:r>
          </a:p>
        </p:txBody>
      </p:sp>
      <p:pic>
        <p:nvPicPr>
          <p:cNvPr id="65" name="Google Shape;134;p22">
            <a:extLst>
              <a:ext uri="{FF2B5EF4-FFF2-40B4-BE49-F238E27FC236}">
                <a16:creationId xmlns:a16="http://schemas.microsoft.com/office/drawing/2014/main" id="{6E41042E-EEFA-2745-AFEE-45A5DD62EE57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70168" y="3091959"/>
            <a:ext cx="633900" cy="63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134;p22">
            <a:extLst>
              <a:ext uri="{FF2B5EF4-FFF2-40B4-BE49-F238E27FC236}">
                <a16:creationId xmlns:a16="http://schemas.microsoft.com/office/drawing/2014/main" id="{75BD06FD-8067-2A40-918B-F31D746A2315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85043" y="5328506"/>
            <a:ext cx="633900" cy="63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7676DD85-6E65-FF4D-A3E8-7EA6B76EDD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7185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8955" y="5240752"/>
            <a:ext cx="1021372" cy="1021372"/>
          </a:xfrm>
          <a:prstGeom prst="rect">
            <a:avLst/>
          </a:prstGeom>
        </p:spPr>
      </p:pic>
      <p:sp>
        <p:nvSpPr>
          <p:cNvPr id="3" name="Titre 2">
            <a:extLst>
              <a:ext uri="{FF2B5EF4-FFF2-40B4-BE49-F238E27FC236}">
                <a16:creationId xmlns:a16="http://schemas.microsoft.com/office/drawing/2014/main" id="{7921C1D7-9AAD-1441-9F6A-F19970F89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Front / Back – Application Web</a:t>
            </a:r>
          </a:p>
        </p:txBody>
      </p:sp>
      <p:sp>
        <p:nvSpPr>
          <p:cNvPr id="114" name="Google Shape;114;p21"/>
          <p:cNvSpPr txBox="1">
            <a:spLocks noGrp="1"/>
          </p:cNvSpPr>
          <p:nvPr>
            <p:ph sz="half" idx="1"/>
          </p:nvPr>
        </p:nvSpPr>
        <p:spPr>
          <a:xfrm>
            <a:off x="457200" y="1261534"/>
            <a:ext cx="8534400" cy="51398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fr-FR" dirty="0">
                <a:ea typeface="Calibri"/>
                <a:cs typeface="Calibri"/>
                <a:sym typeface="Calibri"/>
              </a:rPr>
              <a:t>Application web : </a:t>
            </a:r>
            <a:r>
              <a:rPr lang="fr-FR" b="1" dirty="0">
                <a:ea typeface="Calibri"/>
                <a:cs typeface="Calibri"/>
                <a:sym typeface="Calibri"/>
              </a:rPr>
              <a:t>exécutée sur le navigateur</a:t>
            </a:r>
            <a:r>
              <a:rPr lang="fr-FR" dirty="0">
                <a:ea typeface="Calibri"/>
                <a:cs typeface="Calibri"/>
                <a:sym typeface="Calibri"/>
              </a:rPr>
              <a:t>, interagit avec le serveur</a:t>
            </a:r>
          </a:p>
          <a:p>
            <a:pPr marL="914400" lvl="1" indent="-457200">
              <a:spcBef>
                <a:spcPts val="0"/>
              </a:spcBef>
              <a:buFont typeface="+mj-lt"/>
              <a:buAutoNum type="arabicPeriod"/>
            </a:pPr>
            <a:r>
              <a:rPr lang="fr-FR" dirty="0">
                <a:ea typeface="Calibri"/>
                <a:cs typeface="Calibri"/>
                <a:sym typeface="Calibri"/>
              </a:rPr>
              <a:t>Le serveur dispose de l’application web (HTML, CSS, JavaScript)</a:t>
            </a:r>
          </a:p>
          <a:p>
            <a:pPr marL="914400" lvl="1" indent="-457200">
              <a:spcBef>
                <a:spcPts val="0"/>
              </a:spcBef>
              <a:buFont typeface="+mj-lt"/>
              <a:buAutoNum type="arabicPeriod"/>
            </a:pPr>
            <a:r>
              <a:rPr lang="fr-FR" dirty="0">
                <a:ea typeface="Calibri"/>
                <a:cs typeface="Calibri"/>
                <a:sym typeface="Calibri"/>
              </a:rPr>
              <a:t>L’utilisateur récupère l’application (GET)</a:t>
            </a:r>
          </a:p>
          <a:p>
            <a:pPr marL="914400" lvl="1" indent="-457200">
              <a:spcBef>
                <a:spcPts val="0"/>
              </a:spcBef>
              <a:buFont typeface="+mj-lt"/>
              <a:buAutoNum type="arabicPeriod"/>
            </a:pPr>
            <a:r>
              <a:rPr lang="fr-FR" dirty="0">
                <a:ea typeface="Calibri"/>
                <a:cs typeface="Calibri"/>
                <a:sym typeface="Calibri"/>
              </a:rPr>
              <a:t>L’application s’exécute dans le navigateur (JavaScript)</a:t>
            </a:r>
          </a:p>
          <a:p>
            <a:pPr marL="914400" lvl="1" indent="-457200">
              <a:spcBef>
                <a:spcPts val="0"/>
              </a:spcBef>
              <a:buFont typeface="+mj-lt"/>
              <a:buAutoNum type="arabicPeriod"/>
            </a:pPr>
            <a:r>
              <a:rPr lang="fr-FR" dirty="0">
                <a:ea typeface="Calibri"/>
                <a:cs typeface="Calibri"/>
                <a:sym typeface="Calibri"/>
              </a:rPr>
              <a:t>L’application interagit avec le serveur qui renvoi des ressources (JSON, HTML, images, etc.)</a:t>
            </a:r>
          </a:p>
        </p:txBody>
      </p:sp>
      <p:sp>
        <p:nvSpPr>
          <p:cNvPr id="16" name="Espace réservé de la date 3">
            <a:extLst>
              <a:ext uri="{FF2B5EF4-FFF2-40B4-BE49-F238E27FC236}">
                <a16:creationId xmlns:a16="http://schemas.microsoft.com/office/drawing/2014/main" id="{85DB5E53-2306-A342-90BB-BD43A00D539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1702" y="6654800"/>
            <a:ext cx="2133600" cy="206375"/>
          </a:xfrm>
        </p:spPr>
        <p:txBody>
          <a:bodyPr/>
          <a:lstStyle/>
          <a:p>
            <a:fld id="{BB2FA04C-1355-4CE6-8050-4BD994E23BD5}" type="datetime4">
              <a:rPr lang="fr-FR" smtClean="0"/>
              <a:t>5 juin 2019</a:t>
            </a:fld>
            <a:endParaRPr lang="fr-FR" dirty="0"/>
          </a:p>
        </p:txBody>
      </p:sp>
      <p:sp>
        <p:nvSpPr>
          <p:cNvPr id="17" name="Espace réservé du pied de page 4">
            <a:extLst>
              <a:ext uri="{FF2B5EF4-FFF2-40B4-BE49-F238E27FC236}">
                <a16:creationId xmlns:a16="http://schemas.microsoft.com/office/drawing/2014/main" id="{815F5B13-8167-B446-B71B-F51C00AFC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39530" y="6654800"/>
            <a:ext cx="5257800" cy="206375"/>
          </a:xfrm>
        </p:spPr>
        <p:txBody>
          <a:bodyPr/>
          <a:lstStyle/>
          <a:p>
            <a:r>
              <a:rPr lang="fr-FR"/>
              <a:t>DIU NSI</a:t>
            </a:r>
          </a:p>
        </p:txBody>
      </p:sp>
      <p:sp>
        <p:nvSpPr>
          <p:cNvPr id="18" name="Espace réservé du numéro de diapositive 5">
            <a:extLst>
              <a:ext uri="{FF2B5EF4-FFF2-40B4-BE49-F238E27FC236}">
                <a16:creationId xmlns:a16="http://schemas.microsoft.com/office/drawing/2014/main" id="{2715BE8D-4266-ED42-B897-EC095C7BB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553200"/>
            <a:ext cx="457200" cy="304800"/>
          </a:xfrm>
        </p:spPr>
        <p:txBody>
          <a:bodyPr/>
          <a:lstStyle/>
          <a:p>
            <a:fld id="{DCE37727-CC04-7A46-938D-2CCFF056F773}" type="slidenum">
              <a:rPr lang="fr-FR" smtClean="0"/>
              <a:pPr/>
              <a:t>9</a:t>
            </a:fld>
            <a:endParaRPr lang="fr-FR" dirty="0"/>
          </a:p>
        </p:txBody>
      </p:sp>
      <p:pic>
        <p:nvPicPr>
          <p:cNvPr id="23" name="Google Shape;113;p21">
            <a:extLst>
              <a:ext uri="{FF2B5EF4-FFF2-40B4-BE49-F238E27FC236}">
                <a16:creationId xmlns:a16="http://schemas.microsoft.com/office/drawing/2014/main" id="{C0090C7A-07F8-9343-AACB-DB32A461D777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96857" y="4086636"/>
            <a:ext cx="1570286" cy="150983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" name="Google Shape;117;p21">
            <a:extLst>
              <a:ext uri="{FF2B5EF4-FFF2-40B4-BE49-F238E27FC236}">
                <a16:creationId xmlns:a16="http://schemas.microsoft.com/office/drawing/2014/main" id="{2009DA93-BAF0-2B4E-AA1B-D0300E63BD6E}"/>
              </a:ext>
            </a:extLst>
          </p:cNvPr>
          <p:cNvCxnSpPr>
            <a:cxnSpLocks/>
          </p:cNvCxnSpPr>
          <p:nvPr/>
        </p:nvCxnSpPr>
        <p:spPr>
          <a:xfrm>
            <a:off x="2461603" y="4579192"/>
            <a:ext cx="2536294" cy="0"/>
          </a:xfrm>
          <a:prstGeom prst="straightConnector1">
            <a:avLst/>
          </a:prstGeom>
          <a:noFill/>
          <a:ln w="38100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25" name="Image 10">
            <a:extLst>
              <a:ext uri="{FF2B5EF4-FFF2-40B4-BE49-F238E27FC236}">
                <a16:creationId xmlns:a16="http://schemas.microsoft.com/office/drawing/2014/main" id="{CA3DDE2F-D277-5044-AB80-87C4981DF0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4456850"/>
            <a:ext cx="1929052" cy="1112420"/>
          </a:xfrm>
          <a:prstGeom prst="rect">
            <a:avLst/>
          </a:prstGeom>
        </p:spPr>
      </p:pic>
      <p:cxnSp>
        <p:nvCxnSpPr>
          <p:cNvPr id="26" name="Google Shape;133;p22">
            <a:extLst>
              <a:ext uri="{FF2B5EF4-FFF2-40B4-BE49-F238E27FC236}">
                <a16:creationId xmlns:a16="http://schemas.microsoft.com/office/drawing/2014/main" id="{0E467C43-0234-C44D-842E-1E61FC0F55A1}"/>
              </a:ext>
            </a:extLst>
          </p:cNvPr>
          <p:cNvCxnSpPr>
            <a:cxnSpLocks/>
          </p:cNvCxnSpPr>
          <p:nvPr/>
        </p:nvCxnSpPr>
        <p:spPr>
          <a:xfrm flipH="1">
            <a:off x="2461603" y="4929795"/>
            <a:ext cx="2487433" cy="0"/>
          </a:xfrm>
          <a:prstGeom prst="straightConnector1">
            <a:avLst/>
          </a:prstGeom>
          <a:noFill/>
          <a:ln w="38100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7" name="Google Shape;116;p21">
            <a:extLst>
              <a:ext uri="{FF2B5EF4-FFF2-40B4-BE49-F238E27FC236}">
                <a16:creationId xmlns:a16="http://schemas.microsoft.com/office/drawing/2014/main" id="{E7E7CDCA-10F5-064E-BA24-85BC703673F8}"/>
              </a:ext>
            </a:extLst>
          </p:cNvPr>
          <p:cNvSpPr/>
          <p:nvPr/>
        </p:nvSpPr>
        <p:spPr>
          <a:xfrm>
            <a:off x="2781244" y="4191603"/>
            <a:ext cx="1818786" cy="1299897"/>
          </a:xfrm>
          <a:prstGeom prst="cloud">
            <a:avLst/>
          </a:prstGeom>
          <a:solidFill>
            <a:srgbClr val="9FC5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" name="Google Shape;134;p22">
            <a:extLst>
              <a:ext uri="{FF2B5EF4-FFF2-40B4-BE49-F238E27FC236}">
                <a16:creationId xmlns:a16="http://schemas.microsoft.com/office/drawing/2014/main" id="{29D469E5-C606-CF48-847E-76BDC68DDB2A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11315" y="4923802"/>
            <a:ext cx="633900" cy="6339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ZoneTexte 13">
            <a:extLst>
              <a:ext uri="{FF2B5EF4-FFF2-40B4-BE49-F238E27FC236}">
                <a16:creationId xmlns:a16="http://schemas.microsoft.com/office/drawing/2014/main" id="{F0F4FF03-2B6B-8E49-B85C-4AF68DC2E805}"/>
              </a:ext>
            </a:extLst>
          </p:cNvPr>
          <p:cNvSpPr txBox="1"/>
          <p:nvPr/>
        </p:nvSpPr>
        <p:spPr>
          <a:xfrm>
            <a:off x="2990402" y="4299467"/>
            <a:ext cx="1475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GET / POST</a:t>
            </a:r>
          </a:p>
        </p:txBody>
      </p:sp>
      <p:pic>
        <p:nvPicPr>
          <p:cNvPr id="30" name="Picture 2" descr="Image associÃ©e">
            <a:extLst>
              <a:ext uri="{FF2B5EF4-FFF2-40B4-BE49-F238E27FC236}">
                <a16:creationId xmlns:a16="http://schemas.microsoft.com/office/drawing/2014/main" id="{A2D0C2E4-8513-7147-BB59-058570FAD9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9641" y="4257132"/>
            <a:ext cx="1095219" cy="1082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Image 1">
            <a:extLst>
              <a:ext uri="{FF2B5EF4-FFF2-40B4-BE49-F238E27FC236}">
                <a16:creationId xmlns:a16="http://schemas.microsoft.com/office/drawing/2014/main" id="{78A4C6F8-4D1B-604F-B654-F8451DC103D9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47484" y="4313998"/>
            <a:ext cx="1025943" cy="1025943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015711" y="5013333"/>
            <a:ext cx="627426" cy="627426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32" name="Image 3">
            <a:extLst>
              <a:ext uri="{FF2B5EF4-FFF2-40B4-BE49-F238E27FC236}">
                <a16:creationId xmlns:a16="http://schemas.microsoft.com/office/drawing/2014/main" id="{2799D9D7-0145-2546-87F7-D2F5D243693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705893" y="5020025"/>
            <a:ext cx="684514" cy="684514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351294821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Personnalisée 17">
      <a:dk1>
        <a:srgbClr val="000000"/>
      </a:dk1>
      <a:lt1>
        <a:srgbClr val="FFFFFF"/>
      </a:lt1>
      <a:dk2>
        <a:srgbClr val="BEAD8A"/>
      </a:dk2>
      <a:lt2>
        <a:srgbClr val="443A31"/>
      </a:lt2>
      <a:accent1>
        <a:srgbClr val="009DE0"/>
      </a:accent1>
      <a:accent2>
        <a:srgbClr val="63C6F5"/>
      </a:accent2>
      <a:accent3>
        <a:srgbClr val="9FDAF9"/>
      </a:accent3>
      <a:accent4>
        <a:srgbClr val="9F3E91"/>
      </a:accent4>
      <a:accent5>
        <a:srgbClr val="DACC52"/>
      </a:accent5>
      <a:accent6>
        <a:srgbClr val="EC6C43"/>
      </a:accent6>
      <a:hlink>
        <a:srgbClr val="9F3E91"/>
      </a:hlink>
      <a:folHlink>
        <a:srgbClr val="34B1A9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2514</TotalTime>
  <Words>468</Words>
  <Application>Microsoft Macintosh PowerPoint</Application>
  <PresentationFormat>On-screen Show (4:3)</PresentationFormat>
  <Paragraphs>114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Brix Slab Bold</vt:lpstr>
      <vt:lpstr>Calibri</vt:lpstr>
      <vt:lpstr>Lucida Grande</vt:lpstr>
      <vt:lpstr>Source Code Pro</vt:lpstr>
      <vt:lpstr>Wingdings</vt:lpstr>
      <vt:lpstr>Thème Office</vt:lpstr>
      <vt:lpstr>PowerPoint Presentation</vt:lpstr>
      <vt:lpstr>Bloc 1</vt:lpstr>
      <vt:lpstr>Front et Back</vt:lpstr>
      <vt:lpstr>Front – HTML, CSS, JavaScript</vt:lpstr>
      <vt:lpstr>Back – PHP, C#, Java, JavaScript, Ruby, …</vt:lpstr>
      <vt:lpstr>Front / Back – Pages Statiques</vt:lpstr>
      <vt:lpstr>Front / Back – Pages Dynamiques - Moteur</vt:lpstr>
      <vt:lpstr>Exemple – Formulaire</vt:lpstr>
      <vt:lpstr>Front / Back – Application Web</vt:lpstr>
      <vt:lpstr>Résumé</vt:lpstr>
    </vt:vector>
  </TitlesOfParts>
  <Company>UBx1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université Bx1</dc:creator>
  <cp:lastModifiedBy>Pierre Bénard</cp:lastModifiedBy>
  <cp:revision>98</cp:revision>
  <dcterms:created xsi:type="dcterms:W3CDTF">2013-12-13T12:27:54Z</dcterms:created>
  <dcterms:modified xsi:type="dcterms:W3CDTF">2019-06-06T14:50:22Z</dcterms:modified>
</cp:coreProperties>
</file>