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59" r:id="rId4"/>
    <p:sldId id="265" r:id="rId5"/>
    <p:sldId id="258" r:id="rId6"/>
    <p:sldId id="260" r:id="rId7"/>
    <p:sldId id="267" r:id="rId8"/>
    <p:sldId id="261" r:id="rId9"/>
    <p:sldId id="266" r:id="rId10"/>
    <p:sldId id="264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DFF"/>
    <a:srgbClr val="569CD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6"/>
    <p:restoredTop sz="94728"/>
  </p:normalViewPr>
  <p:slideViewPr>
    <p:cSldViewPr snapToGrid="0" snapToObjects="1">
      <p:cViewPr varScale="1">
        <p:scale>
          <a:sx n="187" d="100"/>
          <a:sy n="187" d="100"/>
        </p:scale>
        <p:origin x="208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première ligne est le prologue. Il précise que le reste du texte est du HTML.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texte contient ensuite des balises ouvrantes et fermantes (`&lt;html&gt;` et `&lt;/html&gt;`) ou encore (`&lt;/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et `&lt;/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L'imbrication des balises ouvrantes et fermantes constitue un arbre (qui est marqué ici par l'indentation du texte mais ce n'est pas obligatoire).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Chaque balise a une signification. Notre exemple contient les balises suivantes : 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`&lt;html&gt;` : Représente la racine de l'arbre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contient les informations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méta-données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 page HTML.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&gt;` : Cette balise permet de donner un titre à la page. Ce titre sera affiché par le navigateur dans l'onglet.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`&lt;body&gt;` : Cette balise représente le contenu de la page. Ce contenu sera affiché par le navigateur.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82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81C4219-47FF-4375-968D-EABA4A212953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 err="1"/>
              <a:t>reptiumende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re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omnisinis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dolori</a:t>
            </a:r>
            <a:r>
              <a:rPr lang="fr-FR" sz="1200" baseline="30000" dirty="0"/>
              <a:t> </a:t>
            </a:r>
            <a:r>
              <a:rPr lang="fr-FR" sz="1200" baseline="30000" dirty="0" err="1"/>
              <a:t>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 err="1">
                <a:solidFill>
                  <a:srgbClr val="FFFFFF"/>
                </a:solidFill>
              </a:rPr>
              <a:t>Itas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eaquis</a:t>
            </a:r>
            <a:r>
              <a:rPr lang="fr-FR" baseline="30000" dirty="0">
                <a:solidFill>
                  <a:srgbClr val="FFFFFF"/>
                </a:solidFill>
              </a:rPr>
              <a:t> et </a:t>
            </a:r>
            <a:r>
              <a:rPr lang="fr-FR" b="1" baseline="30000" dirty="0" err="1">
                <a:solidFill>
                  <a:srgbClr val="FFFFFF"/>
                </a:solidFill>
              </a:rPr>
              <a:t>excerferum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="1" baseline="30000" dirty="0" err="1">
                <a:solidFill>
                  <a:srgbClr val="FFFFFF"/>
                </a:solidFill>
              </a:rPr>
              <a:t>nuscien</a:t>
            </a:r>
            <a:r>
              <a:rPr lang="fr-FR" b="1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ditione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dic</a:t>
            </a:r>
            <a:r>
              <a:rPr lang="fr-FR" baseline="30000" dirty="0">
                <a:solidFill>
                  <a:srgbClr val="FFFFFF"/>
                </a:solidFill>
              </a:rPr>
              <a:t> tem </a:t>
            </a:r>
            <a:r>
              <a:rPr lang="fr-FR" baseline="30000" dirty="0" err="1">
                <a:solidFill>
                  <a:srgbClr val="FFFFFF"/>
                </a:solidFill>
              </a:rPr>
              <a:t>hiciliciist</a:t>
            </a:r>
            <a:r>
              <a:rPr lang="fr-FR" baseline="30000" dirty="0">
                <a:solidFill>
                  <a:srgbClr val="FFFFFF"/>
                </a:solidFill>
              </a:rPr>
              <a:t>, con rem </a:t>
            </a:r>
            <a:r>
              <a:rPr lang="fr-FR" baseline="30000" dirty="0" err="1">
                <a:solidFill>
                  <a:srgbClr val="FFFFFF"/>
                </a:solidFill>
              </a:rPr>
              <a:t>aut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volest</a:t>
            </a:r>
            <a:r>
              <a:rPr lang="fr-FR" baseline="30000" dirty="0">
                <a:solidFill>
                  <a:srgbClr val="FFFFFF"/>
                </a:solidFill>
              </a:rPr>
              <a:t>, </a:t>
            </a:r>
            <a:r>
              <a:rPr lang="fr-FR" baseline="30000" dirty="0" err="1">
                <a:solidFill>
                  <a:srgbClr val="FFFFFF"/>
                </a:solidFill>
              </a:rPr>
              <a:t>sedi</a:t>
            </a:r>
            <a:r>
              <a:rPr lang="fr-FR" baseline="30000" dirty="0">
                <a:solidFill>
                  <a:srgbClr val="FFFFFF"/>
                </a:solidFill>
              </a:rPr>
              <a:t> doles </a:t>
            </a:r>
            <a:r>
              <a:rPr lang="fr-FR" baseline="30000" dirty="0" err="1">
                <a:solidFill>
                  <a:srgbClr val="FFFFFF"/>
                </a:solidFill>
              </a:rPr>
              <a:t>erro</a:t>
            </a:r>
            <a:r>
              <a:rPr lang="fr-FR" baseline="30000" dirty="0">
                <a:solidFill>
                  <a:srgbClr val="FFFFFF"/>
                </a:solidFill>
              </a:rPr>
              <a:t> te sa </a:t>
            </a:r>
            <a:r>
              <a:rPr lang="fr-FR" baseline="30000" dirty="0" err="1">
                <a:solidFill>
                  <a:srgbClr val="FFFFFF"/>
                </a:solidFill>
              </a:rPr>
              <a:t>sam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volum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dolumqui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aceprae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eicipsa</a:t>
            </a:r>
            <a:r>
              <a:rPr lang="fr-FR" baseline="30000" dirty="0">
                <a:solidFill>
                  <a:srgbClr val="FFFFFF"/>
                </a:solidFill>
              </a:rPr>
              <a:t> </a:t>
            </a:r>
            <a:r>
              <a:rPr lang="fr-FR" baseline="30000" dirty="0" err="1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 err="1"/>
              <a:t>Itas</a:t>
            </a:r>
            <a:r>
              <a:rPr lang="fr-FR" sz="3200" b="1" baseline="30000" dirty="0"/>
              <a:t> </a:t>
            </a:r>
            <a:r>
              <a:rPr lang="fr-FR" sz="3200" b="1" baseline="30000" dirty="0" err="1"/>
              <a:t>eaquis</a:t>
            </a:r>
            <a:r>
              <a:rPr lang="fr-FR" sz="3200" b="1" baseline="30000" dirty="0"/>
              <a:t> et </a:t>
            </a:r>
          </a:p>
          <a:p>
            <a:pPr>
              <a:buSzPct val="90000"/>
            </a:pPr>
            <a:r>
              <a:rPr lang="fr-FR" sz="2400" b="1" baseline="30000" dirty="0" err="1"/>
              <a:t>excerferum</a:t>
            </a:r>
            <a:r>
              <a:rPr lang="fr-FR" sz="2400" b="1" baseline="30000" dirty="0"/>
              <a:t> </a:t>
            </a:r>
            <a:r>
              <a:rPr lang="fr-FR" sz="2400" b="1" baseline="30000" dirty="0" err="1"/>
              <a:t>nuscien</a:t>
            </a:r>
            <a:r>
              <a:rPr lang="fr-FR" sz="2400" b="1" baseline="30000" dirty="0"/>
              <a:t> </a:t>
            </a:r>
            <a:r>
              <a:rPr lang="fr-FR" sz="2400" baseline="30000" dirty="0" err="1"/>
              <a:t>ditione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dic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hiciliciist</a:t>
            </a:r>
            <a:r>
              <a:rPr lang="fr-FR" sz="2400" baseline="30000" dirty="0"/>
              <a:t>, con rem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volest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sedi</a:t>
            </a:r>
            <a:r>
              <a:rPr lang="fr-FR" sz="2400" baseline="30000" dirty="0"/>
              <a:t> doles </a:t>
            </a:r>
            <a:r>
              <a:rPr lang="fr-FR" sz="2400" baseline="30000" dirty="0" err="1"/>
              <a:t>erro</a:t>
            </a:r>
            <a:r>
              <a:rPr lang="fr-FR" sz="2400" baseline="30000" dirty="0"/>
              <a:t> te sa </a:t>
            </a:r>
            <a:r>
              <a:rPr lang="fr-FR" sz="2400" baseline="30000" dirty="0" err="1"/>
              <a:t>sam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volum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dolumqui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aceprae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eicipsa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pelesequod</a:t>
            </a:r>
            <a:r>
              <a:rPr lang="fr-FR" sz="2400" baseline="30000" dirty="0"/>
              <a:t> que cum </a:t>
            </a:r>
            <a:r>
              <a:rPr lang="fr-FR" sz="2400" baseline="30000" dirty="0" err="1"/>
              <a:t>hicieni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hillant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endi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consequ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iduciet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lab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</a:t>
            </a:r>
            <a:r>
              <a:rPr lang="fr-FR" sz="2400" baseline="30000" dirty="0" err="1"/>
              <a:t>aut</a:t>
            </a:r>
            <a:r>
              <a:rPr lang="fr-FR" sz="2400" baseline="30000" dirty="0"/>
              <a:t>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1E3CCF4-D669-4BB6-B0BE-EE495E88AE6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excerferum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ditione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dic</a:t>
            </a:r>
            <a:r>
              <a:rPr lang="fr-FR" sz="2800" b="1" i="0" baseline="30000" dirty="0"/>
              <a:t> tem </a:t>
            </a:r>
            <a:r>
              <a:rPr lang="fr-FR" sz="2800" b="1" i="0" baseline="30000" dirty="0" err="1"/>
              <a:t>hiciliciist</a:t>
            </a:r>
            <a:r>
              <a:rPr lang="fr-FR" sz="2800" b="1" i="0" baseline="30000" dirty="0"/>
              <a:t>, con rem </a:t>
            </a:r>
            <a:r>
              <a:rPr lang="fr-FR" sz="2800" b="1" i="0" baseline="30000" dirty="0" err="1"/>
              <a:t>aut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volest</a:t>
            </a:r>
            <a:r>
              <a:rPr lang="fr-FR" sz="2800" b="1" i="0" baseline="30000" dirty="0"/>
              <a:t>, </a:t>
            </a:r>
            <a:r>
              <a:rPr lang="fr-FR" sz="2800" b="1" i="0" baseline="30000" dirty="0" err="1"/>
              <a:t>sedi</a:t>
            </a:r>
            <a:r>
              <a:rPr lang="fr-FR" sz="2800" b="1" i="0" baseline="30000" dirty="0"/>
              <a:t>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52B8B1-858B-4633-AE57-5B6CA9292F2B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DIU NSI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75" indent="-447675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Char char="→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all.asp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JavaScript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JavaScript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28600" y="1288404"/>
            <a:ext cx="8644466" cy="4890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b="1" dirty="0"/>
              <a:t> </a:t>
            </a:r>
            <a:r>
              <a:rPr lang="fr-FR" sz="2400" dirty="0"/>
              <a:t>JavaScript </a:t>
            </a:r>
          </a:p>
          <a:p>
            <a:pPr lvl="1"/>
            <a:r>
              <a:rPr lang="fr-FR" sz="2000" dirty="0"/>
              <a:t>1995 (début),  ECMA standard (1997), </a:t>
            </a:r>
            <a:r>
              <a:rPr lang="fr-FR" sz="2000" dirty="0" err="1"/>
              <a:t>ECMAScript</a:t>
            </a:r>
            <a:r>
              <a:rPr lang="fr-FR" sz="2000" dirty="0"/>
              <a:t> (2018)</a:t>
            </a:r>
          </a:p>
          <a:p>
            <a:pPr marL="400050" indent="-400050"/>
            <a:r>
              <a:rPr lang="fr-FR" sz="2400" dirty="0"/>
              <a:t>Exécuté dans un navigateur web</a:t>
            </a:r>
          </a:p>
          <a:p>
            <a:pPr lvl="1"/>
            <a:r>
              <a:rPr lang="fr-FR" sz="2000" dirty="0"/>
              <a:t>Chrome, Firefox, Safari, etc.</a:t>
            </a:r>
          </a:p>
          <a:p>
            <a:pPr marL="400050" indent="-400050"/>
            <a:r>
              <a:rPr lang="fr-FR" sz="2400" dirty="0"/>
              <a:t>Programme le comportement des pages web</a:t>
            </a:r>
          </a:p>
          <a:p>
            <a:pPr lvl="1"/>
            <a:r>
              <a:rPr lang="fr-FR" sz="2000" dirty="0"/>
              <a:t>Ajouter, changer et retirer tous les éléments et les attributs HTML.</a:t>
            </a:r>
          </a:p>
          <a:p>
            <a:pPr lvl="1"/>
            <a:r>
              <a:rPr lang="fr-FR" sz="2000" dirty="0"/>
              <a:t>Ajouter, changer et retirer tous les styles CSS. </a:t>
            </a:r>
          </a:p>
          <a:p>
            <a:pPr lvl="1"/>
            <a:r>
              <a:rPr lang="fr-FR" sz="2000" dirty="0"/>
              <a:t>Ajouter, changer, retirer et réagir aux événements HTML.</a:t>
            </a:r>
          </a:p>
          <a:p>
            <a:pPr marL="400050" indent="-400050">
              <a:spcBef>
                <a:spcPts val="1176"/>
              </a:spcBef>
            </a:pPr>
            <a:r>
              <a:rPr lang="fr-FR" sz="2400" dirty="0"/>
              <a:t>Utilisé dans d'autres contextes</a:t>
            </a:r>
          </a:p>
          <a:p>
            <a:pPr lvl="1"/>
            <a:r>
              <a:rPr lang="fr-FR" sz="2000" dirty="0"/>
              <a:t>Programmes de bureau et serveur</a:t>
            </a:r>
          </a:p>
        </p:txBody>
      </p:sp>
    </p:spTree>
    <p:extLst>
      <p:ext uri="{BB962C8B-B14F-4D97-AF65-F5344CB8AC3E}">
        <p14:creationId xmlns:p14="http://schemas.microsoft.com/office/powerpoint/2010/main" val="1557939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Interprétation(s)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Asynchrone et événementiel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HTML et JavaScript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1C67-BE04-4C5F-B0EE-E01220C9093A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63109"/>
            <a:ext cx="8644466" cy="5115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Lorsqu'une page Web est chargée, le navigateur crée </a:t>
            </a:r>
            <a:br>
              <a:rPr lang="fr-FR" sz="2400" dirty="0"/>
            </a:br>
            <a:r>
              <a:rPr lang="fr-FR" sz="2400" dirty="0"/>
              <a:t>un Document Object Model (DOM) </a:t>
            </a:r>
          </a:p>
          <a:p>
            <a:pPr marL="400050" indent="-400050"/>
            <a:r>
              <a:rPr lang="fr-FR" sz="2400" dirty="0"/>
              <a:t>Le code JavaScript s'exécute sur le DOM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3E1559-D605-C945-85DB-066CD93FE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0512" y="2371680"/>
            <a:ext cx="4042976" cy="41815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C37172-BD25-FF4A-8EF0-B0746183C81E}"/>
              </a:ext>
            </a:extLst>
          </p:cNvPr>
          <p:cNvSpPr/>
          <p:nvPr/>
        </p:nvSpPr>
        <p:spPr>
          <a:xfrm rot="16200000">
            <a:off x="595944" y="4507631"/>
            <a:ext cx="3555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33388" algn="l"/>
              </a:tabLst>
            </a:pP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Source : https://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commons.wikimedia.org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/wiki/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File:DOM-model.svg</a:t>
            </a:r>
            <a:br>
              <a:rPr lang="fr-FR" sz="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Birger Eriksson [CC BY-SA 3.0</a:t>
            </a:r>
            <a:endParaRPr lang="fr-FR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4426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Ajouter le code JavaScript dans la page HTML </a:t>
            </a:r>
            <a:br>
              <a:rPr lang="fr-FR" sz="2400" dirty="0"/>
            </a:br>
            <a:r>
              <a:rPr lang="fr-FR" sz="2400" dirty="0"/>
              <a:t>à l'intérieur d'une balise </a:t>
            </a:r>
            <a:r>
              <a:rPr lang="fr-FR" sz="2400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  <a:r>
              <a:rPr lang="fr-FR" sz="2400" b="1" dirty="0">
                <a:solidFill>
                  <a:srgbClr val="990000"/>
                </a:solidFill>
                <a:latin typeface="+mj-lt"/>
                <a:ea typeface="Source Code Pro" panose="020B0509030403020204" pitchFamily="49" charset="0"/>
              </a:rPr>
              <a:t> </a:t>
            </a:r>
            <a:r>
              <a:rPr lang="fr-FR" sz="2400" dirty="0">
                <a:latin typeface="+mj-lt"/>
              </a:rPr>
              <a:t>:</a:t>
            </a:r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400050" indent="-400050"/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555710" y="1981138"/>
            <a:ext cx="8032580" cy="4030702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&lt;script&gt;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window.addEventListener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('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load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', </a:t>
            </a:r>
            <a:r>
              <a:rPr lang="fr-FR" altLang="fr-FR" dirty="0" err="1">
                <a:solidFill>
                  <a:srgbClr val="00B050"/>
                </a:solidFill>
                <a:latin typeface="Source Code Pro" panose="020B0509030403020204"/>
              </a:rPr>
              <a:t>function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() {     </a:t>
            </a:r>
          </a:p>
          <a:p>
            <a:pPr marL="962025" lvl="2">
              <a:spcBef>
                <a:spcPct val="20000"/>
              </a:spcBef>
              <a:buClr>
                <a:schemeClr val="accent6"/>
              </a:buClr>
            </a:pPr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); });  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0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 txBox="1">
            <a:spLocks/>
          </p:cNvSpPr>
          <p:nvPr/>
        </p:nvSpPr>
        <p:spPr>
          <a:xfrm>
            <a:off x="228600" y="1058026"/>
            <a:ext cx="8644466" cy="5569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/>
            <a:r>
              <a:rPr lang="fr-FR" sz="2400" dirty="0"/>
              <a:t>Mettre le code JavaScript  dans un fichier externe </a:t>
            </a:r>
            <a:r>
              <a:rPr lang="fr-FR" dirty="0"/>
              <a:t>(.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et pointer ce fichier depuis le HTML :</a:t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HTML et JavaScript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901701" y="1617794"/>
            <a:ext cx="7130005" cy="756916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 err="1">
                <a:solidFill>
                  <a:srgbClr val="6F42C1"/>
                </a:solidFill>
                <a:latin typeface="Source Code Pro" panose="020B0509030403020204"/>
              </a:rPr>
              <a:t>console</a:t>
            </a:r>
            <a:r>
              <a:rPr lang="fr-FR" alt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log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'Cette fonction est exécutée une fois quand la page est chargée.'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D5231-2525-CD45-A28E-5EE4CDC138F5}"/>
              </a:ext>
            </a:extLst>
          </p:cNvPr>
          <p:cNvSpPr/>
          <p:nvPr/>
        </p:nvSpPr>
        <p:spPr>
          <a:xfrm>
            <a:off x="880443" y="3094629"/>
            <a:ext cx="5233754" cy="3224284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&lt;!DOCTYPE html&gt;</a:t>
            </a:r>
          </a:p>
          <a:p>
            <a:pPr marL="47625" indent="0">
              <a:buFont typeface="Brix Slab Bold" pitchFamily="50" charset="0"/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&lt;html&gt;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</a:p>
          <a:p>
            <a:pPr marL="742950" lvl="2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charset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utf-8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/&gt; 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</a:t>
            </a:r>
            <a:r>
              <a:rPr lang="fr-FR" dirty="0" err="1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head</a:t>
            </a: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&lt;body&gt;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&lt;script </a:t>
            </a:r>
            <a:r>
              <a:rPr lang="fr-FR" altLang="fr-FR" b="1" dirty="0" err="1">
                <a:solidFill>
                  <a:srgbClr val="008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src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="</a:t>
            </a:r>
            <a:r>
              <a:rPr lang="fr-FR" altLang="fr-FR" b="1" dirty="0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./</a:t>
            </a:r>
            <a:r>
              <a:rPr lang="fr-FR" altLang="fr-FR" b="1" dirty="0" err="1">
                <a:solidFill>
                  <a:srgbClr val="99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script.js</a:t>
            </a:r>
            <a:r>
              <a:rPr 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pPr marL="760413" lvl="1">
              <a:spcBef>
                <a:spcPct val="20000"/>
              </a:spcBef>
              <a:buClr>
                <a:schemeClr val="accent6"/>
              </a:buClr>
            </a:pPr>
            <a:r>
              <a:rPr lang="fr-FR" altLang="fr-FR" b="1" dirty="0">
                <a:solidFill>
                  <a:srgbClr val="01008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&lt;/script&gt;</a:t>
            </a:r>
          </a:p>
          <a:p>
            <a:pPr marL="342900" lvl="1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&lt;/body&gt;</a:t>
            </a:r>
          </a:p>
          <a:p>
            <a:pPr marL="47625" indent="0">
              <a:buNone/>
            </a:pPr>
            <a:r>
              <a:rPr lang="fr-FR" dirty="0">
                <a:solidFill>
                  <a:srgbClr val="010080"/>
                </a:solidFill>
                <a:latin typeface="Source Code Pro" panose="020B0509030403020204" pitchFamily="49" charset="0"/>
              </a:rPr>
              <a:t>&lt;/html&gt;</a:t>
            </a:r>
            <a:endParaRPr lang="en-US" dirty="0">
              <a:solidFill>
                <a:srgbClr val="657B83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99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</a:t>
            </a:r>
            <a:r>
              <a:rPr lang="fr-FR" b="1" dirty="0" err="1"/>
              <a:t>Element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" y="1236134"/>
            <a:ext cx="9052560" cy="4890030"/>
          </a:xfrm>
        </p:spPr>
        <p:txBody>
          <a:bodyPr/>
          <a:lstStyle/>
          <a:p>
            <a:pPr marL="400050" indent="-400050"/>
            <a:r>
              <a:rPr lang="fr-FR" sz="2400" dirty="0"/>
              <a:t>Les éléments DOM sont des objets JavaScript qui proposent une </a:t>
            </a:r>
            <a:r>
              <a:rPr lang="fr-FR" sz="2400" dirty="0">
                <a:hlinkClick r:id="rId2"/>
              </a:rPr>
              <a:t>API</a:t>
            </a:r>
            <a:r>
              <a:rPr lang="fr-FR" sz="2400" dirty="0"/>
              <a:t>.</a:t>
            </a:r>
            <a:endParaRPr lang="fr-FR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00050" indent="-400050">
              <a:lnSpc>
                <a:spcPct val="150000"/>
              </a:lnSpc>
            </a:pPr>
            <a:r>
              <a:rPr lang="fr-FR" sz="2400" dirty="0"/>
              <a:t>Pour manipuler des éléments HTML il faut d'abord les trouver:</a:t>
            </a:r>
            <a:endParaRPr lang="fr-F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000" dirty="0"/>
              <a:t>id</a:t>
            </a:r>
          </a:p>
          <a:p>
            <a:pPr lvl="1"/>
            <a:r>
              <a:rPr lang="fr-FR" sz="2000" dirty="0"/>
              <a:t>nom de balise</a:t>
            </a:r>
          </a:p>
          <a:p>
            <a:pPr lvl="1"/>
            <a:r>
              <a:rPr lang="fr-FR" sz="2000" dirty="0"/>
              <a:t>nom de classe</a:t>
            </a:r>
          </a:p>
          <a:p>
            <a:pPr lvl="1"/>
            <a:r>
              <a:rPr lang="fr-FR" sz="2000" dirty="0"/>
              <a:t>sélecteurs CSS</a:t>
            </a:r>
          </a:p>
          <a:p>
            <a:pPr lvl="1"/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6AB73-3556-6845-9EF8-9024C2407A0D}"/>
              </a:ext>
            </a:extLst>
          </p:cNvPr>
          <p:cNvSpPr/>
          <p:nvPr/>
        </p:nvSpPr>
        <p:spPr>
          <a:xfrm>
            <a:off x="1033707" y="4726662"/>
            <a:ext cx="7003434" cy="1462598"/>
          </a:xfrm>
          <a:prstGeom prst="rect">
            <a:avLst/>
          </a:prstGeom>
          <a:solidFill>
            <a:srgbClr val="FEF6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47625"/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getElementById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monId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  <a:r>
              <a:rPr lang="fr-FR" altLang="fr-FR" dirty="0">
                <a:solidFill>
                  <a:srgbClr val="00B050"/>
                </a:solidFill>
                <a:latin typeface="Source Code Pro" panose="020B0509030403020204"/>
              </a:rPr>
              <a:t>var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document.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createElement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img.src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'./</a:t>
            </a:r>
            <a:r>
              <a:rPr lang="fr-FR" altLang="fr-FR" dirty="0" err="1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/02.BMP'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fr-FR" altLang="fr-FR" dirty="0">
                <a:solidFill>
                  <a:srgbClr val="657B8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47625"/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target.</a:t>
            </a:r>
            <a:r>
              <a:rPr lang="fr-FR" altLang="fr-FR" dirty="0" err="1">
                <a:solidFill>
                  <a:srgbClr val="005CC5"/>
                </a:solidFill>
                <a:latin typeface="Source Code Pro" panose="020B0509030403020204"/>
              </a:rPr>
              <a:t>appendChild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fr-FR" altLang="fr-F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img</a:t>
            </a:r>
            <a:r>
              <a:rPr lang="fr-FR" altLang="fr-FR" dirty="0"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12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DOM Event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4C-1355-4CE6-8050-4BD994E23BD5}" type="datetime4">
              <a:rPr lang="fr-FR" smtClean="0"/>
              <a:t>5 juin 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DIU NSI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48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</TotalTime>
  <Words>308</Words>
  <Application>Microsoft Macintosh PowerPoint</Application>
  <PresentationFormat>On-screen Show (4:3)</PresentationFormat>
  <Paragraphs>105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Brix Slab Bold</vt:lpstr>
      <vt:lpstr>Calibri</vt:lpstr>
      <vt:lpstr>Helvetica</vt:lpstr>
      <vt:lpstr>Lucida Grande</vt:lpstr>
      <vt:lpstr>Source Code Pro</vt:lpstr>
      <vt:lpstr>Wingdings</vt:lpstr>
      <vt:lpstr>Thème Office</vt:lpstr>
      <vt:lpstr>PowerPoint Presentation</vt:lpstr>
      <vt:lpstr>Bloc 1</vt:lpstr>
      <vt:lpstr>JavaScript</vt:lpstr>
      <vt:lpstr>Interprétation(s)</vt:lpstr>
      <vt:lpstr>HTML et JavaScript </vt:lpstr>
      <vt:lpstr>HTML et JavaScript</vt:lpstr>
      <vt:lpstr>HTML et JavaScript</vt:lpstr>
      <vt:lpstr>DOM Element</vt:lpstr>
      <vt:lpstr>DOM Event</vt:lpstr>
      <vt:lpstr>Résumé</vt:lpstr>
    </vt:vector>
  </TitlesOfParts>
  <Company>UBx1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Pierre Bénard</cp:lastModifiedBy>
  <cp:revision>78</cp:revision>
  <dcterms:created xsi:type="dcterms:W3CDTF">2013-12-13T12:27:54Z</dcterms:created>
  <dcterms:modified xsi:type="dcterms:W3CDTF">2019-06-05T07:02:41Z</dcterms:modified>
</cp:coreProperties>
</file>