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82" r:id="rId4"/>
    <p:sldId id="281" r:id="rId5"/>
    <p:sldId id="283" r:id="rId6"/>
    <p:sldId id="295" r:id="rId7"/>
    <p:sldId id="298" r:id="rId8"/>
    <p:sldId id="313" r:id="rId9"/>
    <p:sldId id="315" r:id="rId10"/>
    <p:sldId id="318" r:id="rId11"/>
    <p:sldId id="319" r:id="rId12"/>
    <p:sldId id="320" r:id="rId13"/>
    <p:sldId id="314" r:id="rId14"/>
    <p:sldId id="322" r:id="rId15"/>
    <p:sldId id="331" r:id="rId16"/>
    <p:sldId id="334" r:id="rId17"/>
    <p:sldId id="341" r:id="rId18"/>
    <p:sldId id="342" r:id="rId19"/>
    <p:sldId id="343" r:id="rId20"/>
    <p:sldId id="347" r:id="rId21"/>
    <p:sldId id="362" r:id="rId22"/>
    <p:sldId id="348" r:id="rId23"/>
    <p:sldId id="349" r:id="rId24"/>
    <p:sldId id="321" r:id="rId25"/>
    <p:sldId id="323" r:id="rId26"/>
    <p:sldId id="325" r:id="rId27"/>
    <p:sldId id="324" r:id="rId28"/>
    <p:sldId id="354" r:id="rId29"/>
    <p:sldId id="335" r:id="rId30"/>
    <p:sldId id="337" r:id="rId31"/>
    <p:sldId id="361" r:id="rId32"/>
    <p:sldId id="338" r:id="rId33"/>
    <p:sldId id="353" r:id="rId34"/>
    <p:sldId id="355" r:id="rId35"/>
    <p:sldId id="356" r:id="rId36"/>
    <p:sldId id="358" r:id="rId37"/>
    <p:sldId id="360" r:id="rId38"/>
    <p:sldId id="359" r:id="rId39"/>
    <p:sldId id="326" r:id="rId40"/>
    <p:sldId id="327" r:id="rId41"/>
    <p:sldId id="344" r:id="rId42"/>
    <p:sldId id="345" r:id="rId43"/>
    <p:sldId id="328" r:id="rId44"/>
    <p:sldId id="33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88" autoAdjust="0"/>
    <p:restoredTop sz="73383" autoAdjust="0"/>
  </p:normalViewPr>
  <p:slideViewPr>
    <p:cSldViewPr snapToGrid="0">
      <p:cViewPr varScale="1">
        <p:scale>
          <a:sx n="54" d="100"/>
          <a:sy n="54" d="100"/>
        </p:scale>
        <p:origin x="1308" y="78"/>
      </p:cViewPr>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E6A695-00D3-4B86-A994-77052EE18D79}" type="datetimeFigureOut">
              <a:rPr lang="en-US" smtClean="0"/>
              <a:t>7/20/2016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CA03EF-7FBE-40CB-ACA4-51EB87AA04A3}" type="slidenum">
              <a:rPr lang="en-US" smtClean="0"/>
              <a:t>‹#›</a:t>
            </a:fld>
            <a:endParaRPr lang="en-US"/>
          </a:p>
        </p:txBody>
      </p:sp>
    </p:spTree>
    <p:extLst>
      <p:ext uri="{BB962C8B-B14F-4D97-AF65-F5344CB8AC3E}">
        <p14:creationId xmlns:p14="http://schemas.microsoft.com/office/powerpoint/2010/main" val="2133928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1</a:t>
            </a:fld>
            <a:endParaRPr lang="en-US"/>
          </a:p>
        </p:txBody>
      </p:sp>
    </p:spTree>
    <p:extLst>
      <p:ext uri="{BB962C8B-B14F-4D97-AF65-F5344CB8AC3E}">
        <p14:creationId xmlns:p14="http://schemas.microsoft.com/office/powerpoint/2010/main" val="2776993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11</a:t>
            </a:fld>
            <a:endParaRPr lang="en-US"/>
          </a:p>
        </p:txBody>
      </p:sp>
    </p:spTree>
    <p:extLst>
      <p:ext uri="{BB962C8B-B14F-4D97-AF65-F5344CB8AC3E}">
        <p14:creationId xmlns:p14="http://schemas.microsoft.com/office/powerpoint/2010/main" val="4151678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12</a:t>
            </a:fld>
            <a:endParaRPr lang="en-US"/>
          </a:p>
        </p:txBody>
      </p:sp>
    </p:spTree>
    <p:extLst>
      <p:ext uri="{BB962C8B-B14F-4D97-AF65-F5344CB8AC3E}">
        <p14:creationId xmlns:p14="http://schemas.microsoft.com/office/powerpoint/2010/main" val="37919219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13</a:t>
            </a:fld>
            <a:endParaRPr lang="en-US"/>
          </a:p>
        </p:txBody>
      </p:sp>
    </p:spTree>
    <p:extLst>
      <p:ext uri="{BB962C8B-B14F-4D97-AF65-F5344CB8AC3E}">
        <p14:creationId xmlns:p14="http://schemas.microsoft.com/office/powerpoint/2010/main" val="230850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buFont typeface="+mj-lt"/>
              <a:buAutoNum type="arabicPeriod"/>
            </a:pPr>
            <a:r>
              <a:rPr lang="en-US" dirty="0" smtClean="0"/>
              <a:t>P. A. Rodgers, “</a:t>
            </a:r>
            <a:r>
              <a:rPr lang="en-US" b="1" dirty="0" smtClean="0"/>
              <a:t>A survey of Euler diagrams</a:t>
            </a:r>
            <a:r>
              <a:rPr lang="en-US" dirty="0" smtClean="0"/>
              <a:t>,” Journal of Visual Languages &amp; Computing, </a:t>
            </a:r>
            <a:r>
              <a:rPr lang="en-US" dirty="0" err="1" smtClean="0"/>
              <a:t>vol</a:t>
            </a:r>
            <a:r>
              <a:rPr lang="en-US" dirty="0" smtClean="0"/>
              <a:t> 25(3), pp.134-155, 2014.</a:t>
            </a:r>
          </a:p>
          <a:p>
            <a:pPr marL="514350" indent="-514350">
              <a:buFont typeface="+mj-lt"/>
              <a:buAutoNum type="arabicPeriod"/>
            </a:pPr>
            <a:r>
              <a:rPr lang="en-US" dirty="0" smtClean="0"/>
              <a:t>F. </a:t>
            </a:r>
            <a:r>
              <a:rPr lang="en-US" dirty="0" err="1" smtClean="0"/>
              <a:t>Ruskey</a:t>
            </a:r>
            <a:r>
              <a:rPr lang="en-US" dirty="0" smtClean="0"/>
              <a:t> and M. Weston, “</a:t>
            </a:r>
            <a:r>
              <a:rPr lang="en-US" b="1" dirty="0" smtClean="0"/>
              <a:t>A survey of Venn diagrams</a:t>
            </a:r>
            <a:r>
              <a:rPr lang="en-US" dirty="0" smtClean="0"/>
              <a:t>,” </a:t>
            </a:r>
            <a:r>
              <a:rPr lang="en-US" i="1" dirty="0" smtClean="0"/>
              <a:t>Electronic Journal of </a:t>
            </a:r>
            <a:r>
              <a:rPr lang="en-US" i="1" dirty="0" err="1" smtClean="0"/>
              <a:t>Combinatorics</a:t>
            </a:r>
            <a:r>
              <a:rPr lang="en-US" i="1" dirty="0" smtClean="0"/>
              <a:t>, </a:t>
            </a:r>
            <a:r>
              <a:rPr lang="en-US" i="1" dirty="0" err="1" smtClean="0"/>
              <a:t>Vol</a:t>
            </a:r>
            <a:r>
              <a:rPr lang="en-US" dirty="0" smtClean="0"/>
              <a:t> </a:t>
            </a:r>
            <a:r>
              <a:rPr lang="en-US" i="1" dirty="0" smtClean="0"/>
              <a:t>4</a:t>
            </a:r>
            <a:r>
              <a:rPr lang="en-US" dirty="0" smtClean="0"/>
              <a:t>(3), 1997</a:t>
            </a:r>
          </a:p>
        </p:txBody>
      </p:sp>
      <p:sp>
        <p:nvSpPr>
          <p:cNvPr id="4" name="Slide Number Placeholder 3"/>
          <p:cNvSpPr>
            <a:spLocks noGrp="1"/>
          </p:cNvSpPr>
          <p:nvPr>
            <p:ph type="sldNum" sz="quarter" idx="10"/>
          </p:nvPr>
        </p:nvSpPr>
        <p:spPr/>
        <p:txBody>
          <a:bodyPr/>
          <a:lstStyle/>
          <a:p>
            <a:fld id="{CACA03EF-7FBE-40CB-ACA4-51EB87AA04A3}" type="slidenum">
              <a:rPr lang="en-US" smtClean="0"/>
              <a:t>17</a:t>
            </a:fld>
            <a:endParaRPr lang="en-US"/>
          </a:p>
        </p:txBody>
      </p:sp>
    </p:spTree>
    <p:extLst>
      <p:ext uri="{BB962C8B-B14F-4D97-AF65-F5344CB8AC3E}">
        <p14:creationId xmlns:p14="http://schemas.microsoft.com/office/powerpoint/2010/main" val="2126443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err="1" smtClean="0"/>
              <a:t>C.Tselonis</a:t>
            </a:r>
            <a:r>
              <a:rPr lang="en-US" dirty="0" smtClean="0"/>
              <a:t>, J. </a:t>
            </a:r>
            <a:r>
              <a:rPr lang="en-US" dirty="0" err="1" smtClean="0"/>
              <a:t>Sargeant</a:t>
            </a:r>
            <a:r>
              <a:rPr lang="en-US" dirty="0" smtClean="0"/>
              <a:t>, and M. M. Wood, "</a:t>
            </a:r>
            <a:r>
              <a:rPr lang="en-US" b="1" dirty="0" smtClean="0"/>
              <a:t>Diagram matching for human-computer collaborative assessment</a:t>
            </a:r>
            <a:r>
              <a:rPr lang="en-US" dirty="0" smtClean="0"/>
              <a:t>," Proceedings of the 9th CAA Conference, 2005.</a:t>
            </a:r>
          </a:p>
          <a:p>
            <a:r>
              <a:rPr lang="en-US" dirty="0" smtClean="0"/>
              <a:t>Discussed for graph based </a:t>
            </a:r>
            <a:r>
              <a:rPr lang="en-US" dirty="0" smtClean="0"/>
              <a:t>drawings,</a:t>
            </a:r>
            <a:r>
              <a:rPr lang="en-US" baseline="0" dirty="0" smtClean="0"/>
              <a:t> </a:t>
            </a:r>
            <a:r>
              <a:rPr lang="en-US" sz="1200" b="1" i="0" u="none" strike="noStrike" kern="1200" baseline="0" dirty="0" smtClean="0">
                <a:solidFill>
                  <a:schemeClr val="tx1"/>
                </a:solidFill>
                <a:latin typeface="+mn-lt"/>
                <a:ea typeface="+mn-ea"/>
                <a:cs typeface="+mn-cs"/>
              </a:rPr>
              <a:t>diagrams consisting of boxes joined by connectors</a:t>
            </a:r>
            <a:endParaRPr lang="en-US" b="1" dirty="0"/>
          </a:p>
        </p:txBody>
      </p:sp>
      <p:sp>
        <p:nvSpPr>
          <p:cNvPr id="4" name="Slide Number Placeholder 3"/>
          <p:cNvSpPr>
            <a:spLocks noGrp="1"/>
          </p:cNvSpPr>
          <p:nvPr>
            <p:ph type="sldNum" sz="quarter" idx="10"/>
          </p:nvPr>
        </p:nvSpPr>
        <p:spPr/>
        <p:txBody>
          <a:bodyPr/>
          <a:lstStyle/>
          <a:p>
            <a:fld id="{CACA03EF-7FBE-40CB-ACA4-51EB87AA04A3}" type="slidenum">
              <a:rPr lang="en-US" smtClean="0"/>
              <a:t>18</a:t>
            </a:fld>
            <a:endParaRPr lang="en-US"/>
          </a:p>
        </p:txBody>
      </p:sp>
    </p:spTree>
    <p:extLst>
      <p:ext uri="{BB962C8B-B14F-4D97-AF65-F5344CB8AC3E}">
        <p14:creationId xmlns:p14="http://schemas.microsoft.com/office/powerpoint/2010/main" val="2591386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buFont typeface="+mj-lt"/>
              <a:buAutoNum type="arabicPeriod"/>
            </a:pPr>
            <a:endParaRPr lang="en-US" dirty="0" smtClean="0"/>
          </a:p>
          <a:p>
            <a:pPr marL="514350" indent="-514350">
              <a:buFont typeface="+mj-lt"/>
              <a:buAutoNum type="arabicPeriod" startAt="5"/>
            </a:pPr>
            <a:r>
              <a:rPr lang="en-US" dirty="0" smtClean="0"/>
              <a:t>Thomas, Pete, Kevin Waugh, and Neil Smith, "</a:t>
            </a:r>
            <a:r>
              <a:rPr lang="en-US" b="1" dirty="0" smtClean="0"/>
              <a:t>Using patterns in the automatic marking of ER-diagrams</a:t>
            </a:r>
            <a:r>
              <a:rPr lang="en-US" dirty="0" smtClean="0"/>
              <a:t>,“ </a:t>
            </a:r>
            <a:r>
              <a:rPr lang="en-US" i="1" dirty="0" smtClean="0"/>
              <a:t>ACM SIGCSE Bulletin,</a:t>
            </a:r>
            <a:r>
              <a:rPr lang="en-US" dirty="0" smtClean="0"/>
              <a:t> </a:t>
            </a:r>
            <a:r>
              <a:rPr lang="en-US" dirty="0" err="1" smtClean="0"/>
              <a:t>Vol</a:t>
            </a:r>
            <a:r>
              <a:rPr lang="en-US" dirty="0" smtClean="0"/>
              <a:t> 38(3), 2006. </a:t>
            </a:r>
          </a:p>
          <a:p>
            <a:pPr marL="514350" indent="-514350">
              <a:buFont typeface="+mj-lt"/>
              <a:buAutoNum type="arabicPeriod" startAt="5"/>
            </a:pPr>
            <a:r>
              <a:rPr lang="en-US" dirty="0" smtClean="0"/>
              <a:t>P. Thomas, K. Waugh, and N. Smith, "</a:t>
            </a:r>
            <a:r>
              <a:rPr lang="en-US" b="1" dirty="0" smtClean="0"/>
              <a:t>Experiments in the automatic marking of ER-diagrams</a:t>
            </a:r>
            <a:r>
              <a:rPr lang="en-US" dirty="0" smtClean="0"/>
              <a:t>," ACM SIGCSE Bulletin, </a:t>
            </a:r>
            <a:r>
              <a:rPr lang="en-US" dirty="0" err="1" smtClean="0"/>
              <a:t>Vol</a:t>
            </a:r>
            <a:r>
              <a:rPr lang="en-US" dirty="0" smtClean="0"/>
              <a:t> 37(3), pp. 158-162, 2005. </a:t>
            </a:r>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19</a:t>
            </a:fld>
            <a:endParaRPr lang="en-US"/>
          </a:p>
        </p:txBody>
      </p:sp>
    </p:spTree>
    <p:extLst>
      <p:ext uri="{BB962C8B-B14F-4D97-AF65-F5344CB8AC3E}">
        <p14:creationId xmlns:p14="http://schemas.microsoft.com/office/powerpoint/2010/main" val="2386297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buFont typeface="+mj-lt"/>
              <a:buAutoNum type="arabicPeriod" startAt="5"/>
            </a:pPr>
            <a:endParaRPr lang="en-US" dirty="0" smtClean="0"/>
          </a:p>
          <a:p>
            <a:pPr marL="514350" indent="-514350">
              <a:buFont typeface="+mj-lt"/>
              <a:buAutoNum type="arabicPeriod" startAt="5"/>
            </a:pPr>
            <a:r>
              <a:rPr lang="en-US" dirty="0" smtClean="0"/>
              <a:t>B. Bligh and C. A. Higgins, "</a:t>
            </a:r>
            <a:r>
              <a:rPr lang="en-US" b="1" dirty="0" smtClean="0"/>
              <a:t>Formative computer based assessment in diagram based domains</a:t>
            </a:r>
            <a:r>
              <a:rPr lang="en-US" dirty="0" smtClean="0"/>
              <a:t>." ACM SIGCSE Bulletin, </a:t>
            </a:r>
            <a:r>
              <a:rPr lang="en-US" dirty="0" err="1" smtClean="0"/>
              <a:t>Vol</a:t>
            </a:r>
            <a:r>
              <a:rPr lang="en-US" dirty="0" smtClean="0"/>
              <a:t> 38(3), pp. 98-102, 2006</a:t>
            </a:r>
          </a:p>
          <a:p>
            <a:pPr marL="514350" indent="-514350">
              <a:buFont typeface="+mj-lt"/>
              <a:buAutoNum type="arabicPeriod" startAt="5"/>
            </a:pPr>
            <a:r>
              <a:rPr lang="en-US" dirty="0" err="1" smtClean="0"/>
              <a:t>Loughborough</a:t>
            </a:r>
            <a:r>
              <a:rPr lang="en-US" baseline="0" dirty="0" smtClean="0"/>
              <a:t> </a:t>
            </a:r>
            <a:r>
              <a:rPr lang="en-US" baseline="0" dirty="0" err="1" smtClean="0"/>
              <a:t>Univresity</a:t>
            </a:r>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20</a:t>
            </a:fld>
            <a:endParaRPr lang="en-US"/>
          </a:p>
        </p:txBody>
      </p:sp>
    </p:spTree>
    <p:extLst>
      <p:ext uri="{BB962C8B-B14F-4D97-AF65-F5344CB8AC3E}">
        <p14:creationId xmlns:p14="http://schemas.microsoft.com/office/powerpoint/2010/main" val="3647925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buFont typeface="+mj-lt"/>
              <a:buAutoNum type="arabicPeriod" startAt="5"/>
            </a:pPr>
            <a:endParaRPr lang="en-US" dirty="0" smtClean="0"/>
          </a:p>
          <a:p>
            <a:pPr marL="514350" indent="-514350">
              <a:buFont typeface="+mj-lt"/>
              <a:buAutoNum type="arabicPeriod" startAt="5"/>
            </a:pPr>
            <a:r>
              <a:rPr lang="en-US" dirty="0" smtClean="0"/>
              <a:t>B. Bligh and C. A. Higgins, "</a:t>
            </a:r>
            <a:r>
              <a:rPr lang="en-US" b="1" dirty="0" smtClean="0"/>
              <a:t>Formative computer based assessment in diagram based domains</a:t>
            </a:r>
            <a:r>
              <a:rPr lang="en-US" dirty="0" smtClean="0"/>
              <a:t>." ACM SIGCSE Bulletin, </a:t>
            </a:r>
            <a:r>
              <a:rPr lang="en-US" dirty="0" err="1" smtClean="0"/>
              <a:t>Vol</a:t>
            </a:r>
            <a:r>
              <a:rPr lang="en-US" dirty="0" smtClean="0"/>
              <a:t> 38(3), pp. 98-102, 2006</a:t>
            </a:r>
          </a:p>
          <a:p>
            <a:pPr marL="514350" indent="-514350">
              <a:buFont typeface="+mj-lt"/>
              <a:buAutoNum type="arabicPeriod" startAt="5"/>
            </a:pPr>
            <a:r>
              <a:rPr lang="en-US" dirty="0" err="1" smtClean="0"/>
              <a:t>Loughborough</a:t>
            </a:r>
            <a:r>
              <a:rPr lang="en-US" baseline="0" dirty="0" smtClean="0"/>
              <a:t> </a:t>
            </a:r>
            <a:r>
              <a:rPr lang="en-US" baseline="0" dirty="0" err="1" smtClean="0"/>
              <a:t>Univresity</a:t>
            </a:r>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21</a:t>
            </a:fld>
            <a:endParaRPr lang="en-US"/>
          </a:p>
        </p:txBody>
      </p:sp>
    </p:spTree>
    <p:extLst>
      <p:ext uri="{BB962C8B-B14F-4D97-AF65-F5344CB8AC3E}">
        <p14:creationId xmlns:p14="http://schemas.microsoft.com/office/powerpoint/2010/main" val="27812045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buFont typeface="+mj-lt"/>
              <a:buAutoNum type="arabicPeriod" startAt="5"/>
            </a:pPr>
            <a:endParaRPr lang="en-US" dirty="0" smtClean="0"/>
          </a:p>
          <a:p>
            <a:pPr marL="514350" lvl="0" indent="-514350">
              <a:buFont typeface="+mj-lt"/>
              <a:buAutoNum type="arabicPeriod" startAt="5"/>
            </a:pPr>
            <a:r>
              <a:rPr lang="en-US" dirty="0" smtClean="0"/>
              <a:t>G. Li, W. Su, Y. Zhao, and L. Li, "</a:t>
            </a:r>
            <a:r>
              <a:rPr lang="en-US" b="1" dirty="0" smtClean="0"/>
              <a:t>Design and implementation of MAML</a:t>
            </a:r>
            <a:r>
              <a:rPr lang="en-US" dirty="0" smtClean="0"/>
              <a:t>," in Proceedings of ATCM, 2006.</a:t>
            </a:r>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22</a:t>
            </a:fld>
            <a:endParaRPr lang="en-US"/>
          </a:p>
        </p:txBody>
      </p:sp>
    </p:spTree>
    <p:extLst>
      <p:ext uri="{BB962C8B-B14F-4D97-AF65-F5344CB8AC3E}">
        <p14:creationId xmlns:p14="http://schemas.microsoft.com/office/powerpoint/2010/main" val="4198856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lvl="0" indent="-514350">
              <a:buFont typeface="+mj-lt"/>
              <a:buAutoNum type="arabicPeriod" startAt="5"/>
            </a:pPr>
            <a:endParaRPr lang="en-US" dirty="0" smtClean="0"/>
          </a:p>
          <a:p>
            <a:pPr marL="0" lvl="0" indent="0">
              <a:buFont typeface="+mj-lt"/>
              <a:buNone/>
            </a:pPr>
            <a:r>
              <a:rPr lang="en-US" dirty="0" smtClean="0"/>
              <a:t>R. F. Boehme, P. G. </a:t>
            </a:r>
            <a:r>
              <a:rPr lang="en-US" dirty="0" err="1" smtClean="0"/>
              <a:t>Fairweather</a:t>
            </a:r>
            <a:r>
              <a:rPr lang="en-US" dirty="0" smtClean="0"/>
              <a:t>, U. Farooq, D. Lam and K. </a:t>
            </a:r>
            <a:r>
              <a:rPr lang="en-US" dirty="0" err="1" smtClean="0"/>
              <a:t>Singley</a:t>
            </a:r>
            <a:r>
              <a:rPr lang="en-US" dirty="0" smtClean="0"/>
              <a:t>, "</a:t>
            </a:r>
            <a:r>
              <a:rPr lang="en-US" b="1" dirty="0" smtClean="0"/>
              <a:t>Method, apparatus and computer program code for automation of assessment using rubrics</a:t>
            </a:r>
            <a:r>
              <a:rPr lang="en-US" dirty="0" smtClean="0"/>
              <a:t>," U.S. Patent Application No. 10/722,926, 2008</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smtClean="0"/>
              <a:t>D. </a:t>
            </a:r>
            <a:r>
              <a:rPr lang="en-US" dirty="0" err="1" smtClean="0"/>
              <a:t>Ambekar</a:t>
            </a:r>
            <a:r>
              <a:rPr lang="en-US" dirty="0" smtClean="0"/>
              <a:t>, “</a:t>
            </a:r>
            <a:r>
              <a:rPr lang="en-US" b="1" dirty="0" smtClean="0"/>
              <a:t>Evaluation of essays using incremental training for Maximizing Human-Machine agreement</a:t>
            </a:r>
            <a:r>
              <a:rPr lang="en-US" dirty="0" smtClean="0"/>
              <a:t>“, Indian Institute of Technology, Bombay, 2015. </a:t>
            </a:r>
          </a:p>
          <a:p>
            <a:pPr marL="514350" lvl="0" indent="-514350">
              <a:buFont typeface="+mj-lt"/>
              <a:buAutoNum type="arabicPeriod" startAt="5"/>
            </a:pPr>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23</a:t>
            </a:fld>
            <a:endParaRPr lang="en-US"/>
          </a:p>
        </p:txBody>
      </p:sp>
    </p:spTree>
    <p:extLst>
      <p:ext uri="{BB962C8B-B14F-4D97-AF65-F5344CB8AC3E}">
        <p14:creationId xmlns:p14="http://schemas.microsoft.com/office/powerpoint/2010/main" val="3837549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2</a:t>
            </a:fld>
            <a:endParaRPr lang="en-US"/>
          </a:p>
        </p:txBody>
      </p:sp>
    </p:spTree>
    <p:extLst>
      <p:ext uri="{BB962C8B-B14F-4D97-AF65-F5344CB8AC3E}">
        <p14:creationId xmlns:p14="http://schemas.microsoft.com/office/powerpoint/2010/main" val="5930433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do</a:t>
            </a:r>
            <a:r>
              <a:rPr lang="en-US" baseline="0" dirty="0" smtClean="0"/>
              <a:t> one to one matching</a:t>
            </a:r>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24</a:t>
            </a:fld>
            <a:endParaRPr lang="en-US"/>
          </a:p>
        </p:txBody>
      </p:sp>
    </p:spTree>
    <p:extLst>
      <p:ext uri="{BB962C8B-B14F-4D97-AF65-F5344CB8AC3E}">
        <p14:creationId xmlns:p14="http://schemas.microsoft.com/office/powerpoint/2010/main" val="19311348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25</a:t>
            </a:fld>
            <a:endParaRPr lang="en-US"/>
          </a:p>
        </p:txBody>
      </p:sp>
    </p:spTree>
    <p:extLst>
      <p:ext uri="{BB962C8B-B14F-4D97-AF65-F5344CB8AC3E}">
        <p14:creationId xmlns:p14="http://schemas.microsoft.com/office/powerpoint/2010/main" val="3752011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26</a:t>
            </a:fld>
            <a:endParaRPr lang="en-US"/>
          </a:p>
        </p:txBody>
      </p:sp>
    </p:spTree>
    <p:extLst>
      <p:ext uri="{BB962C8B-B14F-4D97-AF65-F5344CB8AC3E}">
        <p14:creationId xmlns:p14="http://schemas.microsoft.com/office/powerpoint/2010/main" val="42682794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27</a:t>
            </a:fld>
            <a:endParaRPr lang="en-US"/>
          </a:p>
        </p:txBody>
      </p:sp>
    </p:spTree>
    <p:extLst>
      <p:ext uri="{BB962C8B-B14F-4D97-AF65-F5344CB8AC3E}">
        <p14:creationId xmlns:p14="http://schemas.microsoft.com/office/powerpoint/2010/main" val="21350381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28</a:t>
            </a:fld>
            <a:endParaRPr lang="en-US"/>
          </a:p>
        </p:txBody>
      </p:sp>
    </p:spTree>
    <p:extLst>
      <p:ext uri="{BB962C8B-B14F-4D97-AF65-F5344CB8AC3E}">
        <p14:creationId xmlns:p14="http://schemas.microsoft.com/office/powerpoint/2010/main" val="29974967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buFont typeface="+mj-lt"/>
              <a:buAutoNum type="arabicPeriod" startAt="9"/>
            </a:pPr>
            <a:r>
              <a:rPr lang="en-US" dirty="0" smtClean="0"/>
              <a:t>W. Huang, C. Tan, and W. K. </a:t>
            </a:r>
            <a:r>
              <a:rPr lang="en-US" dirty="0" err="1" smtClean="0"/>
              <a:t>Leow</a:t>
            </a:r>
            <a:r>
              <a:rPr lang="en-US" dirty="0" smtClean="0"/>
              <a:t>, “</a:t>
            </a:r>
            <a:r>
              <a:rPr lang="en-US" b="1" dirty="0" smtClean="0"/>
              <a:t>Associating text and graphics for scientific chart understanding</a:t>
            </a:r>
            <a:r>
              <a:rPr lang="en-US" dirty="0" smtClean="0"/>
              <a:t>,” In Document Analysis and Recognition, in  Proceedings of the Eighth International Conference on IEEE, 2005, pp. 580-584.</a:t>
            </a:r>
          </a:p>
          <a:p>
            <a:pPr marL="514350" indent="-514350">
              <a:buFont typeface="+mj-lt"/>
              <a:buAutoNum type="arabicPeriod" startAt="9"/>
            </a:pPr>
            <a:r>
              <a:rPr lang="en-US" dirty="0" smtClean="0"/>
              <a:t>W. Huang and C. Tan, “</a:t>
            </a:r>
            <a:r>
              <a:rPr lang="en-US" b="1" dirty="0" smtClean="0">
                <a:effectLst/>
              </a:rPr>
              <a:t>A System for Understanding Imaged </a:t>
            </a:r>
            <a:r>
              <a:rPr lang="en-US" b="1" dirty="0" err="1" smtClean="0">
                <a:effectLst/>
              </a:rPr>
              <a:t>Infographics</a:t>
            </a:r>
            <a:r>
              <a:rPr lang="en-US" b="1" dirty="0" smtClean="0">
                <a:effectLst/>
              </a:rPr>
              <a:t> and Its Applications</a:t>
            </a:r>
            <a:r>
              <a:rPr lang="en-US" dirty="0" smtClean="0">
                <a:effectLst/>
              </a:rPr>
              <a:t>,” in Proceedings of the 2007 ACM symposium on Document engineering - </a:t>
            </a:r>
            <a:r>
              <a:rPr lang="en-US" dirty="0" err="1" smtClean="0">
                <a:effectLst/>
              </a:rPr>
              <a:t>DocEng</a:t>
            </a:r>
            <a:r>
              <a:rPr lang="en-US" dirty="0" smtClean="0">
                <a:effectLst/>
              </a:rPr>
              <a:t> '07, 2007.</a:t>
            </a:r>
          </a:p>
          <a:p>
            <a:pPr marL="514350" indent="-514350">
              <a:buFont typeface="+mj-lt"/>
              <a:buAutoNum type="arabicPeriod" startAt="9"/>
            </a:pPr>
            <a:r>
              <a:rPr lang="en-US" dirty="0" err="1" smtClean="0"/>
              <a:t>Weihua</a:t>
            </a:r>
            <a:r>
              <a:rPr lang="en-US" dirty="0" smtClean="0"/>
              <a:t> Huang, "</a:t>
            </a:r>
            <a:r>
              <a:rPr lang="en-US" b="1" dirty="0" smtClean="0"/>
              <a:t>Scientific chart image recognition and interpretation</a:t>
            </a:r>
            <a:r>
              <a:rPr lang="en-US" dirty="0" smtClean="0"/>
              <a:t>," PhD diss., 2008.</a:t>
            </a:r>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30</a:t>
            </a:fld>
            <a:endParaRPr lang="en-US"/>
          </a:p>
        </p:txBody>
      </p:sp>
    </p:spTree>
    <p:extLst>
      <p:ext uri="{BB962C8B-B14F-4D97-AF65-F5344CB8AC3E}">
        <p14:creationId xmlns:p14="http://schemas.microsoft.com/office/powerpoint/2010/main" val="38685208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buFont typeface="+mj-lt"/>
              <a:buAutoNum type="arabicPeriod" startAt="9"/>
            </a:pPr>
            <a:r>
              <a:rPr lang="en-US" dirty="0" smtClean="0"/>
              <a:t>W. Huang, C. Tan, and W. K. </a:t>
            </a:r>
            <a:r>
              <a:rPr lang="en-US" dirty="0" err="1" smtClean="0"/>
              <a:t>Leow</a:t>
            </a:r>
            <a:r>
              <a:rPr lang="en-US" dirty="0" smtClean="0"/>
              <a:t>, “</a:t>
            </a:r>
            <a:r>
              <a:rPr lang="en-US" b="1" dirty="0" smtClean="0"/>
              <a:t>Associating text and graphics for scientific chart understanding</a:t>
            </a:r>
            <a:r>
              <a:rPr lang="en-US" dirty="0" smtClean="0"/>
              <a:t>,” In Document Analysis and Recognition, in  Proceedings of the Eighth International Conference on IEEE, 2005, pp. 580-584.</a:t>
            </a:r>
          </a:p>
          <a:p>
            <a:pPr marL="514350" indent="-514350">
              <a:buFont typeface="+mj-lt"/>
              <a:buAutoNum type="arabicPeriod" startAt="9"/>
            </a:pPr>
            <a:r>
              <a:rPr lang="en-US" dirty="0" smtClean="0"/>
              <a:t>W. Huang and C. Tan, “</a:t>
            </a:r>
            <a:r>
              <a:rPr lang="en-US" b="1" dirty="0" smtClean="0">
                <a:effectLst/>
              </a:rPr>
              <a:t>A System for Understanding Imaged </a:t>
            </a:r>
            <a:r>
              <a:rPr lang="en-US" b="1" dirty="0" err="1" smtClean="0">
                <a:effectLst/>
              </a:rPr>
              <a:t>Infographics</a:t>
            </a:r>
            <a:r>
              <a:rPr lang="en-US" b="1" dirty="0" smtClean="0">
                <a:effectLst/>
              </a:rPr>
              <a:t> and Its Applications</a:t>
            </a:r>
            <a:r>
              <a:rPr lang="en-US" dirty="0" smtClean="0">
                <a:effectLst/>
              </a:rPr>
              <a:t>,” in Proceedings of the 2007 ACM symposium on Document engineering - </a:t>
            </a:r>
            <a:r>
              <a:rPr lang="en-US" dirty="0" err="1" smtClean="0">
                <a:effectLst/>
              </a:rPr>
              <a:t>DocEng</a:t>
            </a:r>
            <a:r>
              <a:rPr lang="en-US" dirty="0" smtClean="0">
                <a:effectLst/>
              </a:rPr>
              <a:t> '07, 2007.</a:t>
            </a:r>
          </a:p>
          <a:p>
            <a:pPr marL="514350" indent="-514350">
              <a:buFont typeface="+mj-lt"/>
              <a:buAutoNum type="arabicPeriod" startAt="9"/>
            </a:pPr>
            <a:r>
              <a:rPr lang="en-US" dirty="0" err="1" smtClean="0"/>
              <a:t>Weihua</a:t>
            </a:r>
            <a:r>
              <a:rPr lang="en-US" dirty="0" smtClean="0"/>
              <a:t> Huang, "</a:t>
            </a:r>
            <a:r>
              <a:rPr lang="en-US" b="1" dirty="0" smtClean="0"/>
              <a:t>Scientific chart image recognition and interpretation</a:t>
            </a:r>
            <a:r>
              <a:rPr lang="en-US" dirty="0" smtClean="0"/>
              <a:t>," PhD diss., 2008.</a:t>
            </a:r>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31</a:t>
            </a:fld>
            <a:endParaRPr lang="en-US"/>
          </a:p>
        </p:txBody>
      </p:sp>
    </p:spTree>
    <p:extLst>
      <p:ext uri="{BB962C8B-B14F-4D97-AF65-F5344CB8AC3E}">
        <p14:creationId xmlns:p14="http://schemas.microsoft.com/office/powerpoint/2010/main" val="884566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32</a:t>
            </a:fld>
            <a:endParaRPr lang="en-US"/>
          </a:p>
        </p:txBody>
      </p:sp>
    </p:spTree>
    <p:extLst>
      <p:ext uri="{BB962C8B-B14F-4D97-AF65-F5344CB8AC3E}">
        <p14:creationId xmlns:p14="http://schemas.microsoft.com/office/powerpoint/2010/main" val="2160456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33</a:t>
            </a:fld>
            <a:endParaRPr lang="en-US"/>
          </a:p>
        </p:txBody>
      </p:sp>
    </p:spTree>
    <p:extLst>
      <p:ext uri="{BB962C8B-B14F-4D97-AF65-F5344CB8AC3E}">
        <p14:creationId xmlns:p14="http://schemas.microsoft.com/office/powerpoint/2010/main" val="28113127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34</a:t>
            </a:fld>
            <a:endParaRPr lang="en-US"/>
          </a:p>
        </p:txBody>
      </p:sp>
    </p:spTree>
    <p:extLst>
      <p:ext uri="{BB962C8B-B14F-4D97-AF65-F5344CB8AC3E}">
        <p14:creationId xmlns:p14="http://schemas.microsoft.com/office/powerpoint/2010/main" val="2841964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3</a:t>
            </a:fld>
            <a:endParaRPr lang="en-US"/>
          </a:p>
        </p:txBody>
      </p:sp>
    </p:spTree>
    <p:extLst>
      <p:ext uri="{BB962C8B-B14F-4D97-AF65-F5344CB8AC3E}">
        <p14:creationId xmlns:p14="http://schemas.microsoft.com/office/powerpoint/2010/main" val="25447507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35</a:t>
            </a:fld>
            <a:endParaRPr lang="en-US"/>
          </a:p>
        </p:txBody>
      </p:sp>
    </p:spTree>
    <p:extLst>
      <p:ext uri="{BB962C8B-B14F-4D97-AF65-F5344CB8AC3E}">
        <p14:creationId xmlns:p14="http://schemas.microsoft.com/office/powerpoint/2010/main" val="39691539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Very short vertical lines…. Tan&gt;10( , tan&lt;0.1)</a:t>
            </a:r>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36</a:t>
            </a:fld>
            <a:endParaRPr lang="en-US"/>
          </a:p>
        </p:txBody>
      </p:sp>
    </p:spTree>
    <p:extLst>
      <p:ext uri="{BB962C8B-B14F-4D97-AF65-F5344CB8AC3E}">
        <p14:creationId xmlns:p14="http://schemas.microsoft.com/office/powerpoint/2010/main" val="25431585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37</a:t>
            </a:fld>
            <a:endParaRPr lang="en-US"/>
          </a:p>
        </p:txBody>
      </p:sp>
    </p:spTree>
    <p:extLst>
      <p:ext uri="{BB962C8B-B14F-4D97-AF65-F5344CB8AC3E}">
        <p14:creationId xmlns:p14="http://schemas.microsoft.com/office/powerpoint/2010/main" val="7332950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38</a:t>
            </a:fld>
            <a:endParaRPr lang="en-US"/>
          </a:p>
        </p:txBody>
      </p:sp>
    </p:spTree>
    <p:extLst>
      <p:ext uri="{BB962C8B-B14F-4D97-AF65-F5344CB8AC3E}">
        <p14:creationId xmlns:p14="http://schemas.microsoft.com/office/powerpoint/2010/main" val="9980539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39</a:t>
            </a:fld>
            <a:endParaRPr lang="en-US"/>
          </a:p>
        </p:txBody>
      </p:sp>
    </p:spTree>
    <p:extLst>
      <p:ext uri="{BB962C8B-B14F-4D97-AF65-F5344CB8AC3E}">
        <p14:creationId xmlns:p14="http://schemas.microsoft.com/office/powerpoint/2010/main" val="40607350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40</a:t>
            </a:fld>
            <a:endParaRPr lang="en-US"/>
          </a:p>
        </p:txBody>
      </p:sp>
    </p:spTree>
    <p:extLst>
      <p:ext uri="{BB962C8B-B14F-4D97-AF65-F5344CB8AC3E}">
        <p14:creationId xmlns:p14="http://schemas.microsoft.com/office/powerpoint/2010/main" val="34762081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41</a:t>
            </a:fld>
            <a:endParaRPr lang="en-US"/>
          </a:p>
        </p:txBody>
      </p:sp>
    </p:spTree>
    <p:extLst>
      <p:ext uri="{BB962C8B-B14F-4D97-AF65-F5344CB8AC3E}">
        <p14:creationId xmlns:p14="http://schemas.microsoft.com/office/powerpoint/2010/main" val="35279122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42</a:t>
            </a:fld>
            <a:endParaRPr lang="en-US"/>
          </a:p>
        </p:txBody>
      </p:sp>
    </p:spTree>
    <p:extLst>
      <p:ext uri="{BB962C8B-B14F-4D97-AF65-F5344CB8AC3E}">
        <p14:creationId xmlns:p14="http://schemas.microsoft.com/office/powerpoint/2010/main" val="30323172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43</a:t>
            </a:fld>
            <a:endParaRPr lang="en-US"/>
          </a:p>
        </p:txBody>
      </p:sp>
    </p:spTree>
    <p:extLst>
      <p:ext uri="{BB962C8B-B14F-4D97-AF65-F5344CB8AC3E}">
        <p14:creationId xmlns:p14="http://schemas.microsoft.com/office/powerpoint/2010/main" val="641133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Practicing for an exam is one of the main things to be successful in exams. Students who sit for major examinations such as GCE Ordinary Level in Sri Lanka should practice for exams using past papers. When practicing it is required to have a good feedback system to evaluate student answers. Since manual  marking capacity of teachers is limited, an automatic grading system capable of providing quick feedback on practice exam answers would be highly useful [1], both to students and teachers. Currently, auto grading is somewhat limited to MCQ answers since evaluating MCQ answers are pretty much straight forward. </a:t>
            </a:r>
          </a:p>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4</a:t>
            </a:fld>
            <a:endParaRPr lang="en-US"/>
          </a:p>
        </p:txBody>
      </p:sp>
    </p:spTree>
    <p:extLst>
      <p:ext uri="{BB962C8B-B14F-4D97-AF65-F5344CB8AC3E}">
        <p14:creationId xmlns:p14="http://schemas.microsoft.com/office/powerpoint/2010/main" val="673144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Histograms</a:t>
            </a:r>
          </a:p>
          <a:p>
            <a:r>
              <a:rPr lang="en-US" dirty="0" smtClean="0"/>
              <a:t>Custom drawings</a:t>
            </a:r>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5</a:t>
            </a:fld>
            <a:endParaRPr lang="en-US"/>
          </a:p>
        </p:txBody>
      </p:sp>
    </p:spTree>
    <p:extLst>
      <p:ext uri="{BB962C8B-B14F-4D97-AF65-F5344CB8AC3E}">
        <p14:creationId xmlns:p14="http://schemas.microsoft.com/office/powerpoint/2010/main" val="1615793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6</a:t>
            </a:fld>
            <a:endParaRPr lang="en-US"/>
          </a:p>
        </p:txBody>
      </p:sp>
    </p:spTree>
    <p:extLst>
      <p:ext uri="{BB962C8B-B14F-4D97-AF65-F5344CB8AC3E}">
        <p14:creationId xmlns:p14="http://schemas.microsoft.com/office/powerpoint/2010/main" val="4201571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Full system in brief </a:t>
            </a:r>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7</a:t>
            </a:fld>
            <a:endParaRPr lang="en-US"/>
          </a:p>
        </p:txBody>
      </p:sp>
    </p:spTree>
    <p:extLst>
      <p:ext uri="{BB962C8B-B14F-4D97-AF65-F5344CB8AC3E}">
        <p14:creationId xmlns:p14="http://schemas.microsoft.com/office/powerpoint/2010/main" val="4045222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9</a:t>
            </a:fld>
            <a:endParaRPr lang="en-US"/>
          </a:p>
        </p:txBody>
      </p:sp>
    </p:spTree>
    <p:extLst>
      <p:ext uri="{BB962C8B-B14F-4D97-AF65-F5344CB8AC3E}">
        <p14:creationId xmlns:p14="http://schemas.microsoft.com/office/powerpoint/2010/main" val="3405955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CA03EF-7FBE-40CB-ACA4-51EB87AA04A3}" type="slidenum">
              <a:rPr lang="en-US" smtClean="0"/>
              <a:t>10</a:t>
            </a:fld>
            <a:endParaRPr lang="en-US"/>
          </a:p>
        </p:txBody>
      </p:sp>
    </p:spTree>
    <p:extLst>
      <p:ext uri="{BB962C8B-B14F-4D97-AF65-F5344CB8AC3E}">
        <p14:creationId xmlns:p14="http://schemas.microsoft.com/office/powerpoint/2010/main" val="3903544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17162B-8383-4AA5-A1E2-35F4D23FFD81}" type="datetime1">
              <a:rPr lang="en-US" smtClean="0"/>
              <a:t>7/20/2016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07E3B-F344-49D1-AE97-748858787230}" type="slidenum">
              <a:rPr lang="en-US" smtClean="0"/>
              <a:t>‹#›</a:t>
            </a:fld>
            <a:endParaRPr lang="en-US"/>
          </a:p>
        </p:txBody>
      </p:sp>
    </p:spTree>
    <p:extLst>
      <p:ext uri="{BB962C8B-B14F-4D97-AF65-F5344CB8AC3E}">
        <p14:creationId xmlns:p14="http://schemas.microsoft.com/office/powerpoint/2010/main" val="3029202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D31A1D-0367-4D15-B7D2-44FBD37B6377}" type="datetime1">
              <a:rPr lang="en-US" smtClean="0"/>
              <a:t>7/20/2016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07E3B-F344-49D1-AE97-748858787230}" type="slidenum">
              <a:rPr lang="en-US" smtClean="0"/>
              <a:t>‹#›</a:t>
            </a:fld>
            <a:endParaRPr lang="en-US"/>
          </a:p>
        </p:txBody>
      </p:sp>
    </p:spTree>
    <p:extLst>
      <p:ext uri="{BB962C8B-B14F-4D97-AF65-F5344CB8AC3E}">
        <p14:creationId xmlns:p14="http://schemas.microsoft.com/office/powerpoint/2010/main" val="2886087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1C88BD-77A5-40B4-AB97-42AC59B062F2}" type="datetime1">
              <a:rPr lang="en-US" smtClean="0"/>
              <a:t>7/20/2016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07E3B-F344-49D1-AE97-748858787230}" type="slidenum">
              <a:rPr lang="en-US" smtClean="0"/>
              <a:t>‹#›</a:t>
            </a:fld>
            <a:endParaRPr lang="en-US"/>
          </a:p>
        </p:txBody>
      </p:sp>
    </p:spTree>
    <p:extLst>
      <p:ext uri="{BB962C8B-B14F-4D97-AF65-F5344CB8AC3E}">
        <p14:creationId xmlns:p14="http://schemas.microsoft.com/office/powerpoint/2010/main" val="83207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887003-52C3-4641-9B97-CF757251A3DA}" type="datetime1">
              <a:rPr lang="en-US" smtClean="0"/>
              <a:t>7/20/2016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07E3B-F344-49D1-AE97-748858787230}" type="slidenum">
              <a:rPr lang="en-US" smtClean="0"/>
              <a:t>‹#›</a:t>
            </a:fld>
            <a:endParaRPr lang="en-US"/>
          </a:p>
        </p:txBody>
      </p:sp>
    </p:spTree>
    <p:extLst>
      <p:ext uri="{BB962C8B-B14F-4D97-AF65-F5344CB8AC3E}">
        <p14:creationId xmlns:p14="http://schemas.microsoft.com/office/powerpoint/2010/main" val="4041102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91EC63-5DD5-4609-8101-5B96464B3FEF}" type="datetime1">
              <a:rPr lang="en-US" smtClean="0"/>
              <a:t>7/20/2016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E07E3B-F344-49D1-AE97-748858787230}" type="slidenum">
              <a:rPr lang="en-US" smtClean="0"/>
              <a:t>‹#›</a:t>
            </a:fld>
            <a:endParaRPr lang="en-US"/>
          </a:p>
        </p:txBody>
      </p:sp>
    </p:spTree>
    <p:extLst>
      <p:ext uri="{BB962C8B-B14F-4D97-AF65-F5344CB8AC3E}">
        <p14:creationId xmlns:p14="http://schemas.microsoft.com/office/powerpoint/2010/main" val="3971265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D89CA4-3C19-4E72-A0E2-D0DC1DCF27FA}" type="datetime1">
              <a:rPr lang="en-US" smtClean="0"/>
              <a:t>7/20/2016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E07E3B-F344-49D1-AE97-748858787230}" type="slidenum">
              <a:rPr lang="en-US" smtClean="0"/>
              <a:t>‹#›</a:t>
            </a:fld>
            <a:endParaRPr lang="en-US"/>
          </a:p>
        </p:txBody>
      </p:sp>
    </p:spTree>
    <p:extLst>
      <p:ext uri="{BB962C8B-B14F-4D97-AF65-F5344CB8AC3E}">
        <p14:creationId xmlns:p14="http://schemas.microsoft.com/office/powerpoint/2010/main" val="200538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3A504D-F25F-46EB-8941-46D93BE7FF82}" type="datetime1">
              <a:rPr lang="en-US" smtClean="0"/>
              <a:t>7/20/2016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E07E3B-F344-49D1-AE97-748858787230}" type="slidenum">
              <a:rPr lang="en-US" smtClean="0"/>
              <a:t>‹#›</a:t>
            </a:fld>
            <a:endParaRPr lang="en-US"/>
          </a:p>
        </p:txBody>
      </p:sp>
    </p:spTree>
    <p:extLst>
      <p:ext uri="{BB962C8B-B14F-4D97-AF65-F5344CB8AC3E}">
        <p14:creationId xmlns:p14="http://schemas.microsoft.com/office/powerpoint/2010/main" val="2422999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F81CB9-81A9-4CE3-950E-C85847FB67C5}" type="datetime1">
              <a:rPr lang="en-US" smtClean="0"/>
              <a:t>7/20/2016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E07E3B-F344-49D1-AE97-748858787230}" type="slidenum">
              <a:rPr lang="en-US" smtClean="0"/>
              <a:t>‹#›</a:t>
            </a:fld>
            <a:endParaRPr lang="en-US"/>
          </a:p>
        </p:txBody>
      </p:sp>
    </p:spTree>
    <p:extLst>
      <p:ext uri="{BB962C8B-B14F-4D97-AF65-F5344CB8AC3E}">
        <p14:creationId xmlns:p14="http://schemas.microsoft.com/office/powerpoint/2010/main" val="1779219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1A24F1-AE9F-4CB0-A311-4E3692F3F4F5}" type="datetime1">
              <a:rPr lang="en-US" smtClean="0"/>
              <a:t>7/20/2016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E07E3B-F344-49D1-AE97-748858787230}" type="slidenum">
              <a:rPr lang="en-US" smtClean="0"/>
              <a:t>‹#›</a:t>
            </a:fld>
            <a:endParaRPr lang="en-US"/>
          </a:p>
        </p:txBody>
      </p:sp>
    </p:spTree>
    <p:extLst>
      <p:ext uri="{BB962C8B-B14F-4D97-AF65-F5344CB8AC3E}">
        <p14:creationId xmlns:p14="http://schemas.microsoft.com/office/powerpoint/2010/main" val="386298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8686DF-58AE-4904-A1C4-78B186FD439B}" type="datetime1">
              <a:rPr lang="en-US" smtClean="0"/>
              <a:t>7/20/2016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E07E3B-F344-49D1-AE97-748858787230}" type="slidenum">
              <a:rPr lang="en-US" smtClean="0"/>
              <a:t>‹#›</a:t>
            </a:fld>
            <a:endParaRPr lang="en-US"/>
          </a:p>
        </p:txBody>
      </p:sp>
    </p:spTree>
    <p:extLst>
      <p:ext uri="{BB962C8B-B14F-4D97-AF65-F5344CB8AC3E}">
        <p14:creationId xmlns:p14="http://schemas.microsoft.com/office/powerpoint/2010/main" val="426142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32AA5B-55D5-4FCB-B7B0-FE2FEEFFC237}" type="datetime1">
              <a:rPr lang="en-US" smtClean="0"/>
              <a:t>7/20/2016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E07E3B-F344-49D1-AE97-748858787230}" type="slidenum">
              <a:rPr lang="en-US" smtClean="0"/>
              <a:t>‹#›</a:t>
            </a:fld>
            <a:endParaRPr lang="en-US"/>
          </a:p>
        </p:txBody>
      </p:sp>
    </p:spTree>
    <p:extLst>
      <p:ext uri="{BB962C8B-B14F-4D97-AF65-F5344CB8AC3E}">
        <p14:creationId xmlns:p14="http://schemas.microsoft.com/office/powerpoint/2010/main" val="3921353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4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4BC69E-0C1A-40DE-B8B8-A64AF26E0DF6}" type="datetime1">
              <a:rPr lang="en-US" smtClean="0"/>
              <a:t>7/20/2016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E07E3B-F344-49D1-AE97-748858787230}" type="slidenum">
              <a:rPr lang="en-US" smtClean="0"/>
              <a:t>‹#›</a:t>
            </a:fld>
            <a:endParaRPr lang="en-US"/>
          </a:p>
        </p:txBody>
      </p:sp>
    </p:spTree>
    <p:extLst>
      <p:ext uri="{BB962C8B-B14F-4D97-AF65-F5344CB8AC3E}">
        <p14:creationId xmlns:p14="http://schemas.microsoft.com/office/powerpoint/2010/main" val="4265943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effectLst>
            <a:glow rad="292100">
              <a:schemeClr val="tx1"/>
            </a:glow>
          </a:effectLst>
        </p:spPr>
        <p:txBody>
          <a:bodyPr>
            <a:normAutofit fontScale="90000"/>
          </a:bodyPr>
          <a:lstStyle/>
          <a:p>
            <a:r>
              <a:rPr lang="en-US" b="1" dirty="0" smtClean="0">
                <a:solidFill>
                  <a:schemeClr val="accent2">
                    <a:lumMod val="75000"/>
                  </a:schemeClr>
                </a:solidFill>
                <a:effectLst>
                  <a:glow rad="127000">
                    <a:schemeClr val="tx1"/>
                  </a:glow>
                </a:effectLst>
              </a:rPr>
              <a:t>Automatic </a:t>
            </a:r>
            <a:r>
              <a:rPr lang="en-US" b="1" dirty="0">
                <a:solidFill>
                  <a:schemeClr val="accent2">
                    <a:lumMod val="75000"/>
                  </a:schemeClr>
                </a:solidFill>
                <a:effectLst>
                  <a:glow rad="127000">
                    <a:schemeClr val="tx1"/>
                  </a:glow>
                </a:effectLst>
              </a:rPr>
              <a:t>Assessment of Answers to Mathematical Drawing Questions</a:t>
            </a:r>
          </a:p>
        </p:txBody>
      </p:sp>
      <p:sp>
        <p:nvSpPr>
          <p:cNvPr id="3" name="Subtitle 2"/>
          <p:cNvSpPr>
            <a:spLocks noGrp="1"/>
          </p:cNvSpPr>
          <p:nvPr>
            <p:ph type="subTitle" idx="1"/>
          </p:nvPr>
        </p:nvSpPr>
        <p:spPr/>
        <p:txBody>
          <a:bodyPr/>
          <a:lstStyle/>
          <a:p>
            <a:r>
              <a:rPr lang="en-US" dirty="0" smtClean="0"/>
              <a:t>Diunuge Buddhika Wijesinghe</a:t>
            </a:r>
          </a:p>
          <a:p>
            <a:r>
              <a:rPr lang="en-US" dirty="0" smtClean="0"/>
              <a:t>Supervisors: Dr. Surangika </a:t>
            </a:r>
            <a:r>
              <a:rPr lang="en-US" dirty="0" err="1" smtClean="0"/>
              <a:t>Ranathunga</a:t>
            </a:r>
            <a:r>
              <a:rPr lang="en-US" dirty="0" smtClean="0"/>
              <a:t>, Prof. Gihan Dias</a:t>
            </a: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1</a:t>
            </a:fld>
            <a:endParaRPr lang="en-US"/>
          </a:p>
        </p:txBody>
      </p:sp>
    </p:spTree>
    <p:extLst>
      <p:ext uri="{BB962C8B-B14F-4D97-AF65-F5344CB8AC3E}">
        <p14:creationId xmlns:p14="http://schemas.microsoft.com/office/powerpoint/2010/main" val="16726424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75000"/>
                  </a:schemeClr>
                </a:solidFill>
              </a:rPr>
              <a:t>Work done up to the Review </a:t>
            </a:r>
            <a:r>
              <a:rPr lang="en-US" b="1" dirty="0" smtClean="0">
                <a:solidFill>
                  <a:schemeClr val="accent2">
                    <a:lumMod val="75000"/>
                  </a:schemeClr>
                </a:solidFill>
              </a:rPr>
              <a:t>1 Contd.</a:t>
            </a:r>
            <a:endParaRPr lang="en-US" b="1" dirty="0">
              <a:solidFill>
                <a:schemeClr val="accent2">
                  <a:lumMod val="75000"/>
                </a:schemeClr>
              </a:solidFill>
            </a:endParaRPr>
          </a:p>
        </p:txBody>
      </p:sp>
      <p:sp>
        <p:nvSpPr>
          <p:cNvPr id="3" name="Content Placeholder 2"/>
          <p:cNvSpPr>
            <a:spLocks noGrp="1"/>
          </p:cNvSpPr>
          <p:nvPr>
            <p:ph idx="1"/>
          </p:nvPr>
        </p:nvSpPr>
        <p:spPr>
          <a:xfrm>
            <a:off x="838200" y="1825625"/>
            <a:ext cx="3649394" cy="4351338"/>
          </a:xfrm>
        </p:spPr>
        <p:txBody>
          <a:bodyPr/>
          <a:lstStyle/>
          <a:p>
            <a:r>
              <a:rPr lang="en-US" dirty="0" smtClean="0"/>
              <a:t>Venn Diagram Parsing</a:t>
            </a:r>
          </a:p>
          <a:p>
            <a:pPr lvl="1"/>
            <a:r>
              <a:rPr lang="en-US" dirty="0" smtClean="0"/>
              <a:t>Sets represented using Rectangles, circles and Ellipse </a:t>
            </a:r>
          </a:p>
          <a:p>
            <a:pPr lvl="1"/>
            <a:endParaRPr lang="en-US" dirty="0"/>
          </a:p>
        </p:txBody>
      </p:sp>
      <p:pic>
        <p:nvPicPr>
          <p:cNvPr id="5" name="Picture 4"/>
          <p:cNvPicPr>
            <a:picLocks noChangeAspect="1"/>
          </p:cNvPicPr>
          <p:nvPr/>
        </p:nvPicPr>
        <p:blipFill>
          <a:blip r:embed="rId3"/>
          <a:stretch>
            <a:fillRect/>
          </a:stretch>
        </p:blipFill>
        <p:spPr>
          <a:xfrm>
            <a:off x="4976910" y="1336433"/>
            <a:ext cx="6343348" cy="5478803"/>
          </a:xfrm>
          <a:prstGeom prst="rect">
            <a:avLst/>
          </a:prstGeom>
        </p:spPr>
      </p:pic>
      <p:sp>
        <p:nvSpPr>
          <p:cNvPr id="6" name="Slide Number Placeholder 5"/>
          <p:cNvSpPr>
            <a:spLocks noGrp="1"/>
          </p:cNvSpPr>
          <p:nvPr>
            <p:ph type="sldNum" sz="quarter" idx="12"/>
          </p:nvPr>
        </p:nvSpPr>
        <p:spPr/>
        <p:txBody>
          <a:bodyPr/>
          <a:lstStyle/>
          <a:p>
            <a:fld id="{2EE07E3B-F344-49D1-AE97-748858787230}" type="slidenum">
              <a:rPr lang="en-US" smtClean="0"/>
              <a:t>10</a:t>
            </a:fld>
            <a:endParaRPr lang="en-US"/>
          </a:p>
        </p:txBody>
      </p:sp>
      <p:pic>
        <p:nvPicPr>
          <p:cNvPr id="7" name="Picture 6" descr="C:\Users\Diunuge\AppData\Local\Microsoft\Windows\INetCache\Content.Word\SVG.PNG"/>
          <p:cNvPicPr/>
          <p:nvPr/>
        </p:nvPicPr>
        <p:blipFill>
          <a:blip r:embed="rId4">
            <a:extLst>
              <a:ext uri="{28A0092B-C50C-407E-A947-70E740481C1C}">
                <a14:useLocalDpi xmlns:a14="http://schemas.microsoft.com/office/drawing/2010/main" val="0"/>
              </a:ext>
            </a:extLst>
          </a:blip>
          <a:srcRect/>
          <a:stretch>
            <a:fillRect/>
          </a:stretch>
        </p:blipFill>
        <p:spPr bwMode="auto">
          <a:xfrm>
            <a:off x="8503140" y="2394632"/>
            <a:ext cx="2427457" cy="1938215"/>
          </a:xfrm>
          <a:prstGeom prst="rect">
            <a:avLst/>
          </a:prstGeom>
          <a:noFill/>
          <a:ln>
            <a:noFill/>
          </a:ln>
        </p:spPr>
      </p:pic>
    </p:spTree>
    <p:extLst>
      <p:ext uri="{BB962C8B-B14F-4D97-AF65-F5344CB8AC3E}">
        <p14:creationId xmlns:p14="http://schemas.microsoft.com/office/powerpoint/2010/main" val="28421742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75000"/>
                  </a:schemeClr>
                </a:solidFill>
              </a:rPr>
              <a:t>Work done up to the Review 1 Contd.</a:t>
            </a:r>
          </a:p>
        </p:txBody>
      </p:sp>
      <p:sp>
        <p:nvSpPr>
          <p:cNvPr id="7" name="Content Placeholder 4"/>
          <p:cNvSpPr txBox="1">
            <a:spLocks/>
          </p:cNvSpPr>
          <p:nvPr/>
        </p:nvSpPr>
        <p:spPr>
          <a:xfrm>
            <a:off x="1010245" y="6050548"/>
            <a:ext cx="2771003" cy="30580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smtClean="0"/>
              <a:t>Venn Diagram in SVG file format</a:t>
            </a:r>
            <a:endParaRPr lang="en-US" sz="1600" dirty="0"/>
          </a:p>
        </p:txBody>
      </p:sp>
      <p:sp>
        <p:nvSpPr>
          <p:cNvPr id="10" name="Slide Number Placeholder 9"/>
          <p:cNvSpPr>
            <a:spLocks noGrp="1"/>
          </p:cNvSpPr>
          <p:nvPr>
            <p:ph type="sldNum" sz="quarter" idx="12"/>
          </p:nvPr>
        </p:nvSpPr>
        <p:spPr/>
        <p:txBody>
          <a:bodyPr/>
          <a:lstStyle/>
          <a:p>
            <a:fld id="{2EE07E3B-F344-49D1-AE97-748858787230}" type="slidenum">
              <a:rPr lang="en-US" smtClean="0"/>
              <a:t>11</a:t>
            </a:fld>
            <a:endParaRPr lang="en-US"/>
          </a:p>
        </p:txBody>
      </p:sp>
      <p:pic>
        <p:nvPicPr>
          <p:cNvPr id="11" name="Picture 10" descr="C:\Users\Diunuge\AppData\Local\Microsoft\Windows\INetCache\Content.Word\SVG.PNG"/>
          <p:cNvPicPr/>
          <p:nvPr/>
        </p:nvPicPr>
        <p:blipFill>
          <a:blip r:embed="rId3">
            <a:extLst>
              <a:ext uri="{28A0092B-C50C-407E-A947-70E740481C1C}">
                <a14:useLocalDpi xmlns:a14="http://schemas.microsoft.com/office/drawing/2010/main" val="0"/>
              </a:ext>
            </a:extLst>
          </a:blip>
          <a:srcRect/>
          <a:stretch>
            <a:fillRect/>
          </a:stretch>
        </p:blipFill>
        <p:spPr bwMode="auto">
          <a:xfrm>
            <a:off x="675582" y="2146832"/>
            <a:ext cx="3440331" cy="2986786"/>
          </a:xfrm>
          <a:prstGeom prst="rect">
            <a:avLst/>
          </a:prstGeom>
          <a:noFill/>
          <a:ln>
            <a:noFill/>
          </a:ln>
        </p:spPr>
      </p:pic>
      <p:sp>
        <p:nvSpPr>
          <p:cNvPr id="18" name="Content Placeholder 4"/>
          <p:cNvSpPr txBox="1">
            <a:spLocks/>
          </p:cNvSpPr>
          <p:nvPr/>
        </p:nvSpPr>
        <p:spPr>
          <a:xfrm>
            <a:off x="6803789" y="5897647"/>
            <a:ext cx="2771003" cy="30580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smtClean="0"/>
              <a:t>Venn Data Structure</a:t>
            </a:r>
            <a:endParaRPr lang="en-US" sz="1600" dirty="0"/>
          </a:p>
        </p:txBody>
      </p:sp>
      <p:cxnSp>
        <p:nvCxnSpPr>
          <p:cNvPr id="25" name="Straight Arrow Connector 24"/>
          <p:cNvCxnSpPr/>
          <p:nvPr/>
        </p:nvCxnSpPr>
        <p:spPr>
          <a:xfrm>
            <a:off x="4115913" y="3629465"/>
            <a:ext cx="337624" cy="0"/>
          </a:xfrm>
          <a:prstGeom prst="straightConnector1">
            <a:avLst/>
          </a:prstGeom>
          <a:ln w="50800">
            <a:tailEnd type="triangle"/>
          </a:ln>
        </p:spPr>
        <p:style>
          <a:lnRef idx="3">
            <a:schemeClr val="dk1"/>
          </a:lnRef>
          <a:fillRef idx="0">
            <a:schemeClr val="dk1"/>
          </a:fillRef>
          <a:effectRef idx="2">
            <a:schemeClr val="dk1"/>
          </a:effectRef>
          <a:fontRef idx="minor">
            <a:schemeClr val="tx1"/>
          </a:fontRef>
        </p:style>
      </p:cxnSp>
      <p:pic>
        <p:nvPicPr>
          <p:cNvPr id="5" name="Content Placeholder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888311" y="2174691"/>
            <a:ext cx="6011114" cy="3238952"/>
          </a:xfrm>
        </p:spPr>
      </p:pic>
    </p:spTree>
    <p:extLst>
      <p:ext uri="{BB962C8B-B14F-4D97-AF65-F5344CB8AC3E}">
        <p14:creationId xmlns:p14="http://schemas.microsoft.com/office/powerpoint/2010/main" val="7731715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75000"/>
                  </a:schemeClr>
                </a:solidFill>
              </a:rPr>
              <a:t>Work done up to the Review 1 Contd.</a:t>
            </a:r>
          </a:p>
        </p:txBody>
      </p:sp>
      <p:sp>
        <p:nvSpPr>
          <p:cNvPr id="7" name="Content Placeholder 4"/>
          <p:cNvSpPr txBox="1">
            <a:spLocks/>
          </p:cNvSpPr>
          <p:nvPr/>
        </p:nvSpPr>
        <p:spPr>
          <a:xfrm>
            <a:off x="1010245" y="6050548"/>
            <a:ext cx="2771003" cy="30580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smtClean="0"/>
              <a:t>Venn Diagram in SVG file format</a:t>
            </a:r>
            <a:endParaRPr lang="en-US" sz="1600" dirty="0"/>
          </a:p>
        </p:txBody>
      </p:sp>
      <p:sp>
        <p:nvSpPr>
          <p:cNvPr id="10" name="Slide Number Placeholder 9"/>
          <p:cNvSpPr>
            <a:spLocks noGrp="1"/>
          </p:cNvSpPr>
          <p:nvPr>
            <p:ph type="sldNum" sz="quarter" idx="12"/>
          </p:nvPr>
        </p:nvSpPr>
        <p:spPr/>
        <p:txBody>
          <a:bodyPr/>
          <a:lstStyle/>
          <a:p>
            <a:fld id="{2EE07E3B-F344-49D1-AE97-748858787230}" type="slidenum">
              <a:rPr lang="en-US" smtClean="0"/>
              <a:t>12</a:t>
            </a:fld>
            <a:endParaRPr lang="en-US"/>
          </a:p>
        </p:txBody>
      </p:sp>
      <p:pic>
        <p:nvPicPr>
          <p:cNvPr id="11" name="Picture 10" descr="C:\Users\Diunuge\AppData\Local\Microsoft\Windows\INetCache\Content.Word\SVG.PNG"/>
          <p:cNvPicPr/>
          <p:nvPr/>
        </p:nvPicPr>
        <p:blipFill>
          <a:blip r:embed="rId3">
            <a:extLst>
              <a:ext uri="{28A0092B-C50C-407E-A947-70E740481C1C}">
                <a14:useLocalDpi xmlns:a14="http://schemas.microsoft.com/office/drawing/2010/main" val="0"/>
              </a:ext>
            </a:extLst>
          </a:blip>
          <a:srcRect/>
          <a:stretch>
            <a:fillRect/>
          </a:stretch>
        </p:blipFill>
        <p:spPr bwMode="auto">
          <a:xfrm>
            <a:off x="675582" y="2146832"/>
            <a:ext cx="3440331" cy="2986786"/>
          </a:xfrm>
          <a:prstGeom prst="rect">
            <a:avLst/>
          </a:prstGeom>
          <a:noFill/>
          <a:ln>
            <a:noFill/>
          </a:ln>
        </p:spPr>
      </p:pic>
      <p:pic>
        <p:nvPicPr>
          <p:cNvPr id="15" name="Content Placeholder 1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546597" y="1420837"/>
            <a:ext cx="7051717" cy="4400360"/>
          </a:xfrm>
        </p:spPr>
      </p:pic>
      <p:sp>
        <p:nvSpPr>
          <p:cNvPr id="18" name="Content Placeholder 4"/>
          <p:cNvSpPr txBox="1">
            <a:spLocks/>
          </p:cNvSpPr>
          <p:nvPr/>
        </p:nvSpPr>
        <p:spPr>
          <a:xfrm>
            <a:off x="6803789" y="5897647"/>
            <a:ext cx="2771003" cy="30580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smtClean="0"/>
              <a:t>Venn Diagram after parsing</a:t>
            </a:r>
            <a:endParaRPr lang="en-US" sz="1600" dirty="0"/>
          </a:p>
        </p:txBody>
      </p:sp>
      <p:cxnSp>
        <p:nvCxnSpPr>
          <p:cNvPr id="25" name="Straight Arrow Connector 24"/>
          <p:cNvCxnSpPr/>
          <p:nvPr/>
        </p:nvCxnSpPr>
        <p:spPr>
          <a:xfrm>
            <a:off x="4115913" y="3629465"/>
            <a:ext cx="337624" cy="0"/>
          </a:xfrm>
          <a:prstGeom prst="straightConnector1">
            <a:avLst/>
          </a:prstGeom>
          <a:ln w="508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986891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75000"/>
                  </a:schemeClr>
                </a:solidFill>
              </a:rPr>
              <a:t>Work done up to the Review </a:t>
            </a:r>
            <a:r>
              <a:rPr lang="en-US" b="1" dirty="0" smtClean="0">
                <a:solidFill>
                  <a:schemeClr val="accent2">
                    <a:lumMod val="75000"/>
                  </a:schemeClr>
                </a:solidFill>
              </a:rPr>
              <a:t>2</a:t>
            </a:r>
            <a:endParaRPr lang="en-US" dirty="0"/>
          </a:p>
        </p:txBody>
      </p:sp>
      <p:sp>
        <p:nvSpPr>
          <p:cNvPr id="3" name="Content Placeholder 2"/>
          <p:cNvSpPr>
            <a:spLocks noGrp="1"/>
          </p:cNvSpPr>
          <p:nvPr>
            <p:ph idx="1"/>
          </p:nvPr>
        </p:nvSpPr>
        <p:spPr>
          <a:xfrm>
            <a:off x="838200" y="1414626"/>
            <a:ext cx="10515600" cy="4351338"/>
          </a:xfrm>
        </p:spPr>
        <p:txBody>
          <a:bodyPr/>
          <a:lstStyle/>
          <a:p>
            <a:r>
              <a:rPr lang="en-US" dirty="0" smtClean="0"/>
              <a:t>Improved Venn Diagram Parsing</a:t>
            </a:r>
          </a:p>
          <a:p>
            <a:pPr lvl="1"/>
            <a:r>
              <a:rPr lang="en-US" dirty="0" smtClean="0"/>
              <a:t>Handled Venn Diagrams with </a:t>
            </a:r>
            <a:r>
              <a:rPr lang="en-US" b="1" dirty="0" smtClean="0"/>
              <a:t>Multiple elements</a:t>
            </a:r>
            <a:r>
              <a:rPr lang="en-US" dirty="0" smtClean="0"/>
              <a:t> per a minimal region.</a:t>
            </a:r>
          </a:p>
          <a:p>
            <a:pPr lvl="1"/>
            <a:r>
              <a:rPr lang="en-US" dirty="0" smtClean="0"/>
              <a:t>Handled Diagrams</a:t>
            </a:r>
            <a:r>
              <a:rPr lang="en-US" b="1" dirty="0" smtClean="0"/>
              <a:t> labeled using arrows.</a:t>
            </a:r>
          </a:p>
          <a:p>
            <a:r>
              <a:rPr lang="en-US" dirty="0" smtClean="0"/>
              <a:t>Venn Diagram Assessment</a:t>
            </a:r>
          </a:p>
          <a:p>
            <a:pPr lvl="1"/>
            <a:r>
              <a:rPr lang="en-US" dirty="0" smtClean="0"/>
              <a:t>Developed a </a:t>
            </a:r>
            <a:r>
              <a:rPr lang="en-US" b="1" dirty="0" smtClean="0"/>
              <a:t>rubric structure</a:t>
            </a:r>
            <a:r>
              <a:rPr lang="en-US" dirty="0" smtClean="0"/>
              <a:t> to capture the marking scheme given in exams.</a:t>
            </a:r>
          </a:p>
          <a:p>
            <a:pPr lvl="1"/>
            <a:r>
              <a:rPr lang="en-US" dirty="0" smtClean="0"/>
              <a:t>Identified the </a:t>
            </a:r>
            <a:r>
              <a:rPr lang="en-US" b="1" dirty="0" smtClean="0"/>
              <a:t>marking requirements</a:t>
            </a:r>
            <a:r>
              <a:rPr lang="en-US" dirty="0" smtClean="0"/>
              <a:t> in the O/L exam by studying the marking schemes.</a:t>
            </a:r>
          </a:p>
          <a:p>
            <a:pPr lvl="1"/>
            <a:r>
              <a:rPr lang="en-US" dirty="0" smtClean="0"/>
              <a:t>Completed the assessment module.</a:t>
            </a:r>
          </a:p>
          <a:p>
            <a:pPr lvl="1"/>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13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949172601"/>
              </p:ext>
            </p:extLst>
          </p:nvPr>
        </p:nvGraphicFramePr>
        <p:xfrm>
          <a:off x="1264160" y="4808908"/>
          <a:ext cx="9383151" cy="1730326"/>
        </p:xfrm>
        <a:graphic>
          <a:graphicData uri="http://schemas.openxmlformats.org/drawingml/2006/table">
            <a:tbl>
              <a:tblPr firstRow="1" bandRow="1">
                <a:tableStyleId>{5C22544A-7EE6-4342-B048-85BDC9FD1C3A}</a:tableStyleId>
              </a:tblPr>
              <a:tblGrid>
                <a:gridCol w="3127717"/>
                <a:gridCol w="3127717"/>
                <a:gridCol w="3127717"/>
              </a:tblGrid>
              <a:tr h="428122">
                <a:tc>
                  <a:txBody>
                    <a:bodyPr/>
                    <a:lstStyle/>
                    <a:p>
                      <a:r>
                        <a:rPr lang="en-US" dirty="0" smtClean="0"/>
                        <a:t>Diagram Type</a:t>
                      </a:r>
                      <a:endParaRPr lang="en-US" dirty="0"/>
                    </a:p>
                  </a:txBody>
                  <a:tcPr/>
                </a:tc>
                <a:tc>
                  <a:txBody>
                    <a:bodyPr/>
                    <a:lstStyle/>
                    <a:p>
                      <a:r>
                        <a:rPr lang="en-US" dirty="0" smtClean="0"/>
                        <a:t>Parsing</a:t>
                      </a:r>
                      <a:endParaRPr lang="en-US" dirty="0"/>
                    </a:p>
                  </a:txBody>
                  <a:tcPr/>
                </a:tc>
                <a:tc>
                  <a:txBody>
                    <a:bodyPr/>
                    <a:lstStyle/>
                    <a:p>
                      <a:r>
                        <a:rPr lang="en-US" dirty="0" smtClean="0"/>
                        <a:t>Evaluation &amp; Feedback</a:t>
                      </a:r>
                      <a:endParaRPr lang="en-US" dirty="0"/>
                    </a:p>
                  </a:txBody>
                  <a:tcPr/>
                </a:tc>
              </a:tr>
              <a:tr h="434068">
                <a:tc>
                  <a:txBody>
                    <a:bodyPr/>
                    <a:lstStyle/>
                    <a:p>
                      <a:r>
                        <a:rPr lang="en-US" dirty="0" smtClean="0"/>
                        <a:t>Venn</a:t>
                      </a:r>
                      <a:endParaRPr lang="en-US" dirty="0"/>
                    </a:p>
                  </a:txBody>
                  <a:tcPr/>
                </a:tc>
                <a:tc>
                  <a:txBody>
                    <a:bodyPr/>
                    <a:lstStyle/>
                    <a:p>
                      <a:r>
                        <a:rPr lang="en-US" dirty="0" smtClean="0">
                          <a:solidFill>
                            <a:schemeClr val="tx2"/>
                          </a:solidFill>
                        </a:rPr>
                        <a:t>Completed</a:t>
                      </a:r>
                      <a:endParaRPr lang="en-US" dirty="0">
                        <a:solidFill>
                          <a:schemeClr val="tx2"/>
                        </a:solidFill>
                      </a:endParaRPr>
                    </a:p>
                  </a:txBody>
                  <a:tcPr/>
                </a:tc>
                <a:tc>
                  <a:txBody>
                    <a:bodyPr/>
                    <a:lstStyle/>
                    <a:p>
                      <a:r>
                        <a:rPr lang="en-US" dirty="0" smtClean="0">
                          <a:solidFill>
                            <a:schemeClr val="accent6"/>
                          </a:solidFill>
                        </a:rPr>
                        <a:t>Completed</a:t>
                      </a:r>
                      <a:endParaRPr lang="en-US" dirty="0">
                        <a:solidFill>
                          <a:schemeClr val="accent6"/>
                        </a:solidFill>
                      </a:endParaRPr>
                    </a:p>
                  </a:txBody>
                  <a:tcPr/>
                </a:tc>
              </a:tr>
              <a:tr h="434068">
                <a:tc>
                  <a:txBody>
                    <a:bodyPr/>
                    <a:lstStyle/>
                    <a:p>
                      <a:r>
                        <a:rPr lang="en-US" dirty="0" smtClean="0"/>
                        <a:t>Cartesian</a:t>
                      </a:r>
                      <a:endParaRPr lang="en-US" dirty="0"/>
                    </a:p>
                  </a:txBody>
                  <a:tcPr/>
                </a:tc>
                <a:tc>
                  <a:txBody>
                    <a:bodyPr/>
                    <a:lstStyle/>
                    <a:p>
                      <a:r>
                        <a:rPr lang="en-US" dirty="0" smtClean="0">
                          <a:solidFill>
                            <a:schemeClr val="accent6"/>
                          </a:solidFill>
                        </a:rPr>
                        <a:t>Completed</a:t>
                      </a:r>
                      <a:endParaRPr lang="en-US" dirty="0">
                        <a:solidFill>
                          <a:schemeClr val="accent6"/>
                        </a:solidFill>
                      </a:endParaRPr>
                    </a:p>
                  </a:txBody>
                  <a:tcPr/>
                </a:tc>
                <a:tc>
                  <a:txBody>
                    <a:bodyPr/>
                    <a:lstStyle/>
                    <a:p>
                      <a:r>
                        <a:rPr lang="en-US" dirty="0" smtClean="0">
                          <a:solidFill>
                            <a:schemeClr val="accent6"/>
                          </a:solidFill>
                        </a:rPr>
                        <a:t>Started, Not Completed</a:t>
                      </a:r>
                      <a:endParaRPr lang="en-US" dirty="0">
                        <a:solidFill>
                          <a:schemeClr val="accent6"/>
                        </a:solidFill>
                      </a:endParaRPr>
                    </a:p>
                  </a:txBody>
                  <a:tcPr/>
                </a:tc>
              </a:tr>
              <a:tr h="434068">
                <a:tc>
                  <a:txBody>
                    <a:bodyPr/>
                    <a:lstStyle/>
                    <a:p>
                      <a:r>
                        <a:rPr lang="en-US" dirty="0" smtClean="0"/>
                        <a:t>Geometric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75000"/>
                            </a:schemeClr>
                          </a:solidFill>
                        </a:rPr>
                        <a:t>Not Started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75000"/>
                            </a:schemeClr>
                          </a:solidFill>
                        </a:rPr>
                        <a:t>Not Started</a:t>
                      </a:r>
                    </a:p>
                  </a:txBody>
                  <a:tcPr/>
                </a:tc>
              </a:tr>
            </a:tbl>
          </a:graphicData>
        </a:graphic>
      </p:graphicFrame>
    </p:spTree>
    <p:extLst>
      <p:ext uri="{BB962C8B-B14F-4D97-AF65-F5344CB8AC3E}">
        <p14:creationId xmlns:p14="http://schemas.microsoft.com/office/powerpoint/2010/main" val="33679382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75000"/>
                  </a:schemeClr>
                </a:solidFill>
              </a:rPr>
              <a:t>Work done up to the Review </a:t>
            </a:r>
            <a:r>
              <a:rPr lang="en-US" b="1" dirty="0" smtClean="0">
                <a:solidFill>
                  <a:schemeClr val="accent2">
                    <a:lumMod val="75000"/>
                  </a:schemeClr>
                </a:solidFill>
              </a:rPr>
              <a:t>2 Contd.</a:t>
            </a:r>
            <a:endParaRPr lang="en-US" dirty="0"/>
          </a:p>
        </p:txBody>
      </p:sp>
      <p:sp>
        <p:nvSpPr>
          <p:cNvPr id="3" name="Content Placeholder 2"/>
          <p:cNvSpPr>
            <a:spLocks noGrp="1"/>
          </p:cNvSpPr>
          <p:nvPr>
            <p:ph idx="1"/>
          </p:nvPr>
        </p:nvSpPr>
        <p:spPr>
          <a:xfrm>
            <a:off x="838200" y="1847850"/>
            <a:ext cx="10515600" cy="4351338"/>
          </a:xfrm>
        </p:spPr>
        <p:txBody>
          <a:bodyPr/>
          <a:lstStyle/>
          <a:p>
            <a:pPr marL="457200" indent="-457200"/>
            <a:r>
              <a:rPr lang="en-US" dirty="0">
                <a:solidFill>
                  <a:srgbClr val="000000"/>
                </a:solidFill>
                <a:latin typeface="Calibri" pitchFamily="34" charset="0"/>
              </a:rPr>
              <a:t>A paper </a:t>
            </a:r>
            <a:r>
              <a:rPr lang="en-US" dirty="0" smtClean="0">
                <a:solidFill>
                  <a:srgbClr val="000000"/>
                </a:solidFill>
                <a:latin typeface="Calibri" pitchFamily="34" charset="0"/>
              </a:rPr>
              <a:t>on Venn Diagram Interpretation has </a:t>
            </a:r>
            <a:r>
              <a:rPr lang="en-US" dirty="0">
                <a:solidFill>
                  <a:srgbClr val="000000"/>
                </a:solidFill>
                <a:latin typeface="Calibri" pitchFamily="34" charset="0"/>
              </a:rPr>
              <a:t>been accepted to the 16th </a:t>
            </a:r>
            <a:r>
              <a:rPr lang="en-US" dirty="0" smtClean="0">
                <a:solidFill>
                  <a:srgbClr val="000000"/>
                </a:solidFill>
                <a:latin typeface="Calibri" pitchFamily="34" charset="0"/>
              </a:rPr>
              <a:t>IEEE International </a:t>
            </a:r>
            <a:r>
              <a:rPr lang="en-US" dirty="0">
                <a:solidFill>
                  <a:srgbClr val="000000"/>
                </a:solidFill>
                <a:latin typeface="Calibri" pitchFamily="34" charset="0"/>
              </a:rPr>
              <a:t>Conference of Advances in ICT for Emerging Regions (ICTer2016</a:t>
            </a:r>
            <a:r>
              <a:rPr lang="en-US" dirty="0" smtClean="0">
                <a:solidFill>
                  <a:srgbClr val="000000"/>
                </a:solidFill>
                <a:latin typeface="Calibri" pitchFamily="34" charset="0"/>
              </a:rPr>
              <a:t>)</a:t>
            </a:r>
          </a:p>
          <a:p>
            <a:pPr marL="457200" indent="-457200"/>
            <a:r>
              <a:rPr lang="en-US" dirty="0" smtClean="0">
                <a:solidFill>
                  <a:srgbClr val="000000"/>
                </a:solidFill>
                <a:latin typeface="Calibri" pitchFamily="34" charset="0"/>
              </a:rPr>
              <a:t>Paper will </a:t>
            </a:r>
            <a:r>
              <a:rPr lang="en-US" dirty="0">
                <a:solidFill>
                  <a:srgbClr val="000000"/>
                </a:solidFill>
                <a:latin typeface="Calibri" pitchFamily="34" charset="0"/>
              </a:rPr>
              <a:t>be presented </a:t>
            </a:r>
            <a:r>
              <a:rPr lang="en-US" dirty="0" smtClean="0">
                <a:solidFill>
                  <a:srgbClr val="000000"/>
                </a:solidFill>
                <a:latin typeface="Calibri" pitchFamily="34" charset="0"/>
              </a:rPr>
              <a:t>in September 2016</a:t>
            </a: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14</a:t>
            </a:fld>
            <a:endParaRPr lang="en-US"/>
          </a:p>
        </p:txBody>
      </p:sp>
    </p:spTree>
    <p:extLst>
      <p:ext uri="{BB962C8B-B14F-4D97-AF65-F5344CB8AC3E}">
        <p14:creationId xmlns:p14="http://schemas.microsoft.com/office/powerpoint/2010/main" val="29041030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75000"/>
                  </a:schemeClr>
                </a:solidFill>
              </a:rPr>
              <a:t>Work done up to the Review </a:t>
            </a:r>
            <a:r>
              <a:rPr lang="en-US" b="1" dirty="0" smtClean="0">
                <a:solidFill>
                  <a:schemeClr val="accent2">
                    <a:lumMod val="75000"/>
                  </a:schemeClr>
                </a:solidFill>
              </a:rPr>
              <a:t>2 Contd.</a:t>
            </a:r>
            <a:endParaRPr lang="en-US" dirty="0"/>
          </a:p>
        </p:txBody>
      </p:sp>
      <p:sp>
        <p:nvSpPr>
          <p:cNvPr id="3" name="Content Placeholder 2"/>
          <p:cNvSpPr>
            <a:spLocks noGrp="1"/>
          </p:cNvSpPr>
          <p:nvPr>
            <p:ph idx="1"/>
          </p:nvPr>
        </p:nvSpPr>
        <p:spPr>
          <a:xfrm>
            <a:off x="838200" y="1414626"/>
            <a:ext cx="10515600" cy="4351338"/>
          </a:xfrm>
        </p:spPr>
        <p:txBody>
          <a:bodyPr/>
          <a:lstStyle/>
          <a:p>
            <a:r>
              <a:rPr lang="en-US" dirty="0" smtClean="0"/>
              <a:t>Cartesian Diagram Parsing</a:t>
            </a:r>
          </a:p>
          <a:p>
            <a:pPr lvl="1"/>
            <a:r>
              <a:rPr lang="en-US" dirty="0" smtClean="0"/>
              <a:t>Developed the rubric structure to capture required information</a:t>
            </a:r>
          </a:p>
          <a:p>
            <a:pPr lvl="1"/>
            <a:r>
              <a:rPr lang="en-US" dirty="0" smtClean="0"/>
              <a:t>Developed the heuristic algorithms needed for the parsing</a:t>
            </a:r>
          </a:p>
          <a:p>
            <a:pPr lvl="1"/>
            <a:r>
              <a:rPr lang="en-US" dirty="0" smtClean="0"/>
              <a:t>Completed the parser</a:t>
            </a:r>
          </a:p>
          <a:p>
            <a:r>
              <a:rPr lang="en-US" dirty="0" smtClean="0"/>
              <a:t>Cartesian Diagram Assessment</a:t>
            </a:r>
          </a:p>
          <a:p>
            <a:pPr lvl="1"/>
            <a:r>
              <a:rPr lang="en-US" dirty="0"/>
              <a:t>Identified the </a:t>
            </a:r>
            <a:r>
              <a:rPr lang="en-US" b="1" dirty="0"/>
              <a:t>marking requirements</a:t>
            </a:r>
            <a:r>
              <a:rPr lang="en-US" dirty="0"/>
              <a:t> in the O/L exam</a:t>
            </a:r>
          </a:p>
          <a:p>
            <a:pPr lvl="1"/>
            <a:r>
              <a:rPr lang="en-US" dirty="0" smtClean="0"/>
              <a:t>Developed </a:t>
            </a:r>
            <a:r>
              <a:rPr lang="en-US" dirty="0"/>
              <a:t>a </a:t>
            </a:r>
            <a:r>
              <a:rPr lang="en-US" b="1" dirty="0"/>
              <a:t>rubric structure</a:t>
            </a:r>
            <a:r>
              <a:rPr lang="en-US" dirty="0"/>
              <a:t> to </a:t>
            </a:r>
            <a:r>
              <a:rPr lang="en-US" dirty="0" smtClean="0"/>
              <a:t>model the </a:t>
            </a:r>
            <a:r>
              <a:rPr lang="en-US" dirty="0"/>
              <a:t>marking </a:t>
            </a:r>
            <a:r>
              <a:rPr lang="en-US" dirty="0" smtClean="0"/>
              <a:t>scheme</a:t>
            </a:r>
            <a:endParaRPr lang="en-US" dirty="0"/>
          </a:p>
          <a:p>
            <a:pPr lvl="1"/>
            <a:r>
              <a:rPr lang="en-US" dirty="0" smtClean="0"/>
              <a:t>Completed </a:t>
            </a:r>
            <a:r>
              <a:rPr lang="en-US" dirty="0"/>
              <a:t>the assessment module.</a:t>
            </a:r>
          </a:p>
        </p:txBody>
      </p:sp>
      <p:sp>
        <p:nvSpPr>
          <p:cNvPr id="4" name="Slide Number Placeholder 3"/>
          <p:cNvSpPr>
            <a:spLocks noGrp="1"/>
          </p:cNvSpPr>
          <p:nvPr>
            <p:ph type="sldNum" sz="quarter" idx="12"/>
          </p:nvPr>
        </p:nvSpPr>
        <p:spPr/>
        <p:txBody>
          <a:bodyPr/>
          <a:lstStyle/>
          <a:p>
            <a:fld id="{2EE07E3B-F344-49D1-AE97-748858787230}" type="slidenum">
              <a:rPr lang="en-US" smtClean="0"/>
              <a:t>15</a:t>
            </a:fld>
            <a:endParaRPr lang="en-US"/>
          </a:p>
        </p:txBody>
      </p:sp>
      <p:graphicFrame>
        <p:nvGraphicFramePr>
          <p:cNvPr id="5" name="Table 4"/>
          <p:cNvGraphicFramePr>
            <a:graphicFrameLocks noGrp="1"/>
          </p:cNvGraphicFramePr>
          <p:nvPr>
            <p:extLst/>
          </p:nvPr>
        </p:nvGraphicFramePr>
        <p:xfrm>
          <a:off x="1137552" y="4886733"/>
          <a:ext cx="9383151" cy="1730326"/>
        </p:xfrm>
        <a:graphic>
          <a:graphicData uri="http://schemas.openxmlformats.org/drawingml/2006/table">
            <a:tbl>
              <a:tblPr firstRow="1" bandRow="1">
                <a:tableStyleId>{5C22544A-7EE6-4342-B048-85BDC9FD1C3A}</a:tableStyleId>
              </a:tblPr>
              <a:tblGrid>
                <a:gridCol w="3127717"/>
                <a:gridCol w="3127717"/>
                <a:gridCol w="3127717"/>
              </a:tblGrid>
              <a:tr h="428122">
                <a:tc>
                  <a:txBody>
                    <a:bodyPr/>
                    <a:lstStyle/>
                    <a:p>
                      <a:r>
                        <a:rPr lang="en-US" dirty="0" smtClean="0"/>
                        <a:t>Diagram Type</a:t>
                      </a:r>
                      <a:endParaRPr lang="en-US" dirty="0"/>
                    </a:p>
                  </a:txBody>
                  <a:tcPr/>
                </a:tc>
                <a:tc>
                  <a:txBody>
                    <a:bodyPr/>
                    <a:lstStyle/>
                    <a:p>
                      <a:r>
                        <a:rPr lang="en-US" dirty="0" smtClean="0"/>
                        <a:t>Parsing</a:t>
                      </a:r>
                      <a:endParaRPr lang="en-US" dirty="0"/>
                    </a:p>
                  </a:txBody>
                  <a:tcPr/>
                </a:tc>
                <a:tc>
                  <a:txBody>
                    <a:bodyPr/>
                    <a:lstStyle/>
                    <a:p>
                      <a:r>
                        <a:rPr lang="en-US" dirty="0" smtClean="0"/>
                        <a:t>Evaluation &amp; Feedback</a:t>
                      </a:r>
                      <a:endParaRPr lang="en-US" dirty="0"/>
                    </a:p>
                  </a:txBody>
                  <a:tcPr/>
                </a:tc>
              </a:tr>
              <a:tr h="434068">
                <a:tc>
                  <a:txBody>
                    <a:bodyPr/>
                    <a:lstStyle/>
                    <a:p>
                      <a:r>
                        <a:rPr lang="en-US" dirty="0" smtClean="0"/>
                        <a:t>Venn</a:t>
                      </a:r>
                      <a:endParaRPr lang="en-US" dirty="0"/>
                    </a:p>
                  </a:txBody>
                  <a:tcPr/>
                </a:tc>
                <a:tc>
                  <a:txBody>
                    <a:bodyPr/>
                    <a:lstStyle/>
                    <a:p>
                      <a:r>
                        <a:rPr lang="en-US" dirty="0" smtClean="0">
                          <a:solidFill>
                            <a:schemeClr val="tx2"/>
                          </a:solidFill>
                        </a:rPr>
                        <a:t>Completed</a:t>
                      </a:r>
                      <a:endParaRPr lang="en-US" dirty="0">
                        <a:solidFill>
                          <a:schemeClr val="tx2"/>
                        </a:solidFill>
                      </a:endParaRPr>
                    </a:p>
                  </a:txBody>
                  <a:tcPr/>
                </a:tc>
                <a:tc>
                  <a:txBody>
                    <a:bodyPr/>
                    <a:lstStyle/>
                    <a:p>
                      <a:r>
                        <a:rPr lang="en-US" dirty="0" smtClean="0">
                          <a:solidFill>
                            <a:schemeClr val="accent6"/>
                          </a:solidFill>
                        </a:rPr>
                        <a:t>Completed</a:t>
                      </a:r>
                      <a:endParaRPr lang="en-US" dirty="0">
                        <a:solidFill>
                          <a:schemeClr val="accent6"/>
                        </a:solidFill>
                      </a:endParaRPr>
                    </a:p>
                  </a:txBody>
                  <a:tcPr/>
                </a:tc>
              </a:tr>
              <a:tr h="434068">
                <a:tc>
                  <a:txBody>
                    <a:bodyPr/>
                    <a:lstStyle/>
                    <a:p>
                      <a:r>
                        <a:rPr lang="en-US" dirty="0" smtClean="0"/>
                        <a:t>Cartesian</a:t>
                      </a:r>
                      <a:endParaRPr lang="en-US" dirty="0"/>
                    </a:p>
                  </a:txBody>
                  <a:tcPr/>
                </a:tc>
                <a:tc>
                  <a:txBody>
                    <a:bodyPr/>
                    <a:lstStyle/>
                    <a:p>
                      <a:r>
                        <a:rPr lang="en-US" dirty="0" smtClean="0">
                          <a:solidFill>
                            <a:schemeClr val="accent6"/>
                          </a:solidFill>
                        </a:rPr>
                        <a:t>Completed</a:t>
                      </a:r>
                      <a:endParaRPr lang="en-US" dirty="0">
                        <a:solidFill>
                          <a:schemeClr val="accent6"/>
                        </a:solidFill>
                      </a:endParaRPr>
                    </a:p>
                  </a:txBody>
                  <a:tcPr/>
                </a:tc>
                <a:tc>
                  <a:txBody>
                    <a:bodyPr/>
                    <a:lstStyle/>
                    <a:p>
                      <a:r>
                        <a:rPr lang="en-US" dirty="0" smtClean="0">
                          <a:solidFill>
                            <a:schemeClr val="accent6"/>
                          </a:solidFill>
                        </a:rPr>
                        <a:t>Started, Not Completed</a:t>
                      </a:r>
                      <a:endParaRPr lang="en-US" dirty="0">
                        <a:solidFill>
                          <a:schemeClr val="accent6"/>
                        </a:solidFill>
                      </a:endParaRPr>
                    </a:p>
                  </a:txBody>
                  <a:tcPr/>
                </a:tc>
              </a:tr>
              <a:tr h="434068">
                <a:tc>
                  <a:txBody>
                    <a:bodyPr/>
                    <a:lstStyle/>
                    <a:p>
                      <a:r>
                        <a:rPr lang="en-US" dirty="0" smtClean="0"/>
                        <a:t>Geometric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75000"/>
                            </a:schemeClr>
                          </a:solidFill>
                        </a:rPr>
                        <a:t>Not Started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75000"/>
                            </a:schemeClr>
                          </a:solidFill>
                        </a:rPr>
                        <a:t>Not Started</a:t>
                      </a:r>
                    </a:p>
                  </a:txBody>
                  <a:tcPr/>
                </a:tc>
              </a:tr>
            </a:tbl>
          </a:graphicData>
        </a:graphic>
      </p:graphicFrame>
    </p:spTree>
    <p:extLst>
      <p:ext uri="{BB962C8B-B14F-4D97-AF65-F5344CB8AC3E}">
        <p14:creationId xmlns:p14="http://schemas.microsoft.com/office/powerpoint/2010/main" val="20786875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EE07E3B-F344-49D1-AE97-748858787230}" type="slidenum">
              <a:rPr lang="en-US" smtClean="0"/>
              <a:t>16</a:t>
            </a:fld>
            <a:endParaRPr lang="en-US"/>
          </a:p>
        </p:txBody>
      </p:sp>
      <p:sp>
        <p:nvSpPr>
          <p:cNvPr id="5" name="Title 1"/>
          <p:cNvSpPr txBox="1">
            <a:spLocks/>
          </p:cNvSpPr>
          <p:nvPr/>
        </p:nvSpPr>
        <p:spPr>
          <a:xfrm>
            <a:off x="1089074" y="28527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chemeClr val="accent2">
                    <a:lumMod val="75000"/>
                  </a:schemeClr>
                </a:solidFill>
              </a:rPr>
              <a:t>Venn Diagram Assessment</a:t>
            </a:r>
            <a:endParaRPr lang="en-US" b="1" dirty="0">
              <a:solidFill>
                <a:schemeClr val="accent2">
                  <a:lumMod val="75000"/>
                </a:schemeClr>
              </a:solidFill>
            </a:endParaRPr>
          </a:p>
        </p:txBody>
      </p:sp>
    </p:spTree>
    <p:extLst>
      <p:ext uri="{BB962C8B-B14F-4D97-AF65-F5344CB8AC3E}">
        <p14:creationId xmlns:p14="http://schemas.microsoft.com/office/powerpoint/2010/main" val="11550191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Literature Review</a:t>
            </a:r>
            <a:endParaRPr lang="en-US" dirty="0"/>
          </a:p>
        </p:txBody>
      </p:sp>
      <p:sp>
        <p:nvSpPr>
          <p:cNvPr id="3" name="Content Placeholder 2"/>
          <p:cNvSpPr>
            <a:spLocks noGrp="1"/>
          </p:cNvSpPr>
          <p:nvPr>
            <p:ph idx="1"/>
          </p:nvPr>
        </p:nvSpPr>
        <p:spPr/>
        <p:txBody>
          <a:bodyPr/>
          <a:lstStyle/>
          <a:p>
            <a:r>
              <a:rPr lang="en-US" dirty="0" smtClean="0"/>
              <a:t>“Survey of Euler Diagrams”(2014)[1] and “Survey of Venn Diagrams”(1997)[2]</a:t>
            </a:r>
          </a:p>
          <a:p>
            <a:pPr lvl="1"/>
            <a:r>
              <a:rPr lang="en-US" dirty="0" smtClean="0"/>
              <a:t>Discussed the theory related to Venn and Euler Diagrams including definitions, representations and similarity.</a:t>
            </a:r>
          </a:p>
          <a:p>
            <a:pPr lvl="1"/>
            <a:r>
              <a:rPr lang="en-US" dirty="0" smtClean="0"/>
              <a:t>Generalization and similarity measures of Venn and Euler Diagrams</a:t>
            </a:r>
          </a:p>
          <a:p>
            <a:pPr lvl="1"/>
            <a:endParaRPr lang="en-US" dirty="0" smtClean="0"/>
          </a:p>
          <a:p>
            <a:endParaRPr lang="en-US" dirty="0">
              <a:solidFill>
                <a:srgbClr val="FF0000"/>
              </a:solidFill>
            </a:endParaRPr>
          </a:p>
        </p:txBody>
      </p:sp>
      <p:sp>
        <p:nvSpPr>
          <p:cNvPr id="4" name="Slide Number Placeholder 3"/>
          <p:cNvSpPr>
            <a:spLocks noGrp="1"/>
          </p:cNvSpPr>
          <p:nvPr>
            <p:ph type="sldNum" sz="quarter" idx="12"/>
          </p:nvPr>
        </p:nvSpPr>
        <p:spPr/>
        <p:txBody>
          <a:bodyPr/>
          <a:lstStyle/>
          <a:p>
            <a:fld id="{2EE07E3B-F344-49D1-AE97-748858787230}" type="slidenum">
              <a:rPr lang="en-US" smtClean="0"/>
              <a:t>17</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9686" y="4187535"/>
            <a:ext cx="7513443" cy="207912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9686" y="3840070"/>
            <a:ext cx="7513443" cy="319487"/>
          </a:xfrm>
          <a:prstGeom prst="rect">
            <a:avLst/>
          </a:prstGeom>
        </p:spPr>
      </p:pic>
    </p:spTree>
    <p:extLst>
      <p:ext uri="{BB962C8B-B14F-4D97-AF65-F5344CB8AC3E}">
        <p14:creationId xmlns:p14="http://schemas.microsoft.com/office/powerpoint/2010/main" val="1304878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Literature Review: Marking Methods</a:t>
            </a:r>
            <a:endParaRPr lang="en-US" dirty="0"/>
          </a:p>
        </p:txBody>
      </p:sp>
      <p:sp>
        <p:nvSpPr>
          <p:cNvPr id="3" name="Content Placeholder 2"/>
          <p:cNvSpPr>
            <a:spLocks noGrp="1"/>
          </p:cNvSpPr>
          <p:nvPr>
            <p:ph idx="1"/>
          </p:nvPr>
        </p:nvSpPr>
        <p:spPr>
          <a:xfrm>
            <a:off x="838200" y="1319186"/>
            <a:ext cx="10515600" cy="4351338"/>
          </a:xfrm>
        </p:spPr>
        <p:txBody>
          <a:bodyPr/>
          <a:lstStyle/>
          <a:p>
            <a:r>
              <a:rPr lang="en-AU" dirty="0" err="1"/>
              <a:t>Tselonis</a:t>
            </a:r>
            <a:r>
              <a:rPr lang="en-AU" dirty="0"/>
              <a:t> et al </a:t>
            </a:r>
            <a:r>
              <a:rPr lang="en-AU" dirty="0" smtClean="0"/>
              <a:t>(2005)[3] </a:t>
            </a:r>
            <a:r>
              <a:rPr lang="en-AU" dirty="0"/>
              <a:t>discussed a marking method based on marking matrices for graph-based diagrams.</a:t>
            </a:r>
            <a:endParaRPr lang="en-US" dirty="0" smtClean="0"/>
          </a:p>
          <a:p>
            <a:endParaRPr lang="en-US" dirty="0">
              <a:solidFill>
                <a:srgbClr val="FF0000"/>
              </a:solidFill>
            </a:endParaRPr>
          </a:p>
        </p:txBody>
      </p:sp>
      <p:sp>
        <p:nvSpPr>
          <p:cNvPr id="4" name="Slide Number Placeholder 3"/>
          <p:cNvSpPr>
            <a:spLocks noGrp="1"/>
          </p:cNvSpPr>
          <p:nvPr>
            <p:ph type="sldNum" sz="quarter" idx="12"/>
          </p:nvPr>
        </p:nvSpPr>
        <p:spPr/>
        <p:txBody>
          <a:bodyPr/>
          <a:lstStyle/>
          <a:p>
            <a:fld id="{2EE07E3B-F344-49D1-AE97-748858787230}" type="slidenum">
              <a:rPr lang="en-US" smtClean="0"/>
              <a:t>18</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7544" y="2172999"/>
            <a:ext cx="7125607" cy="4665576"/>
          </a:xfrm>
          <a:prstGeom prst="rect">
            <a:avLst/>
          </a:prstGeom>
        </p:spPr>
      </p:pic>
    </p:spTree>
    <p:extLst>
      <p:ext uri="{BB962C8B-B14F-4D97-AF65-F5344CB8AC3E}">
        <p14:creationId xmlns:p14="http://schemas.microsoft.com/office/powerpoint/2010/main" val="2224470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Literature Review: Marking Methods Contd.</a:t>
            </a:r>
            <a:endParaRPr lang="en-US" dirty="0"/>
          </a:p>
        </p:txBody>
      </p:sp>
      <p:sp>
        <p:nvSpPr>
          <p:cNvPr id="3" name="Content Placeholder 2"/>
          <p:cNvSpPr>
            <a:spLocks noGrp="1"/>
          </p:cNvSpPr>
          <p:nvPr>
            <p:ph idx="1"/>
          </p:nvPr>
        </p:nvSpPr>
        <p:spPr>
          <a:xfrm>
            <a:off x="838200" y="1403594"/>
            <a:ext cx="9051388" cy="4351338"/>
          </a:xfrm>
        </p:spPr>
        <p:txBody>
          <a:bodyPr/>
          <a:lstStyle/>
          <a:p>
            <a:r>
              <a:rPr lang="en-AU" dirty="0" smtClean="0"/>
              <a:t>Thomas et al (2006, 2005)[4, 5] also developed a marking method based on “Minimal Meaningful Units” for graph-based diagrams.</a:t>
            </a:r>
          </a:p>
          <a:p>
            <a:r>
              <a:rPr lang="en-AU" dirty="0"/>
              <a:t>Minimal Meaningful </a:t>
            </a:r>
            <a:r>
              <a:rPr lang="en-AU" dirty="0" smtClean="0"/>
              <a:t>Units is</a:t>
            </a:r>
            <a:br>
              <a:rPr lang="en-AU" dirty="0" smtClean="0"/>
            </a:br>
            <a:r>
              <a:rPr lang="en-AU" dirty="0" smtClean="0"/>
              <a:t>two nodes with a relationship</a:t>
            </a:r>
            <a:br>
              <a:rPr lang="en-AU" dirty="0" smtClean="0"/>
            </a:br>
            <a:r>
              <a:rPr lang="en-AU" dirty="0" smtClean="0"/>
              <a:t> in a graph and </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2EE07E3B-F344-49D1-AE97-748858787230}" type="slidenum">
              <a:rPr lang="en-US" smtClean="0"/>
              <a:t>19</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3938" y="2452128"/>
            <a:ext cx="5493323" cy="3302804"/>
          </a:xfrm>
          <a:prstGeom prst="rect">
            <a:avLst/>
          </a:prstGeom>
        </p:spPr>
      </p:pic>
    </p:spTree>
    <p:extLst>
      <p:ext uri="{BB962C8B-B14F-4D97-AF65-F5344CB8AC3E}">
        <p14:creationId xmlns:p14="http://schemas.microsoft.com/office/powerpoint/2010/main" val="3063540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Introduction</a:t>
            </a:r>
            <a:endParaRPr lang="en-US" b="1" dirty="0">
              <a:solidFill>
                <a:schemeClr val="accent2">
                  <a:lumMod val="75000"/>
                </a:schemeClr>
              </a:solidFill>
            </a:endParaRPr>
          </a:p>
        </p:txBody>
      </p:sp>
      <p:sp>
        <p:nvSpPr>
          <p:cNvPr id="3" name="Content Placeholder 2"/>
          <p:cNvSpPr>
            <a:spLocks noGrp="1"/>
          </p:cNvSpPr>
          <p:nvPr>
            <p:ph idx="1"/>
          </p:nvPr>
        </p:nvSpPr>
        <p:spPr/>
        <p:txBody>
          <a:bodyPr>
            <a:normAutofit/>
          </a:bodyPr>
          <a:lstStyle/>
          <a:p>
            <a:r>
              <a:rPr lang="en-US" dirty="0" smtClean="0"/>
              <a:t>O/L Exam is a major turning point of life</a:t>
            </a:r>
          </a:p>
          <a:p>
            <a:r>
              <a:rPr lang="en-US" b="1" dirty="0" smtClean="0"/>
              <a:t>40%-50% </a:t>
            </a:r>
            <a:r>
              <a:rPr lang="en-US" dirty="0" smtClean="0"/>
              <a:t>Students fail Mathematics</a:t>
            </a:r>
          </a:p>
          <a:p>
            <a:r>
              <a:rPr lang="en-US" dirty="0" smtClean="0"/>
              <a:t>O/L Mathematics is identified as a subject which needs “</a:t>
            </a:r>
            <a:r>
              <a:rPr lang="en-US" b="1" dirty="0" smtClean="0"/>
              <a:t>Special Attention</a:t>
            </a:r>
            <a:r>
              <a:rPr lang="en-US" dirty="0" smtClean="0"/>
              <a:t>” by Ministry of Education</a:t>
            </a:r>
          </a:p>
          <a:p>
            <a:r>
              <a:rPr lang="en-US" dirty="0" smtClean="0"/>
              <a:t>“</a:t>
            </a:r>
            <a:r>
              <a:rPr lang="en-US" b="1" dirty="0" smtClean="0"/>
              <a:t>Making Mathematics a favorite Subject</a:t>
            </a:r>
            <a:r>
              <a:rPr lang="en-US" dirty="0" smtClean="0"/>
              <a:t>” is a educational goal of 2013 (Annual performance report, 2013, Ministry of Education)</a:t>
            </a: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2</a:t>
            </a:fld>
            <a:endParaRPr lang="en-US"/>
          </a:p>
        </p:txBody>
      </p:sp>
    </p:spTree>
    <p:extLst>
      <p:ext uri="{BB962C8B-B14F-4D97-AF65-F5344CB8AC3E}">
        <p14:creationId xmlns:p14="http://schemas.microsoft.com/office/powerpoint/2010/main" val="29725553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Literature Review: Marking Methods Contd.</a:t>
            </a:r>
            <a:endParaRPr lang="en-US" dirty="0"/>
          </a:p>
        </p:txBody>
      </p:sp>
      <p:sp>
        <p:nvSpPr>
          <p:cNvPr id="3" name="Content Placeholder 2"/>
          <p:cNvSpPr>
            <a:spLocks noGrp="1"/>
          </p:cNvSpPr>
          <p:nvPr>
            <p:ph idx="1"/>
          </p:nvPr>
        </p:nvSpPr>
        <p:spPr>
          <a:xfrm>
            <a:off x="838200" y="1403594"/>
            <a:ext cx="3446010" cy="4351338"/>
          </a:xfrm>
        </p:spPr>
        <p:txBody>
          <a:bodyPr/>
          <a:lstStyle/>
          <a:p>
            <a:r>
              <a:rPr lang="en-AU" dirty="0" smtClean="0"/>
              <a:t>Bligh </a:t>
            </a:r>
            <a:r>
              <a:rPr lang="en-AU" dirty="0"/>
              <a:t>et al </a:t>
            </a:r>
            <a:r>
              <a:rPr lang="en-AU" dirty="0" smtClean="0"/>
              <a:t>(2006)[6] </a:t>
            </a:r>
            <a:r>
              <a:rPr lang="en-AU" dirty="0"/>
              <a:t>discussed the marking method and developed a grammar for E-R diagrams. </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2EE07E3B-F344-49D1-AE97-748858787230}" type="slidenum">
              <a:rPr lang="en-US" smtClean="0"/>
              <a:t>20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7486" y="1386017"/>
            <a:ext cx="7069590" cy="5393646"/>
          </a:xfrm>
          <a:prstGeom prst="rect">
            <a:avLst/>
          </a:prstGeom>
        </p:spPr>
      </p:pic>
    </p:spTree>
    <p:extLst>
      <p:ext uri="{BB962C8B-B14F-4D97-AF65-F5344CB8AC3E}">
        <p14:creationId xmlns:p14="http://schemas.microsoft.com/office/powerpoint/2010/main" val="1667250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Literature Review: Marking Methods Contd.</a:t>
            </a:r>
            <a:endParaRPr lang="en-US" dirty="0"/>
          </a:p>
        </p:txBody>
      </p:sp>
      <p:sp>
        <p:nvSpPr>
          <p:cNvPr id="3" name="Content Placeholder 2"/>
          <p:cNvSpPr>
            <a:spLocks noGrp="1"/>
          </p:cNvSpPr>
          <p:nvPr>
            <p:ph idx="1"/>
          </p:nvPr>
        </p:nvSpPr>
        <p:spPr>
          <a:xfrm>
            <a:off x="838200" y="1403594"/>
            <a:ext cx="10515600" cy="4351338"/>
          </a:xfrm>
        </p:spPr>
        <p:txBody>
          <a:bodyPr/>
          <a:lstStyle/>
          <a:p>
            <a:r>
              <a:rPr lang="en-AU" dirty="0" smtClean="0"/>
              <a:t>Bligh </a:t>
            </a:r>
            <a:r>
              <a:rPr lang="en-AU" dirty="0"/>
              <a:t>et al </a:t>
            </a:r>
            <a:r>
              <a:rPr lang="en-AU" dirty="0" smtClean="0"/>
              <a:t>(2006)[6] </a:t>
            </a:r>
            <a:r>
              <a:rPr lang="en-AU" dirty="0"/>
              <a:t>discussed the marking method and developed a grammar for E-R diagrams. </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2EE07E3B-F344-49D1-AE97-748858787230}" type="slidenum">
              <a:rPr lang="en-US" smtClean="0"/>
              <a:t>21</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1007" y="2729157"/>
            <a:ext cx="8947941" cy="2841649"/>
          </a:xfrm>
          <a:prstGeom prst="rect">
            <a:avLst/>
          </a:prstGeom>
        </p:spPr>
      </p:pic>
    </p:spTree>
    <p:extLst>
      <p:ext uri="{BB962C8B-B14F-4D97-AF65-F5344CB8AC3E}">
        <p14:creationId xmlns:p14="http://schemas.microsoft.com/office/powerpoint/2010/main" val="2816144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Literature Review: Marking Rubrics</a:t>
            </a:r>
            <a:endParaRPr lang="en-US" dirty="0"/>
          </a:p>
        </p:txBody>
      </p:sp>
      <p:sp>
        <p:nvSpPr>
          <p:cNvPr id="3" name="Content Placeholder 2"/>
          <p:cNvSpPr>
            <a:spLocks noGrp="1"/>
          </p:cNvSpPr>
          <p:nvPr>
            <p:ph idx="1"/>
          </p:nvPr>
        </p:nvSpPr>
        <p:spPr>
          <a:xfrm>
            <a:off x="838200" y="1403594"/>
            <a:ext cx="10515600" cy="4351338"/>
          </a:xfrm>
        </p:spPr>
        <p:txBody>
          <a:bodyPr/>
          <a:lstStyle/>
          <a:p>
            <a:r>
              <a:rPr lang="en-AU" dirty="0"/>
              <a:t>Li </a:t>
            </a:r>
            <a:r>
              <a:rPr lang="en-AU" dirty="0" smtClean="0"/>
              <a:t>et al (2006)[7] </a:t>
            </a:r>
            <a:r>
              <a:rPr lang="en-AU" dirty="0"/>
              <a:t>developed a language for mathematical problem representation called Mathematics Assessment </a:t>
            </a:r>
            <a:r>
              <a:rPr lang="en-AU" dirty="0" err="1"/>
              <a:t>Markup</a:t>
            </a:r>
            <a:r>
              <a:rPr lang="en-AU" dirty="0"/>
              <a:t> Language (MAML), using XML, </a:t>
            </a:r>
            <a:r>
              <a:rPr lang="en-AU" dirty="0" err="1"/>
              <a:t>MathML</a:t>
            </a:r>
            <a:r>
              <a:rPr lang="en-AU" dirty="0"/>
              <a:t> and SVG. </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2EE07E3B-F344-49D1-AE97-748858787230}" type="slidenum">
              <a:rPr lang="en-US" smtClean="0"/>
              <a:t>22</a:t>
            </a:fld>
            <a:endParaRPr lang="en-US"/>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3285" t="10193" r="2566" b="10347"/>
          <a:stretch/>
        </p:blipFill>
        <p:spPr>
          <a:xfrm>
            <a:off x="1222728" y="2729157"/>
            <a:ext cx="9408920" cy="4076344"/>
          </a:xfrm>
          <a:prstGeom prst="rect">
            <a:avLst/>
          </a:prstGeom>
        </p:spPr>
      </p:pic>
    </p:spTree>
    <p:extLst>
      <p:ext uri="{BB962C8B-B14F-4D97-AF65-F5344CB8AC3E}">
        <p14:creationId xmlns:p14="http://schemas.microsoft.com/office/powerpoint/2010/main" val="2340005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Literature Review: Marking Rubrics Contd.</a:t>
            </a:r>
            <a:endParaRPr lang="en-US" dirty="0"/>
          </a:p>
        </p:txBody>
      </p:sp>
      <p:sp>
        <p:nvSpPr>
          <p:cNvPr id="3" name="Content Placeholder 2"/>
          <p:cNvSpPr>
            <a:spLocks noGrp="1"/>
          </p:cNvSpPr>
          <p:nvPr>
            <p:ph idx="1"/>
          </p:nvPr>
        </p:nvSpPr>
        <p:spPr>
          <a:xfrm>
            <a:off x="838200" y="1403594"/>
            <a:ext cx="10515600" cy="4351338"/>
          </a:xfrm>
        </p:spPr>
        <p:txBody>
          <a:bodyPr/>
          <a:lstStyle/>
          <a:p>
            <a:r>
              <a:rPr lang="en-AU" dirty="0"/>
              <a:t>Richard </a:t>
            </a:r>
            <a:r>
              <a:rPr lang="en-AU" dirty="0" smtClean="0"/>
              <a:t>et al (2008)[8] </a:t>
            </a:r>
            <a:r>
              <a:rPr lang="en-AU" dirty="0"/>
              <a:t>presented a way of representing a rubric document in a machine understandable format using </a:t>
            </a:r>
            <a:r>
              <a:rPr lang="en-AU" dirty="0" smtClean="0"/>
              <a:t>XML (</a:t>
            </a:r>
            <a:r>
              <a:rPr lang="en-US" dirty="0"/>
              <a:t>U.S. Patent </a:t>
            </a:r>
            <a:r>
              <a:rPr lang="en-US" dirty="0" smtClean="0"/>
              <a:t>Application)</a:t>
            </a:r>
          </a:p>
          <a:p>
            <a:r>
              <a:rPr lang="en-US" dirty="0"/>
              <a:t>D. </a:t>
            </a:r>
            <a:r>
              <a:rPr lang="en-US" dirty="0" err="1"/>
              <a:t>Ambekar</a:t>
            </a:r>
            <a:r>
              <a:rPr lang="en-US" dirty="0"/>
              <a:t> </a:t>
            </a:r>
            <a:r>
              <a:rPr lang="en-US" dirty="0" smtClean="0"/>
              <a:t>(2015)</a:t>
            </a:r>
            <a:r>
              <a:rPr lang="en-AU" dirty="0" smtClean="0"/>
              <a:t>[9] </a:t>
            </a:r>
            <a:r>
              <a:rPr lang="en-AU" dirty="0"/>
              <a:t>discussed </a:t>
            </a:r>
            <a:r>
              <a:rPr lang="en-AU" dirty="0" smtClean="0"/>
              <a:t>a rubric structure suitable essay assessment.</a:t>
            </a:r>
          </a:p>
          <a:p>
            <a:r>
              <a:rPr lang="en-AU" dirty="0" smtClean="0"/>
              <a:t>None of above rubrics are directly applicable to model marking scheme in diagram grading of O/L mathematics.</a:t>
            </a:r>
          </a:p>
          <a:p>
            <a:r>
              <a:rPr lang="en-AU" dirty="0" smtClean="0"/>
              <a:t>So, we developed our own, using the research above</a:t>
            </a: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23</a:t>
            </a:fld>
            <a:endParaRPr lang="en-US"/>
          </a:p>
        </p:txBody>
      </p:sp>
    </p:spTree>
    <p:extLst>
      <p:ext uri="{BB962C8B-B14F-4D97-AF65-F5344CB8AC3E}">
        <p14:creationId xmlns:p14="http://schemas.microsoft.com/office/powerpoint/2010/main" val="1700588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Venn Similarity</a:t>
            </a:r>
            <a:endParaRPr lang="en-US" b="1" dirty="0">
              <a:solidFill>
                <a:schemeClr val="accent2">
                  <a:lumMod val="75000"/>
                </a:schemeClr>
              </a:solidFill>
            </a:endParaRPr>
          </a:p>
        </p:txBody>
      </p:sp>
      <p:sp>
        <p:nvSpPr>
          <p:cNvPr id="7" name="Content Placeholder 4"/>
          <p:cNvSpPr txBox="1">
            <a:spLocks/>
          </p:cNvSpPr>
          <p:nvPr/>
        </p:nvSpPr>
        <p:spPr>
          <a:xfrm>
            <a:off x="1010245" y="6050548"/>
            <a:ext cx="2800733" cy="6400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smtClean="0"/>
              <a:t>Two answers for O/L Venn Diagram Question in 2000</a:t>
            </a:r>
            <a:endParaRPr lang="en-US" sz="1600" dirty="0"/>
          </a:p>
        </p:txBody>
      </p:sp>
      <p:sp>
        <p:nvSpPr>
          <p:cNvPr id="10" name="Slide Number Placeholder 9"/>
          <p:cNvSpPr>
            <a:spLocks noGrp="1"/>
          </p:cNvSpPr>
          <p:nvPr>
            <p:ph type="sldNum" sz="quarter" idx="12"/>
          </p:nvPr>
        </p:nvSpPr>
        <p:spPr/>
        <p:txBody>
          <a:bodyPr/>
          <a:lstStyle/>
          <a:p>
            <a:fld id="{2EE07E3B-F344-49D1-AE97-748858787230}" type="slidenum">
              <a:rPr lang="en-US" smtClean="0"/>
              <a:t>24</a:t>
            </a:fld>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2697" y="1478055"/>
            <a:ext cx="3058551" cy="1979784"/>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189" y="3557842"/>
            <a:ext cx="2949060" cy="223866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6228" y="285571"/>
            <a:ext cx="5915851" cy="3172268"/>
          </a:xfrm>
          <a:prstGeom prst="rect">
            <a:avLst/>
          </a:prstGeom>
        </p:spPr>
      </p:pic>
      <p:cxnSp>
        <p:nvCxnSpPr>
          <p:cNvPr id="19" name="Straight Arrow Connector 18"/>
          <p:cNvCxnSpPr/>
          <p:nvPr/>
        </p:nvCxnSpPr>
        <p:spPr>
          <a:xfrm flipV="1">
            <a:off x="3781248" y="1690688"/>
            <a:ext cx="875158" cy="4194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a:off x="3810978" y="4677171"/>
            <a:ext cx="919477" cy="4368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16228" y="3537392"/>
            <a:ext cx="5992061" cy="3153215"/>
          </a:xfrm>
          <a:prstGeom prst="rect">
            <a:avLst/>
          </a:prstGeom>
        </p:spPr>
      </p:pic>
    </p:spTree>
    <p:extLst>
      <p:ext uri="{BB962C8B-B14F-4D97-AF65-F5344CB8AC3E}">
        <p14:creationId xmlns:p14="http://schemas.microsoft.com/office/powerpoint/2010/main" val="39985259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Marking Scheme</a:t>
            </a:r>
            <a:endParaRPr lang="en-US" dirty="0"/>
          </a:p>
        </p:txBody>
      </p:sp>
      <p:sp>
        <p:nvSpPr>
          <p:cNvPr id="3" name="Content Placeholder 2"/>
          <p:cNvSpPr>
            <a:spLocks noGrp="1"/>
          </p:cNvSpPr>
          <p:nvPr>
            <p:ph idx="1"/>
          </p:nvPr>
        </p:nvSpPr>
        <p:spPr>
          <a:xfrm>
            <a:off x="838200" y="1825625"/>
            <a:ext cx="5096435" cy="4351338"/>
          </a:xfrm>
        </p:spPr>
        <p:txBody>
          <a:bodyPr/>
          <a:lstStyle/>
          <a:p>
            <a:r>
              <a:rPr lang="en-US" dirty="0" smtClean="0"/>
              <a:t>Marking scheme integration</a:t>
            </a:r>
          </a:p>
          <a:p>
            <a:r>
              <a:rPr lang="en-US" dirty="0" smtClean="0"/>
              <a:t>Marking criteria depends on the question</a:t>
            </a:r>
          </a:p>
          <a:p>
            <a:r>
              <a:rPr lang="en-US" dirty="0" smtClean="0"/>
              <a:t>General patterns</a:t>
            </a:r>
          </a:p>
          <a:p>
            <a:pPr lvl="1"/>
            <a:r>
              <a:rPr lang="en-US" dirty="0" smtClean="0"/>
              <a:t>One to one match</a:t>
            </a:r>
          </a:p>
          <a:p>
            <a:pPr lvl="2"/>
            <a:r>
              <a:rPr lang="en-US" dirty="0" smtClean="0"/>
              <a:t>Required compulsory details</a:t>
            </a:r>
          </a:p>
          <a:p>
            <a:pPr lvl="2"/>
            <a:r>
              <a:rPr lang="en-US" dirty="0" smtClean="0"/>
              <a:t>Required optional details</a:t>
            </a:r>
          </a:p>
          <a:p>
            <a:pPr lvl="1"/>
            <a:r>
              <a:rPr lang="en-US" dirty="0" smtClean="0"/>
              <a:t>Partial marks</a:t>
            </a:r>
          </a:p>
          <a:p>
            <a:pPr lvl="1"/>
            <a:r>
              <a:rPr lang="en-US" dirty="0" smtClean="0"/>
              <a:t>Alternative diagrams</a:t>
            </a: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25</a:t>
            </a:fld>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34634" y="1027906"/>
            <a:ext cx="5593977" cy="5348552"/>
          </a:xfrm>
          <a:prstGeom prst="rect">
            <a:avLst/>
          </a:prstGeom>
        </p:spPr>
      </p:pic>
    </p:spTree>
    <p:extLst>
      <p:ext uri="{BB962C8B-B14F-4D97-AF65-F5344CB8AC3E}">
        <p14:creationId xmlns:p14="http://schemas.microsoft.com/office/powerpoint/2010/main" val="25721996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Rubric Model</a:t>
            </a:r>
            <a:endParaRPr lang="en-US" dirty="0"/>
          </a:p>
        </p:txBody>
      </p:sp>
      <p:sp>
        <p:nvSpPr>
          <p:cNvPr id="3" name="Content Placeholder 2"/>
          <p:cNvSpPr>
            <a:spLocks noGrp="1"/>
          </p:cNvSpPr>
          <p:nvPr>
            <p:ph idx="1"/>
          </p:nvPr>
        </p:nvSpPr>
        <p:spPr>
          <a:xfrm>
            <a:off x="838201" y="1825625"/>
            <a:ext cx="4356100" cy="4351338"/>
          </a:xfrm>
        </p:spPr>
        <p:txBody>
          <a:bodyPr/>
          <a:lstStyle/>
          <a:p>
            <a:r>
              <a:rPr lang="en-US" dirty="0" smtClean="0"/>
              <a:t>Able to model all O/L marking methods</a:t>
            </a:r>
          </a:p>
          <a:p>
            <a:r>
              <a:rPr lang="en-US" dirty="0" smtClean="0"/>
              <a:t>Sub-questions can have different marking methods</a:t>
            </a:r>
          </a:p>
          <a:p>
            <a:r>
              <a:rPr lang="en-US" dirty="0" smtClean="0"/>
              <a:t>Optional feedback section that can entered by the teacher</a:t>
            </a: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26</a:t>
            </a:fld>
            <a:endParaRPr lang="en-US"/>
          </a:p>
        </p:txBody>
      </p:sp>
      <p:pic>
        <p:nvPicPr>
          <p:cNvPr id="1026" name="Picture 2" descr="Marking Sch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6934" y="816702"/>
            <a:ext cx="5419165" cy="5722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72650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Assessment System</a:t>
            </a:r>
            <a:endParaRPr lang="en-US" b="1" dirty="0">
              <a:solidFill>
                <a:schemeClr val="accent2">
                  <a:lumMod val="75000"/>
                </a:schemeClr>
              </a:solidFill>
            </a:endParaRPr>
          </a:p>
        </p:txBody>
      </p:sp>
      <p:sp>
        <p:nvSpPr>
          <p:cNvPr id="10" name="Slide Number Placeholder 9"/>
          <p:cNvSpPr>
            <a:spLocks noGrp="1"/>
          </p:cNvSpPr>
          <p:nvPr>
            <p:ph type="sldNum" sz="quarter" idx="12"/>
          </p:nvPr>
        </p:nvSpPr>
        <p:spPr/>
        <p:txBody>
          <a:bodyPr/>
          <a:lstStyle/>
          <a:p>
            <a:fld id="{2EE07E3B-F344-49D1-AE97-748858787230}" type="slidenum">
              <a:rPr lang="en-US" smtClean="0"/>
              <a:t>27</a:t>
            </a:fld>
            <a:endParaRPr lang="en-US"/>
          </a:p>
        </p:txBody>
      </p:sp>
      <p:pic>
        <p:nvPicPr>
          <p:cNvPr id="2050" name="Picture 2" descr="High Level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2114" y="970834"/>
            <a:ext cx="4325053" cy="5568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2"/>
          <p:cNvSpPr>
            <a:spLocks noGrp="1"/>
          </p:cNvSpPr>
          <p:nvPr>
            <p:ph idx="1"/>
          </p:nvPr>
        </p:nvSpPr>
        <p:spPr>
          <a:xfrm>
            <a:off x="838201" y="1825625"/>
            <a:ext cx="4356100" cy="4351338"/>
          </a:xfrm>
        </p:spPr>
        <p:txBody>
          <a:bodyPr/>
          <a:lstStyle/>
          <a:p>
            <a:r>
              <a:rPr lang="en-US" dirty="0" smtClean="0"/>
              <a:t>Check for set structure</a:t>
            </a:r>
          </a:p>
          <a:p>
            <a:r>
              <a:rPr lang="en-US" dirty="0" smtClean="0"/>
              <a:t>Checked for mandatory requirements</a:t>
            </a:r>
          </a:p>
          <a:p>
            <a:r>
              <a:rPr lang="en-US" dirty="0" smtClean="0"/>
              <a:t>Match sets in student diagram to model diagram</a:t>
            </a:r>
          </a:p>
          <a:p>
            <a:r>
              <a:rPr lang="en-US" dirty="0" smtClean="0"/>
              <a:t>Evaluate mark-sets</a:t>
            </a:r>
          </a:p>
          <a:p>
            <a:r>
              <a:rPr lang="en-US" dirty="0" smtClean="0"/>
              <a:t>Calculate highest mark</a:t>
            </a:r>
            <a:endParaRPr lang="en-US" dirty="0"/>
          </a:p>
        </p:txBody>
      </p:sp>
    </p:spTree>
    <p:extLst>
      <p:ext uri="{BB962C8B-B14F-4D97-AF65-F5344CB8AC3E}">
        <p14:creationId xmlns:p14="http://schemas.microsoft.com/office/powerpoint/2010/main" val="36974514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Results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16483205"/>
              </p:ext>
            </p:extLst>
          </p:nvPr>
        </p:nvGraphicFramePr>
        <p:xfrm>
          <a:off x="2121956" y="3425666"/>
          <a:ext cx="7462915" cy="2765698"/>
        </p:xfrm>
        <a:graphic>
          <a:graphicData uri="http://schemas.openxmlformats.org/drawingml/2006/table">
            <a:tbl>
              <a:tblPr firstRow="1" firstCol="1" bandRow="1">
                <a:tableStyleId>{5C22544A-7EE6-4342-B048-85BDC9FD1C3A}</a:tableStyleId>
              </a:tblPr>
              <a:tblGrid>
                <a:gridCol w="1069638"/>
                <a:gridCol w="1634169"/>
                <a:gridCol w="1188486"/>
                <a:gridCol w="1901577"/>
                <a:gridCol w="1669045"/>
              </a:tblGrid>
              <a:tr h="806102">
                <a:tc>
                  <a:txBody>
                    <a:bodyPr/>
                    <a:lstStyle/>
                    <a:p>
                      <a:pPr marL="0" marR="0" indent="0" algn="just">
                        <a:spcBef>
                          <a:spcPts val="0"/>
                        </a:spcBef>
                        <a:spcAft>
                          <a:spcPts val="0"/>
                        </a:spcAft>
                      </a:pPr>
                      <a:r>
                        <a:rPr lang="en-AU" sz="1800" dirty="0">
                          <a:effectLst/>
                        </a:rPr>
                        <a:t>Diagram No.</a:t>
                      </a:r>
                      <a:endParaRPr lang="en-US" sz="2100" dirty="0">
                        <a:effectLst/>
                        <a:latin typeface="Times New Roman" panose="02020603050405020304" pitchFamily="18" charset="0"/>
                        <a:ea typeface="SimSun" panose="02010600030101010101" pitchFamily="2" charset="-122"/>
                      </a:endParaRPr>
                    </a:p>
                  </a:txBody>
                  <a:tcPr marL="121246" marR="121246" marT="0" marB="0"/>
                </a:tc>
                <a:tc>
                  <a:txBody>
                    <a:bodyPr/>
                    <a:lstStyle/>
                    <a:p>
                      <a:pPr marL="0" marR="0" indent="0" algn="just">
                        <a:spcBef>
                          <a:spcPts val="0"/>
                        </a:spcBef>
                        <a:spcAft>
                          <a:spcPts val="0"/>
                        </a:spcAft>
                      </a:pPr>
                      <a:r>
                        <a:rPr lang="en-AU" sz="1800" dirty="0">
                          <a:effectLst/>
                        </a:rPr>
                        <a:t>Diagram Type</a:t>
                      </a:r>
                      <a:endParaRPr lang="en-US" sz="2100" dirty="0">
                        <a:effectLst/>
                        <a:latin typeface="Times New Roman" panose="02020603050405020304" pitchFamily="18" charset="0"/>
                        <a:ea typeface="SimSun" panose="02010600030101010101" pitchFamily="2" charset="-122"/>
                      </a:endParaRPr>
                    </a:p>
                  </a:txBody>
                  <a:tcPr marL="121246" marR="121246" marT="0" marB="0"/>
                </a:tc>
                <a:tc>
                  <a:txBody>
                    <a:bodyPr/>
                    <a:lstStyle/>
                    <a:p>
                      <a:pPr marL="0" marR="0" indent="0" algn="just">
                        <a:spcBef>
                          <a:spcPts val="0"/>
                        </a:spcBef>
                        <a:spcAft>
                          <a:spcPts val="0"/>
                        </a:spcAft>
                      </a:pPr>
                      <a:r>
                        <a:rPr lang="en-AU" sz="1800" dirty="0">
                          <a:effectLst/>
                        </a:rPr>
                        <a:t>Total Diagrams</a:t>
                      </a:r>
                      <a:endParaRPr lang="en-US" sz="2100" dirty="0">
                        <a:effectLst/>
                        <a:latin typeface="Times New Roman" panose="02020603050405020304" pitchFamily="18" charset="0"/>
                        <a:ea typeface="SimSun" panose="02010600030101010101" pitchFamily="2" charset="-122"/>
                      </a:endParaRPr>
                    </a:p>
                  </a:txBody>
                  <a:tcPr marL="121246" marR="121246" marT="0" marB="0"/>
                </a:tc>
                <a:tc>
                  <a:txBody>
                    <a:bodyPr/>
                    <a:lstStyle/>
                    <a:p>
                      <a:pPr marL="0" marR="0" indent="0" algn="just">
                        <a:spcBef>
                          <a:spcPts val="0"/>
                        </a:spcBef>
                        <a:spcAft>
                          <a:spcPts val="0"/>
                        </a:spcAft>
                      </a:pPr>
                      <a:r>
                        <a:rPr lang="en-AU" sz="1800">
                          <a:effectLst/>
                        </a:rPr>
                        <a:t>Correctly Marked against manual assessment</a:t>
                      </a:r>
                      <a:endParaRPr lang="en-US" sz="2100">
                        <a:effectLst/>
                        <a:latin typeface="Times New Roman" panose="02020603050405020304" pitchFamily="18" charset="0"/>
                        <a:ea typeface="SimSun" panose="02010600030101010101" pitchFamily="2" charset="-122"/>
                      </a:endParaRPr>
                    </a:p>
                  </a:txBody>
                  <a:tcPr marL="121246" marR="121246" marT="0" marB="0"/>
                </a:tc>
                <a:tc>
                  <a:txBody>
                    <a:bodyPr/>
                    <a:lstStyle/>
                    <a:p>
                      <a:pPr marL="0" marR="0" indent="0" algn="just">
                        <a:spcBef>
                          <a:spcPts val="0"/>
                        </a:spcBef>
                        <a:spcAft>
                          <a:spcPts val="0"/>
                        </a:spcAft>
                      </a:pPr>
                      <a:r>
                        <a:rPr lang="en-AU" sz="1800">
                          <a:effectLst/>
                        </a:rPr>
                        <a:t>Accuracy</a:t>
                      </a:r>
                      <a:endParaRPr lang="en-US" sz="2100">
                        <a:effectLst/>
                        <a:latin typeface="Times New Roman" panose="02020603050405020304" pitchFamily="18" charset="0"/>
                        <a:ea typeface="SimSun" panose="02010600030101010101" pitchFamily="2" charset="-122"/>
                      </a:endParaRPr>
                    </a:p>
                  </a:txBody>
                  <a:tcPr marL="121246" marR="121246" marT="0" marB="0"/>
                </a:tc>
              </a:tr>
              <a:tr h="277534">
                <a:tc>
                  <a:txBody>
                    <a:bodyPr/>
                    <a:lstStyle/>
                    <a:p>
                      <a:pPr marL="0" marR="0" indent="0" algn="just">
                        <a:spcBef>
                          <a:spcPts val="0"/>
                        </a:spcBef>
                        <a:spcAft>
                          <a:spcPts val="0"/>
                        </a:spcAft>
                      </a:pPr>
                      <a:r>
                        <a:rPr lang="en-AU" sz="1800">
                          <a:effectLst/>
                        </a:rPr>
                        <a:t>1</a:t>
                      </a:r>
                      <a:endParaRPr lang="en-US" sz="2100">
                        <a:effectLst/>
                        <a:latin typeface="Times New Roman" panose="02020603050405020304" pitchFamily="18" charset="0"/>
                        <a:ea typeface="SimSun" panose="02010600030101010101" pitchFamily="2" charset="-122"/>
                      </a:endParaRPr>
                    </a:p>
                  </a:txBody>
                  <a:tcPr marL="121246" marR="121246" marT="0" marB="0"/>
                </a:tc>
                <a:tc>
                  <a:txBody>
                    <a:bodyPr/>
                    <a:lstStyle/>
                    <a:p>
                      <a:pPr marL="0" marR="0" indent="0" algn="just">
                        <a:spcBef>
                          <a:spcPts val="0"/>
                        </a:spcBef>
                        <a:spcAft>
                          <a:spcPts val="0"/>
                        </a:spcAft>
                      </a:pPr>
                      <a:r>
                        <a:rPr lang="en-AU" sz="1800">
                          <a:effectLst/>
                        </a:rPr>
                        <a:t>Venn</a:t>
                      </a:r>
                      <a:endParaRPr lang="en-US" sz="2100">
                        <a:effectLst/>
                        <a:latin typeface="Times New Roman" panose="02020603050405020304" pitchFamily="18" charset="0"/>
                        <a:ea typeface="SimSun" panose="02010600030101010101" pitchFamily="2" charset="-122"/>
                      </a:endParaRPr>
                    </a:p>
                  </a:txBody>
                  <a:tcPr marL="121246" marR="121246" marT="0" marB="0"/>
                </a:tc>
                <a:tc>
                  <a:txBody>
                    <a:bodyPr/>
                    <a:lstStyle/>
                    <a:p>
                      <a:pPr marL="0" marR="0" indent="0" algn="just">
                        <a:spcBef>
                          <a:spcPts val="0"/>
                        </a:spcBef>
                        <a:spcAft>
                          <a:spcPts val="0"/>
                        </a:spcAft>
                      </a:pPr>
                      <a:r>
                        <a:rPr lang="en-AU" sz="1800">
                          <a:effectLst/>
                        </a:rPr>
                        <a:t>19</a:t>
                      </a:r>
                      <a:endParaRPr lang="en-US" sz="2100">
                        <a:effectLst/>
                        <a:latin typeface="Times New Roman" panose="02020603050405020304" pitchFamily="18" charset="0"/>
                        <a:ea typeface="SimSun" panose="02010600030101010101" pitchFamily="2" charset="-122"/>
                      </a:endParaRPr>
                    </a:p>
                  </a:txBody>
                  <a:tcPr marL="121246" marR="121246" marT="0" marB="0"/>
                </a:tc>
                <a:tc>
                  <a:txBody>
                    <a:bodyPr/>
                    <a:lstStyle/>
                    <a:p>
                      <a:pPr marL="0" marR="0" indent="0" algn="just">
                        <a:spcBef>
                          <a:spcPts val="0"/>
                        </a:spcBef>
                        <a:spcAft>
                          <a:spcPts val="0"/>
                        </a:spcAft>
                      </a:pPr>
                      <a:r>
                        <a:rPr lang="en-AU" sz="1800">
                          <a:effectLst/>
                        </a:rPr>
                        <a:t>18</a:t>
                      </a:r>
                      <a:endParaRPr lang="en-US" sz="2100">
                        <a:effectLst/>
                        <a:latin typeface="Times New Roman" panose="02020603050405020304" pitchFamily="18" charset="0"/>
                        <a:ea typeface="SimSun" panose="02010600030101010101" pitchFamily="2" charset="-122"/>
                      </a:endParaRPr>
                    </a:p>
                  </a:txBody>
                  <a:tcPr marL="121246" marR="121246" marT="0" marB="0"/>
                </a:tc>
                <a:tc>
                  <a:txBody>
                    <a:bodyPr/>
                    <a:lstStyle/>
                    <a:p>
                      <a:pPr marL="0" marR="0" indent="0" algn="just">
                        <a:spcBef>
                          <a:spcPts val="0"/>
                        </a:spcBef>
                        <a:spcAft>
                          <a:spcPts val="0"/>
                        </a:spcAft>
                      </a:pPr>
                      <a:r>
                        <a:rPr lang="en-AU" sz="1800">
                          <a:effectLst/>
                        </a:rPr>
                        <a:t>94.7%</a:t>
                      </a:r>
                      <a:endParaRPr lang="en-US" sz="2100">
                        <a:effectLst/>
                        <a:latin typeface="Times New Roman" panose="02020603050405020304" pitchFamily="18" charset="0"/>
                        <a:ea typeface="SimSun" panose="02010600030101010101" pitchFamily="2" charset="-122"/>
                      </a:endParaRPr>
                    </a:p>
                  </a:txBody>
                  <a:tcPr marL="121246" marR="121246" marT="0" marB="0"/>
                </a:tc>
              </a:tr>
              <a:tr h="277534">
                <a:tc>
                  <a:txBody>
                    <a:bodyPr/>
                    <a:lstStyle/>
                    <a:p>
                      <a:pPr marL="0" marR="0" indent="0" algn="just">
                        <a:spcBef>
                          <a:spcPts val="0"/>
                        </a:spcBef>
                        <a:spcAft>
                          <a:spcPts val="0"/>
                        </a:spcAft>
                      </a:pPr>
                      <a:r>
                        <a:rPr lang="en-AU" sz="1800">
                          <a:effectLst/>
                        </a:rPr>
                        <a:t>2</a:t>
                      </a:r>
                      <a:endParaRPr lang="en-US" sz="2100">
                        <a:effectLst/>
                        <a:latin typeface="Times New Roman" panose="02020603050405020304" pitchFamily="18" charset="0"/>
                        <a:ea typeface="SimSun" panose="02010600030101010101" pitchFamily="2" charset="-122"/>
                      </a:endParaRPr>
                    </a:p>
                  </a:txBody>
                  <a:tcPr marL="121246" marR="121246" marT="0" marB="0"/>
                </a:tc>
                <a:tc>
                  <a:txBody>
                    <a:bodyPr/>
                    <a:lstStyle/>
                    <a:p>
                      <a:pPr marL="0" marR="0" indent="0" algn="just">
                        <a:spcBef>
                          <a:spcPts val="0"/>
                        </a:spcBef>
                        <a:spcAft>
                          <a:spcPts val="0"/>
                        </a:spcAft>
                      </a:pPr>
                      <a:r>
                        <a:rPr lang="en-AU" sz="1800">
                          <a:effectLst/>
                        </a:rPr>
                        <a:t>Venn</a:t>
                      </a:r>
                      <a:endParaRPr lang="en-US" sz="2100">
                        <a:effectLst/>
                        <a:latin typeface="Times New Roman" panose="02020603050405020304" pitchFamily="18" charset="0"/>
                        <a:ea typeface="SimSun" panose="02010600030101010101" pitchFamily="2" charset="-122"/>
                      </a:endParaRPr>
                    </a:p>
                  </a:txBody>
                  <a:tcPr marL="121246" marR="121246" marT="0" marB="0"/>
                </a:tc>
                <a:tc>
                  <a:txBody>
                    <a:bodyPr/>
                    <a:lstStyle/>
                    <a:p>
                      <a:pPr marL="0" marR="0" indent="0" algn="just">
                        <a:spcBef>
                          <a:spcPts val="0"/>
                        </a:spcBef>
                        <a:spcAft>
                          <a:spcPts val="0"/>
                        </a:spcAft>
                      </a:pPr>
                      <a:r>
                        <a:rPr lang="en-AU" sz="1800">
                          <a:effectLst/>
                        </a:rPr>
                        <a:t>12</a:t>
                      </a:r>
                      <a:endParaRPr lang="en-US" sz="2100">
                        <a:effectLst/>
                        <a:latin typeface="Times New Roman" panose="02020603050405020304" pitchFamily="18" charset="0"/>
                        <a:ea typeface="SimSun" panose="02010600030101010101" pitchFamily="2" charset="-122"/>
                      </a:endParaRPr>
                    </a:p>
                  </a:txBody>
                  <a:tcPr marL="121246" marR="121246" marT="0" marB="0"/>
                </a:tc>
                <a:tc>
                  <a:txBody>
                    <a:bodyPr/>
                    <a:lstStyle/>
                    <a:p>
                      <a:pPr marL="0" marR="0" indent="0" algn="just">
                        <a:spcBef>
                          <a:spcPts val="0"/>
                        </a:spcBef>
                        <a:spcAft>
                          <a:spcPts val="0"/>
                        </a:spcAft>
                      </a:pPr>
                      <a:r>
                        <a:rPr lang="en-AU" sz="1800">
                          <a:effectLst/>
                        </a:rPr>
                        <a:t>12</a:t>
                      </a:r>
                      <a:endParaRPr lang="en-US" sz="2100">
                        <a:effectLst/>
                        <a:latin typeface="Times New Roman" panose="02020603050405020304" pitchFamily="18" charset="0"/>
                        <a:ea typeface="SimSun" panose="02010600030101010101" pitchFamily="2" charset="-122"/>
                      </a:endParaRPr>
                    </a:p>
                  </a:txBody>
                  <a:tcPr marL="121246" marR="121246" marT="0" marB="0"/>
                </a:tc>
                <a:tc>
                  <a:txBody>
                    <a:bodyPr/>
                    <a:lstStyle/>
                    <a:p>
                      <a:pPr marL="0" marR="0" indent="0" algn="just">
                        <a:spcBef>
                          <a:spcPts val="0"/>
                        </a:spcBef>
                        <a:spcAft>
                          <a:spcPts val="0"/>
                        </a:spcAft>
                      </a:pPr>
                      <a:r>
                        <a:rPr lang="en-AU" sz="1800">
                          <a:effectLst/>
                        </a:rPr>
                        <a:t>100%</a:t>
                      </a:r>
                      <a:endParaRPr lang="en-US" sz="2100">
                        <a:effectLst/>
                        <a:latin typeface="Times New Roman" panose="02020603050405020304" pitchFamily="18" charset="0"/>
                        <a:ea typeface="SimSun" panose="02010600030101010101" pitchFamily="2" charset="-122"/>
                      </a:endParaRPr>
                    </a:p>
                  </a:txBody>
                  <a:tcPr marL="121246" marR="121246" marT="0" marB="0"/>
                </a:tc>
              </a:tr>
              <a:tr h="277534">
                <a:tc>
                  <a:txBody>
                    <a:bodyPr/>
                    <a:lstStyle/>
                    <a:p>
                      <a:pPr marL="0" marR="0" indent="0" algn="just">
                        <a:spcBef>
                          <a:spcPts val="0"/>
                        </a:spcBef>
                        <a:spcAft>
                          <a:spcPts val="0"/>
                        </a:spcAft>
                      </a:pPr>
                      <a:r>
                        <a:rPr lang="en-AU" sz="1800">
                          <a:effectLst/>
                        </a:rPr>
                        <a:t>3</a:t>
                      </a:r>
                      <a:endParaRPr lang="en-US" sz="2100">
                        <a:effectLst/>
                        <a:latin typeface="Times New Roman" panose="02020603050405020304" pitchFamily="18" charset="0"/>
                        <a:ea typeface="SimSun" panose="02010600030101010101" pitchFamily="2" charset="-122"/>
                      </a:endParaRPr>
                    </a:p>
                  </a:txBody>
                  <a:tcPr marL="121246" marR="121246" marT="0" marB="0"/>
                </a:tc>
                <a:tc>
                  <a:txBody>
                    <a:bodyPr/>
                    <a:lstStyle/>
                    <a:p>
                      <a:pPr marL="0" marR="0" indent="0" algn="just">
                        <a:spcBef>
                          <a:spcPts val="0"/>
                        </a:spcBef>
                        <a:spcAft>
                          <a:spcPts val="0"/>
                        </a:spcAft>
                      </a:pPr>
                      <a:r>
                        <a:rPr lang="en-AU" sz="1800">
                          <a:effectLst/>
                        </a:rPr>
                        <a:t>Euler</a:t>
                      </a:r>
                      <a:endParaRPr lang="en-US" sz="2100">
                        <a:effectLst/>
                        <a:latin typeface="Times New Roman" panose="02020603050405020304" pitchFamily="18" charset="0"/>
                        <a:ea typeface="SimSun" panose="02010600030101010101" pitchFamily="2" charset="-122"/>
                      </a:endParaRPr>
                    </a:p>
                  </a:txBody>
                  <a:tcPr marL="121246" marR="121246" marT="0" marB="0"/>
                </a:tc>
                <a:tc>
                  <a:txBody>
                    <a:bodyPr/>
                    <a:lstStyle/>
                    <a:p>
                      <a:pPr marL="0" marR="0" indent="0" algn="just">
                        <a:spcBef>
                          <a:spcPts val="0"/>
                        </a:spcBef>
                        <a:spcAft>
                          <a:spcPts val="0"/>
                        </a:spcAft>
                      </a:pPr>
                      <a:r>
                        <a:rPr lang="en-AU" sz="1800">
                          <a:effectLst/>
                        </a:rPr>
                        <a:t>11</a:t>
                      </a:r>
                      <a:endParaRPr lang="en-US" sz="2100">
                        <a:effectLst/>
                        <a:latin typeface="Times New Roman" panose="02020603050405020304" pitchFamily="18" charset="0"/>
                        <a:ea typeface="SimSun" panose="02010600030101010101" pitchFamily="2" charset="-122"/>
                      </a:endParaRPr>
                    </a:p>
                  </a:txBody>
                  <a:tcPr marL="121246" marR="121246" marT="0" marB="0"/>
                </a:tc>
                <a:tc>
                  <a:txBody>
                    <a:bodyPr/>
                    <a:lstStyle/>
                    <a:p>
                      <a:pPr marL="0" marR="0" indent="0" algn="just">
                        <a:spcBef>
                          <a:spcPts val="0"/>
                        </a:spcBef>
                        <a:spcAft>
                          <a:spcPts val="0"/>
                        </a:spcAft>
                      </a:pPr>
                      <a:r>
                        <a:rPr lang="en-AU" sz="1800">
                          <a:effectLst/>
                        </a:rPr>
                        <a:t>11</a:t>
                      </a:r>
                      <a:endParaRPr lang="en-US" sz="2100">
                        <a:effectLst/>
                        <a:latin typeface="Times New Roman" panose="02020603050405020304" pitchFamily="18" charset="0"/>
                        <a:ea typeface="SimSun" panose="02010600030101010101" pitchFamily="2" charset="-122"/>
                      </a:endParaRPr>
                    </a:p>
                  </a:txBody>
                  <a:tcPr marL="121246" marR="121246" marT="0" marB="0"/>
                </a:tc>
                <a:tc>
                  <a:txBody>
                    <a:bodyPr/>
                    <a:lstStyle/>
                    <a:p>
                      <a:pPr marL="0" marR="0" indent="0" algn="just">
                        <a:spcBef>
                          <a:spcPts val="0"/>
                        </a:spcBef>
                        <a:spcAft>
                          <a:spcPts val="0"/>
                        </a:spcAft>
                      </a:pPr>
                      <a:r>
                        <a:rPr lang="en-AU" sz="1800">
                          <a:effectLst/>
                        </a:rPr>
                        <a:t>100%</a:t>
                      </a:r>
                      <a:endParaRPr lang="en-US" sz="2100">
                        <a:effectLst/>
                        <a:latin typeface="Times New Roman" panose="02020603050405020304" pitchFamily="18" charset="0"/>
                        <a:ea typeface="SimSun" panose="02010600030101010101" pitchFamily="2" charset="-122"/>
                      </a:endParaRPr>
                    </a:p>
                  </a:txBody>
                  <a:tcPr marL="121246" marR="121246" marT="0" marB="0"/>
                </a:tc>
              </a:tr>
              <a:tr h="277534">
                <a:tc>
                  <a:txBody>
                    <a:bodyPr/>
                    <a:lstStyle/>
                    <a:p>
                      <a:pPr marL="0" marR="0" indent="0" algn="just">
                        <a:spcBef>
                          <a:spcPts val="0"/>
                        </a:spcBef>
                        <a:spcAft>
                          <a:spcPts val="0"/>
                        </a:spcAft>
                      </a:pPr>
                      <a:r>
                        <a:rPr lang="en-AU" sz="1800">
                          <a:effectLst/>
                        </a:rPr>
                        <a:t>4</a:t>
                      </a:r>
                      <a:endParaRPr lang="en-US" sz="2100">
                        <a:effectLst/>
                        <a:latin typeface="Times New Roman" panose="02020603050405020304" pitchFamily="18" charset="0"/>
                        <a:ea typeface="SimSun" panose="02010600030101010101" pitchFamily="2" charset="-122"/>
                      </a:endParaRPr>
                    </a:p>
                  </a:txBody>
                  <a:tcPr marL="121246" marR="121246" marT="0" marB="0"/>
                </a:tc>
                <a:tc>
                  <a:txBody>
                    <a:bodyPr/>
                    <a:lstStyle/>
                    <a:p>
                      <a:pPr marL="0" marR="0" indent="0" algn="just">
                        <a:spcBef>
                          <a:spcPts val="0"/>
                        </a:spcBef>
                        <a:spcAft>
                          <a:spcPts val="0"/>
                        </a:spcAft>
                      </a:pPr>
                      <a:r>
                        <a:rPr lang="en-AU" sz="1800">
                          <a:effectLst/>
                        </a:rPr>
                        <a:t>Euler</a:t>
                      </a:r>
                      <a:endParaRPr lang="en-US" sz="2100">
                        <a:effectLst/>
                        <a:latin typeface="Times New Roman" panose="02020603050405020304" pitchFamily="18" charset="0"/>
                        <a:ea typeface="SimSun" panose="02010600030101010101" pitchFamily="2" charset="-122"/>
                      </a:endParaRPr>
                    </a:p>
                  </a:txBody>
                  <a:tcPr marL="121246" marR="121246" marT="0" marB="0"/>
                </a:tc>
                <a:tc>
                  <a:txBody>
                    <a:bodyPr/>
                    <a:lstStyle/>
                    <a:p>
                      <a:pPr marL="0" marR="0" indent="0" algn="just">
                        <a:spcBef>
                          <a:spcPts val="0"/>
                        </a:spcBef>
                        <a:spcAft>
                          <a:spcPts val="0"/>
                        </a:spcAft>
                      </a:pPr>
                      <a:r>
                        <a:rPr lang="en-AU" sz="1800">
                          <a:effectLst/>
                        </a:rPr>
                        <a:t>11</a:t>
                      </a:r>
                      <a:endParaRPr lang="en-US" sz="2100">
                        <a:effectLst/>
                        <a:latin typeface="Times New Roman" panose="02020603050405020304" pitchFamily="18" charset="0"/>
                        <a:ea typeface="SimSun" panose="02010600030101010101" pitchFamily="2" charset="-122"/>
                      </a:endParaRPr>
                    </a:p>
                  </a:txBody>
                  <a:tcPr marL="121246" marR="121246" marT="0" marB="0"/>
                </a:tc>
                <a:tc>
                  <a:txBody>
                    <a:bodyPr/>
                    <a:lstStyle/>
                    <a:p>
                      <a:pPr marL="0" marR="0" indent="0" algn="just">
                        <a:spcBef>
                          <a:spcPts val="0"/>
                        </a:spcBef>
                        <a:spcAft>
                          <a:spcPts val="0"/>
                        </a:spcAft>
                      </a:pPr>
                      <a:r>
                        <a:rPr lang="en-AU" sz="1800">
                          <a:effectLst/>
                        </a:rPr>
                        <a:t>11</a:t>
                      </a:r>
                      <a:endParaRPr lang="en-US" sz="2100">
                        <a:effectLst/>
                        <a:latin typeface="Times New Roman" panose="02020603050405020304" pitchFamily="18" charset="0"/>
                        <a:ea typeface="SimSun" panose="02010600030101010101" pitchFamily="2" charset="-122"/>
                      </a:endParaRPr>
                    </a:p>
                  </a:txBody>
                  <a:tcPr marL="121246" marR="121246" marT="0" marB="0"/>
                </a:tc>
                <a:tc>
                  <a:txBody>
                    <a:bodyPr/>
                    <a:lstStyle/>
                    <a:p>
                      <a:pPr marL="0" marR="0" indent="0" algn="just">
                        <a:spcBef>
                          <a:spcPts val="0"/>
                        </a:spcBef>
                        <a:spcAft>
                          <a:spcPts val="0"/>
                        </a:spcAft>
                      </a:pPr>
                      <a:r>
                        <a:rPr lang="en-AU" sz="1800">
                          <a:effectLst/>
                        </a:rPr>
                        <a:t>100%</a:t>
                      </a:r>
                      <a:endParaRPr lang="en-US" sz="2100">
                        <a:effectLst/>
                        <a:latin typeface="Times New Roman" panose="02020603050405020304" pitchFamily="18" charset="0"/>
                        <a:ea typeface="SimSun" panose="02010600030101010101" pitchFamily="2" charset="-122"/>
                      </a:endParaRPr>
                    </a:p>
                  </a:txBody>
                  <a:tcPr marL="121246" marR="121246" marT="0" marB="0"/>
                </a:tc>
              </a:tr>
              <a:tr h="277534">
                <a:tc>
                  <a:txBody>
                    <a:bodyPr/>
                    <a:lstStyle/>
                    <a:p>
                      <a:pPr marL="0" marR="0" indent="0" algn="just">
                        <a:spcBef>
                          <a:spcPts val="0"/>
                        </a:spcBef>
                        <a:spcAft>
                          <a:spcPts val="0"/>
                        </a:spcAft>
                      </a:pPr>
                      <a:r>
                        <a:rPr lang="en-AU" sz="1800">
                          <a:effectLst/>
                        </a:rPr>
                        <a:t>5</a:t>
                      </a:r>
                      <a:endParaRPr lang="en-US" sz="2100">
                        <a:effectLst/>
                        <a:latin typeface="Times New Roman" panose="02020603050405020304" pitchFamily="18" charset="0"/>
                        <a:ea typeface="SimSun" panose="02010600030101010101" pitchFamily="2" charset="-122"/>
                      </a:endParaRPr>
                    </a:p>
                  </a:txBody>
                  <a:tcPr marL="121246" marR="121246" marT="0" marB="0"/>
                </a:tc>
                <a:tc>
                  <a:txBody>
                    <a:bodyPr/>
                    <a:lstStyle/>
                    <a:p>
                      <a:pPr marL="0" marR="0" indent="0" algn="just">
                        <a:spcBef>
                          <a:spcPts val="0"/>
                        </a:spcBef>
                        <a:spcAft>
                          <a:spcPts val="0"/>
                        </a:spcAft>
                      </a:pPr>
                      <a:r>
                        <a:rPr lang="en-AU" sz="1800">
                          <a:effectLst/>
                        </a:rPr>
                        <a:t>Euler</a:t>
                      </a:r>
                      <a:endParaRPr lang="en-US" sz="2100">
                        <a:effectLst/>
                        <a:latin typeface="Times New Roman" panose="02020603050405020304" pitchFamily="18" charset="0"/>
                        <a:ea typeface="SimSun" panose="02010600030101010101" pitchFamily="2" charset="-122"/>
                      </a:endParaRPr>
                    </a:p>
                  </a:txBody>
                  <a:tcPr marL="121246" marR="121246" marT="0" marB="0"/>
                </a:tc>
                <a:tc>
                  <a:txBody>
                    <a:bodyPr/>
                    <a:lstStyle/>
                    <a:p>
                      <a:pPr marL="0" marR="0" indent="0" algn="just">
                        <a:spcBef>
                          <a:spcPts val="0"/>
                        </a:spcBef>
                        <a:spcAft>
                          <a:spcPts val="0"/>
                        </a:spcAft>
                      </a:pPr>
                      <a:r>
                        <a:rPr lang="en-AU" sz="1800">
                          <a:effectLst/>
                        </a:rPr>
                        <a:t>5</a:t>
                      </a:r>
                      <a:endParaRPr lang="en-US" sz="2100">
                        <a:effectLst/>
                        <a:latin typeface="Times New Roman" panose="02020603050405020304" pitchFamily="18" charset="0"/>
                        <a:ea typeface="SimSun" panose="02010600030101010101" pitchFamily="2" charset="-122"/>
                      </a:endParaRPr>
                    </a:p>
                  </a:txBody>
                  <a:tcPr marL="121246" marR="121246" marT="0" marB="0"/>
                </a:tc>
                <a:tc>
                  <a:txBody>
                    <a:bodyPr/>
                    <a:lstStyle/>
                    <a:p>
                      <a:pPr marL="0" marR="0" indent="0" algn="just">
                        <a:spcBef>
                          <a:spcPts val="0"/>
                        </a:spcBef>
                        <a:spcAft>
                          <a:spcPts val="0"/>
                        </a:spcAft>
                      </a:pPr>
                      <a:r>
                        <a:rPr lang="en-AU" sz="1800">
                          <a:effectLst/>
                        </a:rPr>
                        <a:t>4</a:t>
                      </a:r>
                      <a:endParaRPr lang="en-US" sz="2100">
                        <a:effectLst/>
                        <a:latin typeface="Times New Roman" panose="02020603050405020304" pitchFamily="18" charset="0"/>
                        <a:ea typeface="SimSun" panose="02010600030101010101" pitchFamily="2" charset="-122"/>
                      </a:endParaRPr>
                    </a:p>
                  </a:txBody>
                  <a:tcPr marL="121246" marR="121246" marT="0" marB="0"/>
                </a:tc>
                <a:tc>
                  <a:txBody>
                    <a:bodyPr/>
                    <a:lstStyle/>
                    <a:p>
                      <a:pPr marL="0" marR="0" indent="0" algn="just">
                        <a:spcBef>
                          <a:spcPts val="0"/>
                        </a:spcBef>
                        <a:spcAft>
                          <a:spcPts val="0"/>
                        </a:spcAft>
                      </a:pPr>
                      <a:r>
                        <a:rPr lang="en-AU" sz="1800">
                          <a:effectLst/>
                        </a:rPr>
                        <a:t>80.0%</a:t>
                      </a:r>
                      <a:endParaRPr lang="en-US" sz="2100">
                        <a:effectLst/>
                        <a:latin typeface="Times New Roman" panose="02020603050405020304" pitchFamily="18" charset="0"/>
                        <a:ea typeface="SimSun" panose="02010600030101010101" pitchFamily="2" charset="-122"/>
                      </a:endParaRPr>
                    </a:p>
                  </a:txBody>
                  <a:tcPr marL="121246" marR="121246" marT="0" marB="0"/>
                </a:tc>
              </a:tr>
              <a:tr h="277534">
                <a:tc>
                  <a:txBody>
                    <a:bodyPr/>
                    <a:lstStyle/>
                    <a:p>
                      <a:pPr marL="0" marR="0" indent="0" algn="just">
                        <a:spcBef>
                          <a:spcPts val="0"/>
                        </a:spcBef>
                        <a:spcAft>
                          <a:spcPts val="0"/>
                        </a:spcAft>
                      </a:pPr>
                      <a:r>
                        <a:rPr lang="en-AU" sz="1800">
                          <a:effectLst/>
                        </a:rPr>
                        <a:t>6</a:t>
                      </a:r>
                      <a:endParaRPr lang="en-US" sz="2100">
                        <a:effectLst/>
                        <a:latin typeface="Times New Roman" panose="02020603050405020304" pitchFamily="18" charset="0"/>
                        <a:ea typeface="SimSun" panose="02010600030101010101" pitchFamily="2" charset="-122"/>
                      </a:endParaRPr>
                    </a:p>
                  </a:txBody>
                  <a:tcPr marL="121246" marR="121246" marT="0" marB="0"/>
                </a:tc>
                <a:tc>
                  <a:txBody>
                    <a:bodyPr/>
                    <a:lstStyle/>
                    <a:p>
                      <a:pPr marL="0" marR="0" indent="0" algn="just">
                        <a:spcBef>
                          <a:spcPts val="0"/>
                        </a:spcBef>
                        <a:spcAft>
                          <a:spcPts val="0"/>
                        </a:spcAft>
                      </a:pPr>
                      <a:r>
                        <a:rPr lang="en-AU" sz="1800">
                          <a:effectLst/>
                        </a:rPr>
                        <a:t>Euler</a:t>
                      </a:r>
                      <a:endParaRPr lang="en-US" sz="2100">
                        <a:effectLst/>
                        <a:latin typeface="Times New Roman" panose="02020603050405020304" pitchFamily="18" charset="0"/>
                        <a:ea typeface="SimSun" panose="02010600030101010101" pitchFamily="2" charset="-122"/>
                      </a:endParaRPr>
                    </a:p>
                  </a:txBody>
                  <a:tcPr marL="121246" marR="121246" marT="0" marB="0"/>
                </a:tc>
                <a:tc>
                  <a:txBody>
                    <a:bodyPr/>
                    <a:lstStyle/>
                    <a:p>
                      <a:pPr marL="0" marR="0" indent="0" algn="just">
                        <a:spcBef>
                          <a:spcPts val="0"/>
                        </a:spcBef>
                        <a:spcAft>
                          <a:spcPts val="0"/>
                        </a:spcAft>
                      </a:pPr>
                      <a:r>
                        <a:rPr lang="en-AU" sz="1800">
                          <a:effectLst/>
                        </a:rPr>
                        <a:t>8</a:t>
                      </a:r>
                      <a:endParaRPr lang="en-US" sz="2100">
                        <a:effectLst/>
                        <a:latin typeface="Times New Roman" panose="02020603050405020304" pitchFamily="18" charset="0"/>
                        <a:ea typeface="SimSun" panose="02010600030101010101" pitchFamily="2" charset="-122"/>
                      </a:endParaRPr>
                    </a:p>
                  </a:txBody>
                  <a:tcPr marL="121246" marR="121246" marT="0" marB="0"/>
                </a:tc>
                <a:tc>
                  <a:txBody>
                    <a:bodyPr/>
                    <a:lstStyle/>
                    <a:p>
                      <a:pPr marL="0" marR="0" indent="0" algn="just">
                        <a:spcBef>
                          <a:spcPts val="0"/>
                        </a:spcBef>
                        <a:spcAft>
                          <a:spcPts val="0"/>
                        </a:spcAft>
                      </a:pPr>
                      <a:r>
                        <a:rPr lang="en-AU" sz="1800">
                          <a:effectLst/>
                        </a:rPr>
                        <a:t>7</a:t>
                      </a:r>
                      <a:endParaRPr lang="en-US" sz="2100">
                        <a:effectLst/>
                        <a:latin typeface="Times New Roman" panose="02020603050405020304" pitchFamily="18" charset="0"/>
                        <a:ea typeface="SimSun" panose="02010600030101010101" pitchFamily="2" charset="-122"/>
                      </a:endParaRPr>
                    </a:p>
                  </a:txBody>
                  <a:tcPr marL="121246" marR="121246" marT="0" marB="0"/>
                </a:tc>
                <a:tc>
                  <a:txBody>
                    <a:bodyPr/>
                    <a:lstStyle/>
                    <a:p>
                      <a:pPr marL="0" marR="0" indent="0" algn="just">
                        <a:spcBef>
                          <a:spcPts val="0"/>
                        </a:spcBef>
                        <a:spcAft>
                          <a:spcPts val="0"/>
                        </a:spcAft>
                      </a:pPr>
                      <a:r>
                        <a:rPr lang="en-AU" sz="1800">
                          <a:effectLst/>
                        </a:rPr>
                        <a:t>87.5%</a:t>
                      </a:r>
                      <a:endParaRPr lang="en-US" sz="2100">
                        <a:effectLst/>
                        <a:latin typeface="Times New Roman" panose="02020603050405020304" pitchFamily="18" charset="0"/>
                        <a:ea typeface="SimSun" panose="02010600030101010101" pitchFamily="2" charset="-122"/>
                      </a:endParaRPr>
                    </a:p>
                  </a:txBody>
                  <a:tcPr marL="121246" marR="121246" marT="0" marB="0"/>
                </a:tc>
              </a:tr>
              <a:tr h="277534">
                <a:tc>
                  <a:txBody>
                    <a:bodyPr/>
                    <a:lstStyle/>
                    <a:p>
                      <a:pPr marL="0" marR="0" indent="0" algn="just">
                        <a:spcBef>
                          <a:spcPts val="0"/>
                        </a:spcBef>
                        <a:spcAft>
                          <a:spcPts val="0"/>
                        </a:spcAft>
                      </a:pPr>
                      <a:r>
                        <a:rPr lang="en-AU" sz="1800">
                          <a:effectLst/>
                        </a:rPr>
                        <a:t>7</a:t>
                      </a:r>
                      <a:endParaRPr lang="en-US" sz="2100">
                        <a:effectLst/>
                        <a:latin typeface="Times New Roman" panose="02020603050405020304" pitchFamily="18" charset="0"/>
                        <a:ea typeface="SimSun" panose="02010600030101010101" pitchFamily="2" charset="-122"/>
                      </a:endParaRPr>
                    </a:p>
                  </a:txBody>
                  <a:tcPr marL="121246" marR="121246" marT="0" marB="0"/>
                </a:tc>
                <a:tc>
                  <a:txBody>
                    <a:bodyPr/>
                    <a:lstStyle/>
                    <a:p>
                      <a:pPr marL="0" marR="0" indent="0" algn="just">
                        <a:spcBef>
                          <a:spcPts val="0"/>
                        </a:spcBef>
                        <a:spcAft>
                          <a:spcPts val="0"/>
                        </a:spcAft>
                      </a:pPr>
                      <a:r>
                        <a:rPr lang="en-AU" sz="1800">
                          <a:effectLst/>
                        </a:rPr>
                        <a:t>Venn</a:t>
                      </a:r>
                      <a:endParaRPr lang="en-US" sz="2100">
                        <a:effectLst/>
                        <a:latin typeface="Times New Roman" panose="02020603050405020304" pitchFamily="18" charset="0"/>
                        <a:ea typeface="SimSun" panose="02010600030101010101" pitchFamily="2" charset="-122"/>
                      </a:endParaRPr>
                    </a:p>
                  </a:txBody>
                  <a:tcPr marL="121246" marR="121246" marT="0" marB="0"/>
                </a:tc>
                <a:tc>
                  <a:txBody>
                    <a:bodyPr/>
                    <a:lstStyle/>
                    <a:p>
                      <a:pPr marL="0" marR="0" indent="0" algn="just">
                        <a:spcBef>
                          <a:spcPts val="0"/>
                        </a:spcBef>
                        <a:spcAft>
                          <a:spcPts val="0"/>
                        </a:spcAft>
                      </a:pPr>
                      <a:r>
                        <a:rPr lang="en-AU" sz="1800">
                          <a:effectLst/>
                        </a:rPr>
                        <a:t>11</a:t>
                      </a:r>
                      <a:endParaRPr lang="en-US" sz="2100">
                        <a:effectLst/>
                        <a:latin typeface="Times New Roman" panose="02020603050405020304" pitchFamily="18" charset="0"/>
                        <a:ea typeface="SimSun" panose="02010600030101010101" pitchFamily="2" charset="-122"/>
                      </a:endParaRPr>
                    </a:p>
                  </a:txBody>
                  <a:tcPr marL="121246" marR="121246" marT="0" marB="0"/>
                </a:tc>
                <a:tc>
                  <a:txBody>
                    <a:bodyPr/>
                    <a:lstStyle/>
                    <a:p>
                      <a:pPr marL="0" marR="0" indent="0" algn="just">
                        <a:spcBef>
                          <a:spcPts val="0"/>
                        </a:spcBef>
                        <a:spcAft>
                          <a:spcPts val="0"/>
                        </a:spcAft>
                      </a:pPr>
                      <a:r>
                        <a:rPr lang="en-AU" sz="1800">
                          <a:effectLst/>
                        </a:rPr>
                        <a:t>10</a:t>
                      </a:r>
                      <a:endParaRPr lang="en-US" sz="2100">
                        <a:effectLst/>
                        <a:latin typeface="Times New Roman" panose="02020603050405020304" pitchFamily="18" charset="0"/>
                        <a:ea typeface="SimSun" panose="02010600030101010101" pitchFamily="2" charset="-122"/>
                      </a:endParaRPr>
                    </a:p>
                  </a:txBody>
                  <a:tcPr marL="121246" marR="121246" marT="0" marB="0"/>
                </a:tc>
                <a:tc>
                  <a:txBody>
                    <a:bodyPr/>
                    <a:lstStyle/>
                    <a:p>
                      <a:pPr marL="0" marR="0" indent="0" algn="just">
                        <a:spcBef>
                          <a:spcPts val="0"/>
                        </a:spcBef>
                        <a:spcAft>
                          <a:spcPts val="0"/>
                        </a:spcAft>
                      </a:pPr>
                      <a:r>
                        <a:rPr lang="en-AU" sz="1800" dirty="0">
                          <a:effectLst/>
                        </a:rPr>
                        <a:t>90.9%</a:t>
                      </a:r>
                      <a:endParaRPr lang="en-US" sz="2100" dirty="0">
                        <a:effectLst/>
                        <a:latin typeface="Times New Roman" panose="02020603050405020304" pitchFamily="18" charset="0"/>
                        <a:ea typeface="SimSun" panose="02010600030101010101" pitchFamily="2" charset="-122"/>
                      </a:endParaRPr>
                    </a:p>
                  </a:txBody>
                  <a:tcPr marL="121246" marR="121246" marT="0" marB="0"/>
                </a:tc>
              </a:tr>
            </a:tbl>
          </a:graphicData>
        </a:graphic>
      </p:graphicFrame>
      <p:sp>
        <p:nvSpPr>
          <p:cNvPr id="4" name="Slide Number Placeholder 3"/>
          <p:cNvSpPr>
            <a:spLocks noGrp="1"/>
          </p:cNvSpPr>
          <p:nvPr>
            <p:ph type="sldNum" sz="quarter" idx="12"/>
          </p:nvPr>
        </p:nvSpPr>
        <p:spPr/>
        <p:txBody>
          <a:bodyPr/>
          <a:lstStyle/>
          <a:p>
            <a:fld id="{2EE07E3B-F344-49D1-AE97-748858787230}" type="slidenum">
              <a:rPr lang="en-US" smtClean="0"/>
              <a:t>28</a:t>
            </a:fld>
            <a:endParaRPr lang="en-US"/>
          </a:p>
        </p:txBody>
      </p:sp>
      <p:sp>
        <p:nvSpPr>
          <p:cNvPr id="6" name="Content Placeholder 2"/>
          <p:cNvSpPr txBox="1">
            <a:spLocks/>
          </p:cNvSpPr>
          <p:nvPr/>
        </p:nvSpPr>
        <p:spPr>
          <a:xfrm>
            <a:off x="838200" y="1558925"/>
            <a:ext cx="1031239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Collected diagram from 10</a:t>
            </a:r>
            <a:r>
              <a:rPr lang="en-US" baseline="30000" dirty="0" smtClean="0"/>
              <a:t>th</a:t>
            </a:r>
            <a:r>
              <a:rPr lang="en-US" dirty="0" smtClean="0"/>
              <a:t> grade exam from a school</a:t>
            </a:r>
          </a:p>
          <a:p>
            <a:pPr lvl="1"/>
            <a:r>
              <a:rPr lang="en-US" dirty="0" smtClean="0"/>
              <a:t>19 of 21 students answered the Venn diagram question</a:t>
            </a:r>
          </a:p>
          <a:p>
            <a:r>
              <a:rPr lang="en-US" dirty="0" smtClean="0"/>
              <a:t>Collected diagram from undergraduates &amp; postgraduates</a:t>
            </a:r>
          </a:p>
          <a:p>
            <a:pPr lvl="1"/>
            <a:r>
              <a:rPr lang="en-US" dirty="0" smtClean="0"/>
              <a:t>58 diagrams</a:t>
            </a:r>
            <a:endParaRPr lang="en-US" dirty="0"/>
          </a:p>
        </p:txBody>
      </p:sp>
    </p:spTree>
    <p:extLst>
      <p:ext uri="{BB962C8B-B14F-4D97-AF65-F5344CB8AC3E}">
        <p14:creationId xmlns:p14="http://schemas.microsoft.com/office/powerpoint/2010/main" val="12085207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EE07E3B-F344-49D1-AE97-748858787230}" type="slidenum">
              <a:rPr lang="en-US" smtClean="0"/>
              <a:t>29</a:t>
            </a:fld>
            <a:endParaRPr lang="en-US"/>
          </a:p>
        </p:txBody>
      </p:sp>
      <p:sp>
        <p:nvSpPr>
          <p:cNvPr id="5" name="Title 1"/>
          <p:cNvSpPr txBox="1">
            <a:spLocks/>
          </p:cNvSpPr>
          <p:nvPr/>
        </p:nvSpPr>
        <p:spPr>
          <a:xfrm>
            <a:off x="1089074" y="28527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chemeClr val="accent2">
                    <a:lumMod val="75000"/>
                  </a:schemeClr>
                </a:solidFill>
              </a:rPr>
              <a:t>Cartesian Diagram Assessment</a:t>
            </a:r>
            <a:endParaRPr lang="en-US" b="1" dirty="0">
              <a:solidFill>
                <a:schemeClr val="accent2">
                  <a:lumMod val="75000"/>
                </a:schemeClr>
              </a:solidFill>
            </a:endParaRPr>
          </a:p>
        </p:txBody>
      </p:sp>
    </p:spTree>
    <p:extLst>
      <p:ext uri="{BB962C8B-B14F-4D97-AF65-F5344CB8AC3E}">
        <p14:creationId xmlns:p14="http://schemas.microsoft.com/office/powerpoint/2010/main" val="40048050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Pass Percentage of O/L Mathematics</a:t>
            </a:r>
            <a:endParaRPr lang="en-US" b="1" dirty="0">
              <a:solidFill>
                <a:schemeClr val="accent2">
                  <a:lumMod val="75000"/>
                </a:schemeClr>
              </a:solidFill>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85257" y="1902029"/>
            <a:ext cx="8374743" cy="4841436"/>
          </a:xfrm>
          <a:effectLst>
            <a:softEdge rad="63500"/>
          </a:effectLst>
        </p:spPr>
      </p:pic>
      <p:sp>
        <p:nvSpPr>
          <p:cNvPr id="7" name="Slide Number Placeholder 6"/>
          <p:cNvSpPr>
            <a:spLocks noGrp="1"/>
          </p:cNvSpPr>
          <p:nvPr>
            <p:ph type="sldNum" sz="quarter" idx="12"/>
          </p:nvPr>
        </p:nvSpPr>
        <p:spPr/>
        <p:txBody>
          <a:bodyPr/>
          <a:lstStyle/>
          <a:p>
            <a:fld id="{2EE07E3B-F344-49D1-AE97-748858787230}" type="slidenum">
              <a:rPr lang="en-US" smtClean="0"/>
              <a:t>3</a:t>
            </a:fld>
            <a:endParaRPr lang="en-US"/>
          </a:p>
        </p:txBody>
      </p:sp>
    </p:spTree>
    <p:extLst>
      <p:ext uri="{BB962C8B-B14F-4D97-AF65-F5344CB8AC3E}">
        <p14:creationId xmlns:p14="http://schemas.microsoft.com/office/powerpoint/2010/main" val="11258810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Systems that handled Cartesian diagrams</a:t>
            </a:r>
            <a:endParaRPr lang="en-US" dirty="0"/>
          </a:p>
        </p:txBody>
      </p:sp>
      <p:sp>
        <p:nvSpPr>
          <p:cNvPr id="3" name="Content Placeholder 2"/>
          <p:cNvSpPr>
            <a:spLocks noGrp="1"/>
          </p:cNvSpPr>
          <p:nvPr>
            <p:ph idx="1"/>
          </p:nvPr>
        </p:nvSpPr>
        <p:spPr/>
        <p:txBody>
          <a:bodyPr/>
          <a:lstStyle/>
          <a:p>
            <a:r>
              <a:rPr lang="en-US" dirty="0" smtClean="0"/>
              <a:t>Huang and Tan(2008,2007,2005)[14,15,16] proposed a model-based approach for recognizing several commonly used types of chart image</a:t>
            </a:r>
          </a:p>
          <a:p>
            <a:pPr lvl="1"/>
            <a:r>
              <a:rPr lang="en-US" dirty="0" smtClean="0"/>
              <a:t>System is developed to handle raster images</a:t>
            </a:r>
          </a:p>
          <a:p>
            <a:pPr lvl="1"/>
            <a:r>
              <a:rPr lang="en-US" dirty="0" smtClean="0"/>
              <a:t>Textual Information Extraction is introduced with machine learning approach</a:t>
            </a:r>
          </a:p>
          <a:p>
            <a:pPr lvl="1"/>
            <a:r>
              <a:rPr lang="en-US" dirty="0" smtClean="0"/>
              <a:t>Introduced a grammar for chart images</a:t>
            </a:r>
          </a:p>
          <a:p>
            <a:pPr lvl="1"/>
            <a:r>
              <a:rPr lang="en-US" dirty="0" smtClean="0"/>
              <a:t>Only for chart types such as line charts, bar charts</a:t>
            </a:r>
          </a:p>
          <a:p>
            <a:pPr lvl="1"/>
            <a:r>
              <a:rPr lang="en-US" dirty="0" smtClean="0"/>
              <a:t>Discussed application of the system</a:t>
            </a:r>
          </a:p>
          <a:p>
            <a:pPr lvl="1"/>
            <a:endParaRPr lang="en-US" dirty="0" smtClean="0"/>
          </a:p>
          <a:p>
            <a:endParaRPr lang="en-US" dirty="0" smtClean="0"/>
          </a:p>
          <a:p>
            <a:pPr lvl="1"/>
            <a:endParaRPr lang="en-US" dirty="0" smtClean="0"/>
          </a:p>
          <a:p>
            <a:pPr lvl="1"/>
            <a:endParaRPr lang="en-US" dirty="0" smtClean="0"/>
          </a:p>
          <a:p>
            <a:endParaRPr lang="en-US" dirty="0">
              <a:solidFill>
                <a:srgbClr val="FF0000"/>
              </a:solidFill>
            </a:endParaRPr>
          </a:p>
        </p:txBody>
      </p:sp>
      <p:sp>
        <p:nvSpPr>
          <p:cNvPr id="4" name="Slide Number Placeholder 3"/>
          <p:cNvSpPr>
            <a:spLocks noGrp="1"/>
          </p:cNvSpPr>
          <p:nvPr>
            <p:ph type="sldNum" sz="quarter" idx="12"/>
          </p:nvPr>
        </p:nvSpPr>
        <p:spPr/>
        <p:txBody>
          <a:bodyPr/>
          <a:lstStyle/>
          <a:p>
            <a:fld id="{2EE07E3B-F344-49D1-AE97-748858787230}" type="slidenum">
              <a:rPr lang="en-US" smtClean="0"/>
              <a:t>30</a:t>
            </a:fld>
            <a:endParaRPr lang="en-US"/>
          </a:p>
        </p:txBody>
      </p:sp>
    </p:spTree>
    <p:extLst>
      <p:ext uri="{BB962C8B-B14F-4D97-AF65-F5344CB8AC3E}">
        <p14:creationId xmlns:p14="http://schemas.microsoft.com/office/powerpoint/2010/main" val="28799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Systems that handled Cartesian diagrams Contd.</a:t>
            </a:r>
            <a:endParaRPr lang="en-US" dirty="0"/>
          </a:p>
        </p:txBody>
      </p:sp>
      <p:sp>
        <p:nvSpPr>
          <p:cNvPr id="3" name="Content Placeholder 2"/>
          <p:cNvSpPr>
            <a:spLocks noGrp="1"/>
          </p:cNvSpPr>
          <p:nvPr>
            <p:ph idx="1"/>
          </p:nvPr>
        </p:nvSpPr>
        <p:spPr/>
        <p:txBody>
          <a:bodyPr/>
          <a:lstStyle/>
          <a:p>
            <a:r>
              <a:rPr lang="en-US" dirty="0" smtClean="0"/>
              <a:t>XML structure proposed by Huang et al.</a:t>
            </a:r>
          </a:p>
          <a:p>
            <a:endParaRPr lang="en-US" dirty="0" smtClean="0"/>
          </a:p>
          <a:p>
            <a:pPr lvl="1"/>
            <a:endParaRPr lang="en-US" dirty="0" smtClean="0"/>
          </a:p>
          <a:p>
            <a:pPr lvl="1"/>
            <a:endParaRPr lang="en-US" dirty="0" smtClean="0"/>
          </a:p>
          <a:p>
            <a:endParaRPr lang="en-US" dirty="0">
              <a:solidFill>
                <a:srgbClr val="FF0000"/>
              </a:solidFill>
            </a:endParaRPr>
          </a:p>
        </p:txBody>
      </p:sp>
      <p:sp>
        <p:nvSpPr>
          <p:cNvPr id="4" name="Slide Number Placeholder 3"/>
          <p:cNvSpPr>
            <a:spLocks noGrp="1"/>
          </p:cNvSpPr>
          <p:nvPr>
            <p:ph type="sldNum" sz="quarter" idx="12"/>
          </p:nvPr>
        </p:nvSpPr>
        <p:spPr/>
        <p:txBody>
          <a:bodyPr/>
          <a:lstStyle/>
          <a:p>
            <a:fld id="{2EE07E3B-F344-49D1-AE97-748858787230}" type="slidenum">
              <a:rPr lang="en-US" smtClean="0"/>
              <a:t>31</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5596" y="2225048"/>
            <a:ext cx="5068007" cy="4496427"/>
          </a:xfrm>
          <a:prstGeom prst="rect">
            <a:avLst/>
          </a:prstGeom>
        </p:spPr>
      </p:pic>
    </p:spTree>
    <p:extLst>
      <p:ext uri="{BB962C8B-B14F-4D97-AF65-F5344CB8AC3E}">
        <p14:creationId xmlns:p14="http://schemas.microsoft.com/office/powerpoint/2010/main" val="10272235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75000"/>
                  </a:schemeClr>
                </a:solidFill>
              </a:rPr>
              <a:t>Systems that handled Cartesian </a:t>
            </a:r>
            <a:r>
              <a:rPr lang="en-US" b="1" dirty="0" smtClean="0">
                <a:solidFill>
                  <a:schemeClr val="accent2">
                    <a:lumMod val="75000"/>
                  </a:schemeClr>
                </a:solidFill>
              </a:rPr>
              <a:t>diagrams Contd.</a:t>
            </a:r>
            <a:endParaRPr lang="en-US" b="1" dirty="0">
              <a:solidFill>
                <a:schemeClr val="accent2">
                  <a:lumMod val="75000"/>
                </a:schemeClr>
              </a:solidFill>
            </a:endParaRPr>
          </a:p>
        </p:txBody>
      </p:sp>
      <p:sp>
        <p:nvSpPr>
          <p:cNvPr id="3" name="Content Placeholder 2"/>
          <p:cNvSpPr>
            <a:spLocks noGrp="1"/>
          </p:cNvSpPr>
          <p:nvPr>
            <p:ph idx="1"/>
          </p:nvPr>
        </p:nvSpPr>
        <p:spPr/>
        <p:txBody>
          <a:bodyPr/>
          <a:lstStyle/>
          <a:p>
            <a:r>
              <a:rPr lang="en-US" dirty="0" err="1" smtClean="0"/>
              <a:t>Futrelle</a:t>
            </a:r>
            <a:r>
              <a:rPr lang="en-US" dirty="0" smtClean="0"/>
              <a:t> et al.(1992,1995)[17,18] presented a </a:t>
            </a:r>
            <a:r>
              <a:rPr lang="en-US" b="1" dirty="0" smtClean="0"/>
              <a:t>diagram understanding system</a:t>
            </a:r>
            <a:r>
              <a:rPr lang="en-US" dirty="0" smtClean="0"/>
              <a:t> based on graphics constraint grammars to recognize x-y data graphs and gene diagrams</a:t>
            </a:r>
          </a:p>
          <a:p>
            <a:pPr lvl="1"/>
            <a:r>
              <a:rPr lang="en-US" dirty="0" smtClean="0"/>
              <a:t>Biological Knowledge Laboratory, Northeastern University </a:t>
            </a:r>
          </a:p>
          <a:p>
            <a:pPr lvl="1"/>
            <a:r>
              <a:rPr lang="en-US" dirty="0" smtClean="0"/>
              <a:t>Handled Raster Images</a:t>
            </a:r>
          </a:p>
          <a:p>
            <a:pPr lvl="1"/>
            <a:r>
              <a:rPr lang="en-US" dirty="0" smtClean="0"/>
              <a:t>Proposed a </a:t>
            </a:r>
            <a:r>
              <a:rPr lang="en-US" b="1" dirty="0" smtClean="0"/>
              <a:t>constraint based grammar </a:t>
            </a:r>
            <a:r>
              <a:rPr lang="en-US" dirty="0" smtClean="0"/>
              <a:t>for parsing</a:t>
            </a:r>
          </a:p>
          <a:p>
            <a:pPr lvl="1"/>
            <a:r>
              <a:rPr lang="en-US" dirty="0" smtClean="0"/>
              <a:t>Discussed efficient parsing of graphs</a:t>
            </a:r>
          </a:p>
          <a:p>
            <a:pPr lvl="2"/>
            <a:r>
              <a:rPr lang="en-US" dirty="0" smtClean="0"/>
              <a:t>Spatial Indexing for efficient parsing</a:t>
            </a:r>
          </a:p>
          <a:p>
            <a:pPr lvl="1"/>
            <a:r>
              <a:rPr lang="en-US" dirty="0" smtClean="0"/>
              <a:t>Experimented for </a:t>
            </a:r>
            <a:r>
              <a:rPr lang="en-US" b="1" dirty="0" smtClean="0"/>
              <a:t>x-y graphs</a:t>
            </a:r>
            <a:r>
              <a:rPr lang="en-US" dirty="0" smtClean="0">
                <a:solidFill>
                  <a:srgbClr val="FF0000"/>
                </a:solidFill>
              </a:rPr>
              <a:t/>
            </a:r>
            <a:br>
              <a:rPr lang="en-US" dirty="0" smtClean="0">
                <a:solidFill>
                  <a:srgbClr val="FF0000"/>
                </a:solidFill>
              </a:rPr>
            </a:br>
            <a:endParaRPr lang="en-US" dirty="0" smtClean="0">
              <a:solidFill>
                <a:srgbClr val="FF0000"/>
              </a:solidFill>
            </a:endParaRPr>
          </a:p>
        </p:txBody>
      </p:sp>
      <p:sp>
        <p:nvSpPr>
          <p:cNvPr id="4" name="Slide Number Placeholder 3"/>
          <p:cNvSpPr>
            <a:spLocks noGrp="1"/>
          </p:cNvSpPr>
          <p:nvPr>
            <p:ph type="sldNum" sz="quarter" idx="12"/>
          </p:nvPr>
        </p:nvSpPr>
        <p:spPr/>
        <p:txBody>
          <a:bodyPr/>
          <a:lstStyle/>
          <a:p>
            <a:fld id="{2EE07E3B-F344-49D1-AE97-748858787230}" type="slidenum">
              <a:rPr lang="en-US" smtClean="0"/>
              <a:t>32</a:t>
            </a:fld>
            <a:endParaRPr lang="en-US"/>
          </a:p>
        </p:txBody>
      </p:sp>
    </p:spTree>
    <p:extLst>
      <p:ext uri="{BB962C8B-B14F-4D97-AF65-F5344CB8AC3E}">
        <p14:creationId xmlns:p14="http://schemas.microsoft.com/office/powerpoint/2010/main" val="2353608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Literature Review Contd.</a:t>
            </a: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33</a:t>
            </a:fld>
            <a:endParaRPr lang="en-US"/>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7514" y="2065478"/>
            <a:ext cx="4235825" cy="343777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4807" y="2020489"/>
            <a:ext cx="4123148" cy="3437770"/>
          </a:xfrm>
          <a:prstGeom prst="rect">
            <a:avLst/>
          </a:prstGeom>
        </p:spPr>
      </p:pic>
      <p:sp>
        <p:nvSpPr>
          <p:cNvPr id="7" name="Content Placeholder 4"/>
          <p:cNvSpPr txBox="1">
            <a:spLocks/>
          </p:cNvSpPr>
          <p:nvPr/>
        </p:nvSpPr>
        <p:spPr>
          <a:xfrm>
            <a:off x="2759612" y="6100239"/>
            <a:ext cx="7222588" cy="6212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smtClean="0"/>
              <a:t>A diagram with 24 lines in the a-e portion which yields two X-Tick structures, XT1 and XT2. according to the grammar</a:t>
            </a:r>
            <a:endParaRPr lang="en-US" sz="2000" dirty="0"/>
          </a:p>
        </p:txBody>
      </p:sp>
    </p:spTree>
    <p:extLst>
      <p:ext uri="{BB962C8B-B14F-4D97-AF65-F5344CB8AC3E}">
        <p14:creationId xmlns:p14="http://schemas.microsoft.com/office/powerpoint/2010/main" val="816254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Cartesian Diagram in O/L Context</a:t>
            </a: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34</a:t>
            </a:fld>
            <a:endParaRPr lang="en-US"/>
          </a:p>
        </p:txBody>
      </p:sp>
      <p:sp>
        <p:nvSpPr>
          <p:cNvPr id="3" name="Content Placeholder 2"/>
          <p:cNvSpPr>
            <a:spLocks noGrp="1"/>
          </p:cNvSpPr>
          <p:nvPr>
            <p:ph idx="1"/>
          </p:nvPr>
        </p:nvSpPr>
        <p:spPr>
          <a:xfrm>
            <a:off x="838200" y="1825625"/>
            <a:ext cx="4470400" cy="4351338"/>
          </a:xfrm>
        </p:spPr>
        <p:txBody>
          <a:bodyPr>
            <a:normAutofit lnSpcReduction="10000"/>
          </a:bodyPr>
          <a:lstStyle/>
          <a:p>
            <a:r>
              <a:rPr lang="en-US" dirty="0" smtClean="0"/>
              <a:t>Used to represent liner equations</a:t>
            </a:r>
          </a:p>
          <a:p>
            <a:r>
              <a:rPr lang="en-US" dirty="0" smtClean="0"/>
              <a:t>Contains quadratic equations</a:t>
            </a:r>
          </a:p>
          <a:p>
            <a:r>
              <a:rPr lang="en-US" dirty="0"/>
              <a:t>Regular type of question</a:t>
            </a:r>
          </a:p>
          <a:p>
            <a:r>
              <a:rPr lang="en-US" dirty="0"/>
              <a:t>Required to draw on a given graph sheet</a:t>
            </a:r>
          </a:p>
          <a:p>
            <a:r>
              <a:rPr lang="en-US" dirty="0" smtClean="0"/>
              <a:t>Assessment focuses </a:t>
            </a:r>
            <a:r>
              <a:rPr lang="en-US" dirty="0"/>
              <a:t>on the </a:t>
            </a:r>
            <a:r>
              <a:rPr lang="en-US" b="1" dirty="0"/>
              <a:t>scale</a:t>
            </a:r>
            <a:r>
              <a:rPr lang="en-US" dirty="0"/>
              <a:t>, </a:t>
            </a:r>
            <a:r>
              <a:rPr lang="en-US" b="1" dirty="0"/>
              <a:t>data </a:t>
            </a:r>
            <a:r>
              <a:rPr lang="en-US" b="1" dirty="0" smtClean="0"/>
              <a:t>points</a:t>
            </a:r>
            <a:r>
              <a:rPr lang="en-US" dirty="0" smtClean="0"/>
              <a:t> </a:t>
            </a:r>
            <a:r>
              <a:rPr lang="en-US" dirty="0"/>
              <a:t>and the </a:t>
            </a:r>
            <a:r>
              <a:rPr lang="en-US" b="1" dirty="0"/>
              <a:t>shape</a:t>
            </a:r>
            <a:r>
              <a:rPr lang="en-US" dirty="0"/>
              <a:t> of the graph</a:t>
            </a:r>
            <a:endParaRPr lang="en-US" dirty="0" smtClean="0"/>
          </a:p>
          <a:p>
            <a:endParaRPr lang="en-US" dirty="0" smtClean="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8000" y="1279217"/>
            <a:ext cx="3727280" cy="5259695"/>
          </a:xfrm>
          <a:prstGeom prst="rect">
            <a:avLst/>
          </a:prstGeom>
        </p:spPr>
      </p:pic>
    </p:spTree>
    <p:extLst>
      <p:ext uri="{BB962C8B-B14F-4D97-AF65-F5344CB8AC3E}">
        <p14:creationId xmlns:p14="http://schemas.microsoft.com/office/powerpoint/2010/main" val="150310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445500" cy="1460500"/>
          </a:xfrm>
        </p:spPr>
        <p:txBody>
          <a:bodyPr/>
          <a:lstStyle/>
          <a:p>
            <a:r>
              <a:rPr lang="en-US" b="1" dirty="0" smtClean="0">
                <a:solidFill>
                  <a:schemeClr val="accent2">
                    <a:lumMod val="75000"/>
                  </a:schemeClr>
                </a:solidFill>
              </a:rPr>
              <a:t>Cartesian Diagram XML Model</a:t>
            </a: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35</a:t>
            </a:fld>
            <a:endParaRPr lang="en-US"/>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2268" y="1702132"/>
            <a:ext cx="4410370" cy="4668286"/>
          </a:xfr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2329" y="1702132"/>
            <a:ext cx="5989775" cy="4654218"/>
          </a:xfrm>
          <a:prstGeom prst="rect">
            <a:avLst/>
          </a:prstGeom>
        </p:spPr>
      </p:pic>
    </p:spTree>
    <p:extLst>
      <p:ext uri="{BB962C8B-B14F-4D97-AF65-F5344CB8AC3E}">
        <p14:creationId xmlns:p14="http://schemas.microsoft.com/office/powerpoint/2010/main" val="2061043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60500"/>
          </a:xfrm>
        </p:spPr>
        <p:txBody>
          <a:bodyPr/>
          <a:lstStyle/>
          <a:p>
            <a:r>
              <a:rPr lang="en-US" b="1" dirty="0" smtClean="0">
                <a:solidFill>
                  <a:schemeClr val="accent2">
                    <a:lumMod val="75000"/>
                  </a:schemeClr>
                </a:solidFill>
              </a:rPr>
              <a:t>Cartesian Diagram Parser</a:t>
            </a: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36</a:t>
            </a:fld>
            <a:endParaRPr lang="en-US"/>
          </a:p>
        </p:txBody>
      </p:sp>
      <p:sp>
        <p:nvSpPr>
          <p:cNvPr id="3" name="Content Placeholder 2"/>
          <p:cNvSpPr>
            <a:spLocks noGrp="1"/>
          </p:cNvSpPr>
          <p:nvPr>
            <p:ph idx="1"/>
          </p:nvPr>
        </p:nvSpPr>
        <p:spPr>
          <a:xfrm>
            <a:off x="838200" y="1825624"/>
            <a:ext cx="10515600" cy="4530725"/>
          </a:xfrm>
        </p:spPr>
        <p:txBody>
          <a:bodyPr>
            <a:normAutofit fontScale="92500" lnSpcReduction="20000"/>
          </a:bodyPr>
          <a:lstStyle/>
          <a:p>
            <a:pPr marL="0" indent="0">
              <a:buNone/>
            </a:pPr>
            <a:r>
              <a:rPr lang="en-US" sz="4100" b="1" dirty="0" smtClean="0"/>
              <a:t>Workflow</a:t>
            </a:r>
            <a:endParaRPr lang="en-US" b="1" dirty="0" smtClean="0"/>
          </a:p>
          <a:p>
            <a:pPr marL="914400" lvl="1" indent="-457200">
              <a:buFont typeface="+mj-lt"/>
              <a:buAutoNum type="arabicPeriod"/>
            </a:pPr>
            <a:r>
              <a:rPr lang="en-US" sz="3500" dirty="0"/>
              <a:t>Classify </a:t>
            </a:r>
            <a:r>
              <a:rPr lang="en-US" sz="3500" dirty="0" smtClean="0"/>
              <a:t>components</a:t>
            </a:r>
          </a:p>
          <a:p>
            <a:pPr marL="914400" lvl="1" indent="-457200">
              <a:buFont typeface="+mj-lt"/>
              <a:buAutoNum type="arabicPeriod"/>
            </a:pPr>
            <a:r>
              <a:rPr lang="en-US" sz="3500" dirty="0" smtClean="0"/>
              <a:t>Identify </a:t>
            </a:r>
            <a:r>
              <a:rPr lang="en-US" sz="3500" dirty="0"/>
              <a:t>the </a:t>
            </a:r>
            <a:r>
              <a:rPr lang="en-US" sz="3500" dirty="0" smtClean="0"/>
              <a:t>axis</a:t>
            </a:r>
            <a:endParaRPr lang="en-US" sz="3500" dirty="0"/>
          </a:p>
          <a:p>
            <a:pPr marL="914400" lvl="1" indent="-457200">
              <a:buFont typeface="+mj-lt"/>
              <a:buAutoNum type="arabicPeriod"/>
            </a:pPr>
            <a:r>
              <a:rPr lang="en-US" sz="3500" dirty="0"/>
              <a:t>Find the origin</a:t>
            </a:r>
          </a:p>
          <a:p>
            <a:pPr marL="914400" lvl="1" indent="-457200">
              <a:buFont typeface="+mj-lt"/>
              <a:buAutoNum type="arabicPeriod"/>
            </a:pPr>
            <a:r>
              <a:rPr lang="en-US" sz="3500" dirty="0"/>
              <a:t>Mapping the Scale</a:t>
            </a:r>
          </a:p>
          <a:p>
            <a:pPr marL="914400" lvl="1" indent="-457200">
              <a:buFont typeface="+mj-lt"/>
              <a:buAutoNum type="arabicPeriod"/>
            </a:pPr>
            <a:r>
              <a:rPr lang="en-US" sz="3500" dirty="0"/>
              <a:t>Identify Points (Small filled circles)</a:t>
            </a:r>
          </a:p>
          <a:p>
            <a:pPr marL="914400" lvl="1" indent="-457200">
              <a:buFont typeface="+mj-lt"/>
              <a:buAutoNum type="arabicPeriod"/>
            </a:pPr>
            <a:r>
              <a:rPr lang="en-US" sz="3500" dirty="0"/>
              <a:t>Associate point </a:t>
            </a:r>
            <a:r>
              <a:rPr lang="en-US" sz="3500" dirty="0" smtClean="0"/>
              <a:t>labels</a:t>
            </a:r>
          </a:p>
          <a:p>
            <a:pPr marL="914400" lvl="1" indent="-457200">
              <a:buFont typeface="+mj-lt"/>
              <a:buAutoNum type="arabicPeriod"/>
            </a:pPr>
            <a:r>
              <a:rPr lang="en-US" sz="3500" dirty="0" smtClean="0"/>
              <a:t>Parse </a:t>
            </a:r>
            <a:r>
              <a:rPr lang="en-US" sz="3500" dirty="0"/>
              <a:t>Quadratic path</a:t>
            </a:r>
          </a:p>
          <a:p>
            <a:pPr marL="914400" lvl="1" indent="-457200">
              <a:buFont typeface="+mj-lt"/>
              <a:buAutoNum type="arabicPeriod"/>
            </a:pPr>
            <a:r>
              <a:rPr lang="en-US" sz="3500" dirty="0"/>
              <a:t>Identify linear paths (If any)</a:t>
            </a:r>
          </a:p>
          <a:p>
            <a:pPr marL="914400" lvl="1" indent="-457200">
              <a:buFont typeface="+mj-lt"/>
              <a:buAutoNum type="arabicPeriod"/>
            </a:pPr>
            <a:r>
              <a:rPr lang="en-US" sz="3500" dirty="0"/>
              <a:t>Build XML</a:t>
            </a:r>
            <a:endParaRPr lang="en-US" dirty="0"/>
          </a:p>
        </p:txBody>
      </p:sp>
    </p:spTree>
    <p:extLst>
      <p:ext uri="{BB962C8B-B14F-4D97-AF65-F5344CB8AC3E}">
        <p14:creationId xmlns:p14="http://schemas.microsoft.com/office/powerpoint/2010/main" val="23200371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75000"/>
                  </a:schemeClr>
                </a:solidFill>
              </a:rPr>
              <a:t>Cartesian Diagram </a:t>
            </a:r>
            <a:r>
              <a:rPr lang="en-US" b="1" dirty="0" smtClean="0">
                <a:solidFill>
                  <a:schemeClr val="accent2">
                    <a:lumMod val="75000"/>
                  </a:schemeClr>
                </a:solidFill>
              </a:rPr>
              <a:t>Parser Contd.</a:t>
            </a:r>
            <a:endParaRPr lang="en-US" b="1" dirty="0"/>
          </a:p>
        </p:txBody>
      </p:sp>
      <p:sp>
        <p:nvSpPr>
          <p:cNvPr id="4" name="Slide Number Placeholder 3"/>
          <p:cNvSpPr>
            <a:spLocks noGrp="1"/>
          </p:cNvSpPr>
          <p:nvPr>
            <p:ph type="sldNum" sz="quarter" idx="12"/>
          </p:nvPr>
        </p:nvSpPr>
        <p:spPr/>
        <p:txBody>
          <a:bodyPr/>
          <a:lstStyle/>
          <a:p>
            <a:fld id="{2EE07E3B-F344-49D1-AE97-748858787230}" type="slidenum">
              <a:rPr lang="en-US" smtClean="0"/>
              <a:t>37</a:t>
            </a:fld>
            <a:endParaRPr lang="en-US"/>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072" y="1690688"/>
            <a:ext cx="3988726" cy="435133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4573" y="1831676"/>
            <a:ext cx="2777684" cy="399986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8529" y="1873726"/>
            <a:ext cx="4963218" cy="3943900"/>
          </a:xfrm>
          <a:prstGeom prst="rect">
            <a:avLst/>
          </a:prstGeom>
        </p:spPr>
      </p:pic>
      <p:cxnSp>
        <p:nvCxnSpPr>
          <p:cNvPr id="8" name="Straight Arrow Connector 7"/>
          <p:cNvCxnSpPr/>
          <p:nvPr/>
        </p:nvCxnSpPr>
        <p:spPr>
          <a:xfrm>
            <a:off x="3904899" y="3629465"/>
            <a:ext cx="337624" cy="0"/>
          </a:xfrm>
          <a:prstGeom prst="straightConnector1">
            <a:avLst/>
          </a:prstGeom>
          <a:ln w="508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359244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60500"/>
          </a:xfrm>
        </p:spPr>
        <p:txBody>
          <a:bodyPr/>
          <a:lstStyle/>
          <a:p>
            <a:r>
              <a:rPr lang="en-US" b="1" dirty="0" smtClean="0">
                <a:solidFill>
                  <a:schemeClr val="accent2">
                    <a:lumMod val="75000"/>
                  </a:schemeClr>
                </a:solidFill>
              </a:rPr>
              <a:t>Cartesian Diagram Grader</a:t>
            </a: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38</a:t>
            </a:fld>
            <a:endParaRPr lang="en-US"/>
          </a:p>
        </p:txBody>
      </p:sp>
      <p:sp>
        <p:nvSpPr>
          <p:cNvPr id="3" name="Content Placeholder 2"/>
          <p:cNvSpPr>
            <a:spLocks noGrp="1"/>
          </p:cNvSpPr>
          <p:nvPr>
            <p:ph idx="1"/>
          </p:nvPr>
        </p:nvSpPr>
        <p:spPr>
          <a:xfrm>
            <a:off x="838200" y="1825625"/>
            <a:ext cx="10515600" cy="4530725"/>
          </a:xfrm>
        </p:spPr>
        <p:txBody>
          <a:bodyPr>
            <a:normAutofit lnSpcReduction="10000"/>
          </a:bodyPr>
          <a:lstStyle/>
          <a:p>
            <a:r>
              <a:rPr lang="en-US" sz="3600" b="1" dirty="0" smtClean="0"/>
              <a:t>Workflow</a:t>
            </a:r>
            <a:endParaRPr lang="en-US" b="1" dirty="0" smtClean="0"/>
          </a:p>
          <a:p>
            <a:pPr marL="457200" indent="-457200">
              <a:buFont typeface="+mj-lt"/>
              <a:buAutoNum type="arabicPeriod"/>
            </a:pPr>
            <a:r>
              <a:rPr lang="en-US" dirty="0"/>
              <a:t>Check for the Scale</a:t>
            </a:r>
          </a:p>
          <a:p>
            <a:pPr marL="457200" indent="-457200">
              <a:buFont typeface="+mj-lt"/>
              <a:buAutoNum type="arabicPeriod"/>
            </a:pPr>
            <a:r>
              <a:rPr lang="en-US" dirty="0"/>
              <a:t>Evaluate for Quadratic equation</a:t>
            </a:r>
          </a:p>
          <a:p>
            <a:pPr marL="749808" lvl="1" indent="-457200">
              <a:buFont typeface="+mj-lt"/>
              <a:buAutoNum type="arabicPeriod"/>
            </a:pPr>
            <a:r>
              <a:rPr lang="en-US" dirty="0"/>
              <a:t>Check for valid points from Identified points (At least </a:t>
            </a:r>
            <a:r>
              <a:rPr lang="en-US" dirty="0" smtClean="0"/>
              <a:t>5)</a:t>
            </a:r>
            <a:endParaRPr lang="en-US" dirty="0"/>
          </a:p>
          <a:p>
            <a:pPr marL="749808" lvl="1" indent="-457200">
              <a:buFont typeface="+mj-lt"/>
              <a:buAutoNum type="arabicPeriod"/>
            </a:pPr>
            <a:r>
              <a:rPr lang="en-US" dirty="0"/>
              <a:t>Check for the  equation divergence(curve shape)</a:t>
            </a:r>
          </a:p>
          <a:p>
            <a:pPr marL="475488" lvl="2" indent="0">
              <a:buNone/>
            </a:pPr>
            <a:r>
              <a:rPr lang="en-US" dirty="0" smtClean="0"/>
              <a:t/>
            </a:r>
            <a:br>
              <a:rPr lang="en-US" dirty="0" smtClean="0"/>
            </a:br>
            <a:r>
              <a:rPr lang="en-US" dirty="0" smtClean="0"/>
              <a:t/>
            </a:r>
            <a:br>
              <a:rPr lang="en-US" dirty="0" smtClean="0"/>
            </a:br>
            <a:endParaRPr lang="en-US" dirty="0"/>
          </a:p>
          <a:p>
            <a:pPr marL="457200" indent="-457200">
              <a:buFont typeface="+mj-lt"/>
              <a:buAutoNum type="arabicPeriod"/>
            </a:pPr>
            <a:r>
              <a:rPr lang="en-US" dirty="0"/>
              <a:t>Evaluate for Linear equation</a:t>
            </a:r>
          </a:p>
          <a:p>
            <a:pPr marL="749808" lvl="1" indent="-457200">
              <a:buFont typeface="+mj-lt"/>
              <a:buAutoNum type="arabicPeriod"/>
            </a:pPr>
            <a:r>
              <a:rPr lang="en-US" dirty="0"/>
              <a:t>Check for valid points from Identified points (At least 2)</a:t>
            </a:r>
          </a:p>
          <a:p>
            <a:pPr marL="749808" lvl="1" indent="-457200">
              <a:buFont typeface="+mj-lt"/>
              <a:buAutoNum type="arabicPeriod"/>
            </a:pPr>
            <a:r>
              <a:rPr lang="en-US" dirty="0"/>
              <a:t>Check for the  equation divergence(Tan.)</a:t>
            </a:r>
          </a:p>
        </p:txBody>
      </p:sp>
      <mc:AlternateContent xmlns:mc="http://schemas.openxmlformats.org/markup-compatibility/2006" xmlns:a14="http://schemas.microsoft.com/office/drawing/2010/main">
        <mc:Choice Requires="a14">
          <p:sp>
            <p:nvSpPr>
              <p:cNvPr id="5" name="Rectangle 4"/>
              <p:cNvSpPr/>
              <p:nvPr/>
            </p:nvSpPr>
            <p:spPr>
              <a:xfrm>
                <a:off x="2468446" y="3989386"/>
                <a:ext cx="2789353" cy="763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i="1" smtClean="0">
                              <a:latin typeface="Cambria Math" panose="02040503050406030204" pitchFamily="18" charset="0"/>
                            </a:rPr>
                          </m:ctrlPr>
                        </m:naryPr>
                        <m:sub/>
                        <m:sup/>
                        <m:e>
                          <m:d>
                            <m:dPr>
                              <m:ctrlPr>
                                <a:rPr lang="en-US" i="1">
                                  <a:latin typeface="Cambria Math" panose="02040503050406030204" pitchFamily="18" charset="0"/>
                                </a:rPr>
                              </m:ctrlPr>
                            </m:dPr>
                            <m:e>
                              <m:r>
                                <a:rPr lang="en-US" i="1">
                                  <a:latin typeface="Cambria Math" panose="02040503050406030204" pitchFamily="18" charset="0"/>
                                </a:rPr>
                                <m:t>𝑌</m:t>
                              </m:r>
                              <m:r>
                                <a:rPr lang="en-US" i="0">
                                  <a:latin typeface="Cambria Math" panose="02040503050406030204" pitchFamily="18" charset="0"/>
                                </a:rPr>
                                <m:t>−</m:t>
                              </m:r>
                              <m:r>
                                <a:rPr lang="en-US" i="1">
                                  <a:latin typeface="Cambria Math" panose="02040503050406030204" pitchFamily="18" charset="0"/>
                                </a:rPr>
                                <m:t>𝑎</m:t>
                              </m:r>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0">
                                      <a:latin typeface="Cambria Math" panose="02040503050406030204" pitchFamily="18" charset="0"/>
                                    </a:rPr>
                                    <m:t>2</m:t>
                                  </m:r>
                                </m:sup>
                              </m:sSup>
                              <m:r>
                                <a:rPr lang="en-US" i="0">
                                  <a:latin typeface="Cambria Math" panose="02040503050406030204" pitchFamily="18" charset="0"/>
                                </a:rPr>
                                <m:t>−</m:t>
                              </m:r>
                              <m:r>
                                <a:rPr lang="en-US" i="1">
                                  <a:latin typeface="Cambria Math" panose="02040503050406030204" pitchFamily="18" charset="0"/>
                                </a:rPr>
                                <m:t>𝑏𝑋</m:t>
                              </m:r>
                              <m:r>
                                <a:rPr lang="en-US" i="0">
                                  <a:latin typeface="Cambria Math" panose="02040503050406030204" pitchFamily="18" charset="0"/>
                                </a:rPr>
                                <m:t>−</m:t>
                              </m:r>
                              <m:r>
                                <a:rPr lang="en-US" i="1">
                                  <a:latin typeface="Cambria Math" panose="02040503050406030204" pitchFamily="18" charset="0"/>
                                </a:rPr>
                                <m:t>𝑐</m:t>
                              </m:r>
                            </m:e>
                          </m:d>
                          <m:r>
                            <a:rPr lang="en-US" b="0" i="1" smtClean="0">
                              <a:latin typeface="Cambria Math" panose="02040503050406030204" pitchFamily="18" charset="0"/>
                            </a:rPr>
                            <m:t>/</m:t>
                          </m:r>
                          <m:r>
                            <a:rPr lang="en-US" b="0" i="1" smtClean="0">
                              <a:latin typeface="Cambria Math" panose="02040503050406030204" pitchFamily="18" charset="0"/>
                            </a:rPr>
                            <m:t>𝑁</m:t>
                          </m:r>
                        </m:e>
                      </m:nary>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2468446" y="3989386"/>
                <a:ext cx="2789353" cy="763094"/>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5845608" y="3934692"/>
                <a:ext cx="2910156" cy="8177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type m:val="lin"/>
                          <m:ctrlPr>
                            <a:rPr lang="en-US" i="1">
                              <a:latin typeface="Cambria Math" panose="02040503050406030204" pitchFamily="18" charset="0"/>
                            </a:rPr>
                          </m:ctrlPr>
                        </m:fPr>
                        <m:num>
                          <m:sSup>
                            <m:sSupPr>
                              <m:ctrlPr>
                                <a:rPr lang="en-US" i="1">
                                  <a:latin typeface="Cambria Math" panose="02040503050406030204" pitchFamily="18" charset="0"/>
                                </a:rPr>
                              </m:ctrlPr>
                            </m:sSupPr>
                            <m:e>
                              <m:nary>
                                <m:naryPr>
                                  <m:chr m:val="∑"/>
                                  <m:subHide m:val="on"/>
                                  <m:supHide m:val="on"/>
                                  <m:ctrlPr>
                                    <a:rPr lang="en-US" i="1">
                                      <a:latin typeface="Cambria Math" panose="02040503050406030204" pitchFamily="18" charset="0"/>
                                    </a:rPr>
                                  </m:ctrlPr>
                                </m:naryPr>
                                <m:sub/>
                                <m:sup/>
                                <m:e>
                                  <m:d>
                                    <m:dPr>
                                      <m:ctrlPr>
                                        <a:rPr lang="en-US" i="1">
                                          <a:latin typeface="Cambria Math" panose="02040503050406030204" pitchFamily="18" charset="0"/>
                                        </a:rPr>
                                      </m:ctrlPr>
                                    </m:dPr>
                                    <m:e>
                                      <m:r>
                                        <a:rPr lang="en-US" i="1">
                                          <a:latin typeface="Cambria Math" panose="02040503050406030204" pitchFamily="18" charset="0"/>
                                        </a:rPr>
                                        <m:t>𝑌</m:t>
                                      </m:r>
                                      <m:r>
                                        <a:rPr lang="en-US" i="0">
                                          <a:latin typeface="Cambria Math" panose="02040503050406030204" pitchFamily="18" charset="0"/>
                                        </a:rPr>
                                        <m:t>−</m:t>
                                      </m:r>
                                      <m:r>
                                        <a:rPr lang="en-US" i="1">
                                          <a:latin typeface="Cambria Math" panose="02040503050406030204" pitchFamily="18" charset="0"/>
                                        </a:rPr>
                                        <m:t>𝑎</m:t>
                                      </m:r>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0">
                                              <a:latin typeface="Cambria Math" panose="02040503050406030204" pitchFamily="18" charset="0"/>
                                            </a:rPr>
                                            <m:t>2</m:t>
                                          </m:r>
                                        </m:sup>
                                      </m:sSup>
                                      <m:r>
                                        <a:rPr lang="en-US" i="0">
                                          <a:latin typeface="Cambria Math" panose="02040503050406030204" pitchFamily="18" charset="0"/>
                                        </a:rPr>
                                        <m:t>−</m:t>
                                      </m:r>
                                      <m:r>
                                        <a:rPr lang="en-US" i="1">
                                          <a:latin typeface="Cambria Math" panose="02040503050406030204" pitchFamily="18" charset="0"/>
                                        </a:rPr>
                                        <m:t>𝑏𝑋</m:t>
                                      </m:r>
                                      <m:r>
                                        <a:rPr lang="en-US" i="0">
                                          <a:latin typeface="Cambria Math" panose="02040503050406030204" pitchFamily="18" charset="0"/>
                                        </a:rPr>
                                        <m:t>−</m:t>
                                      </m:r>
                                      <m:r>
                                        <a:rPr lang="en-US" i="1">
                                          <a:latin typeface="Cambria Math" panose="02040503050406030204" pitchFamily="18" charset="0"/>
                                        </a:rPr>
                                        <m:t>𝑐</m:t>
                                      </m:r>
                                    </m:e>
                                  </m:d>
                                </m:e>
                              </m:nary>
                            </m:e>
                            <m:sup>
                              <m:r>
                                <a:rPr lang="en-US" i="0">
                                  <a:latin typeface="Cambria Math" panose="02040503050406030204" pitchFamily="18" charset="0"/>
                                </a:rPr>
                                <m:t>2</m:t>
                              </m:r>
                            </m:sup>
                          </m:sSup>
                        </m:num>
                        <m:den>
                          <m:r>
                            <a:rPr lang="en-US" i="1">
                              <a:latin typeface="Cambria Math" panose="02040503050406030204" pitchFamily="18" charset="0"/>
                            </a:rPr>
                            <m:t>𝑁</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5845608" y="3934692"/>
                <a:ext cx="2910156" cy="817788"/>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29396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Work to be done</a:t>
            </a:r>
            <a:endParaRPr lang="en-US" dirty="0"/>
          </a:p>
        </p:txBody>
      </p:sp>
      <p:sp>
        <p:nvSpPr>
          <p:cNvPr id="3" name="Content Placeholder 2"/>
          <p:cNvSpPr>
            <a:spLocks noGrp="1"/>
          </p:cNvSpPr>
          <p:nvPr>
            <p:ph idx="1"/>
          </p:nvPr>
        </p:nvSpPr>
        <p:spPr/>
        <p:txBody>
          <a:bodyPr/>
          <a:lstStyle/>
          <a:p>
            <a:r>
              <a:rPr lang="en-US" dirty="0" smtClean="0"/>
              <a:t>Improve Diagram Parsing</a:t>
            </a:r>
          </a:p>
          <a:p>
            <a:r>
              <a:rPr lang="en-US" dirty="0" smtClean="0"/>
              <a:t>Marking Scheme integration to the Cartesian Diagram Evaluation</a:t>
            </a:r>
          </a:p>
          <a:p>
            <a:r>
              <a:rPr lang="en-US" dirty="0" smtClean="0"/>
              <a:t>Parsing and Evaluation of remaining diagram type</a:t>
            </a:r>
          </a:p>
          <a:p>
            <a:pPr lvl="1"/>
            <a:r>
              <a:rPr lang="en-US" dirty="0" smtClean="0"/>
              <a:t>Geometric Drawings</a:t>
            </a: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39</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844684994"/>
              </p:ext>
            </p:extLst>
          </p:nvPr>
        </p:nvGraphicFramePr>
        <p:xfrm>
          <a:off x="1589651" y="3908571"/>
          <a:ext cx="8018584" cy="1730326"/>
        </p:xfrm>
        <a:graphic>
          <a:graphicData uri="http://schemas.openxmlformats.org/drawingml/2006/table">
            <a:tbl>
              <a:tblPr firstRow="1" bandRow="1">
                <a:tableStyleId>{5C22544A-7EE6-4342-B048-85BDC9FD1C3A}</a:tableStyleId>
              </a:tblPr>
              <a:tblGrid>
                <a:gridCol w="2082017"/>
                <a:gridCol w="2827606"/>
                <a:gridCol w="3108961"/>
              </a:tblGrid>
              <a:tr h="428122">
                <a:tc>
                  <a:txBody>
                    <a:bodyPr/>
                    <a:lstStyle/>
                    <a:p>
                      <a:r>
                        <a:rPr lang="en-US" dirty="0" smtClean="0"/>
                        <a:t>Diagram Type</a:t>
                      </a:r>
                      <a:endParaRPr lang="en-US" dirty="0"/>
                    </a:p>
                  </a:txBody>
                  <a:tcPr/>
                </a:tc>
                <a:tc>
                  <a:txBody>
                    <a:bodyPr/>
                    <a:lstStyle/>
                    <a:p>
                      <a:r>
                        <a:rPr lang="en-US" dirty="0" smtClean="0"/>
                        <a:t>Parsing</a:t>
                      </a:r>
                      <a:endParaRPr lang="en-US" dirty="0"/>
                    </a:p>
                  </a:txBody>
                  <a:tcPr/>
                </a:tc>
                <a:tc>
                  <a:txBody>
                    <a:bodyPr/>
                    <a:lstStyle/>
                    <a:p>
                      <a:r>
                        <a:rPr lang="en-US" dirty="0" smtClean="0"/>
                        <a:t>Evaluation &amp; Feedback</a:t>
                      </a:r>
                      <a:endParaRPr lang="en-US" dirty="0"/>
                    </a:p>
                  </a:txBody>
                  <a:tcPr/>
                </a:tc>
              </a:tr>
              <a:tr h="434068">
                <a:tc>
                  <a:txBody>
                    <a:bodyPr/>
                    <a:lstStyle/>
                    <a:p>
                      <a:r>
                        <a:rPr lang="en-US" dirty="0" smtClean="0"/>
                        <a:t>Venn</a:t>
                      </a:r>
                      <a:endParaRPr lang="en-US" dirty="0"/>
                    </a:p>
                  </a:txBody>
                  <a:tcPr/>
                </a:tc>
                <a:tc>
                  <a:txBody>
                    <a:bodyPr/>
                    <a:lstStyle/>
                    <a:p>
                      <a:r>
                        <a:rPr lang="en-US" dirty="0" smtClean="0">
                          <a:solidFill>
                            <a:schemeClr val="accent6"/>
                          </a:solidFill>
                        </a:rPr>
                        <a:t>Completed</a:t>
                      </a:r>
                      <a:endParaRPr lang="en-US" dirty="0">
                        <a:solidFill>
                          <a:schemeClr val="accent6"/>
                        </a:solidFill>
                      </a:endParaRPr>
                    </a:p>
                  </a:txBody>
                  <a:tcPr/>
                </a:tc>
                <a:tc>
                  <a:txBody>
                    <a:bodyPr/>
                    <a:lstStyle/>
                    <a:p>
                      <a:r>
                        <a:rPr lang="en-US" dirty="0" smtClean="0">
                          <a:solidFill>
                            <a:schemeClr val="accent6"/>
                          </a:solidFill>
                        </a:rPr>
                        <a:t>Completed</a:t>
                      </a:r>
                      <a:endParaRPr lang="en-US" dirty="0">
                        <a:solidFill>
                          <a:schemeClr val="accent6"/>
                        </a:solidFill>
                      </a:endParaRPr>
                    </a:p>
                  </a:txBody>
                  <a:tcPr/>
                </a:tc>
              </a:tr>
              <a:tr h="434068">
                <a:tc>
                  <a:txBody>
                    <a:bodyPr/>
                    <a:lstStyle/>
                    <a:p>
                      <a:r>
                        <a:rPr lang="en-US" dirty="0" smtClean="0"/>
                        <a:t>Cartesian</a:t>
                      </a:r>
                      <a:endParaRPr lang="en-US" dirty="0"/>
                    </a:p>
                  </a:txBody>
                  <a:tcPr/>
                </a:tc>
                <a:tc>
                  <a:txBody>
                    <a:bodyPr/>
                    <a:lstStyle/>
                    <a:p>
                      <a:r>
                        <a:rPr lang="en-US" dirty="0" smtClean="0">
                          <a:solidFill>
                            <a:schemeClr val="accent6"/>
                          </a:solidFill>
                        </a:rPr>
                        <a:t>Completed</a:t>
                      </a:r>
                      <a:endParaRPr lang="en-US" dirty="0">
                        <a:solidFill>
                          <a:schemeClr val="accent6"/>
                        </a:solidFill>
                      </a:endParaRPr>
                    </a:p>
                  </a:txBody>
                  <a:tcPr/>
                </a:tc>
                <a:tc>
                  <a:txBody>
                    <a:bodyPr/>
                    <a:lstStyle/>
                    <a:p>
                      <a:r>
                        <a:rPr lang="en-US" dirty="0" smtClean="0">
                          <a:solidFill>
                            <a:schemeClr val="accent6"/>
                          </a:solidFill>
                        </a:rPr>
                        <a:t>Started, Not Completed</a:t>
                      </a:r>
                      <a:endParaRPr lang="en-US" dirty="0">
                        <a:solidFill>
                          <a:schemeClr val="accent6"/>
                        </a:solidFill>
                      </a:endParaRPr>
                    </a:p>
                  </a:txBody>
                  <a:tcPr/>
                </a:tc>
              </a:tr>
              <a:tr h="434068">
                <a:tc>
                  <a:txBody>
                    <a:bodyPr/>
                    <a:lstStyle/>
                    <a:p>
                      <a:r>
                        <a:rPr lang="en-US" dirty="0" smtClean="0"/>
                        <a:t>Geometric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75000"/>
                            </a:schemeClr>
                          </a:solidFill>
                        </a:rPr>
                        <a:t>Not Started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75000"/>
                            </a:schemeClr>
                          </a:solidFill>
                        </a:rPr>
                        <a:t>Not Started</a:t>
                      </a:r>
                    </a:p>
                  </a:txBody>
                  <a:tcPr/>
                </a:tc>
              </a:tr>
            </a:tbl>
          </a:graphicData>
        </a:graphic>
      </p:graphicFrame>
    </p:spTree>
    <p:extLst>
      <p:ext uri="{BB962C8B-B14F-4D97-AF65-F5344CB8AC3E}">
        <p14:creationId xmlns:p14="http://schemas.microsoft.com/office/powerpoint/2010/main" val="1072939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Practicing for exam is important!</a:t>
            </a:r>
          </a:p>
        </p:txBody>
      </p:sp>
      <p:sp>
        <p:nvSpPr>
          <p:cNvPr id="3" name="Content Placeholder 2"/>
          <p:cNvSpPr>
            <a:spLocks noGrp="1"/>
          </p:cNvSpPr>
          <p:nvPr>
            <p:ph idx="1"/>
          </p:nvPr>
        </p:nvSpPr>
        <p:spPr/>
        <p:txBody>
          <a:bodyPr>
            <a:normAutofit/>
          </a:bodyPr>
          <a:lstStyle/>
          <a:p>
            <a:r>
              <a:rPr lang="en-US" b="1" dirty="0" smtClean="0"/>
              <a:t>Manual  marking </a:t>
            </a:r>
            <a:r>
              <a:rPr lang="en-US" dirty="0" smtClean="0"/>
              <a:t>capacity of teachers is </a:t>
            </a:r>
            <a:r>
              <a:rPr lang="en-US" b="1" dirty="0" smtClean="0"/>
              <a:t>limited</a:t>
            </a:r>
          </a:p>
          <a:p>
            <a:r>
              <a:rPr lang="en-US" dirty="0" smtClean="0"/>
              <a:t>An </a:t>
            </a:r>
            <a:r>
              <a:rPr lang="en-US" b="1" dirty="0" smtClean="0"/>
              <a:t>automatic grading system </a:t>
            </a:r>
            <a:r>
              <a:rPr lang="en-US" dirty="0" smtClean="0"/>
              <a:t>capable of providing quick feedback on practice exam answers is important</a:t>
            </a:r>
          </a:p>
          <a:p>
            <a:r>
              <a:rPr lang="en-US" dirty="0" smtClean="0"/>
              <a:t>Required </a:t>
            </a:r>
            <a:r>
              <a:rPr lang="en-US" dirty="0"/>
              <a:t>to have a </a:t>
            </a:r>
            <a:r>
              <a:rPr lang="en-US" b="1" dirty="0"/>
              <a:t>good feedback system </a:t>
            </a:r>
            <a:r>
              <a:rPr lang="en-US" dirty="0"/>
              <a:t>to evaluate student </a:t>
            </a:r>
            <a:r>
              <a:rPr lang="en-US" dirty="0" smtClean="0"/>
              <a:t>answers</a:t>
            </a:r>
          </a:p>
          <a:p>
            <a:r>
              <a:rPr lang="en-US" b="1" dirty="0" smtClean="0"/>
              <a:t>Diagram Grading </a:t>
            </a:r>
            <a:r>
              <a:rPr lang="en-US" dirty="0" smtClean="0"/>
              <a:t>is not significantly addressed </a:t>
            </a: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4</a:t>
            </a:fld>
            <a:endParaRPr lang="en-US"/>
          </a:p>
        </p:txBody>
      </p:sp>
    </p:spTree>
    <p:extLst>
      <p:ext uri="{BB962C8B-B14F-4D97-AF65-F5344CB8AC3E}">
        <p14:creationId xmlns:p14="http://schemas.microsoft.com/office/powerpoint/2010/main" val="16636051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marL="514350" lvl="0" indent="-514350">
              <a:buFont typeface="+mj-lt"/>
              <a:buAutoNum type="arabicPeriod"/>
            </a:pPr>
            <a:r>
              <a:rPr lang="en-US" dirty="0"/>
              <a:t>P. A. Rodgers, “</a:t>
            </a:r>
            <a:r>
              <a:rPr lang="en-US" b="1" dirty="0"/>
              <a:t>A survey of Euler diagrams</a:t>
            </a:r>
            <a:r>
              <a:rPr lang="en-US" dirty="0"/>
              <a:t>,” Journal of Visual Languages &amp; Computing, </a:t>
            </a:r>
            <a:r>
              <a:rPr lang="en-US" dirty="0" err="1"/>
              <a:t>vol</a:t>
            </a:r>
            <a:r>
              <a:rPr lang="en-US" dirty="0"/>
              <a:t> 25(3), pp.134-155, 2014</a:t>
            </a:r>
            <a:r>
              <a:rPr lang="en-US" dirty="0" smtClean="0"/>
              <a:t>.</a:t>
            </a:r>
          </a:p>
          <a:p>
            <a:pPr marL="514350" indent="-514350">
              <a:buFont typeface="+mj-lt"/>
              <a:buAutoNum type="arabicPeriod"/>
            </a:pPr>
            <a:r>
              <a:rPr lang="en-US" dirty="0" smtClean="0"/>
              <a:t>F. </a:t>
            </a:r>
            <a:r>
              <a:rPr lang="en-US" dirty="0" err="1" smtClean="0"/>
              <a:t>Ruskey</a:t>
            </a:r>
            <a:r>
              <a:rPr lang="en-US" dirty="0"/>
              <a:t> </a:t>
            </a:r>
            <a:r>
              <a:rPr lang="en-US" dirty="0" smtClean="0"/>
              <a:t>and M. </a:t>
            </a:r>
            <a:r>
              <a:rPr lang="en-US" dirty="0"/>
              <a:t>Weston, </a:t>
            </a:r>
            <a:r>
              <a:rPr lang="en-US" dirty="0" smtClean="0"/>
              <a:t>“</a:t>
            </a:r>
            <a:r>
              <a:rPr lang="en-US" b="1" dirty="0" smtClean="0"/>
              <a:t>A </a:t>
            </a:r>
            <a:r>
              <a:rPr lang="en-US" b="1" dirty="0"/>
              <a:t>survey of Venn diagrams</a:t>
            </a:r>
            <a:r>
              <a:rPr lang="en-US" dirty="0" smtClean="0"/>
              <a:t>,” </a:t>
            </a:r>
            <a:r>
              <a:rPr lang="en-US" i="1" dirty="0"/>
              <a:t>Electronic Journal of </a:t>
            </a:r>
            <a:r>
              <a:rPr lang="en-US" i="1" dirty="0" err="1" smtClean="0"/>
              <a:t>Combinatorics</a:t>
            </a:r>
            <a:r>
              <a:rPr lang="en-US" i="1" dirty="0" smtClean="0"/>
              <a:t>, </a:t>
            </a:r>
            <a:r>
              <a:rPr lang="en-US" i="1" dirty="0" err="1" smtClean="0"/>
              <a:t>Vol</a:t>
            </a:r>
            <a:r>
              <a:rPr lang="en-US" dirty="0"/>
              <a:t> </a:t>
            </a:r>
            <a:r>
              <a:rPr lang="en-US" i="1" dirty="0" smtClean="0"/>
              <a:t>4</a:t>
            </a:r>
            <a:r>
              <a:rPr lang="en-US" dirty="0" smtClean="0"/>
              <a:t>(3), 1997. </a:t>
            </a:r>
          </a:p>
          <a:p>
            <a:pPr marL="514350" indent="-514350">
              <a:buFont typeface="+mj-lt"/>
              <a:buAutoNum type="arabicPeriod"/>
            </a:pPr>
            <a:r>
              <a:rPr lang="en-US" dirty="0" err="1" smtClean="0"/>
              <a:t>C.Tselonis</a:t>
            </a:r>
            <a:r>
              <a:rPr lang="en-US" dirty="0"/>
              <a:t>, J. </a:t>
            </a:r>
            <a:r>
              <a:rPr lang="en-US" dirty="0" err="1"/>
              <a:t>Sargeant</a:t>
            </a:r>
            <a:r>
              <a:rPr lang="en-US" dirty="0"/>
              <a:t>, and M. M. Wood, "</a:t>
            </a:r>
            <a:r>
              <a:rPr lang="en-US" b="1" dirty="0"/>
              <a:t>Diagram matching for human-computer collaborative assessment</a:t>
            </a:r>
            <a:r>
              <a:rPr lang="en-US" dirty="0"/>
              <a:t>," Proceedings of the 9th CAA Conference, 2005</a:t>
            </a:r>
            <a:r>
              <a:rPr lang="en-US" dirty="0" smtClean="0"/>
              <a:t>.</a:t>
            </a:r>
          </a:p>
          <a:p>
            <a:pPr marL="514350" indent="-514350">
              <a:buFont typeface="+mj-lt"/>
              <a:buAutoNum type="arabicPeriod"/>
            </a:pPr>
            <a:r>
              <a:rPr lang="en-US" dirty="0"/>
              <a:t>Thomas, Pete, Kevin Waugh, and Neil </a:t>
            </a:r>
            <a:r>
              <a:rPr lang="en-US" dirty="0" smtClean="0"/>
              <a:t>Smith, "</a:t>
            </a:r>
            <a:r>
              <a:rPr lang="en-US" b="1" dirty="0"/>
              <a:t>Using patterns in the automatic marking of </a:t>
            </a:r>
            <a:r>
              <a:rPr lang="en-US" b="1" dirty="0" smtClean="0"/>
              <a:t>ER-diagrams</a:t>
            </a:r>
            <a:r>
              <a:rPr lang="en-US" dirty="0" smtClean="0"/>
              <a:t>,“</a:t>
            </a:r>
            <a:r>
              <a:rPr lang="en-US" dirty="0"/>
              <a:t> </a:t>
            </a:r>
            <a:r>
              <a:rPr lang="en-US" i="1" dirty="0"/>
              <a:t>ACM SIGCSE </a:t>
            </a:r>
            <a:r>
              <a:rPr lang="en-US" i="1" dirty="0" smtClean="0"/>
              <a:t>Bulletin,</a:t>
            </a:r>
            <a:r>
              <a:rPr lang="en-US" dirty="0" smtClean="0"/>
              <a:t> </a:t>
            </a:r>
            <a:r>
              <a:rPr lang="en-US" dirty="0" err="1" smtClean="0"/>
              <a:t>Vol</a:t>
            </a:r>
            <a:r>
              <a:rPr lang="en-US" dirty="0" smtClean="0"/>
              <a:t> 38(3), 2006.</a:t>
            </a:r>
          </a:p>
          <a:p>
            <a:pPr marL="514350" indent="-514350">
              <a:buFont typeface="+mj-lt"/>
              <a:buAutoNum type="arabicPeriod"/>
            </a:pPr>
            <a:endParaRPr lang="en-US" dirty="0" smtClean="0"/>
          </a:p>
          <a:p>
            <a:pPr marL="514350" lvl="0" indent="-514350">
              <a:buFont typeface="+mj-lt"/>
              <a:buAutoNum type="arabicPeriod"/>
            </a:pPr>
            <a:endParaRPr lang="en-US" dirty="0"/>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40</a:t>
            </a:fld>
            <a:endParaRPr lang="en-US"/>
          </a:p>
        </p:txBody>
      </p:sp>
    </p:spTree>
    <p:extLst>
      <p:ext uri="{BB962C8B-B14F-4D97-AF65-F5344CB8AC3E}">
        <p14:creationId xmlns:p14="http://schemas.microsoft.com/office/powerpoint/2010/main" val="3198119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startAt="5"/>
            </a:pPr>
            <a:r>
              <a:rPr lang="en-US" dirty="0"/>
              <a:t>P. Thomas, K. Waugh, and N. Smith, "</a:t>
            </a:r>
            <a:r>
              <a:rPr lang="en-US" b="1" dirty="0"/>
              <a:t>Experiments in the automatic marking of ER-diagrams</a:t>
            </a:r>
            <a:r>
              <a:rPr lang="en-US" dirty="0"/>
              <a:t>," ACM SIGCSE Bulletin, </a:t>
            </a:r>
            <a:r>
              <a:rPr lang="en-US" dirty="0" err="1"/>
              <a:t>Vol</a:t>
            </a:r>
            <a:r>
              <a:rPr lang="en-US" dirty="0"/>
              <a:t> 37(3), pp. 158-162, 2005. </a:t>
            </a:r>
            <a:endParaRPr lang="en-US" dirty="0" smtClean="0"/>
          </a:p>
          <a:p>
            <a:pPr marL="514350" indent="-514350">
              <a:buFont typeface="+mj-lt"/>
              <a:buAutoNum type="arabicPeriod" startAt="5"/>
            </a:pPr>
            <a:r>
              <a:rPr lang="en-US" dirty="0" smtClean="0"/>
              <a:t>B</a:t>
            </a:r>
            <a:r>
              <a:rPr lang="en-US" dirty="0"/>
              <a:t>. Bligh and C. A. Higgins, "</a:t>
            </a:r>
            <a:r>
              <a:rPr lang="en-US" b="1" dirty="0"/>
              <a:t>Formative computer based assessment in diagram based domains</a:t>
            </a:r>
            <a:r>
              <a:rPr lang="en-US" dirty="0"/>
              <a:t>." ACM SIGCSE Bulletin, </a:t>
            </a:r>
            <a:r>
              <a:rPr lang="en-US" dirty="0" err="1"/>
              <a:t>Vol</a:t>
            </a:r>
            <a:r>
              <a:rPr lang="en-US" dirty="0"/>
              <a:t> 38(3), pp. 98-102, </a:t>
            </a:r>
            <a:r>
              <a:rPr lang="en-US" dirty="0" smtClean="0"/>
              <a:t>2006</a:t>
            </a:r>
          </a:p>
          <a:p>
            <a:pPr marL="514350" lvl="0" indent="-514350">
              <a:buFont typeface="+mj-lt"/>
              <a:buAutoNum type="arabicPeriod" startAt="5"/>
            </a:pPr>
            <a:r>
              <a:rPr lang="en-US" dirty="0"/>
              <a:t>G. Li, W. Su, Y. Zhao, and L. Li, "</a:t>
            </a:r>
            <a:r>
              <a:rPr lang="en-US" b="1" dirty="0"/>
              <a:t>Design and implementation of MAML</a:t>
            </a:r>
            <a:r>
              <a:rPr lang="en-US" dirty="0"/>
              <a:t>," in Proceedings of ATCM, 2006.</a:t>
            </a:r>
          </a:p>
          <a:p>
            <a:pPr marL="514350" lvl="0" indent="-514350">
              <a:buFont typeface="+mj-lt"/>
              <a:buAutoNum type="arabicPeriod" startAt="5"/>
            </a:pPr>
            <a:r>
              <a:rPr lang="en-US" dirty="0"/>
              <a:t>R. F. Boehme, P. G. </a:t>
            </a:r>
            <a:r>
              <a:rPr lang="en-US" dirty="0" err="1"/>
              <a:t>Fairweather</a:t>
            </a:r>
            <a:r>
              <a:rPr lang="en-US" dirty="0"/>
              <a:t>, U. Farooq, D. Lam and K. </a:t>
            </a:r>
            <a:r>
              <a:rPr lang="en-US" dirty="0" err="1"/>
              <a:t>Singley</a:t>
            </a:r>
            <a:r>
              <a:rPr lang="en-US" dirty="0"/>
              <a:t>, "</a:t>
            </a:r>
            <a:r>
              <a:rPr lang="en-US" b="1" dirty="0"/>
              <a:t>Method, apparatus and computer program code for automation of assessment using rubrics</a:t>
            </a:r>
            <a:r>
              <a:rPr lang="en-US" dirty="0"/>
              <a:t>," U.S. Patent Application No. 10/722,926, </a:t>
            </a:r>
            <a:r>
              <a:rPr lang="en-US" dirty="0" smtClean="0"/>
              <a:t>2008</a:t>
            </a:r>
          </a:p>
          <a:p>
            <a:pPr marL="514350" lvl="0" indent="-514350">
              <a:buFont typeface="+mj-lt"/>
              <a:buAutoNum type="arabicPeriod" startAt="5"/>
            </a:pP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41</a:t>
            </a:fld>
            <a:endParaRPr lang="en-US"/>
          </a:p>
        </p:txBody>
      </p:sp>
    </p:spTree>
    <p:extLst>
      <p:ext uri="{BB962C8B-B14F-4D97-AF65-F5344CB8AC3E}">
        <p14:creationId xmlns:p14="http://schemas.microsoft.com/office/powerpoint/2010/main" val="357839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startAt="9"/>
            </a:pPr>
            <a:r>
              <a:rPr lang="en-US" dirty="0"/>
              <a:t>D. </a:t>
            </a:r>
            <a:r>
              <a:rPr lang="en-US" dirty="0" err="1"/>
              <a:t>Ambekar</a:t>
            </a:r>
            <a:r>
              <a:rPr lang="en-US" dirty="0"/>
              <a:t>, “</a:t>
            </a:r>
            <a:r>
              <a:rPr lang="en-US" b="1" dirty="0"/>
              <a:t>Evaluation of essays using incremental training for Maximizing Human-Machine agreement</a:t>
            </a:r>
            <a:r>
              <a:rPr lang="en-US" dirty="0"/>
              <a:t>“, Indian Institute of Technology, Bombay, 2015. </a:t>
            </a:r>
            <a:endParaRPr lang="en-US" dirty="0" smtClean="0"/>
          </a:p>
          <a:p>
            <a:pPr marL="514350" indent="-514350">
              <a:buFont typeface="+mj-lt"/>
              <a:buAutoNum type="arabicPeriod" startAt="9"/>
            </a:pPr>
            <a:r>
              <a:rPr lang="en-US" dirty="0" smtClean="0"/>
              <a:t>W</a:t>
            </a:r>
            <a:r>
              <a:rPr lang="en-US" dirty="0"/>
              <a:t>. Huang, C. Tan, and W. K. </a:t>
            </a:r>
            <a:r>
              <a:rPr lang="en-US" dirty="0" err="1"/>
              <a:t>Leow</a:t>
            </a:r>
            <a:r>
              <a:rPr lang="en-US" dirty="0" smtClean="0"/>
              <a:t>, </a:t>
            </a:r>
            <a:r>
              <a:rPr lang="en-US" dirty="0"/>
              <a:t>“</a:t>
            </a:r>
            <a:r>
              <a:rPr lang="en-US" b="1" dirty="0"/>
              <a:t>Associating text and graphics for scientific chart </a:t>
            </a:r>
            <a:r>
              <a:rPr lang="en-US" b="1" dirty="0" smtClean="0"/>
              <a:t>understanding</a:t>
            </a:r>
            <a:r>
              <a:rPr lang="en-US" dirty="0" smtClean="0"/>
              <a:t>,” </a:t>
            </a:r>
            <a:r>
              <a:rPr lang="en-US" dirty="0"/>
              <a:t>In Document Analysis and Recognition</a:t>
            </a:r>
            <a:r>
              <a:rPr lang="en-US" dirty="0" smtClean="0"/>
              <a:t>, </a:t>
            </a:r>
            <a:r>
              <a:rPr lang="en-US" dirty="0"/>
              <a:t>in  Proceedings of the Eighth International Conference on IEEE, 2005, pp. 580-584.</a:t>
            </a:r>
            <a:endParaRPr lang="en-US" dirty="0" smtClean="0"/>
          </a:p>
          <a:p>
            <a:pPr marL="514350" indent="-514350">
              <a:buFont typeface="+mj-lt"/>
              <a:buAutoNum type="arabicPeriod" startAt="9"/>
            </a:pPr>
            <a:r>
              <a:rPr lang="en-US" dirty="0" smtClean="0"/>
              <a:t>W. Huang and C. Tan, “</a:t>
            </a:r>
            <a:r>
              <a:rPr lang="en-US" b="1" dirty="0" smtClean="0">
                <a:effectLst/>
              </a:rPr>
              <a:t>A System for Understanding Imaged </a:t>
            </a:r>
            <a:r>
              <a:rPr lang="en-US" b="1" dirty="0" err="1" smtClean="0">
                <a:effectLst/>
              </a:rPr>
              <a:t>Infographics</a:t>
            </a:r>
            <a:r>
              <a:rPr lang="en-US" b="1" dirty="0" smtClean="0">
                <a:effectLst/>
              </a:rPr>
              <a:t> and Its Applications</a:t>
            </a:r>
            <a:r>
              <a:rPr lang="en-US" dirty="0" smtClean="0">
                <a:effectLst/>
              </a:rPr>
              <a:t>,” in Proceedings of the 2007 ACM symposium on Document engineering - </a:t>
            </a:r>
            <a:r>
              <a:rPr lang="en-US" dirty="0" err="1" smtClean="0">
                <a:effectLst/>
              </a:rPr>
              <a:t>DocEng</a:t>
            </a:r>
            <a:r>
              <a:rPr lang="en-US" dirty="0" smtClean="0">
                <a:effectLst/>
              </a:rPr>
              <a:t> '07, 2007.</a:t>
            </a:r>
          </a:p>
          <a:p>
            <a:pPr marL="514350" indent="-514350">
              <a:buFont typeface="+mj-lt"/>
              <a:buAutoNum type="arabicPeriod" startAt="9"/>
            </a:pPr>
            <a:r>
              <a:rPr lang="en-US" dirty="0" err="1" smtClean="0"/>
              <a:t>Weihua</a:t>
            </a:r>
            <a:r>
              <a:rPr lang="en-US" dirty="0" smtClean="0"/>
              <a:t> Huang, </a:t>
            </a:r>
            <a:r>
              <a:rPr lang="en-US" dirty="0"/>
              <a:t>"</a:t>
            </a:r>
            <a:r>
              <a:rPr lang="en-US" b="1" dirty="0"/>
              <a:t>Scientific chart image recognition and </a:t>
            </a:r>
            <a:r>
              <a:rPr lang="en-US" b="1" dirty="0" smtClean="0"/>
              <a:t>interpretation</a:t>
            </a:r>
            <a:r>
              <a:rPr lang="en-US" dirty="0" smtClean="0"/>
              <a:t>," </a:t>
            </a:r>
            <a:r>
              <a:rPr lang="en-US" dirty="0"/>
              <a:t>PhD diss., 2008.</a:t>
            </a:r>
          </a:p>
        </p:txBody>
      </p:sp>
      <p:sp>
        <p:nvSpPr>
          <p:cNvPr id="4" name="Slide Number Placeholder 3"/>
          <p:cNvSpPr>
            <a:spLocks noGrp="1"/>
          </p:cNvSpPr>
          <p:nvPr>
            <p:ph type="sldNum" sz="quarter" idx="12"/>
          </p:nvPr>
        </p:nvSpPr>
        <p:spPr/>
        <p:txBody>
          <a:bodyPr/>
          <a:lstStyle/>
          <a:p>
            <a:fld id="{2EE07E3B-F344-49D1-AE97-748858787230}" type="slidenum">
              <a:rPr lang="en-US" smtClean="0"/>
              <a:t>42</a:t>
            </a:fld>
            <a:endParaRPr lang="en-US"/>
          </a:p>
        </p:txBody>
      </p:sp>
    </p:spTree>
    <p:extLst>
      <p:ext uri="{BB962C8B-B14F-4D97-AF65-F5344CB8AC3E}">
        <p14:creationId xmlns:p14="http://schemas.microsoft.com/office/powerpoint/2010/main" val="629241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Contd.</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13"/>
            </a:pPr>
            <a:r>
              <a:rPr lang="en-US" dirty="0" smtClean="0"/>
              <a:t>R</a:t>
            </a:r>
            <a:r>
              <a:rPr lang="en-US" dirty="0"/>
              <a:t>. P. </a:t>
            </a:r>
            <a:r>
              <a:rPr lang="en-US" dirty="0" err="1"/>
              <a:t>Futrelle</a:t>
            </a:r>
            <a:r>
              <a:rPr lang="en-US" dirty="0"/>
              <a:t>, I. </a:t>
            </a:r>
            <a:r>
              <a:rPr lang="en-US" dirty="0" err="1"/>
              <a:t>Kakadiaris</a:t>
            </a:r>
            <a:r>
              <a:rPr lang="en-US" dirty="0"/>
              <a:t>, J. Alexander, C. M. </a:t>
            </a:r>
            <a:r>
              <a:rPr lang="en-US" dirty="0" err="1"/>
              <a:t>Carriero</a:t>
            </a:r>
            <a:r>
              <a:rPr lang="en-US" dirty="0"/>
              <a:t>, N. </a:t>
            </a:r>
            <a:r>
              <a:rPr lang="en-US" dirty="0" err="1"/>
              <a:t>Nikolakis</a:t>
            </a:r>
            <a:r>
              <a:rPr lang="en-US" dirty="0"/>
              <a:t>, and J. M. </a:t>
            </a:r>
            <a:r>
              <a:rPr lang="en-US" dirty="0" err="1"/>
              <a:t>Futrelle</a:t>
            </a:r>
            <a:r>
              <a:rPr lang="en-US" dirty="0"/>
              <a:t>, “</a:t>
            </a:r>
            <a:r>
              <a:rPr lang="en-US" b="1" dirty="0"/>
              <a:t>Understanding diagrams in technical documents</a:t>
            </a:r>
            <a:r>
              <a:rPr lang="en-US" dirty="0"/>
              <a:t>,” in IEEE Computer, 1992, Vol. 25(7), pp. 75-78.</a:t>
            </a:r>
          </a:p>
          <a:p>
            <a:pPr marL="514350" indent="-514350">
              <a:buFont typeface="+mj-lt"/>
              <a:buAutoNum type="arabicPeriod" startAt="13"/>
            </a:pPr>
            <a:r>
              <a:rPr lang="en-US" dirty="0" smtClean="0"/>
              <a:t>R</a:t>
            </a:r>
            <a:r>
              <a:rPr lang="en-US" dirty="0"/>
              <a:t>. P. </a:t>
            </a:r>
            <a:r>
              <a:rPr lang="en-US" dirty="0" err="1"/>
              <a:t>Futrelle</a:t>
            </a:r>
            <a:r>
              <a:rPr lang="en-US" dirty="0"/>
              <a:t> and N. </a:t>
            </a:r>
            <a:r>
              <a:rPr lang="en-US" dirty="0" err="1"/>
              <a:t>Nikolakis</a:t>
            </a:r>
            <a:r>
              <a:rPr lang="en-US" dirty="0"/>
              <a:t>, “</a:t>
            </a:r>
            <a:r>
              <a:rPr lang="en-US" b="1" dirty="0"/>
              <a:t>Efficient analysis of complex diagrams using constraint-based </a:t>
            </a:r>
            <a:r>
              <a:rPr lang="en-US" b="1" dirty="0" smtClean="0"/>
              <a:t>parsing</a:t>
            </a:r>
            <a:r>
              <a:rPr lang="en-US" dirty="0" smtClean="0"/>
              <a:t>,” </a:t>
            </a:r>
            <a:r>
              <a:rPr lang="en-US" dirty="0"/>
              <a:t>In Document Analysis and Recognition</a:t>
            </a:r>
            <a:r>
              <a:rPr lang="en-US" dirty="0" smtClean="0"/>
              <a:t>, </a:t>
            </a:r>
            <a:r>
              <a:rPr lang="en-US" dirty="0"/>
              <a:t>in Proceedings of the Third International Conference on IEEE, 1995, Vol. 2, pp. 782-790.</a:t>
            </a:r>
          </a:p>
          <a:p>
            <a:pPr marL="514350" indent="-514350">
              <a:buFont typeface="+mj-lt"/>
              <a:buAutoNum type="arabicPeriod" startAt="13"/>
            </a:pPr>
            <a:endParaRPr lang="en-US" dirty="0" smtClean="0"/>
          </a:p>
        </p:txBody>
      </p:sp>
      <p:sp>
        <p:nvSpPr>
          <p:cNvPr id="4" name="Slide Number Placeholder 3"/>
          <p:cNvSpPr>
            <a:spLocks noGrp="1"/>
          </p:cNvSpPr>
          <p:nvPr>
            <p:ph type="sldNum" sz="quarter" idx="12"/>
          </p:nvPr>
        </p:nvSpPr>
        <p:spPr/>
        <p:txBody>
          <a:bodyPr/>
          <a:lstStyle/>
          <a:p>
            <a:fld id="{2EE07E3B-F344-49D1-AE97-748858787230}" type="slidenum">
              <a:rPr lang="en-US" smtClean="0"/>
              <a:t>43</a:t>
            </a:fld>
            <a:endParaRPr lang="en-US"/>
          </a:p>
        </p:txBody>
      </p:sp>
    </p:spTree>
    <p:extLst>
      <p:ext uri="{BB962C8B-B14F-4D97-AF65-F5344CB8AC3E}">
        <p14:creationId xmlns:p14="http://schemas.microsoft.com/office/powerpoint/2010/main" val="1833889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047" y="2733751"/>
            <a:ext cx="10515600" cy="1325563"/>
          </a:xfrm>
        </p:spPr>
        <p:txBody>
          <a:bodyPr>
            <a:normAutofit/>
          </a:bodyPr>
          <a:lstStyle/>
          <a:p>
            <a:pPr algn="ctr"/>
            <a:r>
              <a:rPr lang="en-US" sz="5400" b="1" dirty="0" smtClean="0"/>
              <a:t>Thank You!</a:t>
            </a:r>
            <a:endParaRPr lang="en-US" sz="5400" b="1" dirty="0"/>
          </a:p>
        </p:txBody>
      </p:sp>
      <p:sp>
        <p:nvSpPr>
          <p:cNvPr id="4" name="Slide Number Placeholder 3"/>
          <p:cNvSpPr>
            <a:spLocks noGrp="1"/>
          </p:cNvSpPr>
          <p:nvPr>
            <p:ph type="sldNum" sz="quarter" idx="12"/>
          </p:nvPr>
        </p:nvSpPr>
        <p:spPr/>
        <p:txBody>
          <a:bodyPr/>
          <a:lstStyle/>
          <a:p>
            <a:fld id="{2EE07E3B-F344-49D1-AE97-748858787230}" type="slidenum">
              <a:rPr lang="en-US" smtClean="0"/>
              <a:t>44</a:t>
            </a:fld>
            <a:endParaRPr lang="en-US"/>
          </a:p>
        </p:txBody>
      </p:sp>
    </p:spTree>
    <p:extLst>
      <p:ext uri="{BB962C8B-B14F-4D97-AF65-F5344CB8AC3E}">
        <p14:creationId xmlns:p14="http://schemas.microsoft.com/office/powerpoint/2010/main" val="38339538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Diagrams in the O/L Mathematics Paper</a:t>
            </a:r>
            <a:endParaRPr lang="en-US" b="1" dirty="0">
              <a:solidFill>
                <a:schemeClr val="accent2">
                  <a:lumMod val="75000"/>
                </a:schemeClr>
              </a:solidFill>
            </a:endParaRPr>
          </a:p>
        </p:txBody>
      </p:sp>
      <p:sp>
        <p:nvSpPr>
          <p:cNvPr id="3" name="Content Placeholder 2"/>
          <p:cNvSpPr>
            <a:spLocks noGrp="1"/>
          </p:cNvSpPr>
          <p:nvPr>
            <p:ph idx="1"/>
          </p:nvPr>
        </p:nvSpPr>
        <p:spPr/>
        <p:txBody>
          <a:bodyPr/>
          <a:lstStyle/>
          <a:p>
            <a:r>
              <a:rPr lang="en-US" dirty="0" smtClean="0"/>
              <a:t>Cartesian Graphs</a:t>
            </a:r>
          </a:p>
          <a:p>
            <a:r>
              <a:rPr lang="en-US" dirty="0" smtClean="0"/>
              <a:t>Venn Diagrams</a:t>
            </a:r>
          </a:p>
          <a:p>
            <a:r>
              <a:rPr lang="en-US" dirty="0" smtClean="0"/>
              <a:t>Geometrical Drawings</a:t>
            </a:r>
          </a:p>
          <a:p>
            <a:r>
              <a:rPr lang="en-US" dirty="0" smtClean="0"/>
              <a:t>Trigonometry Drawings</a:t>
            </a: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5</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6803" y="2713869"/>
            <a:ext cx="2268397" cy="3201015"/>
          </a:xfrm>
          <a:prstGeom prst="rect">
            <a:avLst/>
          </a:prstGeom>
        </p:spPr>
      </p:pic>
      <p:pic>
        <p:nvPicPr>
          <p:cNvPr id="6"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7092" y="1374159"/>
            <a:ext cx="2996729" cy="263034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23881" y="3942337"/>
            <a:ext cx="3205684" cy="241401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71517" y="4152387"/>
            <a:ext cx="2600528" cy="2569088"/>
          </a:xfrm>
          <a:prstGeom prst="rect">
            <a:avLst/>
          </a:prstGeom>
        </p:spPr>
      </p:pic>
    </p:spTree>
    <p:extLst>
      <p:ext uri="{BB962C8B-B14F-4D97-AF65-F5344CB8AC3E}">
        <p14:creationId xmlns:p14="http://schemas.microsoft.com/office/powerpoint/2010/main" val="406281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Objectives</a:t>
            </a:r>
            <a:endParaRPr lang="en-US" b="1" dirty="0">
              <a:solidFill>
                <a:schemeClr val="accent2">
                  <a:lumMod val="75000"/>
                </a:schemeClr>
              </a:solidFill>
            </a:endParaRPr>
          </a:p>
        </p:txBody>
      </p:sp>
      <p:sp>
        <p:nvSpPr>
          <p:cNvPr id="3" name="Content Placeholder 2"/>
          <p:cNvSpPr>
            <a:spLocks noGrp="1"/>
          </p:cNvSpPr>
          <p:nvPr>
            <p:ph idx="1"/>
          </p:nvPr>
        </p:nvSpPr>
        <p:spPr/>
        <p:txBody>
          <a:bodyPr>
            <a:normAutofit/>
          </a:bodyPr>
          <a:lstStyle/>
          <a:p>
            <a:r>
              <a:rPr lang="en-US" sz="3200" dirty="0" smtClean="0"/>
              <a:t>Identify and </a:t>
            </a:r>
            <a:r>
              <a:rPr lang="en-US" sz="3200" b="1" dirty="0" smtClean="0"/>
              <a:t>parse</a:t>
            </a:r>
            <a:r>
              <a:rPr lang="en-US" sz="3200" dirty="0" smtClean="0"/>
              <a:t> diagrams which provided as answers in O/L mathematics</a:t>
            </a:r>
          </a:p>
          <a:p>
            <a:r>
              <a:rPr lang="en-US" sz="3200" b="1" dirty="0" smtClean="0"/>
              <a:t>Evaluate</a:t>
            </a:r>
            <a:r>
              <a:rPr lang="en-US" sz="3200" dirty="0" smtClean="0"/>
              <a:t> the given answers with respect to marking scheme</a:t>
            </a:r>
          </a:p>
          <a:p>
            <a:r>
              <a:rPr lang="en-US" sz="3200" dirty="0" smtClean="0"/>
              <a:t>Provide </a:t>
            </a:r>
            <a:r>
              <a:rPr lang="en-US" sz="3200" b="1" dirty="0" smtClean="0"/>
              <a:t>feedback</a:t>
            </a:r>
            <a:r>
              <a:rPr lang="en-US" sz="3200" dirty="0" smtClean="0"/>
              <a:t> to the student</a:t>
            </a:r>
            <a:endParaRPr lang="en-US" sz="3200" dirty="0"/>
          </a:p>
        </p:txBody>
      </p:sp>
      <p:sp>
        <p:nvSpPr>
          <p:cNvPr id="4" name="Slide Number Placeholder 3"/>
          <p:cNvSpPr>
            <a:spLocks noGrp="1"/>
          </p:cNvSpPr>
          <p:nvPr>
            <p:ph type="sldNum" sz="quarter" idx="12"/>
          </p:nvPr>
        </p:nvSpPr>
        <p:spPr/>
        <p:txBody>
          <a:bodyPr/>
          <a:lstStyle/>
          <a:p>
            <a:fld id="{2EE07E3B-F344-49D1-AE97-748858787230}" type="slidenum">
              <a:rPr lang="en-US" smtClean="0"/>
              <a:t>6</a:t>
            </a:fld>
            <a:endParaRPr lang="en-US"/>
          </a:p>
        </p:txBody>
      </p:sp>
    </p:spTree>
    <p:extLst>
      <p:ext uri="{BB962C8B-B14F-4D97-AF65-F5344CB8AC3E}">
        <p14:creationId xmlns:p14="http://schemas.microsoft.com/office/powerpoint/2010/main" val="1934653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Research Scope</a:t>
            </a:r>
            <a:endParaRPr lang="en-US" b="1" dirty="0">
              <a:solidFill>
                <a:schemeClr val="accent2">
                  <a:lumMod val="75000"/>
                </a:schemeClr>
              </a:solidFill>
            </a:endParaRPr>
          </a:p>
        </p:txBody>
      </p:sp>
      <p:sp>
        <p:nvSpPr>
          <p:cNvPr id="3" name="Content Placeholder 2"/>
          <p:cNvSpPr>
            <a:spLocks noGrp="1"/>
          </p:cNvSpPr>
          <p:nvPr>
            <p:ph idx="1"/>
          </p:nvPr>
        </p:nvSpPr>
        <p:spPr/>
        <p:txBody>
          <a:bodyPr>
            <a:normAutofit/>
          </a:bodyPr>
          <a:lstStyle/>
          <a:p>
            <a:r>
              <a:rPr lang="en-US" sz="3200" b="1" dirty="0" smtClean="0"/>
              <a:t>Parse</a:t>
            </a:r>
            <a:r>
              <a:rPr lang="en-US" sz="3200" dirty="0" smtClean="0"/>
              <a:t> Mathematical Drawings appearing in O/L context which are Vector Images  (SVG)</a:t>
            </a:r>
          </a:p>
          <a:p>
            <a:pPr lvl="1"/>
            <a:r>
              <a:rPr lang="en-US" sz="2800" dirty="0" smtClean="0"/>
              <a:t>Venn Diagrams</a:t>
            </a:r>
          </a:p>
          <a:p>
            <a:pPr lvl="1"/>
            <a:r>
              <a:rPr lang="en-US" sz="2800" dirty="0" smtClean="0"/>
              <a:t>Cartesian Graphs</a:t>
            </a:r>
          </a:p>
          <a:p>
            <a:pPr lvl="1"/>
            <a:r>
              <a:rPr lang="en-US" sz="2800" dirty="0" smtClean="0"/>
              <a:t>Geometrical Drawings</a:t>
            </a:r>
          </a:p>
          <a:p>
            <a:r>
              <a:rPr lang="en-US" sz="3200" dirty="0" smtClean="0"/>
              <a:t>Develop </a:t>
            </a:r>
            <a:r>
              <a:rPr lang="en-US" sz="3200" b="1" dirty="0" smtClean="0"/>
              <a:t>Automatic Evaluation Method</a:t>
            </a:r>
            <a:r>
              <a:rPr lang="en-US" sz="3200" dirty="0" smtClean="0"/>
              <a:t> for above diagrams</a:t>
            </a:r>
          </a:p>
          <a:p>
            <a:r>
              <a:rPr lang="en-US" sz="3200" dirty="0" smtClean="0"/>
              <a:t>Develop a </a:t>
            </a:r>
            <a:r>
              <a:rPr lang="en-US" sz="3200" b="1" dirty="0" smtClean="0"/>
              <a:t>Feedback</a:t>
            </a:r>
            <a:r>
              <a:rPr lang="en-US" sz="3200" dirty="0" smtClean="0"/>
              <a:t> System</a:t>
            </a:r>
            <a:endParaRPr lang="en-US" sz="3200" dirty="0"/>
          </a:p>
        </p:txBody>
      </p:sp>
      <p:sp>
        <p:nvSpPr>
          <p:cNvPr id="4" name="Slide Number Placeholder 3"/>
          <p:cNvSpPr>
            <a:spLocks noGrp="1"/>
          </p:cNvSpPr>
          <p:nvPr>
            <p:ph type="sldNum" sz="quarter" idx="12"/>
          </p:nvPr>
        </p:nvSpPr>
        <p:spPr/>
        <p:txBody>
          <a:bodyPr/>
          <a:lstStyle/>
          <a:p>
            <a:fld id="{2EE07E3B-F344-49D1-AE97-748858787230}" type="slidenum">
              <a:rPr lang="en-US" smtClean="0"/>
              <a:t>7</a:t>
            </a:fld>
            <a:endParaRPr lang="en-US"/>
          </a:p>
        </p:txBody>
      </p:sp>
    </p:spTree>
    <p:extLst>
      <p:ext uri="{BB962C8B-B14F-4D97-AF65-F5344CB8AC3E}">
        <p14:creationId xmlns:p14="http://schemas.microsoft.com/office/powerpoint/2010/main" val="42885302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Work done so far</a:t>
            </a:r>
            <a:endParaRPr lang="en-US" dirty="0"/>
          </a:p>
        </p:txBody>
      </p:sp>
      <p:sp>
        <p:nvSpPr>
          <p:cNvPr id="3" name="Content Placeholder 2"/>
          <p:cNvSpPr>
            <a:spLocks noGrp="1"/>
          </p:cNvSpPr>
          <p:nvPr>
            <p:ph idx="1"/>
          </p:nvPr>
        </p:nvSpPr>
        <p:spPr>
          <a:xfrm>
            <a:off x="838200" y="1484966"/>
            <a:ext cx="10515600" cy="4351338"/>
          </a:xfrm>
        </p:spPr>
        <p:txBody>
          <a:bodyPr/>
          <a:lstStyle/>
          <a:p>
            <a:r>
              <a:rPr lang="en-US" dirty="0" smtClean="0"/>
              <a:t>Diagram Assessment modules developed for the Venn diagrams and the Cartesian diagrams</a:t>
            </a:r>
          </a:p>
          <a:p>
            <a:pPr lvl="1"/>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679708580"/>
              </p:ext>
            </p:extLst>
          </p:nvPr>
        </p:nvGraphicFramePr>
        <p:xfrm>
          <a:off x="1278228" y="2941945"/>
          <a:ext cx="9383151" cy="1730326"/>
        </p:xfrm>
        <a:graphic>
          <a:graphicData uri="http://schemas.openxmlformats.org/drawingml/2006/table">
            <a:tbl>
              <a:tblPr firstRow="1" bandRow="1">
                <a:tableStyleId>{5C22544A-7EE6-4342-B048-85BDC9FD1C3A}</a:tableStyleId>
              </a:tblPr>
              <a:tblGrid>
                <a:gridCol w="3127717"/>
                <a:gridCol w="3127717"/>
                <a:gridCol w="3127717"/>
              </a:tblGrid>
              <a:tr h="428122">
                <a:tc>
                  <a:txBody>
                    <a:bodyPr/>
                    <a:lstStyle/>
                    <a:p>
                      <a:r>
                        <a:rPr lang="en-US" dirty="0" smtClean="0"/>
                        <a:t>Diagram Type</a:t>
                      </a:r>
                      <a:endParaRPr lang="en-US" dirty="0"/>
                    </a:p>
                  </a:txBody>
                  <a:tcPr/>
                </a:tc>
                <a:tc>
                  <a:txBody>
                    <a:bodyPr/>
                    <a:lstStyle/>
                    <a:p>
                      <a:r>
                        <a:rPr lang="en-US" dirty="0" smtClean="0"/>
                        <a:t>Parsing</a:t>
                      </a:r>
                      <a:endParaRPr lang="en-US" dirty="0"/>
                    </a:p>
                  </a:txBody>
                  <a:tcPr/>
                </a:tc>
                <a:tc>
                  <a:txBody>
                    <a:bodyPr/>
                    <a:lstStyle/>
                    <a:p>
                      <a:r>
                        <a:rPr lang="en-US" dirty="0" smtClean="0"/>
                        <a:t>Assessment &amp; Feedback</a:t>
                      </a:r>
                      <a:endParaRPr lang="en-US" dirty="0"/>
                    </a:p>
                  </a:txBody>
                  <a:tcPr/>
                </a:tc>
              </a:tr>
              <a:tr h="434068">
                <a:tc>
                  <a:txBody>
                    <a:bodyPr/>
                    <a:lstStyle/>
                    <a:p>
                      <a:r>
                        <a:rPr lang="en-US" dirty="0" smtClean="0"/>
                        <a:t>Venn</a:t>
                      </a:r>
                      <a:endParaRPr lang="en-US" dirty="0"/>
                    </a:p>
                  </a:txBody>
                  <a:tcPr/>
                </a:tc>
                <a:tc>
                  <a:txBody>
                    <a:bodyPr/>
                    <a:lstStyle/>
                    <a:p>
                      <a:r>
                        <a:rPr lang="en-US" dirty="0" smtClean="0">
                          <a:solidFill>
                            <a:schemeClr val="tx2"/>
                          </a:solidFill>
                        </a:rPr>
                        <a:t>Completed</a:t>
                      </a:r>
                      <a:endParaRPr lang="en-US" dirty="0">
                        <a:solidFill>
                          <a:schemeClr val="tx2"/>
                        </a:solidFill>
                      </a:endParaRPr>
                    </a:p>
                  </a:txBody>
                  <a:tcPr/>
                </a:tc>
                <a:tc>
                  <a:txBody>
                    <a:bodyPr/>
                    <a:lstStyle/>
                    <a:p>
                      <a:r>
                        <a:rPr lang="en-US" dirty="0" smtClean="0">
                          <a:solidFill>
                            <a:schemeClr val="accent6"/>
                          </a:solidFill>
                        </a:rPr>
                        <a:t>Completed</a:t>
                      </a:r>
                      <a:endParaRPr lang="en-US" dirty="0">
                        <a:solidFill>
                          <a:schemeClr val="accent6"/>
                        </a:solidFill>
                      </a:endParaRPr>
                    </a:p>
                  </a:txBody>
                  <a:tcPr/>
                </a:tc>
              </a:tr>
              <a:tr h="434068">
                <a:tc>
                  <a:txBody>
                    <a:bodyPr/>
                    <a:lstStyle/>
                    <a:p>
                      <a:r>
                        <a:rPr lang="en-US" dirty="0" smtClean="0"/>
                        <a:t>Cartesian</a:t>
                      </a:r>
                      <a:endParaRPr lang="en-US" dirty="0"/>
                    </a:p>
                  </a:txBody>
                  <a:tcPr/>
                </a:tc>
                <a:tc>
                  <a:txBody>
                    <a:bodyPr/>
                    <a:lstStyle/>
                    <a:p>
                      <a:r>
                        <a:rPr lang="en-US" dirty="0" smtClean="0">
                          <a:solidFill>
                            <a:schemeClr val="accent6"/>
                          </a:solidFill>
                        </a:rPr>
                        <a:t>Completed</a:t>
                      </a:r>
                      <a:endParaRPr lang="en-US" dirty="0">
                        <a:solidFill>
                          <a:schemeClr val="accent6"/>
                        </a:solidFill>
                      </a:endParaRPr>
                    </a:p>
                  </a:txBody>
                  <a:tcPr/>
                </a:tc>
                <a:tc>
                  <a:txBody>
                    <a:bodyPr/>
                    <a:lstStyle/>
                    <a:p>
                      <a:r>
                        <a:rPr lang="en-US" dirty="0" smtClean="0">
                          <a:solidFill>
                            <a:schemeClr val="accent6"/>
                          </a:solidFill>
                        </a:rPr>
                        <a:t>Started, Not Completed</a:t>
                      </a:r>
                      <a:endParaRPr lang="en-US" dirty="0">
                        <a:solidFill>
                          <a:schemeClr val="accent6"/>
                        </a:solidFill>
                      </a:endParaRPr>
                    </a:p>
                  </a:txBody>
                  <a:tcPr/>
                </a:tc>
              </a:tr>
              <a:tr h="434068">
                <a:tc>
                  <a:txBody>
                    <a:bodyPr/>
                    <a:lstStyle/>
                    <a:p>
                      <a:r>
                        <a:rPr lang="en-US" dirty="0" smtClean="0"/>
                        <a:t>Geometric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75000"/>
                            </a:schemeClr>
                          </a:solidFill>
                        </a:rPr>
                        <a:t>Not Started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75000"/>
                            </a:schemeClr>
                          </a:solidFill>
                        </a:rPr>
                        <a:t>Not Started</a:t>
                      </a:r>
                    </a:p>
                  </a:txBody>
                  <a:tcPr/>
                </a:tc>
              </a:tr>
            </a:tbl>
          </a:graphicData>
        </a:graphic>
      </p:graphicFrame>
    </p:spTree>
    <p:extLst>
      <p:ext uri="{BB962C8B-B14F-4D97-AF65-F5344CB8AC3E}">
        <p14:creationId xmlns:p14="http://schemas.microsoft.com/office/powerpoint/2010/main" val="2837814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Work done up to the Review 1</a:t>
            </a:r>
            <a:endParaRPr lang="en-US" dirty="0"/>
          </a:p>
        </p:txBody>
      </p:sp>
      <p:sp>
        <p:nvSpPr>
          <p:cNvPr id="3" name="Content Placeholder 2"/>
          <p:cNvSpPr>
            <a:spLocks noGrp="1"/>
          </p:cNvSpPr>
          <p:nvPr>
            <p:ph idx="1"/>
          </p:nvPr>
        </p:nvSpPr>
        <p:spPr>
          <a:xfrm>
            <a:off x="838200" y="1484966"/>
            <a:ext cx="10515600" cy="4351338"/>
          </a:xfrm>
        </p:spPr>
        <p:txBody>
          <a:bodyPr/>
          <a:lstStyle/>
          <a:p>
            <a:r>
              <a:rPr lang="en-US" dirty="0" smtClean="0"/>
              <a:t>Found the research problem</a:t>
            </a:r>
          </a:p>
          <a:p>
            <a:r>
              <a:rPr lang="en-US" dirty="0" smtClean="0"/>
              <a:t>Background study of the research problem in general</a:t>
            </a:r>
          </a:p>
          <a:p>
            <a:r>
              <a:rPr lang="en-US" dirty="0" smtClean="0"/>
              <a:t>Literature Review of Venn Diagrams</a:t>
            </a:r>
          </a:p>
          <a:p>
            <a:r>
              <a:rPr lang="en-US" dirty="0" smtClean="0"/>
              <a:t>Venn Diagram Parsing</a:t>
            </a:r>
          </a:p>
          <a:p>
            <a:r>
              <a:rPr lang="en-US" dirty="0" smtClean="0"/>
              <a:t>Developed a XML structure to represent Venn information</a:t>
            </a:r>
            <a:endParaRPr lang="en-US" dirty="0"/>
          </a:p>
        </p:txBody>
      </p:sp>
      <p:sp>
        <p:nvSpPr>
          <p:cNvPr id="4" name="Slide Number Placeholder 3"/>
          <p:cNvSpPr>
            <a:spLocks noGrp="1"/>
          </p:cNvSpPr>
          <p:nvPr>
            <p:ph type="sldNum" sz="quarter" idx="12"/>
          </p:nvPr>
        </p:nvSpPr>
        <p:spPr/>
        <p:txBody>
          <a:bodyPr/>
          <a:lstStyle/>
          <a:p>
            <a:fld id="{2EE07E3B-F344-49D1-AE97-748858787230}" type="slidenum">
              <a:rPr lang="en-US" smtClean="0"/>
              <a:t>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985578978"/>
              </p:ext>
            </p:extLst>
          </p:nvPr>
        </p:nvGraphicFramePr>
        <p:xfrm>
          <a:off x="1193823" y="4222106"/>
          <a:ext cx="9383151" cy="1730326"/>
        </p:xfrm>
        <a:graphic>
          <a:graphicData uri="http://schemas.openxmlformats.org/drawingml/2006/table">
            <a:tbl>
              <a:tblPr firstRow="1" bandRow="1">
                <a:tableStyleId>{5C22544A-7EE6-4342-B048-85BDC9FD1C3A}</a:tableStyleId>
              </a:tblPr>
              <a:tblGrid>
                <a:gridCol w="3127717"/>
                <a:gridCol w="3127717"/>
                <a:gridCol w="3127717"/>
              </a:tblGrid>
              <a:tr h="428122">
                <a:tc>
                  <a:txBody>
                    <a:bodyPr/>
                    <a:lstStyle/>
                    <a:p>
                      <a:r>
                        <a:rPr lang="en-US" dirty="0" smtClean="0"/>
                        <a:t>Diagram Type</a:t>
                      </a:r>
                      <a:endParaRPr lang="en-US" dirty="0"/>
                    </a:p>
                  </a:txBody>
                  <a:tcPr/>
                </a:tc>
                <a:tc>
                  <a:txBody>
                    <a:bodyPr/>
                    <a:lstStyle/>
                    <a:p>
                      <a:r>
                        <a:rPr lang="en-US" dirty="0" smtClean="0"/>
                        <a:t>Parsing</a:t>
                      </a:r>
                      <a:endParaRPr lang="en-US" dirty="0"/>
                    </a:p>
                  </a:txBody>
                  <a:tcPr/>
                </a:tc>
                <a:tc>
                  <a:txBody>
                    <a:bodyPr/>
                    <a:lstStyle/>
                    <a:p>
                      <a:r>
                        <a:rPr lang="en-US" dirty="0" smtClean="0"/>
                        <a:t>Evaluation &amp; Feedback</a:t>
                      </a:r>
                      <a:endParaRPr lang="en-US" dirty="0"/>
                    </a:p>
                  </a:txBody>
                  <a:tcPr/>
                </a:tc>
              </a:tr>
              <a:tr h="434068">
                <a:tc>
                  <a:txBody>
                    <a:bodyPr/>
                    <a:lstStyle/>
                    <a:p>
                      <a:r>
                        <a:rPr lang="en-US" dirty="0" smtClean="0"/>
                        <a:t>Venn</a:t>
                      </a:r>
                      <a:endParaRPr lang="en-US" dirty="0"/>
                    </a:p>
                  </a:txBody>
                  <a:tcPr/>
                </a:tc>
                <a:tc>
                  <a:txBody>
                    <a:bodyPr/>
                    <a:lstStyle/>
                    <a:p>
                      <a:r>
                        <a:rPr lang="en-US" dirty="0" smtClean="0">
                          <a:solidFill>
                            <a:schemeClr val="accent6"/>
                          </a:solidFill>
                        </a:rPr>
                        <a:t>Completed</a:t>
                      </a:r>
                      <a:endParaRPr lang="en-US" dirty="0">
                        <a:solidFill>
                          <a:schemeClr val="accent6"/>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75000"/>
                            </a:schemeClr>
                          </a:solidFill>
                        </a:rPr>
                        <a:t>Not Started</a:t>
                      </a:r>
                    </a:p>
                  </a:txBody>
                  <a:tcPr/>
                </a:tc>
              </a:tr>
              <a:tr h="434068">
                <a:tc>
                  <a:txBody>
                    <a:bodyPr/>
                    <a:lstStyle/>
                    <a:p>
                      <a:r>
                        <a:rPr lang="en-US" dirty="0" smtClean="0"/>
                        <a:t>Cartesian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75000"/>
                            </a:schemeClr>
                          </a:solidFill>
                        </a:rPr>
                        <a:t>Not Started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75000"/>
                            </a:schemeClr>
                          </a:solidFill>
                        </a:rPr>
                        <a:t>Not Started</a:t>
                      </a:r>
                    </a:p>
                  </a:txBody>
                  <a:tcPr/>
                </a:tc>
              </a:tr>
              <a:tr h="434068">
                <a:tc>
                  <a:txBody>
                    <a:bodyPr/>
                    <a:lstStyle/>
                    <a:p>
                      <a:r>
                        <a:rPr lang="en-US" dirty="0" smtClean="0"/>
                        <a:t>Geometric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75000"/>
                            </a:schemeClr>
                          </a:solidFill>
                        </a:rPr>
                        <a:t>Not Started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lumMod val="75000"/>
                            </a:schemeClr>
                          </a:solidFill>
                        </a:rPr>
                        <a:t>Not Started</a:t>
                      </a:r>
                    </a:p>
                  </a:txBody>
                  <a:tcPr/>
                </a:tc>
              </a:tr>
            </a:tbl>
          </a:graphicData>
        </a:graphic>
      </p:graphicFrame>
    </p:spTree>
    <p:extLst>
      <p:ext uri="{BB962C8B-B14F-4D97-AF65-F5344CB8AC3E}">
        <p14:creationId xmlns:p14="http://schemas.microsoft.com/office/powerpoint/2010/main" val="4041788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38296</TotalTime>
  <Words>2365</Words>
  <Application>Microsoft Office PowerPoint</Application>
  <PresentationFormat>Widescreen</PresentationFormat>
  <Paragraphs>407</Paragraphs>
  <Slides>44</Slides>
  <Notes>38</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SimSun</vt:lpstr>
      <vt:lpstr>Arial</vt:lpstr>
      <vt:lpstr>Calibri</vt:lpstr>
      <vt:lpstr>Calibri Light</vt:lpstr>
      <vt:lpstr>Cambria Math</vt:lpstr>
      <vt:lpstr>Times New Roman</vt:lpstr>
      <vt:lpstr>Office Theme</vt:lpstr>
      <vt:lpstr>Automatic Assessment of Answers to Mathematical Drawing Questions</vt:lpstr>
      <vt:lpstr>Introduction</vt:lpstr>
      <vt:lpstr>Pass Percentage of O/L Mathematics</vt:lpstr>
      <vt:lpstr>Practicing for exam is important!</vt:lpstr>
      <vt:lpstr>Diagrams in the O/L Mathematics Paper</vt:lpstr>
      <vt:lpstr>Objectives</vt:lpstr>
      <vt:lpstr>Research Scope</vt:lpstr>
      <vt:lpstr>Work done so far</vt:lpstr>
      <vt:lpstr>Work done up to the Review 1</vt:lpstr>
      <vt:lpstr>Work done up to the Review 1 Contd.</vt:lpstr>
      <vt:lpstr>Work done up to the Review 1 Contd.</vt:lpstr>
      <vt:lpstr>Work done up to the Review 1 Contd.</vt:lpstr>
      <vt:lpstr>Work done up to the Review 2</vt:lpstr>
      <vt:lpstr>Work done up to the Review 2 Contd.</vt:lpstr>
      <vt:lpstr>Work done up to the Review 2 Contd.</vt:lpstr>
      <vt:lpstr>PowerPoint Presentation</vt:lpstr>
      <vt:lpstr>Literature Review</vt:lpstr>
      <vt:lpstr>Literature Review: Marking Methods</vt:lpstr>
      <vt:lpstr>Literature Review: Marking Methods Contd.</vt:lpstr>
      <vt:lpstr>Literature Review: Marking Methods Contd.</vt:lpstr>
      <vt:lpstr>Literature Review: Marking Methods Contd.</vt:lpstr>
      <vt:lpstr>Literature Review: Marking Rubrics</vt:lpstr>
      <vt:lpstr>Literature Review: Marking Rubrics Contd.</vt:lpstr>
      <vt:lpstr>Venn Similarity</vt:lpstr>
      <vt:lpstr>Marking Scheme</vt:lpstr>
      <vt:lpstr>Rubric Model</vt:lpstr>
      <vt:lpstr>Assessment System</vt:lpstr>
      <vt:lpstr>Evaluation Results</vt:lpstr>
      <vt:lpstr>PowerPoint Presentation</vt:lpstr>
      <vt:lpstr>Systems that handled Cartesian diagrams</vt:lpstr>
      <vt:lpstr>Systems that handled Cartesian diagrams Contd.</vt:lpstr>
      <vt:lpstr>Systems that handled Cartesian diagrams Contd.</vt:lpstr>
      <vt:lpstr>Literature Review Contd.</vt:lpstr>
      <vt:lpstr>Cartesian Diagram in O/L Context</vt:lpstr>
      <vt:lpstr>Cartesian Diagram XML Model</vt:lpstr>
      <vt:lpstr>Cartesian Diagram Parser</vt:lpstr>
      <vt:lpstr>Cartesian Diagram Parser Contd.</vt:lpstr>
      <vt:lpstr>Cartesian Diagram Grader</vt:lpstr>
      <vt:lpstr>Work to be done</vt:lpstr>
      <vt:lpstr>References</vt:lpstr>
      <vt:lpstr>References</vt:lpstr>
      <vt:lpstr>References</vt:lpstr>
      <vt:lpstr>References Contd.</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Grading of Structured Exam Answers</dc:title>
  <dc:creator>Diunuge Buddhika Wijesinghe</dc:creator>
  <cp:lastModifiedBy>Diunuge Buddhika Wijesinghe</cp:lastModifiedBy>
  <cp:revision>285</cp:revision>
  <dcterms:created xsi:type="dcterms:W3CDTF">2015-12-07T04:07:25Z</dcterms:created>
  <dcterms:modified xsi:type="dcterms:W3CDTF">2016-07-20T05:26:04Z</dcterms:modified>
</cp:coreProperties>
</file>