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82" r:id="rId4"/>
    <p:sldId id="281" r:id="rId5"/>
    <p:sldId id="283" r:id="rId6"/>
    <p:sldId id="303" r:id="rId7"/>
    <p:sldId id="304" r:id="rId8"/>
    <p:sldId id="305" r:id="rId9"/>
    <p:sldId id="306" r:id="rId10"/>
    <p:sldId id="295" r:id="rId11"/>
    <p:sldId id="298" r:id="rId12"/>
    <p:sldId id="313" r:id="rId13"/>
    <p:sldId id="290" r:id="rId14"/>
    <p:sldId id="309" r:id="rId15"/>
    <p:sldId id="297" r:id="rId16"/>
    <p:sldId id="291" r:id="rId17"/>
    <p:sldId id="300" r:id="rId18"/>
    <p:sldId id="302" r:id="rId19"/>
    <p:sldId id="288" r:id="rId20"/>
    <p:sldId id="292" r:id="rId21"/>
    <p:sldId id="293" r:id="rId22"/>
    <p:sldId id="269" r:id="rId23"/>
    <p:sldId id="310" r:id="rId24"/>
    <p:sldId id="307" r:id="rId25"/>
    <p:sldId id="312" r:id="rId26"/>
    <p:sldId id="311" r:id="rId27"/>
    <p:sldId id="270" r:id="rId28"/>
    <p:sldId id="308" r:id="rId29"/>
    <p:sldId id="294" r:id="rId30"/>
    <p:sldId id="299" r:id="rId31"/>
    <p:sldId id="301" r:id="rId32"/>
    <p:sldId id="27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29" autoAdjust="0"/>
    <p:restoredTop sz="73383" autoAdjust="0"/>
  </p:normalViewPr>
  <p:slideViewPr>
    <p:cSldViewPr snapToGrid="0">
      <p:cViewPr varScale="1">
        <p:scale>
          <a:sx n="54" d="100"/>
          <a:sy n="54" d="100"/>
        </p:scale>
        <p:origin x="131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E6A695-00D3-4B86-A994-77052EE18D79}" type="datetimeFigureOut">
              <a:rPr lang="en-US" smtClean="0"/>
              <a:t>7/16/2016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CA03EF-7FBE-40CB-ACA4-51EB87AA04A3}" type="slidenum">
              <a:rPr lang="en-US" smtClean="0"/>
              <a:t>‹#›</a:t>
            </a:fld>
            <a:endParaRPr lang="en-US"/>
          </a:p>
        </p:txBody>
      </p:sp>
    </p:spTree>
    <p:extLst>
      <p:ext uri="{BB962C8B-B14F-4D97-AF65-F5344CB8AC3E}">
        <p14:creationId xmlns:p14="http://schemas.microsoft.com/office/powerpoint/2010/main" val="2133928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1</a:t>
            </a:fld>
            <a:endParaRPr lang="en-US"/>
          </a:p>
        </p:txBody>
      </p:sp>
    </p:spTree>
    <p:extLst>
      <p:ext uri="{BB962C8B-B14F-4D97-AF65-F5344CB8AC3E}">
        <p14:creationId xmlns:p14="http://schemas.microsoft.com/office/powerpoint/2010/main" val="2776993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10</a:t>
            </a:fld>
            <a:endParaRPr lang="en-US"/>
          </a:p>
        </p:txBody>
      </p:sp>
    </p:spTree>
    <p:extLst>
      <p:ext uri="{BB962C8B-B14F-4D97-AF65-F5344CB8AC3E}">
        <p14:creationId xmlns:p14="http://schemas.microsoft.com/office/powerpoint/2010/main" val="4201571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11</a:t>
            </a:fld>
            <a:endParaRPr lang="en-US"/>
          </a:p>
        </p:txBody>
      </p:sp>
    </p:spTree>
    <p:extLst>
      <p:ext uri="{BB962C8B-B14F-4D97-AF65-F5344CB8AC3E}">
        <p14:creationId xmlns:p14="http://schemas.microsoft.com/office/powerpoint/2010/main" val="4045222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13</a:t>
            </a:fld>
            <a:endParaRPr lang="en-US"/>
          </a:p>
        </p:txBody>
      </p:sp>
    </p:spTree>
    <p:extLst>
      <p:ext uri="{BB962C8B-B14F-4D97-AF65-F5344CB8AC3E}">
        <p14:creationId xmlns:p14="http://schemas.microsoft.com/office/powerpoint/2010/main" val="1468599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14</a:t>
            </a:fld>
            <a:endParaRPr lang="en-US"/>
          </a:p>
        </p:txBody>
      </p:sp>
    </p:spTree>
    <p:extLst>
      <p:ext uri="{BB962C8B-B14F-4D97-AF65-F5344CB8AC3E}">
        <p14:creationId xmlns:p14="http://schemas.microsoft.com/office/powerpoint/2010/main" val="3935942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a:buFont typeface="+mj-lt"/>
              <a:buNone/>
            </a:pPr>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15</a:t>
            </a:fld>
            <a:endParaRPr lang="en-US"/>
          </a:p>
        </p:txBody>
      </p:sp>
    </p:spTree>
    <p:extLst>
      <p:ext uri="{BB962C8B-B14F-4D97-AF65-F5344CB8AC3E}">
        <p14:creationId xmlns:p14="http://schemas.microsoft.com/office/powerpoint/2010/main" val="3335453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16</a:t>
            </a:fld>
            <a:endParaRPr lang="en-US"/>
          </a:p>
        </p:txBody>
      </p:sp>
    </p:spTree>
    <p:extLst>
      <p:ext uri="{BB962C8B-B14F-4D97-AF65-F5344CB8AC3E}">
        <p14:creationId xmlns:p14="http://schemas.microsoft.com/office/powerpoint/2010/main" val="4167598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Eular</a:t>
            </a:r>
            <a:r>
              <a:rPr lang="en-US" dirty="0" smtClean="0"/>
              <a:t> Diagrams -&gt; no empty intersections</a:t>
            </a:r>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17</a:t>
            </a:fld>
            <a:endParaRPr lang="en-US"/>
          </a:p>
        </p:txBody>
      </p:sp>
    </p:spTree>
    <p:extLst>
      <p:ext uri="{BB962C8B-B14F-4D97-AF65-F5344CB8AC3E}">
        <p14:creationId xmlns:p14="http://schemas.microsoft.com/office/powerpoint/2010/main" val="18325641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Eular</a:t>
            </a:r>
            <a:r>
              <a:rPr lang="en-US" dirty="0" smtClean="0"/>
              <a:t> Diagrams -&gt; no empty intersections</a:t>
            </a:r>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18</a:t>
            </a:fld>
            <a:endParaRPr lang="en-US"/>
          </a:p>
        </p:txBody>
      </p:sp>
    </p:spTree>
    <p:extLst>
      <p:ext uri="{BB962C8B-B14F-4D97-AF65-F5344CB8AC3E}">
        <p14:creationId xmlns:p14="http://schemas.microsoft.com/office/powerpoint/2010/main" val="1356288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19</a:t>
            </a:fld>
            <a:endParaRPr lang="en-US"/>
          </a:p>
        </p:txBody>
      </p:sp>
    </p:spTree>
    <p:extLst>
      <p:ext uri="{BB962C8B-B14F-4D97-AF65-F5344CB8AC3E}">
        <p14:creationId xmlns:p14="http://schemas.microsoft.com/office/powerpoint/2010/main" val="1001448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20</a:t>
            </a:fld>
            <a:endParaRPr lang="en-US"/>
          </a:p>
        </p:txBody>
      </p:sp>
    </p:spTree>
    <p:extLst>
      <p:ext uri="{BB962C8B-B14F-4D97-AF65-F5344CB8AC3E}">
        <p14:creationId xmlns:p14="http://schemas.microsoft.com/office/powerpoint/2010/main" val="843537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2</a:t>
            </a:fld>
            <a:endParaRPr lang="en-US"/>
          </a:p>
        </p:txBody>
      </p:sp>
    </p:spTree>
    <p:extLst>
      <p:ext uri="{BB962C8B-B14F-4D97-AF65-F5344CB8AC3E}">
        <p14:creationId xmlns:p14="http://schemas.microsoft.com/office/powerpoint/2010/main" val="593043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21</a:t>
            </a:fld>
            <a:endParaRPr lang="en-US"/>
          </a:p>
        </p:txBody>
      </p:sp>
    </p:spTree>
    <p:extLst>
      <p:ext uri="{BB962C8B-B14F-4D97-AF65-F5344CB8AC3E}">
        <p14:creationId xmlns:p14="http://schemas.microsoft.com/office/powerpoint/2010/main" val="30168420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22</a:t>
            </a:fld>
            <a:endParaRPr lang="en-US"/>
          </a:p>
        </p:txBody>
      </p:sp>
    </p:spTree>
    <p:extLst>
      <p:ext uri="{BB962C8B-B14F-4D97-AF65-F5344CB8AC3E}">
        <p14:creationId xmlns:p14="http://schemas.microsoft.com/office/powerpoint/2010/main" val="4246273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23</a:t>
            </a:fld>
            <a:endParaRPr lang="en-US"/>
          </a:p>
        </p:txBody>
      </p:sp>
    </p:spTree>
    <p:extLst>
      <p:ext uri="{BB962C8B-B14F-4D97-AF65-F5344CB8AC3E}">
        <p14:creationId xmlns:p14="http://schemas.microsoft.com/office/powerpoint/2010/main" val="13934661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24</a:t>
            </a:fld>
            <a:endParaRPr lang="en-US"/>
          </a:p>
        </p:txBody>
      </p:sp>
    </p:spTree>
    <p:extLst>
      <p:ext uri="{BB962C8B-B14F-4D97-AF65-F5344CB8AC3E}">
        <p14:creationId xmlns:p14="http://schemas.microsoft.com/office/powerpoint/2010/main" val="31637259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25</a:t>
            </a:fld>
            <a:endParaRPr lang="en-US"/>
          </a:p>
        </p:txBody>
      </p:sp>
    </p:spTree>
    <p:extLst>
      <p:ext uri="{BB962C8B-B14F-4D97-AF65-F5344CB8AC3E}">
        <p14:creationId xmlns:p14="http://schemas.microsoft.com/office/powerpoint/2010/main" val="16299825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do</a:t>
            </a:r>
            <a:r>
              <a:rPr lang="en-US" baseline="0" dirty="0" smtClean="0"/>
              <a:t> one to one matching</a:t>
            </a:r>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26</a:t>
            </a:fld>
            <a:endParaRPr lang="en-US"/>
          </a:p>
        </p:txBody>
      </p:sp>
    </p:spTree>
    <p:extLst>
      <p:ext uri="{BB962C8B-B14F-4D97-AF65-F5344CB8AC3E}">
        <p14:creationId xmlns:p14="http://schemas.microsoft.com/office/powerpoint/2010/main" val="26234890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27</a:t>
            </a:fld>
            <a:endParaRPr lang="en-US"/>
          </a:p>
        </p:txBody>
      </p:sp>
    </p:spTree>
    <p:extLst>
      <p:ext uri="{BB962C8B-B14F-4D97-AF65-F5344CB8AC3E}">
        <p14:creationId xmlns:p14="http://schemas.microsoft.com/office/powerpoint/2010/main" val="9064293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28</a:t>
            </a:fld>
            <a:endParaRPr lang="en-US"/>
          </a:p>
        </p:txBody>
      </p:sp>
    </p:spTree>
    <p:extLst>
      <p:ext uri="{BB962C8B-B14F-4D97-AF65-F5344CB8AC3E}">
        <p14:creationId xmlns:p14="http://schemas.microsoft.com/office/powerpoint/2010/main" val="30224327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29</a:t>
            </a:fld>
            <a:endParaRPr lang="en-US"/>
          </a:p>
        </p:txBody>
      </p:sp>
    </p:spTree>
    <p:extLst>
      <p:ext uri="{BB962C8B-B14F-4D97-AF65-F5344CB8AC3E}">
        <p14:creationId xmlns:p14="http://schemas.microsoft.com/office/powerpoint/2010/main" val="4124056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30</a:t>
            </a:fld>
            <a:endParaRPr lang="en-US"/>
          </a:p>
        </p:txBody>
      </p:sp>
    </p:spTree>
    <p:extLst>
      <p:ext uri="{BB962C8B-B14F-4D97-AF65-F5344CB8AC3E}">
        <p14:creationId xmlns:p14="http://schemas.microsoft.com/office/powerpoint/2010/main" val="2148403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3</a:t>
            </a:fld>
            <a:endParaRPr lang="en-US"/>
          </a:p>
        </p:txBody>
      </p:sp>
    </p:spTree>
    <p:extLst>
      <p:ext uri="{BB962C8B-B14F-4D97-AF65-F5344CB8AC3E}">
        <p14:creationId xmlns:p14="http://schemas.microsoft.com/office/powerpoint/2010/main" val="25447507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31</a:t>
            </a:fld>
            <a:endParaRPr lang="en-US"/>
          </a:p>
        </p:txBody>
      </p:sp>
    </p:spTree>
    <p:extLst>
      <p:ext uri="{BB962C8B-B14F-4D97-AF65-F5344CB8AC3E}">
        <p14:creationId xmlns:p14="http://schemas.microsoft.com/office/powerpoint/2010/main" val="1548954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Practicing for an exam is one of the main things to be successful in exams. Students who sit for major examinations such as GCE Ordinary Level in Sri Lanka should practice for exams using past papers. When practicing it is required to have a good feedback system to evaluate student answers. Since manual  marking capacity of teachers is limited, an automatic grading system capable of providing quick feedback on practice exam answers would be highly useful [1], both to students and teachers. Currently, auto grading is somewhat limited to MCQ answers since evaluating MCQ answers are pretty much straight forward. </a:t>
            </a:r>
          </a:p>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4</a:t>
            </a:fld>
            <a:endParaRPr lang="en-US"/>
          </a:p>
        </p:txBody>
      </p:sp>
    </p:spTree>
    <p:extLst>
      <p:ext uri="{BB962C8B-B14F-4D97-AF65-F5344CB8AC3E}">
        <p14:creationId xmlns:p14="http://schemas.microsoft.com/office/powerpoint/2010/main" val="673144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Histograms</a:t>
            </a:r>
          </a:p>
          <a:p>
            <a:r>
              <a:rPr lang="en-US" dirty="0" smtClean="0"/>
              <a:t>Custom drawings</a:t>
            </a:r>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5</a:t>
            </a:fld>
            <a:endParaRPr lang="en-US"/>
          </a:p>
        </p:txBody>
      </p:sp>
    </p:spTree>
    <p:extLst>
      <p:ext uri="{BB962C8B-B14F-4D97-AF65-F5344CB8AC3E}">
        <p14:creationId xmlns:p14="http://schemas.microsoft.com/office/powerpoint/2010/main" val="1615793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Histograms</a:t>
            </a:r>
          </a:p>
          <a:p>
            <a:r>
              <a:rPr lang="en-US" dirty="0" smtClean="0"/>
              <a:t>Custom drawings</a:t>
            </a:r>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6</a:t>
            </a:fld>
            <a:endParaRPr lang="en-US"/>
          </a:p>
        </p:txBody>
      </p:sp>
    </p:spTree>
    <p:extLst>
      <p:ext uri="{BB962C8B-B14F-4D97-AF65-F5344CB8AC3E}">
        <p14:creationId xmlns:p14="http://schemas.microsoft.com/office/powerpoint/2010/main" val="1133600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Histograms</a:t>
            </a:r>
          </a:p>
          <a:p>
            <a:r>
              <a:rPr lang="en-US" dirty="0" smtClean="0"/>
              <a:t>Custom drawings</a:t>
            </a:r>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7</a:t>
            </a:fld>
            <a:endParaRPr lang="en-US"/>
          </a:p>
        </p:txBody>
      </p:sp>
    </p:spTree>
    <p:extLst>
      <p:ext uri="{BB962C8B-B14F-4D97-AF65-F5344CB8AC3E}">
        <p14:creationId xmlns:p14="http://schemas.microsoft.com/office/powerpoint/2010/main" val="3002020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Histograms</a:t>
            </a:r>
          </a:p>
          <a:p>
            <a:r>
              <a:rPr lang="en-US" dirty="0" smtClean="0"/>
              <a:t>Custom drawings</a:t>
            </a:r>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8</a:t>
            </a:fld>
            <a:endParaRPr lang="en-US"/>
          </a:p>
        </p:txBody>
      </p:sp>
    </p:spTree>
    <p:extLst>
      <p:ext uri="{BB962C8B-B14F-4D97-AF65-F5344CB8AC3E}">
        <p14:creationId xmlns:p14="http://schemas.microsoft.com/office/powerpoint/2010/main" val="472461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Histograms</a:t>
            </a:r>
          </a:p>
          <a:p>
            <a:r>
              <a:rPr lang="en-US" dirty="0" smtClean="0"/>
              <a:t>Custom drawings</a:t>
            </a:r>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9</a:t>
            </a:fld>
            <a:endParaRPr lang="en-US"/>
          </a:p>
        </p:txBody>
      </p:sp>
    </p:spTree>
    <p:extLst>
      <p:ext uri="{BB962C8B-B14F-4D97-AF65-F5344CB8AC3E}">
        <p14:creationId xmlns:p14="http://schemas.microsoft.com/office/powerpoint/2010/main" val="999392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17162B-8383-4AA5-A1E2-35F4D23FFD81}" type="datetime1">
              <a:rPr lang="en-US" smtClean="0"/>
              <a:t>7/16/2016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07E3B-F344-49D1-AE97-748858787230}" type="slidenum">
              <a:rPr lang="en-US" smtClean="0"/>
              <a:t>‹#›</a:t>
            </a:fld>
            <a:endParaRPr lang="en-US"/>
          </a:p>
        </p:txBody>
      </p:sp>
    </p:spTree>
    <p:extLst>
      <p:ext uri="{BB962C8B-B14F-4D97-AF65-F5344CB8AC3E}">
        <p14:creationId xmlns:p14="http://schemas.microsoft.com/office/powerpoint/2010/main" val="3029202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D31A1D-0367-4D15-B7D2-44FBD37B6377}" type="datetime1">
              <a:rPr lang="en-US" smtClean="0"/>
              <a:t>7/16/2016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07E3B-F344-49D1-AE97-748858787230}" type="slidenum">
              <a:rPr lang="en-US" smtClean="0"/>
              <a:t>‹#›</a:t>
            </a:fld>
            <a:endParaRPr lang="en-US"/>
          </a:p>
        </p:txBody>
      </p:sp>
    </p:spTree>
    <p:extLst>
      <p:ext uri="{BB962C8B-B14F-4D97-AF65-F5344CB8AC3E}">
        <p14:creationId xmlns:p14="http://schemas.microsoft.com/office/powerpoint/2010/main" val="2886087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1C88BD-77A5-40B4-AB97-42AC59B062F2}" type="datetime1">
              <a:rPr lang="en-US" smtClean="0"/>
              <a:t>7/16/2016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07E3B-F344-49D1-AE97-748858787230}" type="slidenum">
              <a:rPr lang="en-US" smtClean="0"/>
              <a:t>‹#›</a:t>
            </a:fld>
            <a:endParaRPr lang="en-US"/>
          </a:p>
        </p:txBody>
      </p:sp>
    </p:spTree>
    <p:extLst>
      <p:ext uri="{BB962C8B-B14F-4D97-AF65-F5344CB8AC3E}">
        <p14:creationId xmlns:p14="http://schemas.microsoft.com/office/powerpoint/2010/main" val="83207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887003-52C3-4641-9B97-CF757251A3DA}" type="datetime1">
              <a:rPr lang="en-US" smtClean="0"/>
              <a:t>7/16/2016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07E3B-F344-49D1-AE97-748858787230}" type="slidenum">
              <a:rPr lang="en-US" smtClean="0"/>
              <a:t>‹#›</a:t>
            </a:fld>
            <a:endParaRPr lang="en-US"/>
          </a:p>
        </p:txBody>
      </p:sp>
    </p:spTree>
    <p:extLst>
      <p:ext uri="{BB962C8B-B14F-4D97-AF65-F5344CB8AC3E}">
        <p14:creationId xmlns:p14="http://schemas.microsoft.com/office/powerpoint/2010/main" val="4041102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91EC63-5DD5-4609-8101-5B96464B3FEF}" type="datetime1">
              <a:rPr lang="en-US" smtClean="0"/>
              <a:t>7/16/2016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07E3B-F344-49D1-AE97-748858787230}" type="slidenum">
              <a:rPr lang="en-US" smtClean="0"/>
              <a:t>‹#›</a:t>
            </a:fld>
            <a:endParaRPr lang="en-US"/>
          </a:p>
        </p:txBody>
      </p:sp>
    </p:spTree>
    <p:extLst>
      <p:ext uri="{BB962C8B-B14F-4D97-AF65-F5344CB8AC3E}">
        <p14:creationId xmlns:p14="http://schemas.microsoft.com/office/powerpoint/2010/main" val="3971265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D89CA4-3C19-4E72-A0E2-D0DC1DCF27FA}" type="datetime1">
              <a:rPr lang="en-US" smtClean="0"/>
              <a:t>7/16/2016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E07E3B-F344-49D1-AE97-748858787230}" type="slidenum">
              <a:rPr lang="en-US" smtClean="0"/>
              <a:t>‹#›</a:t>
            </a:fld>
            <a:endParaRPr lang="en-US"/>
          </a:p>
        </p:txBody>
      </p:sp>
    </p:spTree>
    <p:extLst>
      <p:ext uri="{BB962C8B-B14F-4D97-AF65-F5344CB8AC3E}">
        <p14:creationId xmlns:p14="http://schemas.microsoft.com/office/powerpoint/2010/main" val="200538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3A504D-F25F-46EB-8941-46D93BE7FF82}" type="datetime1">
              <a:rPr lang="en-US" smtClean="0"/>
              <a:t>7/16/2016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E07E3B-F344-49D1-AE97-748858787230}" type="slidenum">
              <a:rPr lang="en-US" smtClean="0"/>
              <a:t>‹#›</a:t>
            </a:fld>
            <a:endParaRPr lang="en-US"/>
          </a:p>
        </p:txBody>
      </p:sp>
    </p:spTree>
    <p:extLst>
      <p:ext uri="{BB962C8B-B14F-4D97-AF65-F5344CB8AC3E}">
        <p14:creationId xmlns:p14="http://schemas.microsoft.com/office/powerpoint/2010/main" val="2422999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F81CB9-81A9-4CE3-950E-C85847FB67C5}" type="datetime1">
              <a:rPr lang="en-US" smtClean="0"/>
              <a:t>7/16/2016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E07E3B-F344-49D1-AE97-748858787230}" type="slidenum">
              <a:rPr lang="en-US" smtClean="0"/>
              <a:t>‹#›</a:t>
            </a:fld>
            <a:endParaRPr lang="en-US"/>
          </a:p>
        </p:txBody>
      </p:sp>
    </p:spTree>
    <p:extLst>
      <p:ext uri="{BB962C8B-B14F-4D97-AF65-F5344CB8AC3E}">
        <p14:creationId xmlns:p14="http://schemas.microsoft.com/office/powerpoint/2010/main" val="1779219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1A24F1-AE9F-4CB0-A311-4E3692F3F4F5}" type="datetime1">
              <a:rPr lang="en-US" smtClean="0"/>
              <a:t>7/16/2016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E07E3B-F344-49D1-AE97-748858787230}" type="slidenum">
              <a:rPr lang="en-US" smtClean="0"/>
              <a:t>‹#›</a:t>
            </a:fld>
            <a:endParaRPr lang="en-US"/>
          </a:p>
        </p:txBody>
      </p:sp>
    </p:spTree>
    <p:extLst>
      <p:ext uri="{BB962C8B-B14F-4D97-AF65-F5344CB8AC3E}">
        <p14:creationId xmlns:p14="http://schemas.microsoft.com/office/powerpoint/2010/main" val="386298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8686DF-58AE-4904-A1C4-78B186FD439B}" type="datetime1">
              <a:rPr lang="en-US" smtClean="0"/>
              <a:t>7/16/2016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E07E3B-F344-49D1-AE97-748858787230}" type="slidenum">
              <a:rPr lang="en-US" smtClean="0"/>
              <a:t>‹#›</a:t>
            </a:fld>
            <a:endParaRPr lang="en-US"/>
          </a:p>
        </p:txBody>
      </p:sp>
    </p:spTree>
    <p:extLst>
      <p:ext uri="{BB962C8B-B14F-4D97-AF65-F5344CB8AC3E}">
        <p14:creationId xmlns:p14="http://schemas.microsoft.com/office/powerpoint/2010/main" val="426142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32AA5B-55D5-4FCB-B7B0-FE2FEEFFC237}" type="datetime1">
              <a:rPr lang="en-US" smtClean="0"/>
              <a:t>7/16/2016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E07E3B-F344-49D1-AE97-748858787230}" type="slidenum">
              <a:rPr lang="en-US" smtClean="0"/>
              <a:t>‹#›</a:t>
            </a:fld>
            <a:endParaRPr lang="en-US"/>
          </a:p>
        </p:txBody>
      </p:sp>
    </p:spTree>
    <p:extLst>
      <p:ext uri="{BB962C8B-B14F-4D97-AF65-F5344CB8AC3E}">
        <p14:creationId xmlns:p14="http://schemas.microsoft.com/office/powerpoint/2010/main" val="3921353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4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4BC69E-0C1A-40DE-B8B8-A64AF26E0DF6}" type="datetime1">
              <a:rPr lang="en-US" smtClean="0"/>
              <a:t>7/16/2016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E07E3B-F344-49D1-AE97-748858787230}" type="slidenum">
              <a:rPr lang="en-US" smtClean="0"/>
              <a:t>‹#›</a:t>
            </a:fld>
            <a:endParaRPr lang="en-US"/>
          </a:p>
        </p:txBody>
      </p:sp>
    </p:spTree>
    <p:extLst>
      <p:ext uri="{BB962C8B-B14F-4D97-AF65-F5344CB8AC3E}">
        <p14:creationId xmlns:p14="http://schemas.microsoft.com/office/powerpoint/2010/main" val="4265943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emis.matem.unam.mx/journals/EJC/Surveys/ds5/VennEJC.html"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effectLst>
            <a:glow rad="292100">
              <a:schemeClr val="tx1"/>
            </a:glow>
          </a:effectLst>
        </p:spPr>
        <p:txBody>
          <a:bodyPr>
            <a:normAutofit fontScale="90000"/>
          </a:bodyPr>
          <a:lstStyle/>
          <a:p>
            <a:r>
              <a:rPr lang="en-US" b="1" dirty="0">
                <a:solidFill>
                  <a:schemeClr val="accent2">
                    <a:lumMod val="75000"/>
                  </a:schemeClr>
                </a:solidFill>
                <a:effectLst>
                  <a:glow rad="127000">
                    <a:schemeClr val="tx1"/>
                  </a:glow>
                </a:effectLst>
              </a:rPr>
              <a:t>Automatic Grading of </a:t>
            </a:r>
            <a:r>
              <a:rPr lang="en-US" b="1" dirty="0" smtClean="0">
                <a:solidFill>
                  <a:schemeClr val="accent2">
                    <a:lumMod val="75000"/>
                  </a:schemeClr>
                </a:solidFill>
                <a:effectLst>
                  <a:glow rad="127000">
                    <a:schemeClr val="tx1"/>
                  </a:glow>
                </a:effectLst>
              </a:rPr>
              <a:t>Mathematical Drawings from O/L Exam Answers</a:t>
            </a:r>
            <a:endParaRPr lang="en-US" b="1" dirty="0">
              <a:solidFill>
                <a:schemeClr val="accent2">
                  <a:lumMod val="75000"/>
                </a:schemeClr>
              </a:solidFill>
              <a:effectLst>
                <a:glow rad="127000">
                  <a:schemeClr val="tx1"/>
                </a:glow>
              </a:effectLst>
            </a:endParaRPr>
          </a:p>
        </p:txBody>
      </p:sp>
      <p:sp>
        <p:nvSpPr>
          <p:cNvPr id="3" name="Subtitle 2"/>
          <p:cNvSpPr>
            <a:spLocks noGrp="1"/>
          </p:cNvSpPr>
          <p:nvPr>
            <p:ph type="subTitle" idx="1"/>
          </p:nvPr>
        </p:nvSpPr>
        <p:spPr/>
        <p:txBody>
          <a:bodyPr/>
          <a:lstStyle/>
          <a:p>
            <a:r>
              <a:rPr lang="en-US" dirty="0" smtClean="0"/>
              <a:t>Diunuge Buddhika Wijesinghe</a:t>
            </a:r>
          </a:p>
          <a:p>
            <a:r>
              <a:rPr lang="en-US" dirty="0" smtClean="0"/>
              <a:t>Supervisors: Dr. Surangika </a:t>
            </a:r>
            <a:r>
              <a:rPr lang="en-US" dirty="0" err="1" smtClean="0"/>
              <a:t>Ranathunga</a:t>
            </a:r>
            <a:r>
              <a:rPr lang="en-US" dirty="0" smtClean="0"/>
              <a:t>, Prof. Gihan Dias</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1</a:t>
            </a:fld>
            <a:endParaRPr lang="en-US"/>
          </a:p>
        </p:txBody>
      </p:sp>
    </p:spTree>
    <p:extLst>
      <p:ext uri="{BB962C8B-B14F-4D97-AF65-F5344CB8AC3E}">
        <p14:creationId xmlns:p14="http://schemas.microsoft.com/office/powerpoint/2010/main" val="16726424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Objectives</a:t>
            </a:r>
            <a:endParaRPr lang="en-US" b="1" dirty="0">
              <a:solidFill>
                <a:schemeClr val="accent2">
                  <a:lumMod val="75000"/>
                </a:schemeClr>
              </a:solidFill>
            </a:endParaRPr>
          </a:p>
        </p:txBody>
      </p:sp>
      <p:sp>
        <p:nvSpPr>
          <p:cNvPr id="3" name="Content Placeholder 2"/>
          <p:cNvSpPr>
            <a:spLocks noGrp="1"/>
          </p:cNvSpPr>
          <p:nvPr>
            <p:ph idx="1"/>
          </p:nvPr>
        </p:nvSpPr>
        <p:spPr/>
        <p:txBody>
          <a:bodyPr>
            <a:normAutofit/>
          </a:bodyPr>
          <a:lstStyle/>
          <a:p>
            <a:r>
              <a:rPr lang="en-US" sz="3200" dirty="0" smtClean="0"/>
              <a:t>Identify and </a:t>
            </a:r>
            <a:r>
              <a:rPr lang="en-US" sz="3200" b="1" dirty="0" smtClean="0"/>
              <a:t>parse</a:t>
            </a:r>
            <a:r>
              <a:rPr lang="en-US" sz="3200" dirty="0" smtClean="0"/>
              <a:t> diagrams which provided as answers in O/L mathematics</a:t>
            </a:r>
          </a:p>
          <a:p>
            <a:r>
              <a:rPr lang="en-US" sz="3200" b="1" dirty="0" smtClean="0"/>
              <a:t>Evaluate</a:t>
            </a:r>
            <a:r>
              <a:rPr lang="en-US" sz="3200" dirty="0" smtClean="0"/>
              <a:t> the given answers with respect to marking scheme</a:t>
            </a:r>
          </a:p>
          <a:p>
            <a:r>
              <a:rPr lang="en-US" sz="3200" dirty="0" smtClean="0"/>
              <a:t>Provide </a:t>
            </a:r>
            <a:r>
              <a:rPr lang="en-US" sz="3200" b="1" dirty="0" smtClean="0"/>
              <a:t>feedback</a:t>
            </a:r>
            <a:r>
              <a:rPr lang="en-US" sz="3200" dirty="0" smtClean="0"/>
              <a:t> to the student</a:t>
            </a:r>
            <a:endParaRPr lang="en-US" sz="3200" dirty="0"/>
          </a:p>
        </p:txBody>
      </p:sp>
      <p:sp>
        <p:nvSpPr>
          <p:cNvPr id="4" name="Slide Number Placeholder 3"/>
          <p:cNvSpPr>
            <a:spLocks noGrp="1"/>
          </p:cNvSpPr>
          <p:nvPr>
            <p:ph type="sldNum" sz="quarter" idx="12"/>
          </p:nvPr>
        </p:nvSpPr>
        <p:spPr/>
        <p:txBody>
          <a:bodyPr/>
          <a:lstStyle/>
          <a:p>
            <a:fld id="{2EE07E3B-F344-49D1-AE97-748858787230}" type="slidenum">
              <a:rPr lang="en-US" smtClean="0"/>
              <a:t>10</a:t>
            </a:fld>
            <a:endParaRPr lang="en-US"/>
          </a:p>
        </p:txBody>
      </p:sp>
    </p:spTree>
    <p:extLst>
      <p:ext uri="{BB962C8B-B14F-4D97-AF65-F5344CB8AC3E}">
        <p14:creationId xmlns:p14="http://schemas.microsoft.com/office/powerpoint/2010/main" val="19346537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Research Scope</a:t>
            </a:r>
            <a:endParaRPr lang="en-US" b="1" dirty="0">
              <a:solidFill>
                <a:schemeClr val="accent2">
                  <a:lumMod val="75000"/>
                </a:schemeClr>
              </a:solidFill>
            </a:endParaRPr>
          </a:p>
        </p:txBody>
      </p:sp>
      <p:sp>
        <p:nvSpPr>
          <p:cNvPr id="3" name="Content Placeholder 2"/>
          <p:cNvSpPr>
            <a:spLocks noGrp="1"/>
          </p:cNvSpPr>
          <p:nvPr>
            <p:ph idx="1"/>
          </p:nvPr>
        </p:nvSpPr>
        <p:spPr/>
        <p:txBody>
          <a:bodyPr>
            <a:normAutofit/>
          </a:bodyPr>
          <a:lstStyle/>
          <a:p>
            <a:r>
              <a:rPr lang="en-US" sz="3200" b="1" dirty="0" smtClean="0"/>
              <a:t>Parse</a:t>
            </a:r>
            <a:r>
              <a:rPr lang="en-US" sz="3200" dirty="0" smtClean="0"/>
              <a:t> Mathematical Drawings appearing in O/L context which are Vector Images </a:t>
            </a:r>
          </a:p>
          <a:p>
            <a:pPr lvl="1"/>
            <a:r>
              <a:rPr lang="en-US" sz="2800" dirty="0" smtClean="0"/>
              <a:t>Venn Diagrams</a:t>
            </a:r>
          </a:p>
          <a:p>
            <a:pPr lvl="1"/>
            <a:r>
              <a:rPr lang="en-US" sz="2800" dirty="0" smtClean="0"/>
              <a:t>Cartesian Graphs</a:t>
            </a:r>
          </a:p>
          <a:p>
            <a:pPr lvl="1"/>
            <a:r>
              <a:rPr lang="en-US" sz="2800" dirty="0" smtClean="0"/>
              <a:t>Geometrical Drawings</a:t>
            </a:r>
          </a:p>
          <a:p>
            <a:r>
              <a:rPr lang="en-US" sz="3200" dirty="0" smtClean="0"/>
              <a:t>Develop </a:t>
            </a:r>
            <a:r>
              <a:rPr lang="en-US" sz="3200" b="1" dirty="0" smtClean="0"/>
              <a:t>Automatic Evaluation Method</a:t>
            </a:r>
            <a:r>
              <a:rPr lang="en-US" sz="3200" dirty="0" smtClean="0"/>
              <a:t> for above diagrams</a:t>
            </a:r>
          </a:p>
          <a:p>
            <a:r>
              <a:rPr lang="en-US" sz="3200" dirty="0" smtClean="0"/>
              <a:t>Develop a </a:t>
            </a:r>
            <a:r>
              <a:rPr lang="en-US" sz="3200" b="1" dirty="0" smtClean="0"/>
              <a:t>Feedback</a:t>
            </a:r>
            <a:r>
              <a:rPr lang="en-US" sz="3200" dirty="0" smtClean="0"/>
              <a:t> System</a:t>
            </a:r>
            <a:endParaRPr lang="en-US" sz="3200" dirty="0"/>
          </a:p>
        </p:txBody>
      </p:sp>
      <p:sp>
        <p:nvSpPr>
          <p:cNvPr id="4" name="Slide Number Placeholder 3"/>
          <p:cNvSpPr>
            <a:spLocks noGrp="1"/>
          </p:cNvSpPr>
          <p:nvPr>
            <p:ph type="sldNum" sz="quarter" idx="12"/>
          </p:nvPr>
        </p:nvSpPr>
        <p:spPr/>
        <p:txBody>
          <a:bodyPr/>
          <a:lstStyle/>
          <a:p>
            <a:fld id="{2EE07E3B-F344-49D1-AE97-748858787230}" type="slidenum">
              <a:rPr lang="en-US" smtClean="0"/>
              <a:t>11</a:t>
            </a:fld>
            <a:endParaRPr lang="en-US"/>
          </a:p>
        </p:txBody>
      </p:sp>
    </p:spTree>
    <p:extLst>
      <p:ext uri="{BB962C8B-B14F-4D97-AF65-F5344CB8AC3E}">
        <p14:creationId xmlns:p14="http://schemas.microsoft.com/office/powerpoint/2010/main" val="42885302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a:t>
            </a:r>
            <a:endParaRPr lang="en-US" dirty="0"/>
          </a:p>
        </p:txBody>
      </p:sp>
      <p:sp>
        <p:nvSpPr>
          <p:cNvPr id="3" name="Content Placeholder 2"/>
          <p:cNvSpPr>
            <a:spLocks noGrp="1"/>
          </p:cNvSpPr>
          <p:nvPr>
            <p:ph idx="1"/>
          </p:nvPr>
        </p:nvSpPr>
        <p:spPr>
          <a:xfrm>
            <a:off x="838200" y="1484966"/>
            <a:ext cx="10515600" cy="4351338"/>
          </a:xfrm>
        </p:spPr>
        <p:txBody>
          <a:bodyPr/>
          <a:lstStyle/>
          <a:p>
            <a:r>
              <a:rPr lang="en-US" dirty="0"/>
              <a:t>F</a:t>
            </a:r>
            <a:r>
              <a:rPr lang="en-US" dirty="0" smtClean="0"/>
              <a:t>irst progress review</a:t>
            </a:r>
          </a:p>
          <a:p>
            <a:pPr lvl="1"/>
            <a:r>
              <a:rPr lang="en-US" dirty="0" smtClean="0"/>
              <a:t>Literature Review of Venn Diagrams</a:t>
            </a:r>
          </a:p>
          <a:p>
            <a:pPr lvl="1"/>
            <a:r>
              <a:rPr lang="en-US" dirty="0" smtClean="0"/>
              <a:t>Venn Diagram Parsing</a:t>
            </a:r>
          </a:p>
          <a:p>
            <a:r>
              <a:rPr lang="en-US" dirty="0" smtClean="0"/>
              <a:t>2</a:t>
            </a:r>
            <a:r>
              <a:rPr lang="en-US" baseline="30000" dirty="0" smtClean="0"/>
              <a:t>nd</a:t>
            </a:r>
            <a:r>
              <a:rPr lang="en-US" dirty="0" smtClean="0"/>
              <a:t> Progress Review</a:t>
            </a:r>
          </a:p>
          <a:p>
            <a:pPr lvl="1"/>
            <a:r>
              <a:rPr lang="en-US" dirty="0" smtClean="0"/>
              <a:t>Venn Diagram Assessment</a:t>
            </a:r>
          </a:p>
          <a:p>
            <a:pPr lvl="1"/>
            <a:r>
              <a:rPr lang="en-US" dirty="0" smtClean="0"/>
              <a:t>Cartesian Diagram Parsing</a:t>
            </a:r>
          </a:p>
          <a:p>
            <a:pPr lvl="1"/>
            <a:r>
              <a:rPr lang="en-US" dirty="0" smtClean="0"/>
              <a:t>Cartesian Diagram Assessment</a:t>
            </a:r>
          </a:p>
          <a:p>
            <a:pPr lvl="1"/>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12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636862078"/>
              </p:ext>
            </p:extLst>
          </p:nvPr>
        </p:nvGraphicFramePr>
        <p:xfrm>
          <a:off x="1292296" y="4841084"/>
          <a:ext cx="9383151" cy="1730326"/>
        </p:xfrm>
        <a:graphic>
          <a:graphicData uri="http://schemas.openxmlformats.org/drawingml/2006/table">
            <a:tbl>
              <a:tblPr firstRow="1" bandRow="1">
                <a:tableStyleId>{5C22544A-7EE6-4342-B048-85BDC9FD1C3A}</a:tableStyleId>
              </a:tblPr>
              <a:tblGrid>
                <a:gridCol w="3127717"/>
                <a:gridCol w="3127717"/>
                <a:gridCol w="3127717"/>
              </a:tblGrid>
              <a:tr h="428122">
                <a:tc>
                  <a:txBody>
                    <a:bodyPr/>
                    <a:lstStyle/>
                    <a:p>
                      <a:r>
                        <a:rPr lang="en-US" dirty="0" smtClean="0"/>
                        <a:t>Diagram Type</a:t>
                      </a:r>
                      <a:endParaRPr lang="en-US" dirty="0"/>
                    </a:p>
                  </a:txBody>
                  <a:tcPr/>
                </a:tc>
                <a:tc>
                  <a:txBody>
                    <a:bodyPr/>
                    <a:lstStyle/>
                    <a:p>
                      <a:r>
                        <a:rPr lang="en-US" dirty="0" smtClean="0"/>
                        <a:t>Parsing</a:t>
                      </a:r>
                      <a:endParaRPr lang="en-US" dirty="0"/>
                    </a:p>
                  </a:txBody>
                  <a:tcPr/>
                </a:tc>
                <a:tc>
                  <a:txBody>
                    <a:bodyPr/>
                    <a:lstStyle/>
                    <a:p>
                      <a:r>
                        <a:rPr lang="en-US" dirty="0" smtClean="0"/>
                        <a:t>Evaluation &amp; Feedback</a:t>
                      </a:r>
                      <a:endParaRPr lang="en-US" dirty="0"/>
                    </a:p>
                  </a:txBody>
                  <a:tcPr/>
                </a:tc>
              </a:tr>
              <a:tr h="434068">
                <a:tc>
                  <a:txBody>
                    <a:bodyPr/>
                    <a:lstStyle/>
                    <a:p>
                      <a:r>
                        <a:rPr lang="en-US" dirty="0" smtClean="0"/>
                        <a:t>Venn</a:t>
                      </a:r>
                      <a:endParaRPr lang="en-US" dirty="0"/>
                    </a:p>
                  </a:txBody>
                  <a:tcPr/>
                </a:tc>
                <a:tc>
                  <a:txBody>
                    <a:bodyPr/>
                    <a:lstStyle/>
                    <a:p>
                      <a:r>
                        <a:rPr lang="en-US" dirty="0" smtClean="0">
                          <a:solidFill>
                            <a:schemeClr val="tx2"/>
                          </a:solidFill>
                        </a:rPr>
                        <a:t>Completed</a:t>
                      </a:r>
                      <a:endParaRPr lang="en-US" dirty="0">
                        <a:solidFill>
                          <a:schemeClr val="tx2"/>
                        </a:solidFill>
                      </a:endParaRPr>
                    </a:p>
                  </a:txBody>
                  <a:tcPr/>
                </a:tc>
                <a:tc>
                  <a:txBody>
                    <a:bodyPr/>
                    <a:lstStyle/>
                    <a:p>
                      <a:r>
                        <a:rPr lang="en-US" dirty="0" smtClean="0">
                          <a:solidFill>
                            <a:schemeClr val="accent6"/>
                          </a:solidFill>
                        </a:rPr>
                        <a:t>Completed</a:t>
                      </a:r>
                      <a:endParaRPr lang="en-US" dirty="0">
                        <a:solidFill>
                          <a:schemeClr val="accent6"/>
                        </a:solidFill>
                      </a:endParaRPr>
                    </a:p>
                  </a:txBody>
                  <a:tcPr/>
                </a:tc>
              </a:tr>
              <a:tr h="434068">
                <a:tc>
                  <a:txBody>
                    <a:bodyPr/>
                    <a:lstStyle/>
                    <a:p>
                      <a:r>
                        <a:rPr lang="en-US" dirty="0" smtClean="0"/>
                        <a:t>Cartesian</a:t>
                      </a:r>
                      <a:endParaRPr lang="en-US" dirty="0"/>
                    </a:p>
                  </a:txBody>
                  <a:tcPr/>
                </a:tc>
                <a:tc>
                  <a:txBody>
                    <a:bodyPr/>
                    <a:lstStyle/>
                    <a:p>
                      <a:r>
                        <a:rPr lang="en-US" dirty="0" smtClean="0">
                          <a:solidFill>
                            <a:schemeClr val="accent6"/>
                          </a:solidFill>
                        </a:rPr>
                        <a:t>Completed</a:t>
                      </a:r>
                      <a:endParaRPr lang="en-US" dirty="0">
                        <a:solidFill>
                          <a:schemeClr val="accent6"/>
                        </a:solidFill>
                      </a:endParaRPr>
                    </a:p>
                  </a:txBody>
                  <a:tcPr/>
                </a:tc>
                <a:tc>
                  <a:txBody>
                    <a:bodyPr/>
                    <a:lstStyle/>
                    <a:p>
                      <a:r>
                        <a:rPr lang="en-US" dirty="0" smtClean="0">
                          <a:solidFill>
                            <a:schemeClr val="accent6"/>
                          </a:solidFill>
                        </a:rPr>
                        <a:t>Started, Not Completed</a:t>
                      </a:r>
                      <a:endParaRPr lang="en-US" dirty="0">
                        <a:solidFill>
                          <a:schemeClr val="accent6"/>
                        </a:solidFill>
                      </a:endParaRPr>
                    </a:p>
                  </a:txBody>
                  <a:tcPr/>
                </a:tc>
              </a:tr>
              <a:tr h="434068">
                <a:tc>
                  <a:txBody>
                    <a:bodyPr/>
                    <a:lstStyle/>
                    <a:p>
                      <a:r>
                        <a:rPr lang="en-US" dirty="0" smtClean="0"/>
                        <a:t>Geometric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75000"/>
                            </a:schemeClr>
                          </a:solidFill>
                        </a:rPr>
                        <a:t>Not Started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75000"/>
                            </a:schemeClr>
                          </a:solidFill>
                        </a:rPr>
                        <a:t>Not Started</a:t>
                      </a:r>
                    </a:p>
                  </a:txBody>
                  <a:tcPr/>
                </a:tc>
              </a:tr>
            </a:tbl>
          </a:graphicData>
        </a:graphic>
      </p:graphicFrame>
    </p:spTree>
    <p:extLst>
      <p:ext uri="{BB962C8B-B14F-4D97-AF65-F5344CB8AC3E}">
        <p14:creationId xmlns:p14="http://schemas.microsoft.com/office/powerpoint/2010/main" val="2837814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Literature Review</a:t>
            </a:r>
            <a:endParaRPr lang="en-US" b="1" dirty="0">
              <a:solidFill>
                <a:schemeClr val="accent2">
                  <a:lumMod val="75000"/>
                </a:schemeClr>
              </a:solidFill>
            </a:endParaRPr>
          </a:p>
        </p:txBody>
      </p:sp>
      <p:sp>
        <p:nvSpPr>
          <p:cNvPr id="3" name="Content Placeholder 2"/>
          <p:cNvSpPr>
            <a:spLocks noGrp="1"/>
          </p:cNvSpPr>
          <p:nvPr>
            <p:ph idx="1"/>
          </p:nvPr>
        </p:nvSpPr>
        <p:spPr/>
        <p:txBody>
          <a:bodyPr/>
          <a:lstStyle/>
          <a:p>
            <a:r>
              <a:rPr lang="en-US" dirty="0" err="1" smtClean="0"/>
              <a:t>Futrelle</a:t>
            </a:r>
            <a:r>
              <a:rPr lang="en-US" dirty="0" smtClean="0"/>
              <a:t> et al.(1992,1995)[1,2] presented a </a:t>
            </a:r>
            <a:r>
              <a:rPr lang="en-US" b="1" dirty="0" smtClean="0"/>
              <a:t>diagram understanding system</a:t>
            </a:r>
            <a:r>
              <a:rPr lang="en-US" dirty="0" smtClean="0"/>
              <a:t> based on graphics constraint grammars to recognize x-y data graphs and gene diagrams</a:t>
            </a:r>
          </a:p>
          <a:p>
            <a:pPr lvl="1"/>
            <a:r>
              <a:rPr lang="en-US" dirty="0" smtClean="0"/>
              <a:t>Biological Knowledge Laboratory, Northeastern University </a:t>
            </a:r>
          </a:p>
          <a:p>
            <a:pPr lvl="1"/>
            <a:r>
              <a:rPr lang="en-US" dirty="0" smtClean="0"/>
              <a:t>Handled Raster Images</a:t>
            </a:r>
          </a:p>
          <a:p>
            <a:pPr lvl="1"/>
            <a:r>
              <a:rPr lang="en-US" dirty="0" smtClean="0"/>
              <a:t>Proposed a </a:t>
            </a:r>
            <a:r>
              <a:rPr lang="en-US" b="1" dirty="0" smtClean="0"/>
              <a:t>constraint based grammar </a:t>
            </a:r>
            <a:r>
              <a:rPr lang="en-US" dirty="0" smtClean="0"/>
              <a:t>for parsing</a:t>
            </a:r>
          </a:p>
          <a:p>
            <a:pPr lvl="1"/>
            <a:r>
              <a:rPr lang="en-US" dirty="0" smtClean="0"/>
              <a:t>Discussed efficient parsing of graphs</a:t>
            </a:r>
          </a:p>
          <a:p>
            <a:pPr lvl="2"/>
            <a:r>
              <a:rPr lang="en-US" dirty="0" smtClean="0"/>
              <a:t>Spatial Indexing for efficient parsing</a:t>
            </a:r>
          </a:p>
          <a:p>
            <a:pPr lvl="1"/>
            <a:r>
              <a:rPr lang="en-US" dirty="0" smtClean="0"/>
              <a:t>Experimented only for </a:t>
            </a:r>
            <a:r>
              <a:rPr lang="en-US" b="1" dirty="0" smtClean="0"/>
              <a:t>x-y graphs </a:t>
            </a:r>
            <a:r>
              <a:rPr lang="en-US" dirty="0" smtClean="0"/>
              <a:t>and </a:t>
            </a:r>
            <a:r>
              <a:rPr lang="en-US" b="1" dirty="0" smtClean="0"/>
              <a:t>gene diagrams</a:t>
            </a:r>
            <a:r>
              <a:rPr lang="en-US" dirty="0" smtClean="0">
                <a:solidFill>
                  <a:srgbClr val="FF0000"/>
                </a:solidFill>
              </a:rPr>
              <a:t/>
            </a:r>
            <a:br>
              <a:rPr lang="en-US" dirty="0" smtClean="0">
                <a:solidFill>
                  <a:srgbClr val="FF0000"/>
                </a:solidFill>
              </a:rPr>
            </a:br>
            <a:endParaRPr lang="en-US" dirty="0" smtClean="0">
              <a:solidFill>
                <a:srgbClr val="FF0000"/>
              </a:solidFill>
            </a:endParaRPr>
          </a:p>
        </p:txBody>
      </p:sp>
      <p:sp>
        <p:nvSpPr>
          <p:cNvPr id="4" name="Slide Number Placeholder 3"/>
          <p:cNvSpPr>
            <a:spLocks noGrp="1"/>
          </p:cNvSpPr>
          <p:nvPr>
            <p:ph type="sldNum" sz="quarter" idx="12"/>
          </p:nvPr>
        </p:nvSpPr>
        <p:spPr/>
        <p:txBody>
          <a:bodyPr/>
          <a:lstStyle/>
          <a:p>
            <a:fld id="{2EE07E3B-F344-49D1-AE97-748858787230}" type="slidenum">
              <a:rPr lang="en-US" smtClean="0"/>
              <a:t>13</a:t>
            </a:fld>
            <a:endParaRPr lang="en-US"/>
          </a:p>
        </p:txBody>
      </p:sp>
    </p:spTree>
    <p:extLst>
      <p:ext uri="{BB962C8B-B14F-4D97-AF65-F5344CB8AC3E}">
        <p14:creationId xmlns:p14="http://schemas.microsoft.com/office/powerpoint/2010/main" val="10631822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Literature Review Contd.</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14</a:t>
            </a:fld>
            <a:endParaRPr lang="en-US"/>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7514" y="2065478"/>
            <a:ext cx="4235825" cy="343777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4807" y="2020489"/>
            <a:ext cx="4123148" cy="3437770"/>
          </a:xfrm>
          <a:prstGeom prst="rect">
            <a:avLst/>
          </a:prstGeom>
        </p:spPr>
      </p:pic>
      <p:sp>
        <p:nvSpPr>
          <p:cNvPr id="7" name="Content Placeholder 4"/>
          <p:cNvSpPr txBox="1">
            <a:spLocks/>
          </p:cNvSpPr>
          <p:nvPr/>
        </p:nvSpPr>
        <p:spPr>
          <a:xfrm>
            <a:off x="2759612" y="6100239"/>
            <a:ext cx="7222588" cy="6212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smtClean="0"/>
              <a:t>A diagram with 24 lines in the a-e portion which yields two X-Tick structures, XT1 and XT2. according to the grammar</a:t>
            </a:r>
            <a:endParaRPr lang="en-US" sz="2000" dirty="0"/>
          </a:p>
        </p:txBody>
      </p:sp>
    </p:spTree>
    <p:extLst>
      <p:ext uri="{BB962C8B-B14F-4D97-AF65-F5344CB8AC3E}">
        <p14:creationId xmlns:p14="http://schemas.microsoft.com/office/powerpoint/2010/main" val="42624350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Literature Review Contd.</a:t>
            </a:r>
            <a:endParaRPr lang="en-US" b="1" dirty="0">
              <a:solidFill>
                <a:schemeClr val="accent2">
                  <a:lumMod val="75000"/>
                </a:schemeClr>
              </a:solidFill>
            </a:endParaRPr>
          </a:p>
        </p:txBody>
      </p:sp>
      <p:sp>
        <p:nvSpPr>
          <p:cNvPr id="3" name="Content Placeholder 2"/>
          <p:cNvSpPr>
            <a:spLocks noGrp="1"/>
          </p:cNvSpPr>
          <p:nvPr>
            <p:ph idx="1"/>
          </p:nvPr>
        </p:nvSpPr>
        <p:spPr>
          <a:xfrm>
            <a:off x="838200" y="1690688"/>
            <a:ext cx="10515600" cy="4692183"/>
          </a:xfrm>
        </p:spPr>
        <p:txBody>
          <a:bodyPr>
            <a:normAutofit lnSpcReduction="10000"/>
          </a:bodyPr>
          <a:lstStyle/>
          <a:p>
            <a:r>
              <a:rPr lang="en-US" dirty="0" err="1" smtClean="0"/>
              <a:t>Futrelle</a:t>
            </a:r>
            <a:r>
              <a:rPr lang="en-US" dirty="0" smtClean="0"/>
              <a:t> (1999)[3] discussed the </a:t>
            </a:r>
            <a:r>
              <a:rPr lang="en-US" b="1" dirty="0" smtClean="0"/>
              <a:t>ambiguity theory of visual languages </a:t>
            </a:r>
            <a:r>
              <a:rPr lang="en-US" dirty="0" smtClean="0"/>
              <a:t>and it’s role in diagram parsing</a:t>
            </a:r>
          </a:p>
          <a:p>
            <a:pPr lvl="1"/>
            <a:r>
              <a:rPr lang="en-US" dirty="0" smtClean="0"/>
              <a:t>Whenever broad coverage grammars are built to parse a wide range of objects, the grammars will over-generate, giving multiple parses, introducing ambiguities</a:t>
            </a:r>
          </a:p>
          <a:p>
            <a:pPr lvl="1"/>
            <a:r>
              <a:rPr lang="en-US" dirty="0" smtClean="0"/>
              <a:t>Common Ambiguities</a:t>
            </a:r>
          </a:p>
          <a:p>
            <a:pPr lvl="2"/>
            <a:r>
              <a:rPr lang="en-US" dirty="0" smtClean="0"/>
              <a:t>Lexical ambiguity</a:t>
            </a:r>
          </a:p>
          <a:p>
            <a:pPr lvl="2"/>
            <a:r>
              <a:rPr lang="en-US" dirty="0" smtClean="0">
                <a:solidFill>
                  <a:schemeClr val="accent2">
                    <a:lumMod val="50000"/>
                  </a:schemeClr>
                </a:solidFill>
              </a:rPr>
              <a:t>Attachment ambiguity</a:t>
            </a:r>
          </a:p>
          <a:p>
            <a:pPr lvl="2"/>
            <a:r>
              <a:rPr lang="en-US" dirty="0" smtClean="0">
                <a:solidFill>
                  <a:schemeClr val="accent2">
                    <a:lumMod val="50000"/>
                  </a:schemeClr>
                </a:solidFill>
              </a:rPr>
              <a:t>Gaps</a:t>
            </a:r>
          </a:p>
          <a:p>
            <a:pPr lvl="2"/>
            <a:r>
              <a:rPr lang="en-US" dirty="0" smtClean="0"/>
              <a:t>Analytic ambiguities</a:t>
            </a:r>
          </a:p>
          <a:p>
            <a:pPr lvl="3"/>
            <a:r>
              <a:rPr lang="en-US" dirty="0" smtClean="0">
                <a:solidFill>
                  <a:schemeClr val="accent2">
                    <a:lumMod val="50000"/>
                  </a:schemeClr>
                </a:solidFill>
              </a:rPr>
              <a:t>Role determination</a:t>
            </a:r>
          </a:p>
          <a:p>
            <a:pPr lvl="3"/>
            <a:r>
              <a:rPr lang="en-US" dirty="0" smtClean="0"/>
              <a:t>Composition</a:t>
            </a:r>
          </a:p>
          <a:p>
            <a:pPr lvl="4"/>
            <a:r>
              <a:rPr lang="en-US" dirty="0" smtClean="0">
                <a:solidFill>
                  <a:schemeClr val="accent2">
                    <a:lumMod val="50000"/>
                  </a:schemeClr>
                </a:solidFill>
              </a:rPr>
              <a:t>Segmentation</a:t>
            </a:r>
            <a:r>
              <a:rPr lang="en-US" dirty="0" smtClean="0"/>
              <a:t> &amp; Occlusion</a:t>
            </a:r>
            <a:r>
              <a:rPr lang="en-US" dirty="0" smtClean="0">
                <a:solidFill>
                  <a:srgbClr val="FF0000"/>
                </a:solidFill>
              </a:rPr>
              <a:t/>
            </a:r>
            <a:br>
              <a:rPr lang="en-US" dirty="0" smtClean="0">
                <a:solidFill>
                  <a:srgbClr val="FF0000"/>
                </a:solidFill>
              </a:rPr>
            </a:br>
            <a:endParaRPr lang="en-US" dirty="0" smtClean="0">
              <a:solidFill>
                <a:srgbClr val="FF0000"/>
              </a:solidFill>
            </a:endParaRPr>
          </a:p>
        </p:txBody>
      </p:sp>
      <p:sp>
        <p:nvSpPr>
          <p:cNvPr id="4" name="Slide Number Placeholder 3"/>
          <p:cNvSpPr>
            <a:spLocks noGrp="1"/>
          </p:cNvSpPr>
          <p:nvPr>
            <p:ph type="sldNum" sz="quarter" idx="12"/>
          </p:nvPr>
        </p:nvSpPr>
        <p:spPr/>
        <p:txBody>
          <a:bodyPr/>
          <a:lstStyle/>
          <a:p>
            <a:fld id="{2EE07E3B-F344-49D1-AE97-748858787230}" type="slidenum">
              <a:rPr lang="en-US" smtClean="0"/>
              <a:t>15</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4820" y="3154827"/>
            <a:ext cx="3713746" cy="3242158"/>
          </a:xfrm>
          <a:prstGeom prst="rect">
            <a:avLst/>
          </a:prstGeom>
        </p:spPr>
      </p:pic>
    </p:spTree>
    <p:extLst>
      <p:ext uri="{BB962C8B-B14F-4D97-AF65-F5344CB8AC3E}">
        <p14:creationId xmlns:p14="http://schemas.microsoft.com/office/powerpoint/2010/main" val="21857419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Literature Review Contd.</a:t>
            </a:r>
            <a:endParaRPr lang="en-US" dirty="0"/>
          </a:p>
        </p:txBody>
      </p:sp>
      <p:sp>
        <p:nvSpPr>
          <p:cNvPr id="3" name="Content Placeholder 2"/>
          <p:cNvSpPr>
            <a:spLocks noGrp="1"/>
          </p:cNvSpPr>
          <p:nvPr>
            <p:ph idx="1"/>
          </p:nvPr>
        </p:nvSpPr>
        <p:spPr/>
        <p:txBody>
          <a:bodyPr/>
          <a:lstStyle/>
          <a:p>
            <a:r>
              <a:rPr lang="en-US" dirty="0" smtClean="0"/>
              <a:t>Huang and Tan(2005,2007)[4,5] proposed a model-based approach for recognizing several commonly used types of chart image</a:t>
            </a:r>
          </a:p>
          <a:p>
            <a:pPr lvl="1"/>
            <a:r>
              <a:rPr lang="en-US" dirty="0" smtClean="0"/>
              <a:t>System is developed to handle raster images</a:t>
            </a:r>
          </a:p>
          <a:p>
            <a:pPr lvl="1"/>
            <a:r>
              <a:rPr lang="en-US" dirty="0" smtClean="0"/>
              <a:t>Textual Information Extraction is introduced with machine learning approach</a:t>
            </a:r>
          </a:p>
          <a:p>
            <a:pPr lvl="1"/>
            <a:r>
              <a:rPr lang="en-US" dirty="0" smtClean="0"/>
              <a:t>Introduced a grammar for chart images</a:t>
            </a:r>
          </a:p>
          <a:p>
            <a:pPr lvl="1"/>
            <a:r>
              <a:rPr lang="en-US" dirty="0" smtClean="0"/>
              <a:t>Only for chart types such as line charts, bar charts</a:t>
            </a:r>
          </a:p>
          <a:p>
            <a:pPr lvl="1"/>
            <a:r>
              <a:rPr lang="en-US" dirty="0" smtClean="0"/>
              <a:t>Discussed application of the system</a:t>
            </a:r>
          </a:p>
          <a:p>
            <a:pPr lvl="1"/>
            <a:endParaRPr lang="en-US" dirty="0" smtClean="0"/>
          </a:p>
          <a:p>
            <a:endParaRPr lang="en-US" dirty="0" smtClean="0"/>
          </a:p>
          <a:p>
            <a:pPr lvl="1"/>
            <a:endParaRPr lang="en-US" dirty="0" smtClean="0"/>
          </a:p>
          <a:p>
            <a:pPr lvl="1"/>
            <a:endParaRPr lang="en-US" dirty="0" smtClean="0"/>
          </a:p>
          <a:p>
            <a:endParaRPr lang="en-US" dirty="0">
              <a:solidFill>
                <a:srgbClr val="FF0000"/>
              </a:solidFill>
            </a:endParaRPr>
          </a:p>
        </p:txBody>
      </p:sp>
      <p:sp>
        <p:nvSpPr>
          <p:cNvPr id="4" name="Slide Number Placeholder 3"/>
          <p:cNvSpPr>
            <a:spLocks noGrp="1"/>
          </p:cNvSpPr>
          <p:nvPr>
            <p:ph type="sldNum" sz="quarter" idx="12"/>
          </p:nvPr>
        </p:nvSpPr>
        <p:spPr/>
        <p:txBody>
          <a:bodyPr/>
          <a:lstStyle/>
          <a:p>
            <a:fld id="{2EE07E3B-F344-49D1-AE97-748858787230}" type="slidenum">
              <a:rPr lang="en-US" smtClean="0"/>
              <a:t>16</a:t>
            </a:fld>
            <a:endParaRPr lang="en-US"/>
          </a:p>
        </p:txBody>
      </p:sp>
    </p:spTree>
    <p:extLst>
      <p:ext uri="{BB962C8B-B14F-4D97-AF65-F5344CB8AC3E}">
        <p14:creationId xmlns:p14="http://schemas.microsoft.com/office/powerpoint/2010/main" val="33843904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Literature Review Contd.</a:t>
            </a:r>
            <a:endParaRPr lang="en-US" dirty="0"/>
          </a:p>
        </p:txBody>
      </p:sp>
      <p:sp>
        <p:nvSpPr>
          <p:cNvPr id="3" name="Content Placeholder 2"/>
          <p:cNvSpPr>
            <a:spLocks noGrp="1"/>
          </p:cNvSpPr>
          <p:nvPr>
            <p:ph idx="1"/>
          </p:nvPr>
        </p:nvSpPr>
        <p:spPr/>
        <p:txBody>
          <a:bodyPr/>
          <a:lstStyle/>
          <a:p>
            <a:r>
              <a:rPr lang="en-US" dirty="0" smtClean="0"/>
              <a:t>Richard et al.(1986)[6] discussed the usage of Venn Diagrams in teaching and testing</a:t>
            </a:r>
          </a:p>
          <a:p>
            <a:pPr lvl="1"/>
            <a:r>
              <a:rPr lang="en-US" dirty="0" smtClean="0"/>
              <a:t>Journal Article appeared in “Science Education”</a:t>
            </a:r>
          </a:p>
          <a:p>
            <a:pPr lvl="1"/>
            <a:r>
              <a:rPr lang="en-US" dirty="0" smtClean="0"/>
              <a:t>Use of Venn Diagrams as a </a:t>
            </a:r>
            <a:r>
              <a:rPr lang="en-US" b="1" dirty="0" smtClean="0"/>
              <a:t>mode of Understanding</a:t>
            </a:r>
            <a:r>
              <a:rPr lang="en-US" dirty="0" smtClean="0"/>
              <a:t>, both in research and classroom practice.</a:t>
            </a:r>
          </a:p>
          <a:p>
            <a:pPr lvl="1"/>
            <a:r>
              <a:rPr lang="en-US" dirty="0" smtClean="0"/>
              <a:t>Discussed the student </a:t>
            </a:r>
            <a:r>
              <a:rPr lang="en-US" b="1" dirty="0" smtClean="0"/>
              <a:t>response variations </a:t>
            </a:r>
            <a:r>
              <a:rPr lang="en-US" dirty="0" smtClean="0"/>
              <a:t>for a Venn Diagram question</a:t>
            </a:r>
          </a:p>
          <a:p>
            <a:endParaRPr lang="en-US" dirty="0">
              <a:solidFill>
                <a:srgbClr val="FF0000"/>
              </a:solidFill>
            </a:endParaRPr>
          </a:p>
        </p:txBody>
      </p:sp>
      <p:sp>
        <p:nvSpPr>
          <p:cNvPr id="4" name="Slide Number Placeholder 3"/>
          <p:cNvSpPr>
            <a:spLocks noGrp="1"/>
          </p:cNvSpPr>
          <p:nvPr>
            <p:ph type="sldNum" sz="quarter" idx="12"/>
          </p:nvPr>
        </p:nvSpPr>
        <p:spPr/>
        <p:txBody>
          <a:bodyPr/>
          <a:lstStyle/>
          <a:p>
            <a:fld id="{2EE07E3B-F344-49D1-AE97-748858787230}" type="slidenum">
              <a:rPr lang="en-US" smtClean="0"/>
              <a:t>17</a:t>
            </a:fld>
            <a:endParaRPr lang="en-US"/>
          </a:p>
        </p:txBody>
      </p:sp>
    </p:spTree>
    <p:extLst>
      <p:ext uri="{BB962C8B-B14F-4D97-AF65-F5344CB8AC3E}">
        <p14:creationId xmlns:p14="http://schemas.microsoft.com/office/powerpoint/2010/main" val="17916836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Literature Review Contd.</a:t>
            </a:r>
            <a:endParaRPr lang="en-US" dirty="0"/>
          </a:p>
        </p:txBody>
      </p:sp>
      <p:sp>
        <p:nvSpPr>
          <p:cNvPr id="3" name="Content Placeholder 2"/>
          <p:cNvSpPr>
            <a:spLocks noGrp="1"/>
          </p:cNvSpPr>
          <p:nvPr>
            <p:ph idx="1"/>
          </p:nvPr>
        </p:nvSpPr>
        <p:spPr/>
        <p:txBody>
          <a:bodyPr/>
          <a:lstStyle/>
          <a:p>
            <a:r>
              <a:rPr lang="en-US" dirty="0" err="1" smtClean="0"/>
              <a:t>Ruskey</a:t>
            </a:r>
            <a:r>
              <a:rPr lang="en-US" dirty="0" smtClean="0"/>
              <a:t> and Weston (1997)[7] have done a survey of Venn Diagrams</a:t>
            </a:r>
          </a:p>
          <a:p>
            <a:pPr lvl="1"/>
            <a:r>
              <a:rPr lang="en-US" dirty="0" smtClean="0"/>
              <a:t>Discussed the theory related to Venn Diagrams including definitions, representations and similarity.</a:t>
            </a:r>
          </a:p>
          <a:p>
            <a:pPr lvl="1"/>
            <a:r>
              <a:rPr lang="en-US" dirty="0" smtClean="0"/>
              <a:t>Generalization and relations to Euler Diagrams</a:t>
            </a:r>
          </a:p>
          <a:p>
            <a:pPr lvl="1"/>
            <a:endParaRPr lang="en-US" dirty="0" smtClean="0"/>
          </a:p>
          <a:p>
            <a:endParaRPr lang="en-US" dirty="0">
              <a:solidFill>
                <a:srgbClr val="FF0000"/>
              </a:solidFill>
            </a:endParaRPr>
          </a:p>
        </p:txBody>
      </p:sp>
      <p:sp>
        <p:nvSpPr>
          <p:cNvPr id="4" name="Slide Number Placeholder 3"/>
          <p:cNvSpPr>
            <a:spLocks noGrp="1"/>
          </p:cNvSpPr>
          <p:nvPr>
            <p:ph type="sldNum" sz="quarter" idx="12"/>
          </p:nvPr>
        </p:nvSpPr>
        <p:spPr/>
        <p:txBody>
          <a:bodyPr/>
          <a:lstStyle/>
          <a:p>
            <a:fld id="{2EE07E3B-F344-49D1-AE97-748858787230}" type="slidenum">
              <a:rPr lang="en-US" smtClean="0"/>
              <a:t>18</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686" y="4187535"/>
            <a:ext cx="7513443" cy="207912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9686" y="3840070"/>
            <a:ext cx="7513443" cy="319487"/>
          </a:xfrm>
          <a:prstGeom prst="rect">
            <a:avLst/>
          </a:prstGeom>
        </p:spPr>
      </p:pic>
    </p:spTree>
    <p:extLst>
      <p:ext uri="{BB962C8B-B14F-4D97-AF65-F5344CB8AC3E}">
        <p14:creationId xmlns:p14="http://schemas.microsoft.com/office/powerpoint/2010/main" val="11904022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Literature Summary </a:t>
            </a:r>
            <a:endParaRPr lang="en-US" b="1" dirty="0">
              <a:solidFill>
                <a:schemeClr val="accent2">
                  <a:lumMod val="75000"/>
                </a:schemeClr>
              </a:solidFill>
            </a:endParaRPr>
          </a:p>
        </p:txBody>
      </p:sp>
      <p:sp>
        <p:nvSpPr>
          <p:cNvPr id="3" name="Content Placeholder 2"/>
          <p:cNvSpPr>
            <a:spLocks noGrp="1"/>
          </p:cNvSpPr>
          <p:nvPr>
            <p:ph idx="1"/>
          </p:nvPr>
        </p:nvSpPr>
        <p:spPr/>
        <p:txBody>
          <a:bodyPr>
            <a:normAutofit/>
          </a:bodyPr>
          <a:lstStyle/>
          <a:p>
            <a:r>
              <a:rPr lang="en-US" b="1" dirty="0" smtClean="0"/>
              <a:t>Recognition</a:t>
            </a:r>
            <a:r>
              <a:rPr lang="en-US" dirty="0" smtClean="0"/>
              <a:t> and </a:t>
            </a:r>
            <a:r>
              <a:rPr lang="en-US" b="1" dirty="0" smtClean="0"/>
              <a:t>understanding</a:t>
            </a:r>
            <a:r>
              <a:rPr lang="en-US" dirty="0" smtClean="0"/>
              <a:t> of </a:t>
            </a:r>
            <a:r>
              <a:rPr lang="en-US" b="1" dirty="0" smtClean="0"/>
              <a:t>diagrams </a:t>
            </a:r>
            <a:r>
              <a:rPr lang="en-US" dirty="0" smtClean="0"/>
              <a:t>is a relatively new research field</a:t>
            </a:r>
          </a:p>
          <a:p>
            <a:r>
              <a:rPr lang="en-US" dirty="0" smtClean="0"/>
              <a:t>Most of these previous work studied the commonly used diagrams which are </a:t>
            </a:r>
            <a:r>
              <a:rPr lang="en-US" b="1" dirty="0" smtClean="0"/>
              <a:t>charts</a:t>
            </a:r>
            <a:r>
              <a:rPr lang="en-US" dirty="0" smtClean="0"/>
              <a:t> (bar charts, pie charts or line charts) &amp; graphs.</a:t>
            </a:r>
          </a:p>
          <a:p>
            <a:r>
              <a:rPr lang="en-US" dirty="0" smtClean="0"/>
              <a:t>These works focused on recognizing and understanding individual </a:t>
            </a:r>
            <a:r>
              <a:rPr lang="en-US" dirty="0" err="1" smtClean="0"/>
              <a:t>infographic</a:t>
            </a:r>
            <a:r>
              <a:rPr lang="en-US" dirty="0" smtClean="0"/>
              <a:t> images, but not the grading</a:t>
            </a:r>
          </a:p>
          <a:p>
            <a:r>
              <a:rPr lang="en-US" dirty="0" smtClean="0"/>
              <a:t>Most of them ignore the textual information</a:t>
            </a:r>
          </a:p>
          <a:p>
            <a:r>
              <a:rPr lang="en-US" b="1" dirty="0" smtClean="0"/>
              <a:t>No existing tutoring system </a:t>
            </a:r>
            <a:r>
              <a:rPr lang="en-US" dirty="0" smtClean="0"/>
              <a:t>provides </a:t>
            </a:r>
            <a:r>
              <a:rPr lang="en-US" b="1" dirty="0" smtClean="0"/>
              <a:t>auto grading </a:t>
            </a:r>
            <a:r>
              <a:rPr lang="en-US" dirty="0" smtClean="0"/>
              <a:t>capability for mathematics diagrams</a:t>
            </a:r>
          </a:p>
          <a:p>
            <a:endParaRPr lang="en-US" dirty="0" smtClean="0">
              <a:solidFill>
                <a:srgbClr val="FF0000"/>
              </a:solidFill>
            </a:endParaRPr>
          </a:p>
        </p:txBody>
      </p:sp>
      <p:sp>
        <p:nvSpPr>
          <p:cNvPr id="5" name="Slide Number Placeholder 4"/>
          <p:cNvSpPr>
            <a:spLocks noGrp="1"/>
          </p:cNvSpPr>
          <p:nvPr>
            <p:ph type="sldNum" sz="quarter" idx="12"/>
          </p:nvPr>
        </p:nvSpPr>
        <p:spPr/>
        <p:txBody>
          <a:bodyPr/>
          <a:lstStyle/>
          <a:p>
            <a:fld id="{2EE07E3B-F344-49D1-AE97-748858787230}" type="slidenum">
              <a:rPr lang="en-US" smtClean="0"/>
              <a:t>19</a:t>
            </a:fld>
            <a:endParaRPr lang="en-US"/>
          </a:p>
        </p:txBody>
      </p:sp>
    </p:spTree>
    <p:extLst>
      <p:ext uri="{BB962C8B-B14F-4D97-AF65-F5344CB8AC3E}">
        <p14:creationId xmlns:p14="http://schemas.microsoft.com/office/powerpoint/2010/main" val="12489778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Introduction</a:t>
            </a:r>
            <a:endParaRPr lang="en-US" b="1" dirty="0">
              <a:solidFill>
                <a:schemeClr val="accent2">
                  <a:lumMod val="75000"/>
                </a:schemeClr>
              </a:solidFill>
            </a:endParaRPr>
          </a:p>
        </p:txBody>
      </p:sp>
      <p:sp>
        <p:nvSpPr>
          <p:cNvPr id="3" name="Content Placeholder 2"/>
          <p:cNvSpPr>
            <a:spLocks noGrp="1"/>
          </p:cNvSpPr>
          <p:nvPr>
            <p:ph idx="1"/>
          </p:nvPr>
        </p:nvSpPr>
        <p:spPr/>
        <p:txBody>
          <a:bodyPr>
            <a:normAutofit/>
          </a:bodyPr>
          <a:lstStyle/>
          <a:p>
            <a:r>
              <a:rPr lang="en-US" dirty="0" smtClean="0"/>
              <a:t>O/L Exam is a major turning point of life</a:t>
            </a:r>
          </a:p>
          <a:p>
            <a:r>
              <a:rPr lang="en-US" b="1" dirty="0" smtClean="0"/>
              <a:t>40%-50% </a:t>
            </a:r>
            <a:r>
              <a:rPr lang="en-US" dirty="0" smtClean="0"/>
              <a:t>Students fail Mathematics</a:t>
            </a:r>
          </a:p>
          <a:p>
            <a:r>
              <a:rPr lang="en-US" dirty="0" smtClean="0"/>
              <a:t>O/L Mathematics is identified as a subject which needs “</a:t>
            </a:r>
            <a:r>
              <a:rPr lang="en-US" b="1" dirty="0" smtClean="0"/>
              <a:t>Special Attention</a:t>
            </a:r>
            <a:r>
              <a:rPr lang="en-US" dirty="0" smtClean="0"/>
              <a:t>” by Ministry of Education</a:t>
            </a:r>
          </a:p>
          <a:p>
            <a:r>
              <a:rPr lang="en-US" dirty="0" smtClean="0"/>
              <a:t>“</a:t>
            </a:r>
            <a:r>
              <a:rPr lang="en-US" b="1" dirty="0" smtClean="0"/>
              <a:t>Making Mathematics a favorite Subject</a:t>
            </a:r>
            <a:r>
              <a:rPr lang="en-US" dirty="0" smtClean="0"/>
              <a:t>” is a educational goal of 2013 (Annual performance report, 2013, Ministry of Education)</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2</a:t>
            </a:fld>
            <a:endParaRPr lang="en-US"/>
          </a:p>
        </p:txBody>
      </p:sp>
    </p:spTree>
    <p:extLst>
      <p:ext uri="{BB962C8B-B14F-4D97-AF65-F5344CB8AC3E}">
        <p14:creationId xmlns:p14="http://schemas.microsoft.com/office/powerpoint/2010/main" val="29725553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Auto-grading Venn Diagrams</a:t>
            </a:r>
            <a:endParaRPr lang="en-US" b="1" dirty="0">
              <a:solidFill>
                <a:schemeClr val="accent2">
                  <a:lumMod val="75000"/>
                </a:schemeClr>
              </a:solidFill>
            </a:endParaRPr>
          </a:p>
        </p:txBody>
      </p:sp>
      <p:sp>
        <p:nvSpPr>
          <p:cNvPr id="3" name="Content Placeholder 2"/>
          <p:cNvSpPr>
            <a:spLocks noGrp="1"/>
          </p:cNvSpPr>
          <p:nvPr>
            <p:ph idx="1"/>
          </p:nvPr>
        </p:nvSpPr>
        <p:spPr>
          <a:xfrm>
            <a:off x="838200" y="1825625"/>
            <a:ext cx="6477000" cy="4351338"/>
          </a:xfrm>
        </p:spPr>
        <p:txBody>
          <a:bodyPr/>
          <a:lstStyle/>
          <a:p>
            <a:r>
              <a:rPr lang="en-US" dirty="0" smtClean="0"/>
              <a:t>Experiments started with Venn Diagram</a:t>
            </a:r>
          </a:p>
          <a:p>
            <a:r>
              <a:rPr lang="en-US" dirty="0" smtClean="0"/>
              <a:t>Relatively less complex</a:t>
            </a:r>
          </a:p>
          <a:p>
            <a:r>
              <a:rPr lang="en-US" dirty="0" smtClean="0"/>
              <a:t>Steps</a:t>
            </a:r>
          </a:p>
          <a:p>
            <a:pPr lvl="1"/>
            <a:r>
              <a:rPr lang="en-US" dirty="0" smtClean="0"/>
              <a:t>Parse SVG Image</a:t>
            </a:r>
          </a:p>
          <a:p>
            <a:pPr lvl="1"/>
            <a:r>
              <a:rPr lang="en-US" dirty="0" smtClean="0"/>
              <a:t>Build a XML with Venn Data</a:t>
            </a:r>
          </a:p>
          <a:p>
            <a:pPr lvl="1"/>
            <a:r>
              <a:rPr lang="en-US" dirty="0" smtClean="0"/>
              <a:t>Evaluate the Diagram according to the marking scheme</a:t>
            </a:r>
          </a:p>
          <a:p>
            <a:endParaRPr lang="en-US" dirty="0"/>
          </a:p>
        </p:txBody>
      </p:sp>
      <p:pic>
        <p:nvPicPr>
          <p:cNvPr id="5" name="Picture 4" descr="C:\Users\Diunuge\AppData\Local\Microsoft\Windows\INetCache\Content.Word\SVG.PNG"/>
          <p:cNvPicPr/>
          <p:nvPr/>
        </p:nvPicPr>
        <p:blipFill>
          <a:blip r:embed="rId3">
            <a:extLst>
              <a:ext uri="{28A0092B-C50C-407E-A947-70E740481C1C}">
                <a14:useLocalDpi xmlns:a14="http://schemas.microsoft.com/office/drawing/2010/main" val="0"/>
              </a:ext>
            </a:extLst>
          </a:blip>
          <a:srcRect/>
          <a:stretch>
            <a:fillRect/>
          </a:stretch>
        </p:blipFill>
        <p:spPr bwMode="auto">
          <a:xfrm>
            <a:off x="6604000" y="2844800"/>
            <a:ext cx="4601030" cy="3467100"/>
          </a:xfrm>
          <a:prstGeom prst="rect">
            <a:avLst/>
          </a:prstGeom>
          <a:noFill/>
          <a:ln>
            <a:noFill/>
          </a:ln>
        </p:spPr>
      </p:pic>
      <p:sp>
        <p:nvSpPr>
          <p:cNvPr id="6" name="Slide Number Placeholder 5"/>
          <p:cNvSpPr>
            <a:spLocks noGrp="1"/>
          </p:cNvSpPr>
          <p:nvPr>
            <p:ph type="sldNum" sz="quarter" idx="12"/>
          </p:nvPr>
        </p:nvSpPr>
        <p:spPr/>
        <p:txBody>
          <a:bodyPr/>
          <a:lstStyle/>
          <a:p>
            <a:fld id="{2EE07E3B-F344-49D1-AE97-748858787230}" type="slidenum">
              <a:rPr lang="en-US" smtClean="0"/>
              <a:t>20</a:t>
            </a:fld>
            <a:endParaRPr lang="en-US"/>
          </a:p>
        </p:txBody>
      </p:sp>
    </p:spTree>
    <p:extLst>
      <p:ext uri="{BB962C8B-B14F-4D97-AF65-F5344CB8AC3E}">
        <p14:creationId xmlns:p14="http://schemas.microsoft.com/office/powerpoint/2010/main" val="4069900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Venn Data Parsing</a:t>
            </a:r>
            <a:endParaRPr lang="en-US" b="1" dirty="0">
              <a:solidFill>
                <a:schemeClr val="accent2">
                  <a:lumMod val="75000"/>
                </a:schemeClr>
              </a:solidFill>
            </a:endParaRPr>
          </a:p>
        </p:txBody>
      </p:sp>
      <p:sp>
        <p:nvSpPr>
          <p:cNvPr id="3" name="Content Placeholder 2"/>
          <p:cNvSpPr>
            <a:spLocks noGrp="1"/>
          </p:cNvSpPr>
          <p:nvPr>
            <p:ph idx="1"/>
          </p:nvPr>
        </p:nvSpPr>
        <p:spPr>
          <a:xfrm>
            <a:off x="838200" y="1825625"/>
            <a:ext cx="4459514" cy="4351338"/>
          </a:xfrm>
        </p:spPr>
        <p:txBody>
          <a:bodyPr/>
          <a:lstStyle/>
          <a:p>
            <a:r>
              <a:rPr lang="en-US" dirty="0" smtClean="0"/>
              <a:t>Close distance parameters are tuned with reference to </a:t>
            </a:r>
            <a:r>
              <a:rPr lang="en-US" b="1" dirty="0" smtClean="0"/>
              <a:t>minimal font size </a:t>
            </a:r>
            <a:r>
              <a:rPr lang="en-US" dirty="0" smtClean="0"/>
              <a:t>of a image</a:t>
            </a:r>
          </a:p>
          <a:p>
            <a:r>
              <a:rPr lang="en-US" dirty="0" smtClean="0"/>
              <a:t>Text-area association are depend of the </a:t>
            </a:r>
            <a:r>
              <a:rPr lang="en-US" b="1" dirty="0" smtClean="0"/>
              <a:t>centroid</a:t>
            </a:r>
            <a:r>
              <a:rPr lang="en-US" dirty="0" smtClean="0"/>
              <a:t>, </a:t>
            </a:r>
            <a:r>
              <a:rPr lang="en-US" b="1" dirty="0" smtClean="0"/>
              <a:t>size</a:t>
            </a:r>
            <a:r>
              <a:rPr lang="en-US" dirty="0" smtClean="0"/>
              <a:t> </a:t>
            </a:r>
            <a:r>
              <a:rPr lang="en-US" b="1" dirty="0" smtClean="0"/>
              <a:t>of the area </a:t>
            </a:r>
            <a:r>
              <a:rPr lang="en-US" dirty="0" smtClean="0"/>
              <a:t>and the </a:t>
            </a:r>
            <a:r>
              <a:rPr lang="en-US" b="1" dirty="0" smtClean="0"/>
              <a:t>text location</a:t>
            </a:r>
            <a:endParaRPr lang="en-US" b="1" dirty="0"/>
          </a:p>
        </p:txBody>
      </p:sp>
      <p:pic>
        <p:nvPicPr>
          <p:cNvPr id="5" name="Picture 4"/>
          <p:cNvPicPr>
            <a:picLocks noChangeAspect="1"/>
          </p:cNvPicPr>
          <p:nvPr/>
        </p:nvPicPr>
        <p:blipFill>
          <a:blip r:embed="rId3"/>
          <a:stretch>
            <a:fillRect/>
          </a:stretch>
        </p:blipFill>
        <p:spPr>
          <a:xfrm>
            <a:off x="5384875" y="914400"/>
            <a:ext cx="6343348" cy="5478803"/>
          </a:xfrm>
          <a:prstGeom prst="rect">
            <a:avLst/>
          </a:prstGeom>
        </p:spPr>
      </p:pic>
      <p:sp>
        <p:nvSpPr>
          <p:cNvPr id="6" name="Slide Number Placeholder 5"/>
          <p:cNvSpPr>
            <a:spLocks noGrp="1"/>
          </p:cNvSpPr>
          <p:nvPr>
            <p:ph type="sldNum" sz="quarter" idx="12"/>
          </p:nvPr>
        </p:nvSpPr>
        <p:spPr/>
        <p:txBody>
          <a:bodyPr/>
          <a:lstStyle/>
          <a:p>
            <a:fld id="{2EE07E3B-F344-49D1-AE97-748858787230}" type="slidenum">
              <a:rPr lang="en-US" smtClean="0"/>
              <a:t>21</a:t>
            </a:fld>
            <a:endParaRPr lang="en-US"/>
          </a:p>
        </p:txBody>
      </p:sp>
      <p:pic>
        <p:nvPicPr>
          <p:cNvPr id="7" name="Picture 6" descr="C:\Users\Diunuge\AppData\Local\Microsoft\Windows\INetCache\Content.Word\SVG.PNG"/>
          <p:cNvPicPr/>
          <p:nvPr/>
        </p:nvPicPr>
        <p:blipFill>
          <a:blip r:embed="rId4">
            <a:extLst>
              <a:ext uri="{28A0092B-C50C-407E-A947-70E740481C1C}">
                <a14:useLocalDpi xmlns:a14="http://schemas.microsoft.com/office/drawing/2010/main" val="0"/>
              </a:ext>
            </a:extLst>
          </a:blip>
          <a:srcRect/>
          <a:stretch>
            <a:fillRect/>
          </a:stretch>
        </p:blipFill>
        <p:spPr bwMode="auto">
          <a:xfrm>
            <a:off x="9164321" y="1972603"/>
            <a:ext cx="2427457" cy="1938215"/>
          </a:xfrm>
          <a:prstGeom prst="rect">
            <a:avLst/>
          </a:prstGeom>
          <a:noFill/>
          <a:ln>
            <a:noFill/>
          </a:ln>
        </p:spPr>
      </p:pic>
    </p:spTree>
    <p:extLst>
      <p:ext uri="{BB962C8B-B14F-4D97-AF65-F5344CB8AC3E}">
        <p14:creationId xmlns:p14="http://schemas.microsoft.com/office/powerpoint/2010/main" val="41495476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Venn Data Parsing Contd.</a:t>
            </a:r>
            <a:endParaRPr lang="en-US" b="1" dirty="0">
              <a:solidFill>
                <a:schemeClr val="accent2">
                  <a:lumMod val="75000"/>
                </a:schemeClr>
              </a:solidFill>
            </a:endParaRPr>
          </a:p>
        </p:txBody>
      </p:sp>
      <p:sp>
        <p:nvSpPr>
          <p:cNvPr id="7" name="Content Placeholder 4"/>
          <p:cNvSpPr txBox="1">
            <a:spLocks/>
          </p:cNvSpPr>
          <p:nvPr/>
        </p:nvSpPr>
        <p:spPr>
          <a:xfrm>
            <a:off x="1010245" y="6050548"/>
            <a:ext cx="2771003" cy="30580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smtClean="0"/>
              <a:t>Venn Diagram in SVG file format</a:t>
            </a:r>
            <a:endParaRPr lang="en-US" sz="1600" dirty="0"/>
          </a:p>
        </p:txBody>
      </p:sp>
      <p:sp>
        <p:nvSpPr>
          <p:cNvPr id="10" name="Slide Number Placeholder 9"/>
          <p:cNvSpPr>
            <a:spLocks noGrp="1"/>
          </p:cNvSpPr>
          <p:nvPr>
            <p:ph type="sldNum" sz="quarter" idx="12"/>
          </p:nvPr>
        </p:nvSpPr>
        <p:spPr/>
        <p:txBody>
          <a:bodyPr/>
          <a:lstStyle/>
          <a:p>
            <a:fld id="{2EE07E3B-F344-49D1-AE97-748858787230}" type="slidenum">
              <a:rPr lang="en-US" smtClean="0"/>
              <a:t>22</a:t>
            </a:fld>
            <a:endParaRPr lang="en-US"/>
          </a:p>
        </p:txBody>
      </p:sp>
      <p:pic>
        <p:nvPicPr>
          <p:cNvPr id="11" name="Picture 10" descr="C:\Users\Diunuge\AppData\Local\Microsoft\Windows\INetCache\Content.Word\SVG.PNG"/>
          <p:cNvPicPr/>
          <p:nvPr/>
        </p:nvPicPr>
        <p:blipFill>
          <a:blip r:embed="rId3">
            <a:extLst>
              <a:ext uri="{28A0092B-C50C-407E-A947-70E740481C1C}">
                <a14:useLocalDpi xmlns:a14="http://schemas.microsoft.com/office/drawing/2010/main" val="0"/>
              </a:ext>
            </a:extLst>
          </a:blip>
          <a:srcRect/>
          <a:stretch>
            <a:fillRect/>
          </a:stretch>
        </p:blipFill>
        <p:spPr bwMode="auto">
          <a:xfrm>
            <a:off x="675582" y="2146832"/>
            <a:ext cx="3440331" cy="2986786"/>
          </a:xfrm>
          <a:prstGeom prst="rect">
            <a:avLst/>
          </a:prstGeom>
          <a:noFill/>
          <a:ln>
            <a:noFill/>
          </a:ln>
        </p:spPr>
      </p:pic>
      <p:sp>
        <p:nvSpPr>
          <p:cNvPr id="18" name="Content Placeholder 4"/>
          <p:cNvSpPr txBox="1">
            <a:spLocks/>
          </p:cNvSpPr>
          <p:nvPr/>
        </p:nvSpPr>
        <p:spPr>
          <a:xfrm>
            <a:off x="6803789" y="5897647"/>
            <a:ext cx="2771003" cy="30580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smtClean="0"/>
              <a:t>Venn Data Structure</a:t>
            </a:r>
            <a:endParaRPr lang="en-US" sz="1600" dirty="0"/>
          </a:p>
        </p:txBody>
      </p:sp>
      <p:cxnSp>
        <p:nvCxnSpPr>
          <p:cNvPr id="25" name="Straight Arrow Connector 24"/>
          <p:cNvCxnSpPr/>
          <p:nvPr/>
        </p:nvCxnSpPr>
        <p:spPr>
          <a:xfrm>
            <a:off x="4115913" y="3629465"/>
            <a:ext cx="337624" cy="0"/>
          </a:xfrm>
          <a:prstGeom prst="straightConnector1">
            <a:avLst/>
          </a:prstGeom>
          <a:ln w="50800">
            <a:tailEnd type="triangle"/>
          </a:ln>
        </p:spPr>
        <p:style>
          <a:lnRef idx="3">
            <a:schemeClr val="dk1"/>
          </a:lnRef>
          <a:fillRef idx="0">
            <a:schemeClr val="dk1"/>
          </a:fillRef>
          <a:effectRef idx="2">
            <a:schemeClr val="dk1"/>
          </a:effectRef>
          <a:fontRef idx="minor">
            <a:schemeClr val="tx1"/>
          </a:fontRef>
        </p:style>
      </p:cxnSp>
      <p:pic>
        <p:nvPicPr>
          <p:cNvPr id="5" name="Content Placeholder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88311" y="2174691"/>
            <a:ext cx="6011114" cy="3238952"/>
          </a:xfrm>
        </p:spPr>
      </p:pic>
    </p:spTree>
    <p:extLst>
      <p:ext uri="{BB962C8B-B14F-4D97-AF65-F5344CB8AC3E}">
        <p14:creationId xmlns:p14="http://schemas.microsoft.com/office/powerpoint/2010/main" val="29691151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Venn Data Parsing Contd.</a:t>
            </a:r>
            <a:endParaRPr lang="en-US" b="1" dirty="0">
              <a:solidFill>
                <a:schemeClr val="accent2">
                  <a:lumMod val="75000"/>
                </a:schemeClr>
              </a:solidFill>
            </a:endParaRPr>
          </a:p>
        </p:txBody>
      </p:sp>
      <p:sp>
        <p:nvSpPr>
          <p:cNvPr id="7" name="Content Placeholder 4"/>
          <p:cNvSpPr txBox="1">
            <a:spLocks/>
          </p:cNvSpPr>
          <p:nvPr/>
        </p:nvSpPr>
        <p:spPr>
          <a:xfrm>
            <a:off x="1010245" y="6050548"/>
            <a:ext cx="2771003" cy="30580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smtClean="0"/>
              <a:t>Venn Diagram in SVG file format</a:t>
            </a:r>
            <a:endParaRPr lang="en-US" sz="1600" dirty="0"/>
          </a:p>
        </p:txBody>
      </p:sp>
      <p:sp>
        <p:nvSpPr>
          <p:cNvPr id="10" name="Slide Number Placeholder 9"/>
          <p:cNvSpPr>
            <a:spLocks noGrp="1"/>
          </p:cNvSpPr>
          <p:nvPr>
            <p:ph type="sldNum" sz="quarter" idx="12"/>
          </p:nvPr>
        </p:nvSpPr>
        <p:spPr/>
        <p:txBody>
          <a:bodyPr/>
          <a:lstStyle/>
          <a:p>
            <a:fld id="{2EE07E3B-F344-49D1-AE97-748858787230}" type="slidenum">
              <a:rPr lang="en-US" smtClean="0"/>
              <a:t>23</a:t>
            </a:fld>
            <a:endParaRPr lang="en-US"/>
          </a:p>
        </p:txBody>
      </p:sp>
      <p:pic>
        <p:nvPicPr>
          <p:cNvPr id="11" name="Picture 10" descr="C:\Users\Diunuge\AppData\Local\Microsoft\Windows\INetCache\Content.Word\SVG.PNG"/>
          <p:cNvPicPr/>
          <p:nvPr/>
        </p:nvPicPr>
        <p:blipFill>
          <a:blip r:embed="rId3">
            <a:extLst>
              <a:ext uri="{28A0092B-C50C-407E-A947-70E740481C1C}">
                <a14:useLocalDpi xmlns:a14="http://schemas.microsoft.com/office/drawing/2010/main" val="0"/>
              </a:ext>
            </a:extLst>
          </a:blip>
          <a:srcRect/>
          <a:stretch>
            <a:fillRect/>
          </a:stretch>
        </p:blipFill>
        <p:spPr bwMode="auto">
          <a:xfrm>
            <a:off x="675582" y="2146832"/>
            <a:ext cx="3440331" cy="2986786"/>
          </a:xfrm>
          <a:prstGeom prst="rect">
            <a:avLst/>
          </a:prstGeom>
          <a:noFill/>
          <a:ln>
            <a:noFill/>
          </a:ln>
        </p:spPr>
      </p:pic>
      <p:pic>
        <p:nvPicPr>
          <p:cNvPr id="15" name="Content Placeholder 1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546597" y="1420837"/>
            <a:ext cx="7051717" cy="4400360"/>
          </a:xfrm>
        </p:spPr>
      </p:pic>
      <p:sp>
        <p:nvSpPr>
          <p:cNvPr id="18" name="Content Placeholder 4"/>
          <p:cNvSpPr txBox="1">
            <a:spLocks/>
          </p:cNvSpPr>
          <p:nvPr/>
        </p:nvSpPr>
        <p:spPr>
          <a:xfrm>
            <a:off x="6803789" y="5897647"/>
            <a:ext cx="2771003" cy="30580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smtClean="0"/>
              <a:t>Venn Diagram after parsing</a:t>
            </a:r>
            <a:endParaRPr lang="en-US" sz="1600" dirty="0"/>
          </a:p>
        </p:txBody>
      </p:sp>
      <p:cxnSp>
        <p:nvCxnSpPr>
          <p:cNvPr id="25" name="Straight Arrow Connector 24"/>
          <p:cNvCxnSpPr/>
          <p:nvPr/>
        </p:nvCxnSpPr>
        <p:spPr>
          <a:xfrm>
            <a:off x="4115913" y="3629465"/>
            <a:ext cx="337624" cy="0"/>
          </a:xfrm>
          <a:prstGeom prst="straightConnector1">
            <a:avLst/>
          </a:prstGeom>
          <a:ln w="508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576182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Evaluation</a:t>
            </a:r>
            <a:endParaRPr lang="en-US" b="1" dirty="0">
              <a:solidFill>
                <a:schemeClr val="accent2">
                  <a:lumMod val="75000"/>
                </a:schemeClr>
              </a:solidFill>
            </a:endParaRPr>
          </a:p>
        </p:txBody>
      </p:sp>
      <p:sp>
        <p:nvSpPr>
          <p:cNvPr id="7" name="Content Placeholder 4"/>
          <p:cNvSpPr txBox="1">
            <a:spLocks/>
          </p:cNvSpPr>
          <p:nvPr/>
        </p:nvSpPr>
        <p:spPr>
          <a:xfrm>
            <a:off x="5295074" y="6356677"/>
            <a:ext cx="1831429" cy="3647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smtClean="0"/>
              <a:t>Evaluation model</a:t>
            </a:r>
            <a:endParaRPr lang="en-US" sz="1600" dirty="0"/>
          </a:p>
        </p:txBody>
      </p:sp>
      <p:sp>
        <p:nvSpPr>
          <p:cNvPr id="10" name="Slide Number Placeholder 9"/>
          <p:cNvSpPr>
            <a:spLocks noGrp="1"/>
          </p:cNvSpPr>
          <p:nvPr>
            <p:ph type="sldNum" sz="quarter" idx="12"/>
          </p:nvPr>
        </p:nvSpPr>
        <p:spPr/>
        <p:txBody>
          <a:bodyPr/>
          <a:lstStyle/>
          <a:p>
            <a:fld id="{2EE07E3B-F344-49D1-AE97-748858787230}" type="slidenum">
              <a:rPr lang="en-US" smtClean="0"/>
              <a:t>24</a:t>
            </a:fld>
            <a:endParaRPr lang="en-US"/>
          </a:p>
        </p:txBody>
      </p:sp>
      <p:cxnSp>
        <p:nvCxnSpPr>
          <p:cNvPr id="19" name="Straight Arrow Connector 18"/>
          <p:cNvCxnSpPr/>
          <p:nvPr/>
        </p:nvCxnSpPr>
        <p:spPr>
          <a:xfrm flipV="1">
            <a:off x="3781248" y="1690688"/>
            <a:ext cx="875158" cy="4194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a:off x="3810978" y="4677171"/>
            <a:ext cx="919477" cy="4368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22671" y="1498627"/>
            <a:ext cx="6546657" cy="4672265"/>
          </a:xfrm>
        </p:spPr>
      </p:pic>
    </p:spTree>
    <p:extLst>
      <p:ext uri="{BB962C8B-B14F-4D97-AF65-F5344CB8AC3E}">
        <p14:creationId xmlns:p14="http://schemas.microsoft.com/office/powerpoint/2010/main" val="32838257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Evaluation </a:t>
            </a:r>
            <a:r>
              <a:rPr lang="en-US" b="1" dirty="0">
                <a:solidFill>
                  <a:schemeClr val="accent2">
                    <a:lumMod val="75000"/>
                  </a:schemeClr>
                </a:solidFill>
              </a:rPr>
              <a:t>Contd.</a:t>
            </a:r>
            <a:endParaRPr lang="en-US" dirty="0"/>
          </a:p>
        </p:txBody>
      </p:sp>
      <p:sp>
        <p:nvSpPr>
          <p:cNvPr id="3" name="Content Placeholder 2"/>
          <p:cNvSpPr>
            <a:spLocks noGrp="1"/>
          </p:cNvSpPr>
          <p:nvPr>
            <p:ph idx="1"/>
          </p:nvPr>
        </p:nvSpPr>
        <p:spPr>
          <a:xfrm>
            <a:off x="838200" y="1825625"/>
            <a:ext cx="5096435" cy="4351338"/>
          </a:xfrm>
        </p:spPr>
        <p:txBody>
          <a:bodyPr/>
          <a:lstStyle/>
          <a:p>
            <a:r>
              <a:rPr lang="en-US" dirty="0" smtClean="0"/>
              <a:t>Marking scheme integration</a:t>
            </a:r>
          </a:p>
          <a:p>
            <a:r>
              <a:rPr lang="en-US" dirty="0" smtClean="0"/>
              <a:t>Marking criteria depends on the question</a:t>
            </a:r>
          </a:p>
          <a:p>
            <a:r>
              <a:rPr lang="en-US" dirty="0" smtClean="0"/>
              <a:t>General patterns</a:t>
            </a:r>
          </a:p>
          <a:p>
            <a:pPr lvl="1"/>
            <a:r>
              <a:rPr lang="en-US" dirty="0" smtClean="0"/>
              <a:t>One to one match</a:t>
            </a:r>
          </a:p>
          <a:p>
            <a:pPr lvl="2"/>
            <a:r>
              <a:rPr lang="en-US" dirty="0" smtClean="0"/>
              <a:t>Required compulsory details</a:t>
            </a:r>
          </a:p>
          <a:p>
            <a:pPr lvl="2"/>
            <a:r>
              <a:rPr lang="en-US" dirty="0" smtClean="0"/>
              <a:t>Required optional details</a:t>
            </a:r>
          </a:p>
          <a:p>
            <a:pPr lvl="1"/>
            <a:r>
              <a:rPr lang="en-US" dirty="0" smtClean="0"/>
              <a:t>Partial marks</a:t>
            </a:r>
          </a:p>
          <a:p>
            <a:pPr lvl="1"/>
            <a:r>
              <a:rPr lang="en-US" dirty="0" smtClean="0"/>
              <a:t>Alternative diagrams</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25</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4634" y="1027906"/>
            <a:ext cx="5593977" cy="5348552"/>
          </a:xfrm>
          <a:prstGeom prst="rect">
            <a:avLst/>
          </a:prstGeom>
        </p:spPr>
      </p:pic>
    </p:spTree>
    <p:extLst>
      <p:ext uri="{BB962C8B-B14F-4D97-AF65-F5344CB8AC3E}">
        <p14:creationId xmlns:p14="http://schemas.microsoft.com/office/powerpoint/2010/main" val="9485802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Evaluation Contd.</a:t>
            </a:r>
            <a:endParaRPr lang="en-US" b="1" dirty="0">
              <a:solidFill>
                <a:schemeClr val="accent2">
                  <a:lumMod val="75000"/>
                </a:schemeClr>
              </a:solidFill>
            </a:endParaRPr>
          </a:p>
        </p:txBody>
      </p:sp>
      <p:sp>
        <p:nvSpPr>
          <p:cNvPr id="7" name="Content Placeholder 4"/>
          <p:cNvSpPr txBox="1">
            <a:spLocks/>
          </p:cNvSpPr>
          <p:nvPr/>
        </p:nvSpPr>
        <p:spPr>
          <a:xfrm>
            <a:off x="1010245" y="6050548"/>
            <a:ext cx="2800733" cy="6400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smtClean="0"/>
              <a:t>Two answers for O/L Venn Diagram Question in 2000</a:t>
            </a:r>
            <a:endParaRPr lang="en-US" sz="1600" dirty="0"/>
          </a:p>
        </p:txBody>
      </p:sp>
      <p:sp>
        <p:nvSpPr>
          <p:cNvPr id="10" name="Slide Number Placeholder 9"/>
          <p:cNvSpPr>
            <a:spLocks noGrp="1"/>
          </p:cNvSpPr>
          <p:nvPr>
            <p:ph type="sldNum" sz="quarter" idx="12"/>
          </p:nvPr>
        </p:nvSpPr>
        <p:spPr/>
        <p:txBody>
          <a:bodyPr/>
          <a:lstStyle/>
          <a:p>
            <a:fld id="{2EE07E3B-F344-49D1-AE97-748858787230}" type="slidenum">
              <a:rPr lang="en-US" smtClean="0"/>
              <a:t>26</a:t>
            </a:fld>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2697" y="1478055"/>
            <a:ext cx="3058551" cy="1979784"/>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189" y="3557842"/>
            <a:ext cx="2949060" cy="223866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6228" y="285571"/>
            <a:ext cx="5915851" cy="3172268"/>
          </a:xfrm>
          <a:prstGeom prst="rect">
            <a:avLst/>
          </a:prstGeom>
        </p:spPr>
      </p:pic>
      <p:cxnSp>
        <p:nvCxnSpPr>
          <p:cNvPr id="19" name="Straight Arrow Connector 18"/>
          <p:cNvCxnSpPr/>
          <p:nvPr/>
        </p:nvCxnSpPr>
        <p:spPr>
          <a:xfrm flipV="1">
            <a:off x="3781248" y="1690688"/>
            <a:ext cx="875158" cy="4194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a:off x="3810978" y="4677171"/>
            <a:ext cx="919477" cy="4368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16228" y="3537392"/>
            <a:ext cx="5992061" cy="3153215"/>
          </a:xfrm>
          <a:prstGeom prst="rect">
            <a:avLst/>
          </a:prstGeom>
        </p:spPr>
      </p:pic>
    </p:spTree>
    <p:extLst>
      <p:ext uri="{BB962C8B-B14F-4D97-AF65-F5344CB8AC3E}">
        <p14:creationId xmlns:p14="http://schemas.microsoft.com/office/powerpoint/2010/main" val="6479888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Research Progress</a:t>
            </a:r>
            <a:endParaRPr lang="en-US" b="1" dirty="0">
              <a:solidFill>
                <a:schemeClr val="accent2">
                  <a:lumMod val="75000"/>
                </a:schemeClr>
              </a:solidFill>
            </a:endParaRPr>
          </a:p>
        </p:txBody>
      </p:sp>
      <p:sp>
        <p:nvSpPr>
          <p:cNvPr id="3" name="Content Placeholder 2"/>
          <p:cNvSpPr>
            <a:spLocks noGrp="1"/>
          </p:cNvSpPr>
          <p:nvPr>
            <p:ph idx="1"/>
          </p:nvPr>
        </p:nvSpPr>
        <p:spPr/>
        <p:txBody>
          <a:bodyPr/>
          <a:lstStyle/>
          <a:p>
            <a:r>
              <a:rPr lang="en-US" dirty="0" smtClean="0"/>
              <a:t>Studied the existing </a:t>
            </a:r>
            <a:r>
              <a:rPr lang="en-US" b="1" dirty="0" smtClean="0"/>
              <a:t>literature</a:t>
            </a:r>
            <a:r>
              <a:rPr lang="en-US" dirty="0" smtClean="0"/>
              <a:t> &amp; Identified the research </a:t>
            </a:r>
            <a:r>
              <a:rPr lang="en-US" b="1" dirty="0" smtClean="0"/>
              <a:t>scope</a:t>
            </a:r>
          </a:p>
          <a:p>
            <a:r>
              <a:rPr lang="en-US" dirty="0" smtClean="0"/>
              <a:t>Analyzed current graphs and </a:t>
            </a:r>
            <a:r>
              <a:rPr lang="en-US" b="1" dirty="0" smtClean="0"/>
              <a:t>marking procedure </a:t>
            </a:r>
            <a:r>
              <a:rPr lang="en-US" dirty="0" smtClean="0"/>
              <a:t>on O/L context</a:t>
            </a:r>
          </a:p>
          <a:p>
            <a:r>
              <a:rPr lang="en-US" dirty="0" smtClean="0"/>
              <a:t>Proposed a grammar for Venn Diagrams</a:t>
            </a:r>
          </a:p>
          <a:p>
            <a:r>
              <a:rPr lang="en-US" dirty="0" smtClean="0"/>
              <a:t>Researched </a:t>
            </a:r>
            <a:r>
              <a:rPr lang="en-US" b="1" dirty="0" smtClean="0"/>
              <a:t>Venn Diagram</a:t>
            </a:r>
            <a:r>
              <a:rPr lang="en-US" dirty="0" smtClean="0"/>
              <a:t> Interpretation and evaluation</a:t>
            </a:r>
          </a:p>
          <a:p>
            <a:r>
              <a:rPr lang="en-US" dirty="0" smtClean="0"/>
              <a:t>Collected a </a:t>
            </a:r>
            <a:r>
              <a:rPr lang="en-US" b="1" dirty="0" smtClean="0"/>
              <a:t>testing data </a:t>
            </a:r>
            <a:r>
              <a:rPr lang="en-US" dirty="0" smtClean="0"/>
              <a:t>set</a:t>
            </a:r>
          </a:p>
        </p:txBody>
      </p:sp>
      <p:sp>
        <p:nvSpPr>
          <p:cNvPr id="4" name="Slide Number Placeholder 3"/>
          <p:cNvSpPr>
            <a:spLocks noGrp="1"/>
          </p:cNvSpPr>
          <p:nvPr>
            <p:ph type="sldNum" sz="quarter" idx="12"/>
          </p:nvPr>
        </p:nvSpPr>
        <p:spPr/>
        <p:txBody>
          <a:bodyPr/>
          <a:lstStyle/>
          <a:p>
            <a:fld id="{2EE07E3B-F344-49D1-AE97-748858787230}" type="slidenum">
              <a:rPr lang="en-US" smtClean="0"/>
              <a:t>27</a:t>
            </a:fld>
            <a:endParaRPr lang="en-US"/>
          </a:p>
        </p:txBody>
      </p:sp>
    </p:spTree>
    <p:extLst>
      <p:ext uri="{BB962C8B-B14F-4D97-AF65-F5344CB8AC3E}">
        <p14:creationId xmlns:p14="http://schemas.microsoft.com/office/powerpoint/2010/main" val="25415061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Future Work</a:t>
            </a:r>
            <a:endParaRPr lang="en-US" dirty="0"/>
          </a:p>
        </p:txBody>
      </p:sp>
      <p:sp>
        <p:nvSpPr>
          <p:cNvPr id="3" name="Content Placeholder 2"/>
          <p:cNvSpPr>
            <a:spLocks noGrp="1"/>
          </p:cNvSpPr>
          <p:nvPr>
            <p:ph idx="1"/>
          </p:nvPr>
        </p:nvSpPr>
        <p:spPr/>
        <p:txBody>
          <a:bodyPr/>
          <a:lstStyle/>
          <a:p>
            <a:r>
              <a:rPr lang="en-US" dirty="0" smtClean="0"/>
              <a:t>Improve </a:t>
            </a:r>
            <a:r>
              <a:rPr lang="en-US" dirty="0" smtClean="0"/>
              <a:t>Diagram </a:t>
            </a:r>
            <a:r>
              <a:rPr lang="en-US" dirty="0" smtClean="0"/>
              <a:t>Parsing</a:t>
            </a:r>
          </a:p>
          <a:p>
            <a:r>
              <a:rPr lang="en-US" dirty="0" smtClean="0"/>
              <a:t>Marking Scheme integration to the </a:t>
            </a:r>
            <a:r>
              <a:rPr lang="en-US" dirty="0" smtClean="0"/>
              <a:t>Cartesian Diagram </a:t>
            </a:r>
            <a:r>
              <a:rPr lang="en-US" dirty="0" smtClean="0"/>
              <a:t>Evaluation</a:t>
            </a:r>
          </a:p>
          <a:p>
            <a:r>
              <a:rPr lang="en-US" dirty="0" smtClean="0"/>
              <a:t>Parsing and Evaluation of remaining diagram </a:t>
            </a:r>
            <a:r>
              <a:rPr lang="en-US" dirty="0" smtClean="0"/>
              <a:t>type</a:t>
            </a:r>
          </a:p>
          <a:p>
            <a:pPr lvl="1"/>
            <a:r>
              <a:rPr lang="en-US" dirty="0" smtClean="0"/>
              <a:t>Geometric </a:t>
            </a:r>
            <a:r>
              <a:rPr lang="en-US" dirty="0" smtClean="0"/>
              <a:t>Drawings</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28</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965712286"/>
              </p:ext>
            </p:extLst>
          </p:nvPr>
        </p:nvGraphicFramePr>
        <p:xfrm>
          <a:off x="1758461" y="4446637"/>
          <a:ext cx="9383151" cy="1730326"/>
        </p:xfrm>
        <a:graphic>
          <a:graphicData uri="http://schemas.openxmlformats.org/drawingml/2006/table">
            <a:tbl>
              <a:tblPr firstRow="1" bandRow="1">
                <a:tableStyleId>{5C22544A-7EE6-4342-B048-85BDC9FD1C3A}</a:tableStyleId>
              </a:tblPr>
              <a:tblGrid>
                <a:gridCol w="3127717"/>
                <a:gridCol w="3127717"/>
                <a:gridCol w="3127717"/>
              </a:tblGrid>
              <a:tr h="428122">
                <a:tc>
                  <a:txBody>
                    <a:bodyPr/>
                    <a:lstStyle/>
                    <a:p>
                      <a:r>
                        <a:rPr lang="en-US" dirty="0" smtClean="0"/>
                        <a:t>Diagram Type</a:t>
                      </a:r>
                      <a:endParaRPr lang="en-US" dirty="0"/>
                    </a:p>
                  </a:txBody>
                  <a:tcPr/>
                </a:tc>
                <a:tc>
                  <a:txBody>
                    <a:bodyPr/>
                    <a:lstStyle/>
                    <a:p>
                      <a:r>
                        <a:rPr lang="en-US" dirty="0" smtClean="0"/>
                        <a:t>Parsing</a:t>
                      </a:r>
                      <a:endParaRPr lang="en-US" dirty="0"/>
                    </a:p>
                  </a:txBody>
                  <a:tcPr/>
                </a:tc>
                <a:tc>
                  <a:txBody>
                    <a:bodyPr/>
                    <a:lstStyle/>
                    <a:p>
                      <a:r>
                        <a:rPr lang="en-US" dirty="0" smtClean="0"/>
                        <a:t>Evaluation &amp; Feedback</a:t>
                      </a:r>
                      <a:endParaRPr lang="en-US" dirty="0"/>
                    </a:p>
                  </a:txBody>
                  <a:tcPr/>
                </a:tc>
              </a:tr>
              <a:tr h="434068">
                <a:tc>
                  <a:txBody>
                    <a:bodyPr/>
                    <a:lstStyle/>
                    <a:p>
                      <a:r>
                        <a:rPr lang="en-US" dirty="0" smtClean="0"/>
                        <a:t>Venn</a:t>
                      </a:r>
                      <a:endParaRPr lang="en-US" dirty="0"/>
                    </a:p>
                  </a:txBody>
                  <a:tcPr/>
                </a:tc>
                <a:tc>
                  <a:txBody>
                    <a:bodyPr/>
                    <a:lstStyle/>
                    <a:p>
                      <a:r>
                        <a:rPr lang="en-US" dirty="0" smtClean="0">
                          <a:solidFill>
                            <a:schemeClr val="accent6"/>
                          </a:solidFill>
                        </a:rPr>
                        <a:t>Completed</a:t>
                      </a:r>
                      <a:endParaRPr lang="en-US" dirty="0">
                        <a:solidFill>
                          <a:schemeClr val="accent6"/>
                        </a:solidFill>
                      </a:endParaRPr>
                    </a:p>
                  </a:txBody>
                  <a:tcPr/>
                </a:tc>
                <a:tc>
                  <a:txBody>
                    <a:bodyPr/>
                    <a:lstStyle/>
                    <a:p>
                      <a:r>
                        <a:rPr lang="en-US" dirty="0" smtClean="0">
                          <a:solidFill>
                            <a:schemeClr val="accent6"/>
                          </a:solidFill>
                        </a:rPr>
                        <a:t>Completed</a:t>
                      </a:r>
                      <a:endParaRPr lang="en-US" dirty="0">
                        <a:solidFill>
                          <a:schemeClr val="accent6"/>
                        </a:solidFill>
                      </a:endParaRPr>
                    </a:p>
                  </a:txBody>
                  <a:tcPr/>
                </a:tc>
              </a:tr>
              <a:tr h="434068">
                <a:tc>
                  <a:txBody>
                    <a:bodyPr/>
                    <a:lstStyle/>
                    <a:p>
                      <a:r>
                        <a:rPr lang="en-US" dirty="0" smtClean="0"/>
                        <a:t>Cartesian</a:t>
                      </a:r>
                      <a:endParaRPr lang="en-US" dirty="0"/>
                    </a:p>
                  </a:txBody>
                  <a:tcPr/>
                </a:tc>
                <a:tc>
                  <a:txBody>
                    <a:bodyPr/>
                    <a:lstStyle/>
                    <a:p>
                      <a:r>
                        <a:rPr lang="en-US" dirty="0" smtClean="0">
                          <a:solidFill>
                            <a:schemeClr val="accent6"/>
                          </a:solidFill>
                        </a:rPr>
                        <a:t>Completed</a:t>
                      </a:r>
                      <a:endParaRPr lang="en-US" dirty="0">
                        <a:solidFill>
                          <a:schemeClr val="accent6"/>
                        </a:solidFill>
                      </a:endParaRPr>
                    </a:p>
                  </a:txBody>
                  <a:tcPr/>
                </a:tc>
                <a:tc>
                  <a:txBody>
                    <a:bodyPr/>
                    <a:lstStyle/>
                    <a:p>
                      <a:r>
                        <a:rPr lang="en-US" dirty="0" smtClean="0">
                          <a:solidFill>
                            <a:schemeClr val="accent6"/>
                          </a:solidFill>
                        </a:rPr>
                        <a:t>Started, Not Completed</a:t>
                      </a:r>
                      <a:endParaRPr lang="en-US" dirty="0">
                        <a:solidFill>
                          <a:schemeClr val="accent6"/>
                        </a:solidFill>
                      </a:endParaRPr>
                    </a:p>
                  </a:txBody>
                  <a:tcPr/>
                </a:tc>
              </a:tr>
              <a:tr h="434068">
                <a:tc>
                  <a:txBody>
                    <a:bodyPr/>
                    <a:lstStyle/>
                    <a:p>
                      <a:r>
                        <a:rPr lang="en-US" dirty="0" smtClean="0"/>
                        <a:t>Geometric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75000"/>
                            </a:schemeClr>
                          </a:solidFill>
                        </a:rPr>
                        <a:t>Not Started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75000"/>
                            </a:schemeClr>
                          </a:solidFill>
                        </a:rPr>
                        <a:t>Not Started</a:t>
                      </a:r>
                    </a:p>
                  </a:txBody>
                  <a:tcPr/>
                </a:tc>
              </a:tr>
            </a:tbl>
          </a:graphicData>
        </a:graphic>
      </p:graphicFrame>
    </p:spTree>
    <p:extLst>
      <p:ext uri="{BB962C8B-B14F-4D97-AF65-F5344CB8AC3E}">
        <p14:creationId xmlns:p14="http://schemas.microsoft.com/office/powerpoint/2010/main" val="29547232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err="1"/>
              <a:t>Futrelle</a:t>
            </a:r>
            <a:r>
              <a:rPr lang="en-US" dirty="0"/>
              <a:t>, R. P., </a:t>
            </a:r>
            <a:r>
              <a:rPr lang="en-US" dirty="0" err="1"/>
              <a:t>Kakadiaris</a:t>
            </a:r>
            <a:r>
              <a:rPr lang="en-US" dirty="0"/>
              <a:t>, I., Alexander, J., </a:t>
            </a:r>
            <a:r>
              <a:rPr lang="en-US" dirty="0" err="1"/>
              <a:t>Carriero</a:t>
            </a:r>
            <a:r>
              <a:rPr lang="en-US" dirty="0"/>
              <a:t>, C. M., </a:t>
            </a:r>
            <a:r>
              <a:rPr lang="en-US" dirty="0" err="1"/>
              <a:t>Nikolakis</a:t>
            </a:r>
            <a:r>
              <a:rPr lang="en-US" dirty="0"/>
              <a:t>, N., &amp; </a:t>
            </a:r>
            <a:r>
              <a:rPr lang="en-US" dirty="0" err="1"/>
              <a:t>Futrelle</a:t>
            </a:r>
            <a:r>
              <a:rPr lang="en-US" dirty="0"/>
              <a:t>, J. M. (1992). </a:t>
            </a:r>
            <a:r>
              <a:rPr lang="en-US" b="1" dirty="0"/>
              <a:t>Understanding diagrams in technical </a:t>
            </a:r>
            <a:r>
              <a:rPr lang="en-US" b="1" dirty="0" smtClean="0"/>
              <a:t>documents</a:t>
            </a:r>
            <a:r>
              <a:rPr lang="en-US" dirty="0" smtClean="0"/>
              <a:t>, </a:t>
            </a:r>
            <a:r>
              <a:rPr lang="en-US" i="1" dirty="0" smtClean="0"/>
              <a:t>IEEE Computer</a:t>
            </a:r>
            <a:r>
              <a:rPr lang="en-US" dirty="0"/>
              <a:t>, </a:t>
            </a:r>
            <a:r>
              <a:rPr lang="en-US" dirty="0" smtClean="0"/>
              <a:t>Vol. </a:t>
            </a:r>
            <a:r>
              <a:rPr lang="en-US" i="1" dirty="0" smtClean="0"/>
              <a:t>25</a:t>
            </a:r>
            <a:r>
              <a:rPr lang="en-US" dirty="0" smtClean="0"/>
              <a:t>(7</a:t>
            </a:r>
            <a:r>
              <a:rPr lang="en-US" dirty="0"/>
              <a:t>), </a:t>
            </a:r>
            <a:r>
              <a:rPr lang="en-US" dirty="0" smtClean="0"/>
              <a:t>pp. 75-78</a:t>
            </a:r>
            <a:r>
              <a:rPr lang="en-US" dirty="0"/>
              <a:t>. </a:t>
            </a:r>
            <a:endParaRPr lang="en-US" dirty="0" smtClean="0"/>
          </a:p>
          <a:p>
            <a:pPr marL="514350" indent="-514350">
              <a:buFont typeface="+mj-lt"/>
              <a:buAutoNum type="arabicPeriod"/>
            </a:pPr>
            <a:r>
              <a:rPr lang="en-US" dirty="0" err="1" smtClean="0"/>
              <a:t>Futrelle</a:t>
            </a:r>
            <a:r>
              <a:rPr lang="en-US" dirty="0"/>
              <a:t>, R. P., &amp; </a:t>
            </a:r>
            <a:r>
              <a:rPr lang="en-US" dirty="0" err="1"/>
              <a:t>Nikolakis</a:t>
            </a:r>
            <a:r>
              <a:rPr lang="en-US" dirty="0"/>
              <a:t>, N. (1995, August). </a:t>
            </a:r>
            <a:r>
              <a:rPr lang="en-US" b="1" dirty="0"/>
              <a:t>Efficient analysis of complex diagrams using constraint-based parsing</a:t>
            </a:r>
            <a:r>
              <a:rPr lang="en-US" dirty="0"/>
              <a:t>. In </a:t>
            </a:r>
            <a:r>
              <a:rPr lang="en-US" i="1" dirty="0"/>
              <a:t>Document Analysis and Recognition, 1995., Proceedings of the Third International Conference on</a:t>
            </a:r>
            <a:r>
              <a:rPr lang="en-US" dirty="0"/>
              <a:t>(Vol. 2, pp. 782-790). IEEE</a:t>
            </a:r>
            <a:r>
              <a:rPr lang="en-US" dirty="0" smtClean="0"/>
              <a:t>.</a:t>
            </a:r>
          </a:p>
          <a:p>
            <a:pPr marL="514350" indent="-514350">
              <a:buFont typeface="+mj-lt"/>
              <a:buAutoNum type="arabicPeriod"/>
            </a:pPr>
            <a:r>
              <a:rPr lang="en-US" dirty="0" smtClean="0"/>
              <a:t>R. </a:t>
            </a:r>
            <a:r>
              <a:rPr lang="en-US" dirty="0" err="1" smtClean="0">
                <a:effectLst/>
              </a:rPr>
              <a:t>Futrelle</a:t>
            </a:r>
            <a:r>
              <a:rPr lang="en-US" dirty="0" smtClean="0">
                <a:effectLst/>
              </a:rPr>
              <a:t>, </a:t>
            </a:r>
            <a:r>
              <a:rPr lang="en-US" b="1" dirty="0" smtClean="0">
                <a:effectLst/>
              </a:rPr>
              <a:t>Ambiguity in visual language theory and its role in diagram parsing</a:t>
            </a:r>
            <a:r>
              <a:rPr lang="en-US" dirty="0" smtClean="0">
                <a:effectLst/>
              </a:rPr>
              <a:t>, Proceedings 1999 IEEE Symposium on Visual Languages, 1999</a:t>
            </a:r>
            <a:endParaRPr lang="en-US" dirty="0" smtClean="0"/>
          </a:p>
          <a:p>
            <a:pPr marL="514350" indent="-514350">
              <a:buFont typeface="+mj-lt"/>
              <a:buAutoNum type="arabicPeriod"/>
            </a:pPr>
            <a:endParaRPr lang="en-US" dirty="0" smtClean="0"/>
          </a:p>
        </p:txBody>
      </p:sp>
      <p:sp>
        <p:nvSpPr>
          <p:cNvPr id="4" name="Slide Number Placeholder 3"/>
          <p:cNvSpPr>
            <a:spLocks noGrp="1"/>
          </p:cNvSpPr>
          <p:nvPr>
            <p:ph type="sldNum" sz="quarter" idx="12"/>
          </p:nvPr>
        </p:nvSpPr>
        <p:spPr/>
        <p:txBody>
          <a:bodyPr/>
          <a:lstStyle/>
          <a:p>
            <a:fld id="{2EE07E3B-F344-49D1-AE97-748858787230}" type="slidenum">
              <a:rPr lang="en-US" smtClean="0"/>
              <a:t>29</a:t>
            </a:fld>
            <a:endParaRPr lang="en-US"/>
          </a:p>
        </p:txBody>
      </p:sp>
    </p:spTree>
    <p:extLst>
      <p:ext uri="{BB962C8B-B14F-4D97-AF65-F5344CB8AC3E}">
        <p14:creationId xmlns:p14="http://schemas.microsoft.com/office/powerpoint/2010/main" val="6632931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Pass Percentage of O/L Mathematics</a:t>
            </a:r>
            <a:endParaRPr lang="en-US" b="1" dirty="0">
              <a:solidFill>
                <a:schemeClr val="accent2">
                  <a:lumMod val="75000"/>
                </a:schemeClr>
              </a:solidFill>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85257" y="1902029"/>
            <a:ext cx="8374743" cy="4841436"/>
          </a:xfrm>
          <a:effectLst>
            <a:softEdge rad="63500"/>
          </a:effectLst>
        </p:spPr>
      </p:pic>
      <p:sp>
        <p:nvSpPr>
          <p:cNvPr id="7" name="Slide Number Placeholder 6"/>
          <p:cNvSpPr>
            <a:spLocks noGrp="1"/>
          </p:cNvSpPr>
          <p:nvPr>
            <p:ph type="sldNum" sz="quarter" idx="12"/>
          </p:nvPr>
        </p:nvSpPr>
        <p:spPr/>
        <p:txBody>
          <a:bodyPr/>
          <a:lstStyle/>
          <a:p>
            <a:fld id="{2EE07E3B-F344-49D1-AE97-748858787230}" type="slidenum">
              <a:rPr lang="en-US" smtClean="0"/>
              <a:t>3</a:t>
            </a:fld>
            <a:endParaRPr lang="en-US"/>
          </a:p>
        </p:txBody>
      </p:sp>
    </p:spTree>
    <p:extLst>
      <p:ext uri="{BB962C8B-B14F-4D97-AF65-F5344CB8AC3E}">
        <p14:creationId xmlns:p14="http://schemas.microsoft.com/office/powerpoint/2010/main" val="11258810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Contd.</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4"/>
            </a:pPr>
            <a:r>
              <a:rPr lang="en-US" dirty="0"/>
              <a:t>Huang, W., Tan, C. L., &amp; </a:t>
            </a:r>
            <a:r>
              <a:rPr lang="en-US" dirty="0" err="1"/>
              <a:t>Leow</a:t>
            </a:r>
            <a:r>
              <a:rPr lang="en-US" dirty="0"/>
              <a:t>, W. K. (2005, August). </a:t>
            </a:r>
            <a:r>
              <a:rPr lang="en-US" b="1" dirty="0"/>
              <a:t>Associating text and graphics for scientific chart understanding</a:t>
            </a:r>
            <a:r>
              <a:rPr lang="en-US" dirty="0"/>
              <a:t>. In </a:t>
            </a:r>
            <a:r>
              <a:rPr lang="en-US" i="1" dirty="0"/>
              <a:t>Document Analysis and Recognition, 2005. Proceedings. Eighth International Conference on</a:t>
            </a:r>
            <a:r>
              <a:rPr lang="en-US" dirty="0"/>
              <a:t> (pp. 580-584). IEEE.</a:t>
            </a:r>
            <a:endParaRPr lang="en-US" dirty="0" smtClean="0"/>
          </a:p>
          <a:p>
            <a:pPr marL="514350" indent="-514350">
              <a:buFont typeface="+mj-lt"/>
              <a:buAutoNum type="arabicPeriod" startAt="4"/>
            </a:pPr>
            <a:r>
              <a:rPr lang="en-US" dirty="0" smtClean="0"/>
              <a:t>W. Huang, C. Tan, </a:t>
            </a:r>
            <a:r>
              <a:rPr lang="en-US" b="1" dirty="0" smtClean="0">
                <a:effectLst/>
              </a:rPr>
              <a:t>A System for Understanding Imaged </a:t>
            </a:r>
            <a:r>
              <a:rPr lang="en-US" b="1" dirty="0" err="1" smtClean="0">
                <a:effectLst/>
              </a:rPr>
              <a:t>Infographics</a:t>
            </a:r>
            <a:r>
              <a:rPr lang="en-US" b="1" dirty="0" smtClean="0">
                <a:effectLst/>
              </a:rPr>
              <a:t> and Its Applications</a:t>
            </a:r>
            <a:r>
              <a:rPr lang="en-US" dirty="0" smtClean="0">
                <a:effectLst/>
              </a:rPr>
              <a:t>, Proceedings of the 2007 ACM symposium on Document engineering - </a:t>
            </a:r>
            <a:r>
              <a:rPr lang="en-US" dirty="0" err="1" smtClean="0">
                <a:effectLst/>
              </a:rPr>
              <a:t>DocEng</a:t>
            </a:r>
            <a:r>
              <a:rPr lang="en-US" dirty="0" smtClean="0">
                <a:effectLst/>
              </a:rPr>
              <a:t> '07, 2007`</a:t>
            </a:r>
          </a:p>
          <a:p>
            <a:pPr marL="514350" indent="-514350">
              <a:buFont typeface="+mj-lt"/>
              <a:buAutoNum type="arabicPeriod" startAt="4"/>
            </a:pPr>
            <a:r>
              <a:rPr lang="en-US" dirty="0" err="1"/>
              <a:t>Gunstone</a:t>
            </a:r>
            <a:r>
              <a:rPr lang="en-US" dirty="0"/>
              <a:t>, R. F., &amp; White, R. T. (1986). </a:t>
            </a:r>
            <a:r>
              <a:rPr lang="en-US" b="1" dirty="0"/>
              <a:t>Assessing understanding by means of Venn diagrams</a:t>
            </a:r>
            <a:r>
              <a:rPr lang="en-US" dirty="0"/>
              <a:t>. </a:t>
            </a:r>
            <a:r>
              <a:rPr lang="en-US" i="1" dirty="0"/>
              <a:t>Science Education</a:t>
            </a:r>
            <a:r>
              <a:rPr lang="en-US" dirty="0"/>
              <a:t>, </a:t>
            </a:r>
            <a:r>
              <a:rPr lang="en-US" i="1" dirty="0"/>
              <a:t>70</a:t>
            </a:r>
            <a:r>
              <a:rPr lang="en-US" dirty="0"/>
              <a:t>(2), 151-158.</a:t>
            </a:r>
          </a:p>
        </p:txBody>
      </p:sp>
      <p:sp>
        <p:nvSpPr>
          <p:cNvPr id="4" name="Slide Number Placeholder 3"/>
          <p:cNvSpPr>
            <a:spLocks noGrp="1"/>
          </p:cNvSpPr>
          <p:nvPr>
            <p:ph type="sldNum" sz="quarter" idx="12"/>
          </p:nvPr>
        </p:nvSpPr>
        <p:spPr/>
        <p:txBody>
          <a:bodyPr/>
          <a:lstStyle/>
          <a:p>
            <a:fld id="{2EE07E3B-F344-49D1-AE97-748858787230}" type="slidenum">
              <a:rPr lang="en-US" smtClean="0"/>
              <a:t>30</a:t>
            </a:fld>
            <a:endParaRPr lang="en-US"/>
          </a:p>
        </p:txBody>
      </p:sp>
    </p:spTree>
    <p:extLst>
      <p:ext uri="{BB962C8B-B14F-4D97-AF65-F5344CB8AC3E}">
        <p14:creationId xmlns:p14="http://schemas.microsoft.com/office/powerpoint/2010/main" val="23505421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Contd.</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7"/>
            </a:pPr>
            <a:r>
              <a:rPr lang="en-US" dirty="0" err="1" smtClean="0"/>
              <a:t>Ruskey</a:t>
            </a:r>
            <a:r>
              <a:rPr lang="en-US" dirty="0"/>
              <a:t>, F., &amp; Weston, </a:t>
            </a:r>
            <a:r>
              <a:rPr lang="en-US" dirty="0" smtClean="0"/>
              <a:t>M.,</a:t>
            </a:r>
            <a:r>
              <a:rPr lang="en-US" b="1" dirty="0" smtClean="0"/>
              <a:t>A </a:t>
            </a:r>
            <a:r>
              <a:rPr lang="en-US" b="1" dirty="0"/>
              <a:t>survey of Venn </a:t>
            </a:r>
            <a:r>
              <a:rPr lang="en-US" b="1" dirty="0" smtClean="0"/>
              <a:t>diagrams</a:t>
            </a:r>
            <a:r>
              <a:rPr lang="en-US" dirty="0" smtClean="0"/>
              <a:t>, </a:t>
            </a:r>
            <a:r>
              <a:rPr lang="en-US" i="1" dirty="0" smtClean="0"/>
              <a:t>Electronic </a:t>
            </a:r>
            <a:r>
              <a:rPr lang="en-US" i="1" dirty="0"/>
              <a:t>Journal of </a:t>
            </a:r>
            <a:r>
              <a:rPr lang="en-US" i="1" dirty="0" err="1" smtClean="0"/>
              <a:t>Combinatorics</a:t>
            </a:r>
            <a:r>
              <a:rPr lang="en-US" dirty="0"/>
              <a:t> </a:t>
            </a:r>
            <a:r>
              <a:rPr lang="en-US" i="1" dirty="0"/>
              <a:t>4</a:t>
            </a:r>
            <a:r>
              <a:rPr lang="en-US" dirty="0" smtClean="0"/>
              <a:t>. 1997</a:t>
            </a:r>
            <a:br>
              <a:rPr lang="en-US" dirty="0" smtClean="0"/>
            </a:br>
            <a:r>
              <a:rPr lang="en-US" dirty="0" smtClean="0">
                <a:hlinkClick r:id="rId3"/>
              </a:rPr>
              <a:t>http://emis.matem.unam.mx/journals/EJC/Surveys/ds5/VennEJC.html</a:t>
            </a:r>
            <a:endParaRPr lang="en-US" dirty="0" smtClean="0"/>
          </a:p>
          <a:p>
            <a:pPr marL="514350" indent="-514350">
              <a:buFont typeface="+mj-lt"/>
              <a:buAutoNum type="arabicPeriod" startAt="7"/>
            </a:pP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31</a:t>
            </a:fld>
            <a:endParaRPr lang="en-US"/>
          </a:p>
        </p:txBody>
      </p:sp>
    </p:spTree>
    <p:extLst>
      <p:ext uri="{BB962C8B-B14F-4D97-AF65-F5344CB8AC3E}">
        <p14:creationId xmlns:p14="http://schemas.microsoft.com/office/powerpoint/2010/main" val="18535274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047" y="2733751"/>
            <a:ext cx="10515600" cy="1325563"/>
          </a:xfrm>
        </p:spPr>
        <p:txBody>
          <a:bodyPr>
            <a:normAutofit/>
          </a:bodyPr>
          <a:lstStyle/>
          <a:p>
            <a:pPr algn="ctr"/>
            <a:r>
              <a:rPr lang="en-US" sz="5400" b="1" dirty="0" smtClean="0"/>
              <a:t>Thank You!</a:t>
            </a:r>
            <a:endParaRPr lang="en-US" sz="5400" b="1" dirty="0"/>
          </a:p>
        </p:txBody>
      </p:sp>
      <p:sp>
        <p:nvSpPr>
          <p:cNvPr id="4" name="Slide Number Placeholder 3"/>
          <p:cNvSpPr>
            <a:spLocks noGrp="1"/>
          </p:cNvSpPr>
          <p:nvPr>
            <p:ph type="sldNum" sz="quarter" idx="12"/>
          </p:nvPr>
        </p:nvSpPr>
        <p:spPr/>
        <p:txBody>
          <a:bodyPr/>
          <a:lstStyle/>
          <a:p>
            <a:fld id="{2EE07E3B-F344-49D1-AE97-748858787230}" type="slidenum">
              <a:rPr lang="en-US" smtClean="0"/>
              <a:t>32</a:t>
            </a:fld>
            <a:endParaRPr lang="en-US"/>
          </a:p>
        </p:txBody>
      </p:sp>
    </p:spTree>
    <p:extLst>
      <p:ext uri="{BB962C8B-B14F-4D97-AF65-F5344CB8AC3E}">
        <p14:creationId xmlns:p14="http://schemas.microsoft.com/office/powerpoint/2010/main" val="15214352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Practicing for exam is important!</a:t>
            </a:r>
          </a:p>
        </p:txBody>
      </p:sp>
      <p:sp>
        <p:nvSpPr>
          <p:cNvPr id="3" name="Content Placeholder 2"/>
          <p:cNvSpPr>
            <a:spLocks noGrp="1"/>
          </p:cNvSpPr>
          <p:nvPr>
            <p:ph idx="1"/>
          </p:nvPr>
        </p:nvSpPr>
        <p:spPr/>
        <p:txBody>
          <a:bodyPr>
            <a:normAutofit/>
          </a:bodyPr>
          <a:lstStyle/>
          <a:p>
            <a:r>
              <a:rPr lang="en-US" b="1" dirty="0" smtClean="0"/>
              <a:t>Manual  marking </a:t>
            </a:r>
            <a:r>
              <a:rPr lang="en-US" dirty="0" smtClean="0"/>
              <a:t>capacity of teachers is </a:t>
            </a:r>
            <a:r>
              <a:rPr lang="en-US" b="1" dirty="0" smtClean="0"/>
              <a:t>limited</a:t>
            </a:r>
          </a:p>
          <a:p>
            <a:r>
              <a:rPr lang="en-US" dirty="0" smtClean="0"/>
              <a:t>An </a:t>
            </a:r>
            <a:r>
              <a:rPr lang="en-US" b="1" dirty="0" smtClean="0"/>
              <a:t>automatic grading system </a:t>
            </a:r>
            <a:r>
              <a:rPr lang="en-US" dirty="0" smtClean="0"/>
              <a:t>capable of providing quick feedback on practice exam answers is important</a:t>
            </a:r>
          </a:p>
          <a:p>
            <a:r>
              <a:rPr lang="en-US" dirty="0" smtClean="0"/>
              <a:t>Required </a:t>
            </a:r>
            <a:r>
              <a:rPr lang="en-US" dirty="0"/>
              <a:t>to have a </a:t>
            </a:r>
            <a:r>
              <a:rPr lang="en-US" b="1" dirty="0"/>
              <a:t>good feedback system </a:t>
            </a:r>
            <a:r>
              <a:rPr lang="en-US" dirty="0"/>
              <a:t>to evaluate student </a:t>
            </a:r>
            <a:r>
              <a:rPr lang="en-US" dirty="0" smtClean="0"/>
              <a:t>answers</a:t>
            </a:r>
          </a:p>
          <a:p>
            <a:r>
              <a:rPr lang="en-US" b="1" dirty="0" smtClean="0"/>
              <a:t>Diagram Grading </a:t>
            </a:r>
            <a:r>
              <a:rPr lang="en-US" dirty="0" smtClean="0"/>
              <a:t>is not significantly addressed </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4</a:t>
            </a:fld>
            <a:endParaRPr lang="en-US"/>
          </a:p>
        </p:txBody>
      </p:sp>
    </p:spTree>
    <p:extLst>
      <p:ext uri="{BB962C8B-B14F-4D97-AF65-F5344CB8AC3E}">
        <p14:creationId xmlns:p14="http://schemas.microsoft.com/office/powerpoint/2010/main" val="16636051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Diagrams in the O/L Mathematics Paper</a:t>
            </a:r>
            <a:endParaRPr lang="en-US" b="1" dirty="0">
              <a:solidFill>
                <a:schemeClr val="accent2">
                  <a:lumMod val="75000"/>
                </a:schemeClr>
              </a:solidFill>
            </a:endParaRPr>
          </a:p>
        </p:txBody>
      </p:sp>
      <p:sp>
        <p:nvSpPr>
          <p:cNvPr id="3" name="Content Placeholder 2"/>
          <p:cNvSpPr>
            <a:spLocks noGrp="1"/>
          </p:cNvSpPr>
          <p:nvPr>
            <p:ph idx="1"/>
          </p:nvPr>
        </p:nvSpPr>
        <p:spPr/>
        <p:txBody>
          <a:bodyPr/>
          <a:lstStyle/>
          <a:p>
            <a:r>
              <a:rPr lang="en-US" dirty="0" smtClean="0"/>
              <a:t>Cartesian Graphs</a:t>
            </a:r>
          </a:p>
          <a:p>
            <a:r>
              <a:rPr lang="en-US" dirty="0" smtClean="0"/>
              <a:t>Venn Diagrams</a:t>
            </a:r>
          </a:p>
          <a:p>
            <a:r>
              <a:rPr lang="en-US" dirty="0" smtClean="0"/>
              <a:t>Geometrical Drawings</a:t>
            </a:r>
          </a:p>
          <a:p>
            <a:r>
              <a:rPr lang="en-US" dirty="0" smtClean="0"/>
              <a:t>Trigonometry Drawings</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5</a:t>
            </a:fld>
            <a:endParaRPr lang="en-US"/>
          </a:p>
        </p:txBody>
      </p:sp>
    </p:spTree>
    <p:extLst>
      <p:ext uri="{BB962C8B-B14F-4D97-AF65-F5344CB8AC3E}">
        <p14:creationId xmlns:p14="http://schemas.microsoft.com/office/powerpoint/2010/main" val="40628146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Diagrams in the O/L Mathematics Paper</a:t>
            </a:r>
            <a:endParaRPr lang="en-US" b="1" dirty="0">
              <a:solidFill>
                <a:schemeClr val="accent2">
                  <a:lumMod val="75000"/>
                </a:schemeClr>
              </a:solidFill>
            </a:endParaRPr>
          </a:p>
        </p:txBody>
      </p:sp>
      <p:sp>
        <p:nvSpPr>
          <p:cNvPr id="3" name="Content Placeholder 2"/>
          <p:cNvSpPr>
            <a:spLocks noGrp="1"/>
          </p:cNvSpPr>
          <p:nvPr>
            <p:ph idx="1"/>
          </p:nvPr>
        </p:nvSpPr>
        <p:spPr/>
        <p:txBody>
          <a:bodyPr/>
          <a:lstStyle/>
          <a:p>
            <a:r>
              <a:rPr lang="en-US" b="1" dirty="0" smtClean="0"/>
              <a:t>Cartesian Graphs</a:t>
            </a:r>
          </a:p>
          <a:p>
            <a:r>
              <a:rPr lang="en-US" dirty="0" smtClean="0"/>
              <a:t>Venn Diagrams</a:t>
            </a:r>
          </a:p>
          <a:p>
            <a:r>
              <a:rPr lang="en-US" dirty="0" smtClean="0"/>
              <a:t>Geometrical Drawings</a:t>
            </a:r>
          </a:p>
          <a:p>
            <a:r>
              <a:rPr lang="en-US" dirty="0" smtClean="0"/>
              <a:t>Trigonometry Drawings</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6</a:t>
            </a:fld>
            <a:endParaRPr lang="en-US"/>
          </a:p>
        </p:txBody>
      </p:sp>
      <p:sp>
        <p:nvSpPr>
          <p:cNvPr id="5" name="Content Placeholder 2"/>
          <p:cNvSpPr txBox="1">
            <a:spLocks/>
          </p:cNvSpPr>
          <p:nvPr/>
        </p:nvSpPr>
        <p:spPr>
          <a:xfrm>
            <a:off x="1722671" y="4287153"/>
            <a:ext cx="5482953" cy="22517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solidFill>
                  <a:schemeClr val="accent2">
                    <a:lumMod val="50000"/>
                  </a:schemeClr>
                </a:solidFill>
              </a:rPr>
              <a:t>Regular type of question</a:t>
            </a:r>
          </a:p>
          <a:p>
            <a:r>
              <a:rPr lang="en-US" sz="2400" dirty="0" smtClean="0">
                <a:solidFill>
                  <a:schemeClr val="accent2">
                    <a:lumMod val="50000"/>
                  </a:schemeClr>
                </a:solidFill>
              </a:rPr>
              <a:t>Required to draw on a given graph sheet</a:t>
            </a:r>
          </a:p>
          <a:p>
            <a:r>
              <a:rPr lang="en-US" sz="2400" dirty="0" smtClean="0">
                <a:solidFill>
                  <a:schemeClr val="accent2">
                    <a:lumMod val="50000"/>
                  </a:schemeClr>
                </a:solidFill>
              </a:rPr>
              <a:t>Evaluation focuses on the scale, data point and the shape of the graph</a:t>
            </a:r>
            <a:endParaRPr lang="en-US" sz="2400" dirty="0">
              <a:solidFill>
                <a:schemeClr val="accent2">
                  <a:lumMod val="50000"/>
                </a:schemeClr>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5624" y="1279217"/>
            <a:ext cx="3727280" cy="5259695"/>
          </a:xfrm>
          <a:prstGeom prst="rect">
            <a:avLst/>
          </a:prstGeom>
        </p:spPr>
      </p:pic>
    </p:spTree>
    <p:extLst>
      <p:ext uri="{BB962C8B-B14F-4D97-AF65-F5344CB8AC3E}">
        <p14:creationId xmlns:p14="http://schemas.microsoft.com/office/powerpoint/2010/main" val="3304209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Diagrams in the O/L Mathematics Paper</a:t>
            </a:r>
            <a:endParaRPr lang="en-US" dirty="0"/>
          </a:p>
        </p:txBody>
      </p:sp>
      <p:sp>
        <p:nvSpPr>
          <p:cNvPr id="3" name="Content Placeholder 2"/>
          <p:cNvSpPr>
            <a:spLocks noGrp="1"/>
          </p:cNvSpPr>
          <p:nvPr>
            <p:ph idx="1"/>
          </p:nvPr>
        </p:nvSpPr>
        <p:spPr/>
        <p:txBody>
          <a:bodyPr/>
          <a:lstStyle/>
          <a:p>
            <a:r>
              <a:rPr lang="en-US" dirty="0" smtClean="0"/>
              <a:t>Cartesian Graphs</a:t>
            </a:r>
          </a:p>
          <a:p>
            <a:r>
              <a:rPr lang="en-US" b="1" dirty="0" smtClean="0"/>
              <a:t>Venn Diagrams</a:t>
            </a:r>
          </a:p>
          <a:p>
            <a:r>
              <a:rPr lang="en-US" dirty="0" smtClean="0"/>
              <a:t>Geometrical Drawings</a:t>
            </a:r>
          </a:p>
          <a:p>
            <a:r>
              <a:rPr lang="en-US" dirty="0" smtClean="0"/>
              <a:t>Trigonometry Drawings</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7</a:t>
            </a:fld>
            <a:endParaRPr lang="en-US"/>
          </a:p>
        </p:txBody>
      </p:sp>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5605" y="1305120"/>
            <a:ext cx="4202751" cy="3688911"/>
          </a:xfrm>
          <a:prstGeom prst="rect">
            <a:avLst/>
          </a:prstGeom>
        </p:spPr>
      </p:pic>
      <p:sp>
        <p:nvSpPr>
          <p:cNvPr id="8" name="Content Placeholder 2"/>
          <p:cNvSpPr txBox="1">
            <a:spLocks/>
          </p:cNvSpPr>
          <p:nvPr/>
        </p:nvSpPr>
        <p:spPr>
          <a:xfrm>
            <a:off x="1738598" y="4282341"/>
            <a:ext cx="5140569" cy="22565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solidFill>
                  <a:schemeClr val="accent2">
                    <a:lumMod val="50000"/>
                  </a:schemeClr>
                </a:solidFill>
              </a:rPr>
              <a:t>Regular type of question</a:t>
            </a:r>
          </a:p>
          <a:p>
            <a:r>
              <a:rPr lang="en-US" sz="2400" dirty="0" smtClean="0">
                <a:solidFill>
                  <a:schemeClr val="accent2">
                    <a:lumMod val="50000"/>
                  </a:schemeClr>
                </a:solidFill>
              </a:rPr>
              <a:t>Drawn on regular answer sheet</a:t>
            </a:r>
          </a:p>
          <a:p>
            <a:r>
              <a:rPr lang="en-US" sz="2400" dirty="0" smtClean="0">
                <a:solidFill>
                  <a:schemeClr val="accent2">
                    <a:lumMod val="50000"/>
                  </a:schemeClr>
                </a:solidFill>
              </a:rPr>
              <a:t>Evaluation focuses on proper indication of elements</a:t>
            </a:r>
          </a:p>
          <a:p>
            <a:r>
              <a:rPr lang="en-US" sz="2400" dirty="0" smtClean="0">
                <a:solidFill>
                  <a:schemeClr val="accent2">
                    <a:lumMod val="50000"/>
                  </a:schemeClr>
                </a:solidFill>
              </a:rPr>
              <a:t>May contain steps</a:t>
            </a:r>
            <a:endParaRPr lang="en-US" dirty="0" smtClean="0">
              <a:solidFill>
                <a:schemeClr val="accent2">
                  <a:lumMod val="50000"/>
                </a:schemeClr>
              </a:solidFill>
            </a:endParaRPr>
          </a:p>
        </p:txBody>
      </p:sp>
    </p:spTree>
    <p:extLst>
      <p:ext uri="{BB962C8B-B14F-4D97-AF65-F5344CB8AC3E}">
        <p14:creationId xmlns:p14="http://schemas.microsoft.com/office/powerpoint/2010/main" val="93260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Diagrams in the O/L Mathematics Paper</a:t>
            </a:r>
            <a:endParaRPr lang="en-US" dirty="0"/>
          </a:p>
        </p:txBody>
      </p:sp>
      <p:sp>
        <p:nvSpPr>
          <p:cNvPr id="3" name="Content Placeholder 2"/>
          <p:cNvSpPr>
            <a:spLocks noGrp="1"/>
          </p:cNvSpPr>
          <p:nvPr>
            <p:ph idx="1"/>
          </p:nvPr>
        </p:nvSpPr>
        <p:spPr>
          <a:xfrm>
            <a:off x="838200" y="1825625"/>
            <a:ext cx="10515600" cy="4351338"/>
          </a:xfrm>
        </p:spPr>
        <p:txBody>
          <a:bodyPr/>
          <a:lstStyle/>
          <a:p>
            <a:r>
              <a:rPr lang="en-US" dirty="0" smtClean="0"/>
              <a:t>Cartesian Graphs</a:t>
            </a:r>
          </a:p>
          <a:p>
            <a:r>
              <a:rPr lang="en-US" dirty="0" smtClean="0"/>
              <a:t>Venn Diagrams</a:t>
            </a:r>
          </a:p>
          <a:p>
            <a:r>
              <a:rPr lang="en-US" b="1" dirty="0" smtClean="0"/>
              <a:t>Geometrical Drawings</a:t>
            </a:r>
          </a:p>
          <a:p>
            <a:r>
              <a:rPr lang="en-US" dirty="0" smtClean="0"/>
              <a:t>Trigonometry Drawings</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8</a:t>
            </a:fld>
            <a:endParaRPr lang="en-US"/>
          </a:p>
        </p:txBody>
      </p:sp>
      <p:sp>
        <p:nvSpPr>
          <p:cNvPr id="5" name="Content Placeholder 2"/>
          <p:cNvSpPr txBox="1">
            <a:spLocks/>
          </p:cNvSpPr>
          <p:nvPr/>
        </p:nvSpPr>
        <p:spPr>
          <a:xfrm>
            <a:off x="1785425" y="4432581"/>
            <a:ext cx="4198034" cy="22888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solidFill>
                  <a:schemeClr val="accent2">
                    <a:lumMod val="50000"/>
                  </a:schemeClr>
                </a:solidFill>
              </a:rPr>
              <a:t>Regular question</a:t>
            </a:r>
          </a:p>
          <a:p>
            <a:r>
              <a:rPr lang="en-US" sz="2400" dirty="0" smtClean="0">
                <a:solidFill>
                  <a:schemeClr val="accent2">
                    <a:lumMod val="50000"/>
                  </a:schemeClr>
                </a:solidFill>
              </a:rPr>
              <a:t>Required to draw with pencil, ruler and pencil compass</a:t>
            </a:r>
          </a:p>
          <a:p>
            <a:r>
              <a:rPr lang="en-US" sz="2400" dirty="0" smtClean="0">
                <a:solidFill>
                  <a:schemeClr val="accent2">
                    <a:lumMod val="50000"/>
                  </a:schemeClr>
                </a:solidFill>
              </a:rPr>
              <a:t>Evaluation focuses on the scaling, drawing procedure</a:t>
            </a:r>
            <a:endParaRPr lang="en-US" sz="2400" dirty="0">
              <a:solidFill>
                <a:schemeClr val="accent2">
                  <a:lumMod val="50000"/>
                </a:schemeClr>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4414" y="1390318"/>
            <a:ext cx="5233892" cy="3941337"/>
          </a:xfrm>
          <a:prstGeom prst="rect">
            <a:avLst/>
          </a:prstGeom>
        </p:spPr>
      </p:pic>
    </p:spTree>
    <p:extLst>
      <p:ext uri="{BB962C8B-B14F-4D97-AF65-F5344CB8AC3E}">
        <p14:creationId xmlns:p14="http://schemas.microsoft.com/office/powerpoint/2010/main" val="1352237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Diagrams in the O/L Mathematics Paper</a:t>
            </a:r>
            <a:endParaRPr lang="en-US" dirty="0"/>
          </a:p>
        </p:txBody>
      </p:sp>
      <p:sp>
        <p:nvSpPr>
          <p:cNvPr id="3" name="Content Placeholder 2"/>
          <p:cNvSpPr>
            <a:spLocks noGrp="1"/>
          </p:cNvSpPr>
          <p:nvPr>
            <p:ph idx="1"/>
          </p:nvPr>
        </p:nvSpPr>
        <p:spPr/>
        <p:txBody>
          <a:bodyPr/>
          <a:lstStyle/>
          <a:p>
            <a:r>
              <a:rPr lang="en-US" dirty="0" smtClean="0"/>
              <a:t>Cartesian Graphs</a:t>
            </a:r>
          </a:p>
          <a:p>
            <a:r>
              <a:rPr lang="en-US" dirty="0" smtClean="0"/>
              <a:t>Venn Diagrams</a:t>
            </a:r>
          </a:p>
          <a:p>
            <a:r>
              <a:rPr lang="en-US" dirty="0" smtClean="0"/>
              <a:t>Geometrical Drawings</a:t>
            </a:r>
          </a:p>
          <a:p>
            <a:r>
              <a:rPr lang="en-US" b="1" dirty="0" smtClean="0"/>
              <a:t>Trigonometry Drawings</a:t>
            </a:r>
            <a:endParaRPr lang="en-US" b="1" dirty="0"/>
          </a:p>
        </p:txBody>
      </p:sp>
      <p:sp>
        <p:nvSpPr>
          <p:cNvPr id="4" name="Slide Number Placeholder 3"/>
          <p:cNvSpPr>
            <a:spLocks noGrp="1"/>
          </p:cNvSpPr>
          <p:nvPr>
            <p:ph type="sldNum" sz="quarter" idx="12"/>
          </p:nvPr>
        </p:nvSpPr>
        <p:spPr/>
        <p:txBody>
          <a:bodyPr/>
          <a:lstStyle/>
          <a:p>
            <a:fld id="{2EE07E3B-F344-49D1-AE97-748858787230}" type="slidenum">
              <a:rPr lang="en-US" smtClean="0"/>
              <a:t>9</a:t>
            </a:fld>
            <a:endParaRPr lang="en-US"/>
          </a:p>
        </p:txBody>
      </p:sp>
      <p:sp>
        <p:nvSpPr>
          <p:cNvPr id="5" name="Content Placeholder 2"/>
          <p:cNvSpPr txBox="1">
            <a:spLocks/>
          </p:cNvSpPr>
          <p:nvPr/>
        </p:nvSpPr>
        <p:spPr>
          <a:xfrm>
            <a:off x="1696329" y="4561453"/>
            <a:ext cx="4614950" cy="17504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solidFill>
                  <a:schemeClr val="accent2">
                    <a:lumMod val="50000"/>
                  </a:schemeClr>
                </a:solidFill>
              </a:rPr>
              <a:t>Not a regular question</a:t>
            </a:r>
          </a:p>
          <a:p>
            <a:r>
              <a:rPr lang="en-US" sz="2400" dirty="0" smtClean="0">
                <a:solidFill>
                  <a:schemeClr val="accent2">
                    <a:lumMod val="50000"/>
                  </a:schemeClr>
                </a:solidFill>
              </a:rPr>
              <a:t>Depends on the exam year</a:t>
            </a:r>
          </a:p>
          <a:p>
            <a:r>
              <a:rPr lang="en-US" sz="2400" dirty="0" smtClean="0">
                <a:solidFill>
                  <a:schemeClr val="accent2">
                    <a:lumMod val="50000"/>
                  </a:schemeClr>
                </a:solidFill>
              </a:rPr>
              <a:t>Evaluation process also depends on the question</a:t>
            </a:r>
            <a:endParaRPr lang="en-US" sz="2400" dirty="0">
              <a:solidFill>
                <a:schemeClr val="accent2">
                  <a:lumMod val="50000"/>
                </a:schemeClr>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3371" y="1400715"/>
            <a:ext cx="4520163" cy="4465514"/>
          </a:xfrm>
          <a:prstGeom prst="rect">
            <a:avLst/>
          </a:prstGeom>
        </p:spPr>
      </p:pic>
    </p:spTree>
    <p:extLst>
      <p:ext uri="{BB962C8B-B14F-4D97-AF65-F5344CB8AC3E}">
        <p14:creationId xmlns:p14="http://schemas.microsoft.com/office/powerpoint/2010/main" val="1004936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36804</TotalTime>
  <Words>1194</Words>
  <Application>Microsoft Office PowerPoint</Application>
  <PresentationFormat>Widescreen</PresentationFormat>
  <Paragraphs>268</Paragraphs>
  <Slides>32</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Automatic Grading of Mathematical Drawings from O/L Exam Answers</vt:lpstr>
      <vt:lpstr>Introduction</vt:lpstr>
      <vt:lpstr>Pass Percentage of O/L Mathematics</vt:lpstr>
      <vt:lpstr>Practicing for exam is important!</vt:lpstr>
      <vt:lpstr>Diagrams in the O/L Mathematics Paper</vt:lpstr>
      <vt:lpstr>Diagrams in the O/L Mathematics Paper</vt:lpstr>
      <vt:lpstr>Diagrams in the O/L Mathematics Paper</vt:lpstr>
      <vt:lpstr>Diagrams in the O/L Mathematics Paper</vt:lpstr>
      <vt:lpstr>Diagrams in the O/L Mathematics Paper</vt:lpstr>
      <vt:lpstr>Objectives</vt:lpstr>
      <vt:lpstr>Research Scope</vt:lpstr>
      <vt:lpstr>Progress</vt:lpstr>
      <vt:lpstr>Literature Review</vt:lpstr>
      <vt:lpstr>Literature Review Contd.</vt:lpstr>
      <vt:lpstr>Literature Review Contd.</vt:lpstr>
      <vt:lpstr>Literature Review Contd.</vt:lpstr>
      <vt:lpstr>Literature Review Contd.</vt:lpstr>
      <vt:lpstr>Literature Review Contd.</vt:lpstr>
      <vt:lpstr>Literature Summary </vt:lpstr>
      <vt:lpstr>Auto-grading Venn Diagrams</vt:lpstr>
      <vt:lpstr>Venn Data Parsing</vt:lpstr>
      <vt:lpstr>Venn Data Parsing Contd.</vt:lpstr>
      <vt:lpstr>Venn Data Parsing Contd.</vt:lpstr>
      <vt:lpstr>Evaluation</vt:lpstr>
      <vt:lpstr>Evaluation Contd.</vt:lpstr>
      <vt:lpstr>Evaluation Contd.</vt:lpstr>
      <vt:lpstr>Research Progress</vt:lpstr>
      <vt:lpstr>Future Work</vt:lpstr>
      <vt:lpstr>References</vt:lpstr>
      <vt:lpstr>References Contd.</vt:lpstr>
      <vt:lpstr>References Contd.</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Grading of Structured Exam Answers</dc:title>
  <dc:creator>Diunuge Buddhika Wijesinghe</dc:creator>
  <cp:lastModifiedBy>Diunuge</cp:lastModifiedBy>
  <cp:revision>206</cp:revision>
  <dcterms:created xsi:type="dcterms:W3CDTF">2015-12-07T04:07:25Z</dcterms:created>
  <dcterms:modified xsi:type="dcterms:W3CDTF">2016-07-16T10:49:32Z</dcterms:modified>
</cp:coreProperties>
</file>