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7" r:id="rId13"/>
    <p:sldId id="266" r:id="rId14"/>
    <p:sldId id="268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823A-5994-47F7-98CF-ACD06F96E732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CCCE-522D-478D-AE34-6B58FA826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4CCCE-522D-478D-AE34-6B58FA826F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33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006C03-C1D3-4505-912C-E0CBA77C2D49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1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Representation of Venn and Euler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 smtClean="0"/>
              <a:t>Diunuge B. </a:t>
            </a:r>
            <a:r>
              <a:rPr lang="en-US" cap="none" dirty="0" err="1" smtClean="0"/>
              <a:t>Wijesinghe</a:t>
            </a:r>
            <a:r>
              <a:rPr lang="en-US" cap="none" dirty="0" smtClean="0"/>
              <a:t>, </a:t>
            </a:r>
            <a:r>
              <a:rPr lang="en-US" cap="none" dirty="0" err="1"/>
              <a:t>S</a:t>
            </a:r>
            <a:r>
              <a:rPr lang="en-US" cap="none" dirty="0" err="1" smtClean="0"/>
              <a:t>urangika</a:t>
            </a:r>
            <a:r>
              <a:rPr lang="en-US" cap="none" dirty="0" smtClean="0"/>
              <a:t> </a:t>
            </a:r>
            <a:r>
              <a:rPr lang="en-US" cap="none" dirty="0" err="1"/>
              <a:t>R</a:t>
            </a:r>
            <a:r>
              <a:rPr lang="en-US" cap="none" dirty="0" err="1" smtClean="0"/>
              <a:t>anathunga</a:t>
            </a:r>
            <a:r>
              <a:rPr lang="en-US" cap="none" dirty="0" smtClean="0"/>
              <a:t>, </a:t>
            </a:r>
            <a:r>
              <a:rPr lang="en-US" cap="none" dirty="0" err="1"/>
              <a:t>G</a:t>
            </a:r>
            <a:r>
              <a:rPr lang="en-US" cap="none" dirty="0" err="1" smtClean="0"/>
              <a:t>ihan</a:t>
            </a:r>
            <a:r>
              <a:rPr lang="en-US" cap="none" dirty="0" smtClean="0"/>
              <a:t> </a:t>
            </a:r>
            <a:r>
              <a:rPr lang="en-US" cap="none" dirty="0"/>
              <a:t>D</a:t>
            </a:r>
            <a:r>
              <a:rPr lang="en-US" cap="none" dirty="0" smtClean="0"/>
              <a:t>ias</a:t>
            </a:r>
          </a:p>
          <a:p>
            <a:r>
              <a:rPr lang="en-GB" i="1" cap="none" dirty="0" smtClean="0"/>
              <a:t>Department of Computer </a:t>
            </a:r>
            <a:r>
              <a:rPr lang="en-GB" i="1" cap="none" dirty="0"/>
              <a:t>S</a:t>
            </a:r>
            <a:r>
              <a:rPr lang="en-GB" i="1" cap="none" dirty="0" smtClean="0"/>
              <a:t>cience and Engineering, University of </a:t>
            </a:r>
            <a:r>
              <a:rPr lang="en-GB" i="1" cap="none" dirty="0" err="1"/>
              <a:t>M</a:t>
            </a:r>
            <a:r>
              <a:rPr lang="en-GB" i="1" cap="none" dirty="0" err="1" smtClean="0"/>
              <a:t>oratuwa</a:t>
            </a:r>
            <a:r>
              <a:rPr lang="en-GB" i="1" cap="none" dirty="0" smtClean="0"/>
              <a:t>, Sri Lanka</a:t>
            </a:r>
            <a:endParaRPr lang="en-US" i="1" cap="none" dirty="0" smtClean="0"/>
          </a:p>
          <a:p>
            <a:r>
              <a:rPr lang="en-GB" cap="none" dirty="0" smtClean="0"/>
              <a:t>{diunuge.10, </a:t>
            </a:r>
            <a:r>
              <a:rPr lang="en-GB" cap="none" dirty="0" err="1" smtClean="0"/>
              <a:t>surangika</a:t>
            </a:r>
            <a:r>
              <a:rPr lang="en-GB" cap="none" dirty="0" smtClean="0"/>
              <a:t>, </a:t>
            </a:r>
            <a:r>
              <a:rPr lang="en-GB" cap="none" dirty="0" err="1" smtClean="0"/>
              <a:t>gihan</a:t>
            </a:r>
            <a:r>
              <a:rPr lang="en-GB" cap="none" dirty="0" smtClean="0"/>
              <a:t>}@cse.mrt.ac.lk</a:t>
            </a:r>
            <a:endParaRPr lang="en-US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0548"/>
              </p:ext>
            </p:extLst>
          </p:nvPr>
        </p:nvGraphicFramePr>
        <p:xfrm>
          <a:off x="1337483" y="1853249"/>
          <a:ext cx="8812356" cy="369030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607086"/>
                <a:gridCol w="1607086"/>
                <a:gridCol w="1697628"/>
                <a:gridCol w="1904824"/>
                <a:gridCol w="1995732"/>
              </a:tblGrid>
              <a:tr h="86604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Diagram No.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Diagram Type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Correctly Parsed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Incorrectly Parsed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Accuracy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17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89.5%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60.0%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62.5%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7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90%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6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1 and 2 contain two sets and remaining diagrams contains 3 sets. </a:t>
            </a:r>
            <a:endParaRPr lang="en-US" dirty="0" smtClean="0"/>
          </a:p>
          <a:p>
            <a:r>
              <a:rPr lang="en-US" dirty="0" smtClean="0"/>
              <a:t>Drawings </a:t>
            </a:r>
            <a:r>
              <a:rPr lang="en-US" dirty="0"/>
              <a:t>for diagram 1 were collected from school student answer scripts and remainder were collected from university undergraduates. 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/>
              <a:t>5 and 6 had fewer answers because of the higher complexity of the question.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parsing errors are due to the ambiguity of </a:t>
            </a:r>
            <a:r>
              <a:rPr lang="en-US" dirty="0" smtClean="0"/>
              <a:t>text </a:t>
            </a:r>
            <a:r>
              <a:rPr lang="en-US" dirty="0"/>
              <a:t>labels and some text labels being too far away from the arrows that are supposed to be arrow labels. 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System </a:t>
            </a:r>
            <a:r>
              <a:rPr lang="en-US" b="1" dirty="0">
                <a:solidFill>
                  <a:srgbClr val="FFFF00"/>
                </a:solidFill>
              </a:rPr>
              <a:t>showed an accuracy of 89.61%.</a:t>
            </a:r>
          </a:p>
        </p:txBody>
      </p:sp>
    </p:spTree>
    <p:extLst>
      <p:ext uri="{BB962C8B-B14F-4D97-AF65-F5344CB8AC3E}">
        <p14:creationId xmlns:p14="http://schemas.microsoft.com/office/powerpoint/2010/main" val="36426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sets drawn using </a:t>
            </a:r>
            <a:r>
              <a:rPr lang="en-US" dirty="0"/>
              <a:t>rectangles, circles, and </a:t>
            </a:r>
            <a:r>
              <a:rPr lang="en-US" dirty="0" smtClean="0"/>
              <a:t>ellipses are supported. </a:t>
            </a:r>
            <a:r>
              <a:rPr lang="en-US" dirty="0"/>
              <a:t>This method can be extended to apply for sets drawn with any type of Jordan curves. </a:t>
            </a:r>
            <a:endParaRPr lang="en-US" dirty="0" smtClean="0"/>
          </a:p>
          <a:p>
            <a:r>
              <a:rPr lang="en-US" dirty="0"/>
              <a:t>In some Venn and Euler representations, one set label can have more than one Jordan curve. This method can be extended to address those </a:t>
            </a:r>
            <a:r>
              <a:rPr lang="en-US" dirty="0" smtClean="0"/>
              <a:t>representations.</a:t>
            </a:r>
          </a:p>
          <a:p>
            <a:r>
              <a:rPr lang="en-US" dirty="0"/>
              <a:t>Machine learning approaches can be used to improve the label classification and clustering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annotated data</a:t>
            </a:r>
          </a:p>
        </p:txBody>
      </p:sp>
    </p:spTree>
    <p:extLst>
      <p:ext uri="{BB962C8B-B14F-4D97-AF65-F5344CB8AC3E}">
        <p14:creationId xmlns:p14="http://schemas.microsoft.com/office/powerpoint/2010/main" val="424169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understanding is a complex problem in the computer research field. </a:t>
            </a:r>
            <a:endParaRPr lang="en-US" dirty="0" smtClean="0"/>
          </a:p>
          <a:p>
            <a:r>
              <a:rPr lang="en-US" dirty="0"/>
              <a:t>Structured diagrams can be dealt with using domain </a:t>
            </a:r>
            <a:r>
              <a:rPr lang="en-US" dirty="0" smtClean="0"/>
              <a:t>ontology.</a:t>
            </a:r>
          </a:p>
          <a:p>
            <a:r>
              <a:rPr lang="en-US" dirty="0" smtClean="0"/>
              <a:t>Unstructured </a:t>
            </a:r>
            <a:r>
              <a:rPr lang="en-US" dirty="0"/>
              <a:t>drawing understanding is a very complex </a:t>
            </a:r>
            <a:r>
              <a:rPr lang="en-US" dirty="0" smtClean="0"/>
              <a:t>problem.</a:t>
            </a:r>
          </a:p>
          <a:p>
            <a:r>
              <a:rPr lang="en-US" dirty="0"/>
              <a:t>In particular, dealing with human drawn diagrams is difficult due to the ambiguity problems and human errors.</a:t>
            </a:r>
          </a:p>
        </p:txBody>
      </p:sp>
    </p:spTree>
    <p:extLst>
      <p:ext uri="{BB962C8B-B14F-4D97-AF65-F5344CB8AC3E}">
        <p14:creationId xmlns:p14="http://schemas.microsoft.com/office/powerpoint/2010/main" val="2933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funded by the </a:t>
            </a:r>
            <a:r>
              <a:rPr lang="en-US" b="1" dirty="0"/>
              <a:t>2015 University of </a:t>
            </a:r>
            <a:r>
              <a:rPr lang="en-US" b="1" dirty="0" err="1"/>
              <a:t>Moratuwa</a:t>
            </a:r>
            <a:r>
              <a:rPr lang="en-US" b="1" dirty="0"/>
              <a:t> Senate Research Grant (SRC)</a:t>
            </a:r>
            <a:r>
              <a:rPr lang="en-US" dirty="0"/>
              <a:t>, and </a:t>
            </a:r>
            <a:r>
              <a:rPr lang="en-US" b="1" dirty="0"/>
              <a:t>DL4D 2016 research grant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35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, I. </a:t>
            </a:r>
            <a:r>
              <a:rPr lang="en-US" dirty="0" err="1"/>
              <a:t>Kakadiaris</a:t>
            </a:r>
            <a:r>
              <a:rPr lang="en-US" dirty="0"/>
              <a:t>, J. Alexander, C. M. </a:t>
            </a:r>
            <a:r>
              <a:rPr lang="en-US" dirty="0" err="1"/>
              <a:t>Carriero</a:t>
            </a:r>
            <a:r>
              <a:rPr lang="en-US" dirty="0"/>
              <a:t>, N. </a:t>
            </a:r>
            <a:r>
              <a:rPr lang="en-US" dirty="0" err="1"/>
              <a:t>Nikolakis</a:t>
            </a:r>
            <a:r>
              <a:rPr lang="en-US" dirty="0"/>
              <a:t>, and J. M. </a:t>
            </a:r>
            <a:r>
              <a:rPr lang="en-US" dirty="0" err="1"/>
              <a:t>Futrelle</a:t>
            </a:r>
            <a:r>
              <a:rPr lang="en-US" dirty="0"/>
              <a:t>, “</a:t>
            </a:r>
            <a:r>
              <a:rPr lang="en-US" b="1" dirty="0"/>
              <a:t>Understanding diagrams in technical documents</a:t>
            </a:r>
            <a:r>
              <a:rPr lang="en-US" dirty="0"/>
              <a:t>,” in IEEE Computer, 1992, Vol. 25(7), pp. 75-78.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 and N. </a:t>
            </a:r>
            <a:r>
              <a:rPr lang="en-US" dirty="0" err="1"/>
              <a:t>Nikolakis</a:t>
            </a:r>
            <a:r>
              <a:rPr lang="en-US" dirty="0"/>
              <a:t>, “</a:t>
            </a:r>
            <a:r>
              <a:rPr lang="en-US" b="1" dirty="0"/>
              <a:t>Efficient analysis of complex diagrams using constraint-based parsing</a:t>
            </a:r>
            <a:r>
              <a:rPr lang="en-US" dirty="0"/>
              <a:t>. In Document Analysis and Recognition,” in Proceedings of the Third International Conference on IEEE, 1995, Vol. 2, pp. 782-790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W. Huang, C. Tan, and W. K. </a:t>
            </a:r>
            <a:r>
              <a:rPr lang="en-US" dirty="0" err="1"/>
              <a:t>Leow</a:t>
            </a:r>
            <a:r>
              <a:rPr lang="en-US" dirty="0"/>
              <a:t>, “</a:t>
            </a:r>
            <a:r>
              <a:rPr lang="en-US" b="1" dirty="0"/>
              <a:t>Associating text and graphics for scientific chart understanding</a:t>
            </a:r>
            <a:r>
              <a:rPr lang="en-US" dirty="0"/>
              <a:t>. In Document Analysis and Recognition,” in  Proceedings of the Eighth International Conference on IEEE, 2005, pp. 580-584.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W. Huang, C. Tan, “</a:t>
            </a:r>
            <a:r>
              <a:rPr lang="en-US" b="1" dirty="0"/>
              <a:t>A System for Understanding Imaged </a:t>
            </a:r>
            <a:r>
              <a:rPr lang="en-US" b="1" dirty="0" err="1"/>
              <a:t>Infographics</a:t>
            </a:r>
            <a:r>
              <a:rPr lang="en-US" b="1" dirty="0"/>
              <a:t> and Its Applications</a:t>
            </a:r>
            <a:r>
              <a:rPr lang="en-US" dirty="0"/>
              <a:t>,” in Proceedings of the 2007 ACM symposium on Document engineering - </a:t>
            </a:r>
            <a:r>
              <a:rPr lang="en-US" dirty="0" err="1"/>
              <a:t>DocEng</a:t>
            </a:r>
            <a:r>
              <a:rPr lang="en-US" dirty="0"/>
              <a:t> '07, 2007.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J. Burton, </a:t>
            </a:r>
            <a:r>
              <a:rPr lang="en-US" dirty="0" err="1"/>
              <a:t>G.Stapleton</a:t>
            </a:r>
            <a:r>
              <a:rPr lang="en-US" dirty="0"/>
              <a:t>, J. </a:t>
            </a:r>
            <a:r>
              <a:rPr lang="en-US" dirty="0" err="1"/>
              <a:t>Howse</a:t>
            </a:r>
            <a:r>
              <a:rPr lang="en-US" dirty="0"/>
              <a:t>, and P. Chapman, "</a:t>
            </a:r>
            <a:r>
              <a:rPr lang="en-US" b="1" dirty="0"/>
              <a:t>Visualizing concepts with Euler diagrams</a:t>
            </a:r>
            <a:r>
              <a:rPr lang="en-US" dirty="0"/>
              <a:t>," in International Conference on Theory and Application of Diagrams, Springer Berlin Heidelberg, 2014.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</a:t>
            </a:r>
            <a:r>
              <a:rPr lang="en-US" dirty="0"/>
              <a:t>. Smith, P. Thomas, and K. Waugh, "</a:t>
            </a:r>
            <a:r>
              <a:rPr lang="en-US" b="1" dirty="0"/>
              <a:t>Interpreting imprecise diagrams</a:t>
            </a:r>
            <a:r>
              <a:rPr lang="en-US" dirty="0"/>
              <a:t>," Diagrammatic Representation and Inference. Springer Berlin Heidelberg, 2004. 239-241.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P.Thomas</a:t>
            </a:r>
            <a:r>
              <a:rPr lang="en-US" dirty="0"/>
              <a:t>, K. Waugh, and N. Smith, "</a:t>
            </a:r>
            <a:r>
              <a:rPr lang="en-US" b="1" dirty="0"/>
              <a:t>Experiments in the automatic marking of ER-diagrams</a:t>
            </a:r>
            <a:r>
              <a:rPr lang="en-US" dirty="0"/>
              <a:t>," ACM SIGCSE Bulletin, </a:t>
            </a:r>
            <a:r>
              <a:rPr lang="en-US" dirty="0" err="1"/>
              <a:t>Vol</a:t>
            </a:r>
            <a:r>
              <a:rPr lang="en-US" dirty="0"/>
              <a:t> 37(3), pp. 158-162, 2005.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P</a:t>
            </a:r>
            <a:r>
              <a:rPr lang="en-US" dirty="0"/>
              <a:t>. Thomas, K. Waugh, and N. Smith, "</a:t>
            </a:r>
            <a:r>
              <a:rPr lang="en-US" b="1" dirty="0"/>
              <a:t>Using patterns in the automatic marking of ER-diagrams</a:t>
            </a:r>
            <a:r>
              <a:rPr lang="en-US" dirty="0"/>
              <a:t>," ACM SIGCSE Bulletin. Vol. 38(3), 2006.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5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92" y="3081836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Diagrams are a very important communication </a:t>
            </a:r>
            <a:r>
              <a:rPr lang="en-US" dirty="0" smtClean="0"/>
              <a:t>medium</a:t>
            </a:r>
          </a:p>
          <a:p>
            <a:r>
              <a:rPr lang="en-AU" dirty="0"/>
              <a:t>M</a:t>
            </a:r>
            <a:r>
              <a:rPr lang="en-AU" dirty="0" smtClean="0"/>
              <a:t>athematical </a:t>
            </a:r>
            <a:r>
              <a:rPr lang="en-AU" dirty="0"/>
              <a:t>diagram understanding is a complex </a:t>
            </a:r>
            <a:r>
              <a:rPr lang="en-AU" dirty="0" smtClean="0"/>
              <a:t>challenge</a:t>
            </a:r>
          </a:p>
          <a:p>
            <a:r>
              <a:rPr lang="en-AU" dirty="0"/>
              <a:t>Diagram understanding is an important pre-requisite of various fields such as image database systems, and educational diagram grading </a:t>
            </a:r>
            <a:r>
              <a:rPr lang="en-AU" dirty="0" smtClean="0"/>
              <a:t>systems</a:t>
            </a:r>
          </a:p>
          <a:p>
            <a:r>
              <a:rPr lang="en-AU" dirty="0"/>
              <a:t>T</a:t>
            </a:r>
            <a:r>
              <a:rPr lang="en-AU" dirty="0" smtClean="0"/>
              <a:t>here </a:t>
            </a:r>
            <a:r>
              <a:rPr lang="en-AU" dirty="0"/>
              <a:t>is no significant research done to interpret Venn and Euler </a:t>
            </a:r>
            <a:r>
              <a:rPr lang="en-AU" dirty="0" smtClean="0"/>
              <a:t>diagrams</a:t>
            </a:r>
          </a:p>
          <a:p>
            <a:r>
              <a:rPr lang="en-US" dirty="0"/>
              <a:t>We address the problem of computer understanding of Venn and Euler diagrams that are available in vector format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&amp; Euler diagrams are a significant part of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in </a:t>
            </a:r>
            <a:r>
              <a:rPr lang="en-US" dirty="0" smtClean="0"/>
              <a:t>secondary-level exams such </a:t>
            </a:r>
            <a:r>
              <a:rPr lang="en-US" dirty="0"/>
              <a:t>as London </a:t>
            </a:r>
            <a:r>
              <a:rPr lang="en-US" dirty="0" smtClean="0"/>
              <a:t>O/L </a:t>
            </a:r>
            <a:r>
              <a:rPr lang="en-US" dirty="0"/>
              <a:t>and SAT </a:t>
            </a:r>
            <a:r>
              <a:rPr lang="en-US" dirty="0" smtClean="0"/>
              <a:t>Mathematics</a:t>
            </a:r>
          </a:p>
          <a:p>
            <a:r>
              <a:rPr lang="en-US" dirty="0" smtClean="0"/>
              <a:t>For the automatic assessment of diagrams, diagram interpretation is the important first step</a:t>
            </a:r>
          </a:p>
          <a:p>
            <a:r>
              <a:rPr lang="en-US" dirty="0" smtClean="0"/>
              <a:t>For </a:t>
            </a:r>
            <a:r>
              <a:rPr lang="en-US" dirty="0"/>
              <a:t>V</a:t>
            </a:r>
            <a:r>
              <a:rPr lang="en-US" dirty="0" smtClean="0"/>
              <a:t>enn &amp; Euler diagrams, such an interpretation method is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Futrelle</a:t>
            </a:r>
            <a:r>
              <a:rPr lang="en-US" dirty="0"/>
              <a:t> et al [1] presented a diagram understanding system to interpret diagrams based on constraint grammars. The system is capable of handling x-y graphs and gene diagrams in Biological domain [2</a:t>
            </a:r>
            <a:r>
              <a:rPr lang="en-US" dirty="0" smtClean="0"/>
              <a:t>].</a:t>
            </a:r>
          </a:p>
          <a:p>
            <a:r>
              <a:rPr lang="en-US" dirty="0" smtClean="0"/>
              <a:t>Huang </a:t>
            </a:r>
            <a:r>
              <a:rPr lang="en-US" dirty="0"/>
              <a:t>et al </a:t>
            </a:r>
            <a:r>
              <a:rPr lang="en-US" dirty="0" smtClean="0"/>
              <a:t>[3, 4] </a:t>
            </a:r>
            <a:r>
              <a:rPr lang="en-US" dirty="0"/>
              <a:t>developed a system that can understand chart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Burton et al [5] introduced an abstract syntax for Euler diagram representation</a:t>
            </a:r>
          </a:p>
          <a:p>
            <a:r>
              <a:rPr lang="en-AU" dirty="0"/>
              <a:t>Thomas et al </a:t>
            </a:r>
            <a:r>
              <a:rPr lang="en-AU" dirty="0" smtClean="0"/>
              <a:t>[6, 7, </a:t>
            </a:r>
            <a:r>
              <a:rPr lang="en-AU" dirty="0"/>
              <a:t>and </a:t>
            </a:r>
            <a:r>
              <a:rPr lang="en-AU" dirty="0" smtClean="0"/>
              <a:t>8] </a:t>
            </a:r>
            <a:r>
              <a:rPr lang="en-AU" dirty="0"/>
              <a:t>developed a computer aided assessment system that can handle graph based diagrams such as Entity-Relationship diagrams and flow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&amp; Euler Diagram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36" y="1476142"/>
            <a:ext cx="4987998" cy="4812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Venn &amp; Euler diagrams with Jordan curves are handled.</a:t>
            </a:r>
          </a:p>
          <a:p>
            <a:pPr lvl="1"/>
            <a:r>
              <a:rPr lang="en-US" dirty="0"/>
              <a:t>Sets are represented with Rectangles, Circles &amp; Ellipses</a:t>
            </a:r>
          </a:p>
          <a:p>
            <a:pPr lvl="1"/>
            <a:r>
              <a:rPr lang="en-US" dirty="0"/>
              <a:t>Each set is represented with only one curve</a:t>
            </a:r>
          </a:p>
          <a:p>
            <a:r>
              <a:rPr lang="en-US" dirty="0" smtClean="0"/>
              <a:t>System accepts SVG vector images as the input diagram</a:t>
            </a:r>
          </a:p>
          <a:p>
            <a:pPr lvl="1"/>
            <a:r>
              <a:rPr lang="en-US" dirty="0" smtClean="0"/>
              <a:t>Some diagrammatic systems use their own image structures</a:t>
            </a:r>
          </a:p>
          <a:p>
            <a:r>
              <a:rPr lang="en-US" dirty="0" smtClean="0"/>
              <a:t>SVG diagram is parsed &amp; domain related information is extracted</a:t>
            </a:r>
          </a:p>
          <a:p>
            <a:r>
              <a:rPr lang="en-US" dirty="0" smtClean="0"/>
              <a:t>Interpreted diagram is given as XML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8250" y="1171219"/>
            <a:ext cx="3282584" cy="55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&amp; Euler Diagram </a:t>
            </a:r>
            <a:r>
              <a:rPr lang="en-US" dirty="0" smtClean="0"/>
              <a:t>Parser – </a:t>
            </a:r>
            <a:br>
              <a:rPr lang="en-US" dirty="0" smtClean="0"/>
            </a:br>
            <a:r>
              <a:rPr lang="en-US" dirty="0" smtClean="0"/>
              <a:t>Text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946989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association is the most difficult part of the research</a:t>
            </a:r>
          </a:p>
          <a:p>
            <a:pPr lvl="1"/>
            <a:r>
              <a:rPr lang="en-US" dirty="0" smtClean="0"/>
              <a:t>Have to deal with text ambiguities </a:t>
            </a:r>
          </a:p>
          <a:p>
            <a:pPr lvl="1"/>
            <a:r>
              <a:rPr lang="en-US" dirty="0" smtClean="0"/>
              <a:t>Have to deal with human mistakes</a:t>
            </a:r>
          </a:p>
          <a:p>
            <a:r>
              <a:rPr lang="en-US" dirty="0" smtClean="0"/>
              <a:t>Close </a:t>
            </a:r>
            <a:r>
              <a:rPr lang="en-US" dirty="0"/>
              <a:t>distance parameters are tuned with reference to minimal font size of </a:t>
            </a:r>
            <a:r>
              <a:rPr lang="en-US" dirty="0" smtClean="0"/>
              <a:t>an </a:t>
            </a:r>
            <a:r>
              <a:rPr lang="en-US" dirty="0"/>
              <a:t>image</a:t>
            </a:r>
          </a:p>
          <a:p>
            <a:r>
              <a:rPr lang="en-US" dirty="0"/>
              <a:t>Text-area association </a:t>
            </a:r>
            <a:r>
              <a:rPr lang="en-US" dirty="0" smtClean="0"/>
              <a:t>depends on </a:t>
            </a:r>
            <a:r>
              <a:rPr lang="en-US" dirty="0"/>
              <a:t>the centroid, size of the area and the text location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2799" t="962" b="1981"/>
          <a:stretch>
            <a:fillRect/>
          </a:stretch>
        </p:blipFill>
        <p:spPr>
          <a:xfrm>
            <a:off x="6020971" y="1675088"/>
            <a:ext cx="5968879" cy="5147745"/>
          </a:xfrm>
          <a:prstGeom prst="rect">
            <a:avLst/>
          </a:prstGeom>
        </p:spPr>
      </p:pic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70" y="2610977"/>
            <a:ext cx="2427457" cy="193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2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Representation: 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941" y="1930384"/>
            <a:ext cx="5923128" cy="4222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Abstract Syntax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(Extended the syntax introduced by Burton </a:t>
            </a:r>
            <a:r>
              <a:rPr lang="en-US" dirty="0"/>
              <a:t>et al [5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Labels = {A, B, C}</a:t>
            </a:r>
          </a:p>
          <a:p>
            <a:r>
              <a:rPr lang="en-US" dirty="0" smtClean="0"/>
              <a:t>Curves = 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 smtClean="0"/>
              <a:t>, c</a:t>
            </a:r>
            <a:r>
              <a:rPr lang="en-US" baseline="-25000" dirty="0" smtClean="0"/>
              <a:t>b</a:t>
            </a:r>
            <a:r>
              <a:rPr lang="en-US" dirty="0"/>
              <a:t>, c</a:t>
            </a:r>
            <a:r>
              <a:rPr lang="en-US" baseline="-25000" dirty="0"/>
              <a:t>c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Regions(Called Zones) = {{~c</a:t>
            </a:r>
            <a:r>
              <a:rPr lang="en-US" baseline="-25000" dirty="0" smtClean="0"/>
              <a:t>a</a:t>
            </a:r>
            <a:r>
              <a:rPr lang="en-US" dirty="0" smtClean="0"/>
              <a:t>.~c</a:t>
            </a:r>
            <a:r>
              <a:rPr lang="en-US" baseline="-25000" dirty="0" smtClean="0"/>
              <a:t>b</a:t>
            </a:r>
            <a:r>
              <a:rPr lang="en-US" dirty="0" smtClean="0"/>
              <a:t>.~c</a:t>
            </a:r>
            <a:r>
              <a:rPr lang="en-US" baseline="-25000" dirty="0" smtClean="0"/>
              <a:t>c</a:t>
            </a:r>
            <a:r>
              <a:rPr lang="en-US" dirty="0" smtClean="0"/>
              <a:t>}, {~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}, </a:t>
            </a:r>
            <a:r>
              <a:rPr lang="en-US" dirty="0"/>
              <a:t>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/>
              <a:t>.~c</a:t>
            </a:r>
            <a:r>
              <a:rPr lang="en-US" baseline="-25000" dirty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}}</a:t>
            </a:r>
          </a:p>
          <a:p>
            <a:r>
              <a:rPr lang="en-US" dirty="0" smtClean="0"/>
              <a:t>No of elements = {{c</a:t>
            </a:r>
            <a:r>
              <a:rPr lang="en-US" baseline="-25000" dirty="0" smtClean="0"/>
              <a:t>a</a:t>
            </a:r>
            <a:r>
              <a:rPr lang="en-US" dirty="0" smtClean="0"/>
              <a:t>=100}, </a:t>
            </a:r>
            <a:r>
              <a:rPr lang="en-US" dirty="0"/>
              <a:t>{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=80}, </a:t>
            </a:r>
            <a:r>
              <a:rPr lang="en-US" dirty="0"/>
              <a:t>{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=30}, 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=15},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 </a:t>
            </a:r>
            <a:r>
              <a:rPr lang="en-US" dirty="0" smtClean="0"/>
              <a:t>=5},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.c</a:t>
            </a:r>
            <a:r>
              <a:rPr lang="en-US" baseline="-25000" dirty="0"/>
              <a:t>b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=x}, 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=8}, 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=10}}</a:t>
            </a:r>
          </a:p>
          <a:p>
            <a:r>
              <a:rPr lang="en-US" dirty="0" smtClean="0"/>
              <a:t>Shaded Zones ={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3" y="2052918"/>
            <a:ext cx="4660862" cy="36791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416340" y="5931730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0164" y="3836444"/>
            <a:ext cx="33762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 Contd.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01214"/>
            <a:ext cx="3469802" cy="2738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1737" y="5782333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18" y="1693793"/>
            <a:ext cx="7051717" cy="44003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981210" y="6170603"/>
            <a:ext cx="2771003" cy="30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Venn Diagram after parsing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7801" y="3906782"/>
            <a:ext cx="33762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parser is tested and tuned using the Venn diagrams gathered from university undergraduates, which are drawn directly using an SVG editor</a:t>
            </a:r>
          </a:p>
          <a:p>
            <a:r>
              <a:rPr lang="en-US" dirty="0" smtClean="0"/>
              <a:t>For the evaluation</a:t>
            </a:r>
            <a:r>
              <a:rPr lang="en-US" dirty="0"/>
              <a:t>, collected hand-written answer </a:t>
            </a:r>
            <a:r>
              <a:rPr lang="en-US" dirty="0" smtClean="0"/>
              <a:t>scripts (includes GCE O/L questions) </a:t>
            </a:r>
            <a:r>
              <a:rPr lang="en-US" dirty="0"/>
              <a:t>that collectively contained 3 Venn and 4 Euler diagrams from university undergraduates and grade 10 school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Collected </a:t>
            </a:r>
            <a:r>
              <a:rPr lang="en-US" b="1" dirty="0" smtClean="0"/>
              <a:t>77 diagrams </a:t>
            </a:r>
            <a:r>
              <a:rPr lang="en-US" dirty="0" smtClean="0"/>
              <a:t>are converted to SVG using a editor &amp; given to the parser</a:t>
            </a:r>
          </a:p>
          <a:p>
            <a:r>
              <a:rPr lang="en-US" dirty="0" smtClean="0"/>
              <a:t>Parser results are validated for each diagram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1125</TotalTime>
  <Words>1208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Century Gothic</vt:lpstr>
      <vt:lpstr>Times New Roman</vt:lpstr>
      <vt:lpstr>Wingdings 3</vt:lpstr>
      <vt:lpstr>Ion</vt:lpstr>
      <vt:lpstr>Computer Representation of Venn and Euler Diagrams</vt:lpstr>
      <vt:lpstr>Introduction</vt:lpstr>
      <vt:lpstr>Motivation</vt:lpstr>
      <vt:lpstr>Previous Work</vt:lpstr>
      <vt:lpstr>Venn &amp; Euler Diagram Parser</vt:lpstr>
      <vt:lpstr>Venn &amp; Euler Diagram Parser –  Text Association</vt:lpstr>
      <vt:lpstr>Diagram Representation: Mathematical Model</vt:lpstr>
      <vt:lpstr>Diagram Representation Contd.</vt:lpstr>
      <vt:lpstr>Evaluation</vt:lpstr>
      <vt:lpstr>Results</vt:lpstr>
      <vt:lpstr>Results</vt:lpstr>
      <vt:lpstr>Future Work</vt:lpstr>
      <vt:lpstr>Discussion</vt:lpstr>
      <vt:lpstr>Acknowledgement</vt:lpstr>
      <vt:lpstr>References</vt:lpstr>
      <vt:lpstr>References</vt:lpstr>
      <vt:lpstr>Thank You..!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Representation of Venn and Euler Diagrams</dc:title>
  <dc:creator>Diunuge</dc:creator>
  <cp:lastModifiedBy>Diunuge</cp:lastModifiedBy>
  <cp:revision>32</cp:revision>
  <dcterms:created xsi:type="dcterms:W3CDTF">2016-08-29T03:40:13Z</dcterms:created>
  <dcterms:modified xsi:type="dcterms:W3CDTF">2016-09-06T02:47:10Z</dcterms:modified>
</cp:coreProperties>
</file>