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7" r:id="rId13"/>
    <p:sldId id="266" r:id="rId14"/>
    <p:sldId id="268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823A-5994-47F7-98CF-ACD06F96E73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CCCE-522D-478D-AE34-6B58FA82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4CCCE-522D-478D-AE34-6B58FA826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33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006C03-C1D3-4505-912C-E0CBA77C2D4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D30B-2FAE-4A1D-BBC2-C04EBB8C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1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Representation of Venn and Euler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Diunuge B. </a:t>
            </a:r>
            <a:r>
              <a:rPr lang="en-US" dirty="0" err="1"/>
              <a:t>Wijesinghe</a:t>
            </a:r>
            <a:r>
              <a:rPr lang="en-US" dirty="0"/>
              <a:t>, </a:t>
            </a:r>
            <a:r>
              <a:rPr lang="en-US" dirty="0" err="1"/>
              <a:t>Surangika</a:t>
            </a:r>
            <a:r>
              <a:rPr lang="en-US" dirty="0"/>
              <a:t> </a:t>
            </a:r>
            <a:r>
              <a:rPr lang="en-US" dirty="0" err="1"/>
              <a:t>Ranathunga</a:t>
            </a:r>
            <a:r>
              <a:rPr lang="en-US" dirty="0"/>
              <a:t>, </a:t>
            </a:r>
            <a:r>
              <a:rPr lang="en-US" dirty="0" err="1"/>
              <a:t>Gihan</a:t>
            </a:r>
            <a:r>
              <a:rPr lang="en-US" dirty="0"/>
              <a:t> </a:t>
            </a:r>
            <a:r>
              <a:rPr lang="en-US" dirty="0" smtClean="0"/>
              <a:t>Dias</a:t>
            </a:r>
          </a:p>
          <a:p>
            <a:r>
              <a:rPr lang="en-GB" i="1" dirty="0"/>
              <a:t>Department of Computer Science and Engineering, University of </a:t>
            </a:r>
            <a:r>
              <a:rPr lang="en-GB" i="1" dirty="0" err="1"/>
              <a:t>Moratuwa</a:t>
            </a:r>
            <a:r>
              <a:rPr lang="en-GB" i="1" dirty="0"/>
              <a:t>, Sri Lanka</a:t>
            </a:r>
            <a:endParaRPr lang="en-US" i="1" dirty="0"/>
          </a:p>
          <a:p>
            <a:r>
              <a:rPr lang="en-GB" dirty="0"/>
              <a:t>{diunuge.10, </a:t>
            </a:r>
            <a:r>
              <a:rPr lang="en-GB" dirty="0" err="1"/>
              <a:t>surangika</a:t>
            </a:r>
            <a:r>
              <a:rPr lang="en-GB" dirty="0"/>
              <a:t>, </a:t>
            </a:r>
            <a:r>
              <a:rPr lang="en-GB" dirty="0" err="1"/>
              <a:t>gihan</a:t>
            </a:r>
            <a:r>
              <a:rPr lang="en-GB" dirty="0"/>
              <a:t>}@cse.mrt.ac.lk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71986"/>
              </p:ext>
            </p:extLst>
          </p:nvPr>
        </p:nvGraphicFramePr>
        <p:xfrm>
          <a:off x="1337482" y="1853248"/>
          <a:ext cx="9485193" cy="397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790"/>
                <a:gridCol w="1729790"/>
                <a:gridCol w="1827244"/>
                <a:gridCol w="2050260"/>
                <a:gridCol w="2148109"/>
              </a:tblGrid>
              <a:tr h="99025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Diagram No.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Diagram Type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Correctly Parsed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Incorrectly Parsed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Accuracy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00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Venn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89.5%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00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Venn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100%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022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Euler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100%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00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4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Euler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100%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00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Euler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60.0%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086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6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Euler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3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62.5%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00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Venn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1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90%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6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1 and 2 contain two sets and remaining diagrams contains 3 sets. </a:t>
            </a:r>
            <a:endParaRPr lang="en-US" dirty="0" smtClean="0"/>
          </a:p>
          <a:p>
            <a:r>
              <a:rPr lang="en-US" dirty="0" smtClean="0"/>
              <a:t>Drawings </a:t>
            </a:r>
            <a:r>
              <a:rPr lang="en-US" dirty="0"/>
              <a:t>for diagram 1 were collected from school student answer scripts and remainder were collected from university undergraduates. 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/>
              <a:t>5 and 6 had fewer answers because of the higher complexity of the question.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parsing errors are due to the ambiguity of the text labels and some text labels being too far away from the arrows that are supposed to be arrow labels.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showed an accuracy of 89.61%.</a:t>
            </a:r>
          </a:p>
        </p:txBody>
      </p:sp>
    </p:spTree>
    <p:extLst>
      <p:ext uri="{BB962C8B-B14F-4D97-AF65-F5344CB8AC3E}">
        <p14:creationId xmlns:p14="http://schemas.microsoft.com/office/powerpoint/2010/main" val="36426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/>
              <a:t>can be drawn from few shapes such as rectangles, circles, and ellipses. This method can be extended to apply for sets drawn with any type of Jordan curves. </a:t>
            </a:r>
            <a:endParaRPr lang="en-US" dirty="0" smtClean="0"/>
          </a:p>
          <a:p>
            <a:r>
              <a:rPr lang="en-US" dirty="0"/>
              <a:t>In some Venn and Euler representations, one set label can have more than one Jordan curve. This method can be extended to address those </a:t>
            </a:r>
            <a:r>
              <a:rPr lang="en-US" dirty="0" smtClean="0"/>
              <a:t>representations.</a:t>
            </a:r>
          </a:p>
          <a:p>
            <a:r>
              <a:rPr lang="en-US" dirty="0"/>
              <a:t>Machine learning approaches can be used to improve the label classification and clustering</a:t>
            </a:r>
            <a:r>
              <a:rPr lang="en-US" dirty="0" smtClean="0"/>
              <a:t>.</a:t>
            </a:r>
          </a:p>
          <a:p>
            <a:r>
              <a:rPr lang="en-US" dirty="0"/>
              <a:t>This method can be easily extended into other vector formats of </a:t>
            </a:r>
            <a:r>
              <a:rPr lang="en-US" dirty="0" smtClean="0"/>
              <a:t>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9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understanding is a complex problem in the computer research field. </a:t>
            </a:r>
            <a:endParaRPr lang="en-US" dirty="0" smtClean="0"/>
          </a:p>
          <a:p>
            <a:r>
              <a:rPr lang="en-US" dirty="0"/>
              <a:t>Structured diagrams can be dealt with using domain </a:t>
            </a:r>
            <a:r>
              <a:rPr lang="en-US" dirty="0" smtClean="0"/>
              <a:t>ontology.</a:t>
            </a:r>
          </a:p>
          <a:p>
            <a:r>
              <a:rPr lang="en-US" dirty="0" smtClean="0"/>
              <a:t>Unstructured </a:t>
            </a:r>
            <a:r>
              <a:rPr lang="en-US" dirty="0"/>
              <a:t>drawing understanding is a very complex </a:t>
            </a:r>
            <a:r>
              <a:rPr lang="en-US" dirty="0" smtClean="0"/>
              <a:t>problem.</a:t>
            </a:r>
          </a:p>
          <a:p>
            <a:r>
              <a:rPr lang="en-US" dirty="0"/>
              <a:t>In particular, dealing with human drawn diagrams is difficult due to the ambiguity problems and human errors.</a:t>
            </a:r>
          </a:p>
        </p:txBody>
      </p:sp>
    </p:spTree>
    <p:extLst>
      <p:ext uri="{BB962C8B-B14F-4D97-AF65-F5344CB8AC3E}">
        <p14:creationId xmlns:p14="http://schemas.microsoft.com/office/powerpoint/2010/main" val="2933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funded by the 2015 University of </a:t>
            </a:r>
            <a:r>
              <a:rPr lang="en-US" dirty="0" err="1"/>
              <a:t>Moratuwa</a:t>
            </a:r>
            <a:r>
              <a:rPr lang="en-US" dirty="0"/>
              <a:t> Senate Research Grant (SRC), and DL4D 2016 research grant.</a:t>
            </a:r>
          </a:p>
        </p:txBody>
      </p:sp>
    </p:spTree>
    <p:extLst>
      <p:ext uri="{BB962C8B-B14F-4D97-AF65-F5344CB8AC3E}">
        <p14:creationId xmlns:p14="http://schemas.microsoft.com/office/powerpoint/2010/main" val="222835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, I. </a:t>
            </a:r>
            <a:r>
              <a:rPr lang="en-US" dirty="0" err="1"/>
              <a:t>Kakadiaris</a:t>
            </a:r>
            <a:r>
              <a:rPr lang="en-US" dirty="0"/>
              <a:t>, J. Alexander, C. M. </a:t>
            </a:r>
            <a:r>
              <a:rPr lang="en-US" dirty="0" err="1"/>
              <a:t>Carriero</a:t>
            </a:r>
            <a:r>
              <a:rPr lang="en-US" dirty="0"/>
              <a:t>, N. </a:t>
            </a:r>
            <a:r>
              <a:rPr lang="en-US" dirty="0" err="1"/>
              <a:t>Nikolakis</a:t>
            </a:r>
            <a:r>
              <a:rPr lang="en-US" dirty="0"/>
              <a:t>, and J. M. </a:t>
            </a:r>
            <a:r>
              <a:rPr lang="en-US" dirty="0" err="1"/>
              <a:t>Futrelle</a:t>
            </a:r>
            <a:r>
              <a:rPr lang="en-US" dirty="0"/>
              <a:t>, “Understanding diagrams in technical documents,” in IEEE Computer, 1992, Vol. 25(7), pp. 75-78.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 and N. </a:t>
            </a:r>
            <a:r>
              <a:rPr lang="en-US" dirty="0" err="1"/>
              <a:t>Nikolakis</a:t>
            </a:r>
            <a:r>
              <a:rPr lang="en-US" dirty="0"/>
              <a:t>, “Efficient analysis of complex diagrams using constraint-based parsing. In Document Analysis and Recognition,” in Proceedings of the Third International Conference on IEEE, 1995, Vol. 2, pp. 782-790.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en-US" dirty="0"/>
              <a:t>. Smith, P. Thomas, and K. Waugh, "Interpreting imprecise diagrams," Diagrammatic Representation and Inference. Springer Berlin Heidelberg, 2004. 239-241.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P.Thomas</a:t>
            </a:r>
            <a:r>
              <a:rPr lang="en-US" dirty="0"/>
              <a:t>, K. Waugh, and N. Smith, "Experiments in the automatic marking of ER-diagrams," ACM SIGCSE Bulletin, </a:t>
            </a:r>
            <a:r>
              <a:rPr lang="en-US" dirty="0" err="1"/>
              <a:t>Vol</a:t>
            </a:r>
            <a:r>
              <a:rPr lang="en-US" dirty="0"/>
              <a:t> 37(3), pp. 158-162, 2005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P</a:t>
            </a:r>
            <a:r>
              <a:rPr lang="en-US" dirty="0"/>
              <a:t>. Thomas, K. Waugh, and N. Smith, "Using patterns in the automatic marking of ER-diagrams," ACM SIGCSE Bulletin. Vol. 38(3), 2006.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</a:t>
            </a:r>
            <a:r>
              <a:rPr lang="en-US" dirty="0"/>
              <a:t>. Huang, C. Tan, and W. K. </a:t>
            </a:r>
            <a:r>
              <a:rPr lang="en-US" dirty="0" err="1"/>
              <a:t>Leow</a:t>
            </a:r>
            <a:r>
              <a:rPr lang="en-US" dirty="0"/>
              <a:t>, </a:t>
            </a:r>
            <a:r>
              <a:rPr lang="en-US" dirty="0" smtClean="0"/>
              <a:t>“Associating </a:t>
            </a:r>
            <a:r>
              <a:rPr lang="en-US" dirty="0"/>
              <a:t>text and graphics for scientific chart understanding. In Document Analysis and Recognition,” in  Proceedings of the Eighth International Conference on IEEE, 2005, pp. 580-584.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</a:t>
            </a:r>
            <a:r>
              <a:rPr lang="en-US" dirty="0"/>
              <a:t>. Huang, C. Tan, “A System for Understanding Imaged </a:t>
            </a:r>
            <a:r>
              <a:rPr lang="en-US" dirty="0" err="1"/>
              <a:t>Infographics</a:t>
            </a:r>
            <a:r>
              <a:rPr lang="en-US" dirty="0"/>
              <a:t> and Its Applications,” in Proceedings of the 2007 ACM symposium on Document engineering - </a:t>
            </a:r>
            <a:r>
              <a:rPr lang="en-US" dirty="0" err="1"/>
              <a:t>DocEng</a:t>
            </a:r>
            <a:r>
              <a:rPr lang="en-US" dirty="0"/>
              <a:t> '07, 2007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J. Burton</a:t>
            </a:r>
            <a:r>
              <a:rPr lang="en-US" dirty="0"/>
              <a:t>, </a:t>
            </a:r>
            <a:r>
              <a:rPr lang="en-US" dirty="0" err="1" smtClean="0"/>
              <a:t>G.Stapleton</a:t>
            </a:r>
            <a:r>
              <a:rPr lang="en-US" dirty="0"/>
              <a:t>, </a:t>
            </a:r>
            <a:r>
              <a:rPr lang="en-US" dirty="0" smtClean="0"/>
              <a:t>J. </a:t>
            </a:r>
            <a:r>
              <a:rPr lang="en-US" dirty="0" err="1"/>
              <a:t>Howse</a:t>
            </a:r>
            <a:r>
              <a:rPr lang="en-US" dirty="0"/>
              <a:t>, and </a:t>
            </a:r>
            <a:r>
              <a:rPr lang="en-US" dirty="0" smtClean="0"/>
              <a:t>P. Chapman, </a:t>
            </a:r>
            <a:r>
              <a:rPr lang="en-US" dirty="0"/>
              <a:t>"Visualizing concepts with Euler </a:t>
            </a:r>
            <a:r>
              <a:rPr lang="en-US" dirty="0" smtClean="0"/>
              <a:t>diagrams," in International </a:t>
            </a:r>
            <a:r>
              <a:rPr lang="en-US" dirty="0"/>
              <a:t>Conference on Theory and Application of </a:t>
            </a:r>
            <a:r>
              <a:rPr lang="en-US" dirty="0" smtClean="0"/>
              <a:t>Diagrams, </a:t>
            </a:r>
            <a:r>
              <a:rPr lang="en-US" dirty="0"/>
              <a:t>Springer Berlin Heidelberg, 2014.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5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32" y="2224586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Diagrams are a very important communication </a:t>
            </a:r>
            <a:r>
              <a:rPr lang="en-US" dirty="0" smtClean="0"/>
              <a:t>medium</a:t>
            </a:r>
          </a:p>
          <a:p>
            <a:r>
              <a:rPr lang="en-AU" dirty="0"/>
              <a:t>M</a:t>
            </a:r>
            <a:r>
              <a:rPr lang="en-AU" dirty="0" smtClean="0"/>
              <a:t>athematical </a:t>
            </a:r>
            <a:r>
              <a:rPr lang="en-AU" dirty="0"/>
              <a:t>diagram understanding is a complex </a:t>
            </a:r>
            <a:r>
              <a:rPr lang="en-AU" dirty="0" smtClean="0"/>
              <a:t>challenge</a:t>
            </a:r>
          </a:p>
          <a:p>
            <a:r>
              <a:rPr lang="en-AU" dirty="0"/>
              <a:t>Diagram understanding is an important pre-requisite of various fields such as image database systems, and educational diagram grading </a:t>
            </a:r>
            <a:r>
              <a:rPr lang="en-AU" dirty="0" smtClean="0"/>
              <a:t>systems</a:t>
            </a:r>
          </a:p>
          <a:p>
            <a:r>
              <a:rPr lang="en-AU" dirty="0"/>
              <a:t>T</a:t>
            </a:r>
            <a:r>
              <a:rPr lang="en-AU" dirty="0" smtClean="0"/>
              <a:t>here </a:t>
            </a:r>
            <a:r>
              <a:rPr lang="en-AU" dirty="0"/>
              <a:t>is no significant research done to interpret Venn and Euler </a:t>
            </a:r>
            <a:r>
              <a:rPr lang="en-AU" dirty="0" smtClean="0"/>
              <a:t>diagrams</a:t>
            </a:r>
          </a:p>
          <a:p>
            <a:r>
              <a:rPr lang="en-US" dirty="0"/>
              <a:t>We address the problem of computer understanding of Venn and Euler diagrams that are available in vector format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&amp; Euler diagrams are a significant part of </a:t>
            </a:r>
            <a:r>
              <a:rPr lang="en-US" dirty="0" smtClean="0"/>
              <a:t>mathematics</a:t>
            </a:r>
          </a:p>
          <a:p>
            <a:r>
              <a:rPr lang="en-US" dirty="0" smtClean="0"/>
              <a:t>Especially </a:t>
            </a:r>
            <a:r>
              <a:rPr lang="en-US" dirty="0"/>
              <a:t>in exams of secondary education such as London Ordinary Level and SAT </a:t>
            </a:r>
            <a:r>
              <a:rPr lang="en-US" dirty="0" smtClean="0"/>
              <a:t>Mathematics</a:t>
            </a:r>
          </a:p>
          <a:p>
            <a:r>
              <a:rPr lang="en-US" dirty="0" smtClean="0"/>
              <a:t>In the automatic assessment facilities for mathematics require automatic or semi- automatic diagram assessment method</a:t>
            </a:r>
          </a:p>
          <a:p>
            <a:r>
              <a:rPr lang="en-US" dirty="0" smtClean="0"/>
              <a:t>For the diagram assessment diagram interpretation method is required</a:t>
            </a:r>
          </a:p>
          <a:p>
            <a:r>
              <a:rPr lang="en-US" dirty="0" smtClean="0"/>
              <a:t>For </a:t>
            </a:r>
            <a:r>
              <a:rPr lang="en-US" dirty="0"/>
              <a:t>V</a:t>
            </a:r>
            <a:r>
              <a:rPr lang="en-US" dirty="0" smtClean="0"/>
              <a:t>enn &amp; Euler diagrams, interpretation method is not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Futrelle</a:t>
            </a:r>
            <a:r>
              <a:rPr lang="en-US" dirty="0"/>
              <a:t> et al [1] presented a diagram understanding system to interpret diagrams based on constraint grammars. The system is capable of handling x-y graphs and gene diagrams in Biological domain [2</a:t>
            </a:r>
            <a:r>
              <a:rPr lang="en-US" dirty="0" smtClean="0"/>
              <a:t>].</a:t>
            </a:r>
          </a:p>
          <a:p>
            <a:r>
              <a:rPr lang="en-AU" dirty="0"/>
              <a:t>Thomas et al </a:t>
            </a:r>
            <a:r>
              <a:rPr lang="en-AU" dirty="0" smtClean="0"/>
              <a:t>[3, 4, and 5] </a:t>
            </a:r>
            <a:r>
              <a:rPr lang="en-AU" dirty="0"/>
              <a:t>developed a computer aided assessment system that can handle graph based diagrams such as Entity-Relationship diagrams and flow </a:t>
            </a:r>
            <a:r>
              <a:rPr lang="en-AU" dirty="0" smtClean="0"/>
              <a:t>charts</a:t>
            </a:r>
          </a:p>
          <a:p>
            <a:r>
              <a:rPr lang="en-US" dirty="0"/>
              <a:t>Huang et al </a:t>
            </a:r>
            <a:r>
              <a:rPr lang="en-US" dirty="0" smtClean="0"/>
              <a:t>[</a:t>
            </a:r>
            <a:r>
              <a:rPr lang="en-US" dirty="0"/>
              <a:t>6</a:t>
            </a:r>
            <a:r>
              <a:rPr lang="en-US" dirty="0" smtClean="0"/>
              <a:t>, 7] </a:t>
            </a:r>
            <a:r>
              <a:rPr lang="en-US" dirty="0"/>
              <a:t>developed a system that can understand chart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Burton et al [8] introduced a abstract syntax for Euler diagram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&amp; Euler Diagram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151076" cy="4195481"/>
          </a:xfrm>
        </p:spPr>
        <p:txBody>
          <a:bodyPr/>
          <a:lstStyle/>
          <a:p>
            <a:r>
              <a:rPr lang="en-US" dirty="0" smtClean="0"/>
              <a:t>System accept SVG vector images as the input diagrams</a:t>
            </a:r>
          </a:p>
          <a:p>
            <a:r>
              <a:rPr lang="en-US" dirty="0" smtClean="0"/>
              <a:t>SVG diagram is parsed &amp; Extract the domain related information</a:t>
            </a:r>
          </a:p>
          <a:p>
            <a:r>
              <a:rPr lang="en-US" dirty="0" smtClean="0"/>
              <a:t>Interpreted diagram is given as XML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50" y="1171219"/>
            <a:ext cx="3282584" cy="55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&amp; Euler Diagram </a:t>
            </a:r>
            <a:r>
              <a:rPr lang="en-US" dirty="0" smtClean="0"/>
              <a:t>Parser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236676" cy="4195481"/>
          </a:xfrm>
        </p:spPr>
        <p:txBody>
          <a:bodyPr/>
          <a:lstStyle/>
          <a:p>
            <a:r>
              <a:rPr lang="en-US" dirty="0"/>
              <a:t>Close distance parameters are tuned with reference to minimal font size of a image</a:t>
            </a:r>
          </a:p>
          <a:p>
            <a:r>
              <a:rPr lang="en-US" dirty="0"/>
              <a:t>Text-area association are depend of the centroid, size of the area and the text location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19" y="1255594"/>
            <a:ext cx="6343348" cy="5478803"/>
          </a:xfrm>
          <a:prstGeom prst="rect">
            <a:avLst/>
          </a:prstGeom>
        </p:spPr>
      </p:pic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65" y="2313797"/>
            <a:ext cx="2427457" cy="193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2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639" y="2052918"/>
            <a:ext cx="592312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Abstract Syntax</a:t>
            </a:r>
          </a:p>
          <a:p>
            <a:r>
              <a:rPr lang="en-US" dirty="0" smtClean="0"/>
              <a:t>Labels = {A, B, C}</a:t>
            </a:r>
          </a:p>
          <a:p>
            <a:r>
              <a:rPr lang="en-US" dirty="0" smtClean="0"/>
              <a:t>Curves = {</a:t>
            </a:r>
            <a:r>
              <a:rPr lang="en-US" dirty="0" err="1"/>
              <a:t>c</a:t>
            </a:r>
            <a:r>
              <a:rPr lang="en-US" baseline="-25000" dirty="0" err="1"/>
              <a:t>a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/>
              <a:t>, c</a:t>
            </a:r>
            <a:r>
              <a:rPr lang="en-US" baseline="-25000" dirty="0"/>
              <a:t>c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Regions(Called Zones) = {{~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.~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.~c</a:t>
            </a:r>
            <a:r>
              <a:rPr lang="en-US" baseline="-25000" dirty="0" smtClean="0"/>
              <a:t>c</a:t>
            </a:r>
            <a:r>
              <a:rPr lang="en-US" dirty="0" smtClean="0"/>
              <a:t>}, {~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}, </a:t>
            </a:r>
            <a:r>
              <a:rPr lang="en-US" dirty="0"/>
              <a:t>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/>
              <a:t>.~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}}</a:t>
            </a:r>
          </a:p>
          <a:p>
            <a:r>
              <a:rPr lang="en-US" dirty="0" smtClean="0"/>
              <a:t>No of elements = {{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=100}, </a:t>
            </a:r>
            <a:r>
              <a:rPr lang="en-US" dirty="0"/>
              <a:t>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=80}, </a:t>
            </a:r>
            <a:r>
              <a:rPr lang="en-US" dirty="0"/>
              <a:t>{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=30}, 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.c</a:t>
            </a:r>
            <a:r>
              <a:rPr lang="en-US" baseline="-25000" dirty="0" err="1" smtClean="0"/>
              <a:t>b</a:t>
            </a:r>
            <a:r>
              <a:rPr lang="en-US" dirty="0" smtClean="0"/>
              <a:t>=15},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 </a:t>
            </a:r>
            <a:r>
              <a:rPr lang="en-US" dirty="0" smtClean="0"/>
              <a:t>=5},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=x}, 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=8}, 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=10}}</a:t>
            </a:r>
          </a:p>
          <a:p>
            <a:r>
              <a:rPr lang="en-US" dirty="0" smtClean="0"/>
              <a:t>Shaded Zones ={</a:t>
            </a:r>
            <a:r>
              <a:rPr lang="en-US" dirty="0" err="1"/>
              <a:t>c</a:t>
            </a:r>
            <a:r>
              <a:rPr lang="en-US" baseline="-25000" dirty="0" err="1"/>
              <a:t>a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52918"/>
            <a:ext cx="4660862" cy="36791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416340" y="5931730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3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 Contd.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01214"/>
            <a:ext cx="3469802" cy="2738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1737" y="5782333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18" y="1693793"/>
            <a:ext cx="7051717" cy="44003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981210" y="6170603"/>
            <a:ext cx="2771003" cy="30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Venn Diagram after parsing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7801" y="3906782"/>
            <a:ext cx="33762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parser is tested and tuned using the Venn diagrams gathered from university undergraduates, which are drawn directly using an SVG editor</a:t>
            </a:r>
          </a:p>
          <a:p>
            <a:r>
              <a:rPr lang="en-US" dirty="0" smtClean="0"/>
              <a:t>For the evaluation</a:t>
            </a:r>
            <a:r>
              <a:rPr lang="en-US" dirty="0"/>
              <a:t>, collected hand-written answer scripts that collectively contained 3 Venn and 4 Euler diagrams from university undergraduates and grade 10 school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Collected 77 diagrams are converted to SVG using a editor &amp; given to the parser</a:t>
            </a:r>
          </a:p>
          <a:p>
            <a:r>
              <a:rPr lang="en-US" dirty="0" smtClean="0"/>
              <a:t>Parser results are validated for each diagram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1158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Century Gothic</vt:lpstr>
      <vt:lpstr>Times New Roman</vt:lpstr>
      <vt:lpstr>Wingdings 3</vt:lpstr>
      <vt:lpstr>Ion</vt:lpstr>
      <vt:lpstr>Computer Representation of Venn and Euler Diagrams</vt:lpstr>
      <vt:lpstr>Introduction</vt:lpstr>
      <vt:lpstr>Motivation</vt:lpstr>
      <vt:lpstr>Previous Work</vt:lpstr>
      <vt:lpstr>Venn &amp; Euler Diagram Parser</vt:lpstr>
      <vt:lpstr>Venn &amp; Euler Diagram Parser Contd.</vt:lpstr>
      <vt:lpstr>Diagram Representation</vt:lpstr>
      <vt:lpstr>Diagram Representation Contd.</vt:lpstr>
      <vt:lpstr>Evaluation</vt:lpstr>
      <vt:lpstr>Results</vt:lpstr>
      <vt:lpstr>Results</vt:lpstr>
      <vt:lpstr>Future Work</vt:lpstr>
      <vt:lpstr>Discussion</vt:lpstr>
      <vt:lpstr>Acknowledgement</vt:lpstr>
      <vt:lpstr>References</vt:lpstr>
      <vt:lpstr>References</vt:lpstr>
      <vt:lpstr>Thank You..!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Representation of Venn and Euler Diagrams</dc:title>
  <dc:creator>Diunuge</dc:creator>
  <cp:lastModifiedBy>Diunuge</cp:lastModifiedBy>
  <cp:revision>12</cp:revision>
  <dcterms:created xsi:type="dcterms:W3CDTF">2016-08-29T03:40:13Z</dcterms:created>
  <dcterms:modified xsi:type="dcterms:W3CDTF">2016-08-29T04:46:59Z</dcterms:modified>
</cp:coreProperties>
</file>