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82" r:id="rId4"/>
    <p:sldId id="281" r:id="rId5"/>
    <p:sldId id="283" r:id="rId6"/>
    <p:sldId id="303" r:id="rId7"/>
    <p:sldId id="304" r:id="rId8"/>
    <p:sldId id="305" r:id="rId9"/>
    <p:sldId id="306" r:id="rId10"/>
    <p:sldId id="295" r:id="rId11"/>
    <p:sldId id="298" r:id="rId12"/>
    <p:sldId id="313" r:id="rId13"/>
    <p:sldId id="315" r:id="rId14"/>
    <p:sldId id="318" r:id="rId15"/>
    <p:sldId id="319" r:id="rId16"/>
    <p:sldId id="320" r:id="rId17"/>
    <p:sldId id="314" r:id="rId18"/>
    <p:sldId id="322" r:id="rId19"/>
    <p:sldId id="331" r:id="rId20"/>
    <p:sldId id="334" r:id="rId21"/>
    <p:sldId id="341" r:id="rId22"/>
    <p:sldId id="342" r:id="rId23"/>
    <p:sldId id="343" r:id="rId24"/>
    <p:sldId id="347" r:id="rId25"/>
    <p:sldId id="348" r:id="rId26"/>
    <p:sldId id="349" r:id="rId27"/>
    <p:sldId id="351" r:id="rId28"/>
    <p:sldId id="352" r:id="rId29"/>
    <p:sldId id="321" r:id="rId30"/>
    <p:sldId id="323" r:id="rId31"/>
    <p:sldId id="325" r:id="rId32"/>
    <p:sldId id="333" r:id="rId33"/>
    <p:sldId id="324" r:id="rId34"/>
    <p:sldId id="354" r:id="rId35"/>
    <p:sldId id="335" r:id="rId36"/>
    <p:sldId id="337" r:id="rId37"/>
    <p:sldId id="338" r:id="rId38"/>
    <p:sldId id="353" r:id="rId39"/>
    <p:sldId id="355" r:id="rId40"/>
    <p:sldId id="356" r:id="rId41"/>
    <p:sldId id="358" r:id="rId42"/>
    <p:sldId id="359" r:id="rId43"/>
    <p:sldId id="326" r:id="rId44"/>
    <p:sldId id="327" r:id="rId45"/>
    <p:sldId id="344" r:id="rId46"/>
    <p:sldId id="350" r:id="rId47"/>
    <p:sldId id="345" r:id="rId48"/>
    <p:sldId id="328" r:id="rId49"/>
    <p:sldId id="33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8" autoAdjust="0"/>
    <p:restoredTop sz="73383" autoAdjust="0"/>
  </p:normalViewPr>
  <p:slideViewPr>
    <p:cSldViewPr snapToGrid="0">
      <p:cViewPr varScale="1">
        <p:scale>
          <a:sx n="68" d="100"/>
          <a:sy n="68" d="100"/>
        </p:scale>
        <p:origin x="624" y="54"/>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unuge\Desktop\Paper%20%202\MSc%20review\2\Res\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dPt>
            <c:idx val="0"/>
            <c:bubble3D val="0"/>
            <c:spPr>
              <a:solidFill>
                <a:schemeClr val="accent6">
                  <a:shade val="65000"/>
                </a:schemeClr>
              </a:solidFill>
              <a:ln w="19050">
                <a:solidFill>
                  <a:schemeClr val="lt1"/>
                </a:solidFill>
              </a:ln>
              <a:effectLst/>
            </c:spPr>
          </c:dPt>
          <c:dPt>
            <c:idx val="1"/>
            <c:bubble3D val="0"/>
            <c:spPr>
              <a:solidFill>
                <a:schemeClr val="accent6"/>
              </a:solidFill>
              <a:ln w="19050">
                <a:solidFill>
                  <a:schemeClr val="lt1"/>
                </a:solidFill>
              </a:ln>
              <a:effectLst/>
            </c:spPr>
          </c:dPt>
          <c:dPt>
            <c:idx val="2"/>
            <c:bubble3D val="0"/>
            <c:spPr>
              <a:solidFill>
                <a:schemeClr val="accent6">
                  <a:tint val="65000"/>
                </a:schemeClr>
              </a:solidFill>
              <a:ln w="19050">
                <a:solidFill>
                  <a:schemeClr val="lt1"/>
                </a:solidFill>
              </a:ln>
              <a:effectLst/>
            </c:spPr>
          </c:dPt>
          <c:cat>
            <c:strRef>
              <c:f>Sheet1!$A$1:$C$1</c:f>
              <c:strCache>
                <c:ptCount val="3"/>
                <c:pt idx="0">
                  <c:v>By Review 1</c:v>
                </c:pt>
                <c:pt idx="1">
                  <c:v>By Review 2</c:v>
                </c:pt>
                <c:pt idx="2">
                  <c:v>Pending</c:v>
                </c:pt>
              </c:strCache>
            </c:strRef>
          </c:cat>
          <c:val>
            <c:numRef>
              <c:f>Sheet1!$A$2:$C$2</c:f>
              <c:numCache>
                <c:formatCode>General</c:formatCode>
                <c:ptCount val="3"/>
                <c:pt idx="0">
                  <c:v>35</c:v>
                </c:pt>
                <c:pt idx="1">
                  <c:v>35</c:v>
                </c:pt>
                <c:pt idx="2">
                  <c:v>30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6A695-00D3-4B86-A994-77052EE18D79}" type="datetimeFigureOut">
              <a:rPr lang="en-US" smtClean="0"/>
              <a:t>7/19/2016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A03EF-7FBE-40CB-ACA4-51EB87AA04A3}" type="slidenum">
              <a:rPr lang="en-US" smtClean="0"/>
              <a:t>‹#›</a:t>
            </a:fld>
            <a:endParaRPr lang="en-US"/>
          </a:p>
        </p:txBody>
      </p:sp>
    </p:spTree>
    <p:extLst>
      <p:ext uri="{BB962C8B-B14F-4D97-AF65-F5344CB8AC3E}">
        <p14:creationId xmlns:p14="http://schemas.microsoft.com/office/powerpoint/2010/main" val="2133928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a:t>
            </a:fld>
            <a:endParaRPr lang="en-US"/>
          </a:p>
        </p:txBody>
      </p:sp>
    </p:spTree>
    <p:extLst>
      <p:ext uri="{BB962C8B-B14F-4D97-AF65-F5344CB8AC3E}">
        <p14:creationId xmlns:p14="http://schemas.microsoft.com/office/powerpoint/2010/main" val="2776993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10</a:t>
            </a:fld>
            <a:endParaRPr lang="en-US"/>
          </a:p>
        </p:txBody>
      </p:sp>
    </p:spTree>
    <p:extLst>
      <p:ext uri="{BB962C8B-B14F-4D97-AF65-F5344CB8AC3E}">
        <p14:creationId xmlns:p14="http://schemas.microsoft.com/office/powerpoint/2010/main" val="420157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11</a:t>
            </a:fld>
            <a:endParaRPr lang="en-US"/>
          </a:p>
        </p:txBody>
      </p:sp>
    </p:spTree>
    <p:extLst>
      <p:ext uri="{BB962C8B-B14F-4D97-AF65-F5344CB8AC3E}">
        <p14:creationId xmlns:p14="http://schemas.microsoft.com/office/powerpoint/2010/main" val="4045222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13</a:t>
            </a:fld>
            <a:endParaRPr lang="en-US"/>
          </a:p>
        </p:txBody>
      </p:sp>
    </p:spTree>
    <p:extLst>
      <p:ext uri="{BB962C8B-B14F-4D97-AF65-F5344CB8AC3E}">
        <p14:creationId xmlns:p14="http://schemas.microsoft.com/office/powerpoint/2010/main" val="3405955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14</a:t>
            </a:fld>
            <a:endParaRPr lang="en-US"/>
          </a:p>
        </p:txBody>
      </p:sp>
    </p:spTree>
    <p:extLst>
      <p:ext uri="{BB962C8B-B14F-4D97-AF65-F5344CB8AC3E}">
        <p14:creationId xmlns:p14="http://schemas.microsoft.com/office/powerpoint/2010/main" val="3903544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15</a:t>
            </a:fld>
            <a:endParaRPr lang="en-US"/>
          </a:p>
        </p:txBody>
      </p:sp>
    </p:spTree>
    <p:extLst>
      <p:ext uri="{BB962C8B-B14F-4D97-AF65-F5344CB8AC3E}">
        <p14:creationId xmlns:p14="http://schemas.microsoft.com/office/powerpoint/2010/main" val="4151678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16</a:t>
            </a:fld>
            <a:endParaRPr lang="en-US"/>
          </a:p>
        </p:txBody>
      </p:sp>
    </p:spTree>
    <p:extLst>
      <p:ext uri="{BB962C8B-B14F-4D97-AF65-F5344CB8AC3E}">
        <p14:creationId xmlns:p14="http://schemas.microsoft.com/office/powerpoint/2010/main" val="3791921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17</a:t>
            </a:fld>
            <a:endParaRPr lang="en-US"/>
          </a:p>
        </p:txBody>
      </p:sp>
    </p:spTree>
    <p:extLst>
      <p:ext uri="{BB962C8B-B14F-4D97-AF65-F5344CB8AC3E}">
        <p14:creationId xmlns:p14="http://schemas.microsoft.com/office/powerpoint/2010/main" val="230850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Eular</a:t>
            </a:r>
            <a:r>
              <a:rPr lang="en-US" dirty="0" smtClean="0"/>
              <a:t> Diagrams -&gt; no empty intersections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21</a:t>
            </a:fld>
            <a:endParaRPr lang="en-US"/>
          </a:p>
        </p:txBody>
      </p:sp>
    </p:spTree>
    <p:extLst>
      <p:ext uri="{BB962C8B-B14F-4D97-AF65-F5344CB8AC3E}">
        <p14:creationId xmlns:p14="http://schemas.microsoft.com/office/powerpoint/2010/main" val="2126443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22</a:t>
            </a:fld>
            <a:endParaRPr lang="en-US"/>
          </a:p>
        </p:txBody>
      </p:sp>
    </p:spTree>
    <p:extLst>
      <p:ext uri="{BB962C8B-B14F-4D97-AF65-F5344CB8AC3E}">
        <p14:creationId xmlns:p14="http://schemas.microsoft.com/office/powerpoint/2010/main" val="2591386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23</a:t>
            </a:fld>
            <a:endParaRPr lang="en-US"/>
          </a:p>
        </p:txBody>
      </p:sp>
    </p:spTree>
    <p:extLst>
      <p:ext uri="{BB962C8B-B14F-4D97-AF65-F5344CB8AC3E}">
        <p14:creationId xmlns:p14="http://schemas.microsoft.com/office/powerpoint/2010/main" val="238629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a:t>
            </a:fld>
            <a:endParaRPr lang="en-US"/>
          </a:p>
        </p:txBody>
      </p:sp>
    </p:spTree>
    <p:extLst>
      <p:ext uri="{BB962C8B-B14F-4D97-AF65-F5344CB8AC3E}">
        <p14:creationId xmlns:p14="http://schemas.microsoft.com/office/powerpoint/2010/main" val="59304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24</a:t>
            </a:fld>
            <a:endParaRPr lang="en-US"/>
          </a:p>
        </p:txBody>
      </p:sp>
    </p:spTree>
    <p:extLst>
      <p:ext uri="{BB962C8B-B14F-4D97-AF65-F5344CB8AC3E}">
        <p14:creationId xmlns:p14="http://schemas.microsoft.com/office/powerpoint/2010/main" val="3647925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25</a:t>
            </a:fld>
            <a:endParaRPr lang="en-US"/>
          </a:p>
        </p:txBody>
      </p:sp>
    </p:spTree>
    <p:extLst>
      <p:ext uri="{BB962C8B-B14F-4D97-AF65-F5344CB8AC3E}">
        <p14:creationId xmlns:p14="http://schemas.microsoft.com/office/powerpoint/2010/main" val="419885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26</a:t>
            </a:fld>
            <a:endParaRPr lang="en-US"/>
          </a:p>
        </p:txBody>
      </p:sp>
    </p:spTree>
    <p:extLst>
      <p:ext uri="{BB962C8B-B14F-4D97-AF65-F5344CB8AC3E}">
        <p14:creationId xmlns:p14="http://schemas.microsoft.com/office/powerpoint/2010/main" val="3837549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27</a:t>
            </a:fld>
            <a:endParaRPr lang="en-US"/>
          </a:p>
        </p:txBody>
      </p:sp>
    </p:spTree>
    <p:extLst>
      <p:ext uri="{BB962C8B-B14F-4D97-AF65-F5344CB8AC3E}">
        <p14:creationId xmlns:p14="http://schemas.microsoft.com/office/powerpoint/2010/main" val="2483406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28</a:t>
            </a:fld>
            <a:endParaRPr lang="en-US"/>
          </a:p>
        </p:txBody>
      </p:sp>
    </p:spTree>
    <p:extLst>
      <p:ext uri="{BB962C8B-B14F-4D97-AF65-F5344CB8AC3E}">
        <p14:creationId xmlns:p14="http://schemas.microsoft.com/office/powerpoint/2010/main" val="3045303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a:t>
            </a:r>
            <a:r>
              <a:rPr lang="en-US" baseline="0" dirty="0" smtClean="0"/>
              <a:t> one to one matching</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29</a:t>
            </a:fld>
            <a:endParaRPr lang="en-US"/>
          </a:p>
        </p:txBody>
      </p:sp>
    </p:spTree>
    <p:extLst>
      <p:ext uri="{BB962C8B-B14F-4D97-AF65-F5344CB8AC3E}">
        <p14:creationId xmlns:p14="http://schemas.microsoft.com/office/powerpoint/2010/main" val="1931134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30</a:t>
            </a:fld>
            <a:endParaRPr lang="en-US"/>
          </a:p>
        </p:txBody>
      </p:sp>
    </p:spTree>
    <p:extLst>
      <p:ext uri="{BB962C8B-B14F-4D97-AF65-F5344CB8AC3E}">
        <p14:creationId xmlns:p14="http://schemas.microsoft.com/office/powerpoint/2010/main" val="375201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31</a:t>
            </a:fld>
            <a:endParaRPr lang="en-US"/>
          </a:p>
        </p:txBody>
      </p:sp>
    </p:spTree>
    <p:extLst>
      <p:ext uri="{BB962C8B-B14F-4D97-AF65-F5344CB8AC3E}">
        <p14:creationId xmlns:p14="http://schemas.microsoft.com/office/powerpoint/2010/main" val="4268279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32</a:t>
            </a:fld>
            <a:endParaRPr lang="en-US"/>
          </a:p>
        </p:txBody>
      </p:sp>
    </p:spTree>
    <p:extLst>
      <p:ext uri="{BB962C8B-B14F-4D97-AF65-F5344CB8AC3E}">
        <p14:creationId xmlns:p14="http://schemas.microsoft.com/office/powerpoint/2010/main" val="266255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33</a:t>
            </a:fld>
            <a:endParaRPr lang="en-US"/>
          </a:p>
        </p:txBody>
      </p:sp>
    </p:spTree>
    <p:extLst>
      <p:ext uri="{BB962C8B-B14F-4D97-AF65-F5344CB8AC3E}">
        <p14:creationId xmlns:p14="http://schemas.microsoft.com/office/powerpoint/2010/main" val="213503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a:t>
            </a:fld>
            <a:endParaRPr lang="en-US"/>
          </a:p>
        </p:txBody>
      </p:sp>
    </p:spTree>
    <p:extLst>
      <p:ext uri="{BB962C8B-B14F-4D97-AF65-F5344CB8AC3E}">
        <p14:creationId xmlns:p14="http://schemas.microsoft.com/office/powerpoint/2010/main" val="2544750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34</a:t>
            </a:fld>
            <a:endParaRPr lang="en-US"/>
          </a:p>
        </p:txBody>
      </p:sp>
    </p:spTree>
    <p:extLst>
      <p:ext uri="{BB962C8B-B14F-4D97-AF65-F5344CB8AC3E}">
        <p14:creationId xmlns:p14="http://schemas.microsoft.com/office/powerpoint/2010/main" val="2997496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36</a:t>
            </a:fld>
            <a:endParaRPr lang="en-US"/>
          </a:p>
        </p:txBody>
      </p:sp>
    </p:spTree>
    <p:extLst>
      <p:ext uri="{BB962C8B-B14F-4D97-AF65-F5344CB8AC3E}">
        <p14:creationId xmlns:p14="http://schemas.microsoft.com/office/powerpoint/2010/main" val="38685208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37</a:t>
            </a:fld>
            <a:endParaRPr lang="en-US"/>
          </a:p>
        </p:txBody>
      </p:sp>
    </p:spTree>
    <p:extLst>
      <p:ext uri="{BB962C8B-B14F-4D97-AF65-F5344CB8AC3E}">
        <p14:creationId xmlns:p14="http://schemas.microsoft.com/office/powerpoint/2010/main" val="216045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38</a:t>
            </a:fld>
            <a:endParaRPr lang="en-US"/>
          </a:p>
        </p:txBody>
      </p:sp>
    </p:spTree>
    <p:extLst>
      <p:ext uri="{BB962C8B-B14F-4D97-AF65-F5344CB8AC3E}">
        <p14:creationId xmlns:p14="http://schemas.microsoft.com/office/powerpoint/2010/main" val="2811312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39</a:t>
            </a:fld>
            <a:endParaRPr lang="en-US"/>
          </a:p>
        </p:txBody>
      </p:sp>
    </p:spTree>
    <p:extLst>
      <p:ext uri="{BB962C8B-B14F-4D97-AF65-F5344CB8AC3E}">
        <p14:creationId xmlns:p14="http://schemas.microsoft.com/office/powerpoint/2010/main" val="2841964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40</a:t>
            </a:fld>
            <a:endParaRPr lang="en-US"/>
          </a:p>
        </p:txBody>
      </p:sp>
    </p:spTree>
    <p:extLst>
      <p:ext uri="{BB962C8B-B14F-4D97-AF65-F5344CB8AC3E}">
        <p14:creationId xmlns:p14="http://schemas.microsoft.com/office/powerpoint/2010/main" val="3969153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41</a:t>
            </a:fld>
            <a:endParaRPr lang="en-US"/>
          </a:p>
        </p:txBody>
      </p:sp>
    </p:spTree>
    <p:extLst>
      <p:ext uri="{BB962C8B-B14F-4D97-AF65-F5344CB8AC3E}">
        <p14:creationId xmlns:p14="http://schemas.microsoft.com/office/powerpoint/2010/main" val="2543158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42</a:t>
            </a:fld>
            <a:endParaRPr lang="en-US"/>
          </a:p>
        </p:txBody>
      </p:sp>
    </p:spTree>
    <p:extLst>
      <p:ext uri="{BB962C8B-B14F-4D97-AF65-F5344CB8AC3E}">
        <p14:creationId xmlns:p14="http://schemas.microsoft.com/office/powerpoint/2010/main" val="998053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43</a:t>
            </a:fld>
            <a:endParaRPr lang="en-US"/>
          </a:p>
        </p:txBody>
      </p:sp>
    </p:spTree>
    <p:extLst>
      <p:ext uri="{BB962C8B-B14F-4D97-AF65-F5344CB8AC3E}">
        <p14:creationId xmlns:p14="http://schemas.microsoft.com/office/powerpoint/2010/main" val="4060735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44</a:t>
            </a:fld>
            <a:endParaRPr lang="en-US"/>
          </a:p>
        </p:txBody>
      </p:sp>
    </p:spTree>
    <p:extLst>
      <p:ext uri="{BB962C8B-B14F-4D97-AF65-F5344CB8AC3E}">
        <p14:creationId xmlns:p14="http://schemas.microsoft.com/office/powerpoint/2010/main" val="3476208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Practicing for an exam is one of the main things to be successful in exams. Students who sit for major examinations such as GCE Ordinary Level in Sri Lanka should practice for exams using past papers. When practicing it is required to have a good feedback system to evaluate student answers. Since manual  marking capacity of teachers is limited, an automatic grading system capable of providing quick feedback on practice exam answers would be highly useful [1], both to students and teachers. Currently, auto grading is somewhat limited to MCQ answers since evaluating MCQ answers are pretty much straight forward. </a:t>
            </a:r>
          </a:p>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a:t>
            </a:fld>
            <a:endParaRPr lang="en-US"/>
          </a:p>
        </p:txBody>
      </p:sp>
    </p:spTree>
    <p:extLst>
      <p:ext uri="{BB962C8B-B14F-4D97-AF65-F5344CB8AC3E}">
        <p14:creationId xmlns:p14="http://schemas.microsoft.com/office/powerpoint/2010/main" val="6731443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45</a:t>
            </a:fld>
            <a:endParaRPr lang="en-US"/>
          </a:p>
        </p:txBody>
      </p:sp>
    </p:spTree>
    <p:extLst>
      <p:ext uri="{BB962C8B-B14F-4D97-AF65-F5344CB8AC3E}">
        <p14:creationId xmlns:p14="http://schemas.microsoft.com/office/powerpoint/2010/main" val="3527912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46</a:t>
            </a:fld>
            <a:endParaRPr lang="en-US"/>
          </a:p>
        </p:txBody>
      </p:sp>
    </p:spTree>
    <p:extLst>
      <p:ext uri="{BB962C8B-B14F-4D97-AF65-F5344CB8AC3E}">
        <p14:creationId xmlns:p14="http://schemas.microsoft.com/office/powerpoint/2010/main" val="1356871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47</a:t>
            </a:fld>
            <a:endParaRPr lang="en-US"/>
          </a:p>
        </p:txBody>
      </p:sp>
    </p:spTree>
    <p:extLst>
      <p:ext uri="{BB962C8B-B14F-4D97-AF65-F5344CB8AC3E}">
        <p14:creationId xmlns:p14="http://schemas.microsoft.com/office/powerpoint/2010/main" val="30323172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48</a:t>
            </a:fld>
            <a:endParaRPr lang="en-US"/>
          </a:p>
        </p:txBody>
      </p:sp>
    </p:spTree>
    <p:extLst>
      <p:ext uri="{BB962C8B-B14F-4D97-AF65-F5344CB8AC3E}">
        <p14:creationId xmlns:p14="http://schemas.microsoft.com/office/powerpoint/2010/main" val="64113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5</a:t>
            </a:fld>
            <a:endParaRPr lang="en-US"/>
          </a:p>
        </p:txBody>
      </p:sp>
    </p:spTree>
    <p:extLst>
      <p:ext uri="{BB962C8B-B14F-4D97-AF65-F5344CB8AC3E}">
        <p14:creationId xmlns:p14="http://schemas.microsoft.com/office/powerpoint/2010/main" val="161579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6</a:t>
            </a:fld>
            <a:endParaRPr lang="en-US"/>
          </a:p>
        </p:txBody>
      </p:sp>
    </p:spTree>
    <p:extLst>
      <p:ext uri="{BB962C8B-B14F-4D97-AF65-F5344CB8AC3E}">
        <p14:creationId xmlns:p14="http://schemas.microsoft.com/office/powerpoint/2010/main" val="113360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7</a:t>
            </a:fld>
            <a:endParaRPr lang="en-US"/>
          </a:p>
        </p:txBody>
      </p:sp>
    </p:spTree>
    <p:extLst>
      <p:ext uri="{BB962C8B-B14F-4D97-AF65-F5344CB8AC3E}">
        <p14:creationId xmlns:p14="http://schemas.microsoft.com/office/powerpoint/2010/main" val="300202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8</a:t>
            </a:fld>
            <a:endParaRPr lang="en-US"/>
          </a:p>
        </p:txBody>
      </p:sp>
    </p:spTree>
    <p:extLst>
      <p:ext uri="{BB962C8B-B14F-4D97-AF65-F5344CB8AC3E}">
        <p14:creationId xmlns:p14="http://schemas.microsoft.com/office/powerpoint/2010/main" val="47246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9</a:t>
            </a:fld>
            <a:endParaRPr lang="en-US"/>
          </a:p>
        </p:txBody>
      </p:sp>
    </p:spTree>
    <p:extLst>
      <p:ext uri="{BB962C8B-B14F-4D97-AF65-F5344CB8AC3E}">
        <p14:creationId xmlns:p14="http://schemas.microsoft.com/office/powerpoint/2010/main" val="99939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17162B-8383-4AA5-A1E2-35F4D23FFD81}"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02920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31A1D-0367-4D15-B7D2-44FBD37B6377}"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288608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C88BD-77A5-40B4-AB97-42AC59B062F2}"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8320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87003-52C3-4641-9B97-CF757251A3DA}"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404110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91EC63-5DD5-4609-8101-5B96464B3FEF}" type="datetime1">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97126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D89CA4-3C19-4E72-A0E2-D0DC1DCF27FA}"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20053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3A504D-F25F-46EB-8941-46D93BE7FF82}" type="datetime1">
              <a:rPr lang="en-US" smtClean="0"/>
              <a:t>7/19/2016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242299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81CB9-81A9-4CE3-950E-C85847FB67C5}" type="datetime1">
              <a:rPr lang="en-US" smtClean="0"/>
              <a:t>7/19/2016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177921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A24F1-AE9F-4CB0-A311-4E3692F3F4F5}" type="datetime1">
              <a:rPr lang="en-US" smtClean="0"/>
              <a:t>7/19/2016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8629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686DF-58AE-4904-A1C4-78B186FD439B}"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42614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2AA5B-55D5-4FCB-B7B0-FE2FEEFFC237}" type="datetime1">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92135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4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BC69E-0C1A-40DE-B8B8-A64AF26E0DF6}" type="datetime1">
              <a:rPr lang="en-US" smtClean="0"/>
              <a:t>7/19/2016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07E3B-F344-49D1-AE97-748858787230}" type="slidenum">
              <a:rPr lang="en-US" smtClean="0"/>
              <a:t>‹#›</a:t>
            </a:fld>
            <a:endParaRPr lang="en-US"/>
          </a:p>
        </p:txBody>
      </p:sp>
    </p:spTree>
    <p:extLst>
      <p:ext uri="{BB962C8B-B14F-4D97-AF65-F5344CB8AC3E}">
        <p14:creationId xmlns:p14="http://schemas.microsoft.com/office/powerpoint/2010/main" val="4265943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mis.matem.unam.mx/journals/EJC/Surveys/ds5/VennEJC.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glow rad="292100">
              <a:schemeClr val="tx1"/>
            </a:glow>
          </a:effectLst>
        </p:spPr>
        <p:txBody>
          <a:bodyPr>
            <a:normAutofit fontScale="90000"/>
          </a:bodyPr>
          <a:lstStyle/>
          <a:p>
            <a:r>
              <a:rPr lang="en-US" b="1" dirty="0">
                <a:solidFill>
                  <a:schemeClr val="accent2">
                    <a:lumMod val="75000"/>
                  </a:schemeClr>
                </a:solidFill>
                <a:effectLst>
                  <a:glow rad="127000">
                    <a:schemeClr val="tx1"/>
                  </a:glow>
                </a:effectLst>
              </a:rPr>
              <a:t>Automatic Grading of </a:t>
            </a:r>
            <a:r>
              <a:rPr lang="en-US" b="1" dirty="0" smtClean="0">
                <a:solidFill>
                  <a:schemeClr val="accent2">
                    <a:lumMod val="75000"/>
                  </a:schemeClr>
                </a:solidFill>
                <a:effectLst>
                  <a:glow rad="127000">
                    <a:schemeClr val="tx1"/>
                  </a:glow>
                </a:effectLst>
              </a:rPr>
              <a:t>Mathematical Drawings from O/L Exam Answers</a:t>
            </a:r>
            <a:endParaRPr lang="en-US" b="1" dirty="0">
              <a:solidFill>
                <a:schemeClr val="accent2">
                  <a:lumMod val="75000"/>
                </a:schemeClr>
              </a:solidFill>
              <a:effectLst>
                <a:glow rad="127000">
                  <a:schemeClr val="tx1"/>
                </a:glow>
              </a:effectLst>
            </a:endParaRPr>
          </a:p>
        </p:txBody>
      </p:sp>
      <p:sp>
        <p:nvSpPr>
          <p:cNvPr id="3" name="Subtitle 2"/>
          <p:cNvSpPr>
            <a:spLocks noGrp="1"/>
          </p:cNvSpPr>
          <p:nvPr>
            <p:ph type="subTitle" idx="1"/>
          </p:nvPr>
        </p:nvSpPr>
        <p:spPr/>
        <p:txBody>
          <a:bodyPr/>
          <a:lstStyle/>
          <a:p>
            <a:r>
              <a:rPr lang="en-US" dirty="0" smtClean="0"/>
              <a:t>Diunuge Buddhika Wijesinghe</a:t>
            </a:r>
          </a:p>
          <a:p>
            <a:r>
              <a:rPr lang="en-US" dirty="0" smtClean="0"/>
              <a:t>Supervisors: Dr. Surangika </a:t>
            </a:r>
            <a:r>
              <a:rPr lang="en-US" dirty="0" err="1" smtClean="0"/>
              <a:t>Ranathunga</a:t>
            </a:r>
            <a:r>
              <a:rPr lang="en-US" dirty="0" smtClean="0"/>
              <a:t>, Prof. Gihan Dias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a:t>
            </a:fld>
            <a:endParaRPr lang="en-US"/>
          </a:p>
        </p:txBody>
      </p:sp>
    </p:spTree>
    <p:extLst>
      <p:ext uri="{BB962C8B-B14F-4D97-AF65-F5344CB8AC3E}">
        <p14:creationId xmlns:p14="http://schemas.microsoft.com/office/powerpoint/2010/main" val="1672642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Objectives</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3200" dirty="0" smtClean="0"/>
              <a:t>Identify and </a:t>
            </a:r>
            <a:r>
              <a:rPr lang="en-US" sz="3200" b="1" dirty="0" smtClean="0"/>
              <a:t>parse</a:t>
            </a:r>
            <a:r>
              <a:rPr lang="en-US" sz="3200" dirty="0" smtClean="0"/>
              <a:t> diagrams which provided as answers in O/L mathematics</a:t>
            </a:r>
          </a:p>
          <a:p>
            <a:r>
              <a:rPr lang="en-US" sz="3200" b="1" dirty="0" smtClean="0"/>
              <a:t>Evaluate</a:t>
            </a:r>
            <a:r>
              <a:rPr lang="en-US" sz="3200" dirty="0" smtClean="0"/>
              <a:t> the given answers with respect to marking scheme</a:t>
            </a:r>
          </a:p>
          <a:p>
            <a:r>
              <a:rPr lang="en-US" sz="3200" dirty="0" smtClean="0"/>
              <a:t>Provide </a:t>
            </a:r>
            <a:r>
              <a:rPr lang="en-US" sz="3200" b="1" dirty="0" smtClean="0"/>
              <a:t>feedback</a:t>
            </a:r>
            <a:r>
              <a:rPr lang="en-US" sz="3200" dirty="0" smtClean="0"/>
              <a:t> to the student</a:t>
            </a:r>
            <a:endParaRPr lang="en-US" sz="3200" dirty="0"/>
          </a:p>
        </p:txBody>
      </p:sp>
      <p:sp>
        <p:nvSpPr>
          <p:cNvPr id="4" name="Slide Number Placeholder 3"/>
          <p:cNvSpPr>
            <a:spLocks noGrp="1"/>
          </p:cNvSpPr>
          <p:nvPr>
            <p:ph type="sldNum" sz="quarter" idx="12"/>
          </p:nvPr>
        </p:nvSpPr>
        <p:spPr/>
        <p:txBody>
          <a:bodyPr/>
          <a:lstStyle/>
          <a:p>
            <a:fld id="{2EE07E3B-F344-49D1-AE97-748858787230}" type="slidenum">
              <a:rPr lang="en-US" smtClean="0"/>
              <a:t>10</a:t>
            </a:fld>
            <a:endParaRPr lang="en-US"/>
          </a:p>
        </p:txBody>
      </p:sp>
    </p:spTree>
    <p:extLst>
      <p:ext uri="{BB962C8B-B14F-4D97-AF65-F5344CB8AC3E}">
        <p14:creationId xmlns:p14="http://schemas.microsoft.com/office/powerpoint/2010/main" val="1934653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Research Scope</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3200" b="1" dirty="0" smtClean="0"/>
              <a:t>Parse</a:t>
            </a:r>
            <a:r>
              <a:rPr lang="en-US" sz="3200" dirty="0" smtClean="0"/>
              <a:t> Mathematical Drawings appearing in O/L context which are </a:t>
            </a:r>
            <a:r>
              <a:rPr lang="en-US" sz="3200" dirty="0" smtClean="0"/>
              <a:t>Vector </a:t>
            </a:r>
            <a:r>
              <a:rPr lang="en-US" sz="3200" dirty="0" smtClean="0"/>
              <a:t>Images </a:t>
            </a:r>
            <a:r>
              <a:rPr lang="en-US" sz="3200" dirty="0" smtClean="0"/>
              <a:t> (SVG)</a:t>
            </a:r>
            <a:endParaRPr lang="en-US" sz="3200" dirty="0" smtClean="0"/>
          </a:p>
          <a:p>
            <a:pPr lvl="1"/>
            <a:r>
              <a:rPr lang="en-US" sz="2800" dirty="0" smtClean="0"/>
              <a:t>Venn Diagrams</a:t>
            </a:r>
          </a:p>
          <a:p>
            <a:pPr lvl="1"/>
            <a:r>
              <a:rPr lang="en-US" sz="2800" dirty="0" smtClean="0"/>
              <a:t>Cartesian Graphs</a:t>
            </a:r>
          </a:p>
          <a:p>
            <a:pPr lvl="1"/>
            <a:r>
              <a:rPr lang="en-US" sz="2800" dirty="0" smtClean="0"/>
              <a:t>Geometrical Drawings</a:t>
            </a:r>
          </a:p>
          <a:p>
            <a:r>
              <a:rPr lang="en-US" sz="3200" dirty="0" smtClean="0"/>
              <a:t>Develop </a:t>
            </a:r>
            <a:r>
              <a:rPr lang="en-US" sz="3200" b="1" dirty="0" smtClean="0"/>
              <a:t>Automatic Evaluation Method</a:t>
            </a:r>
            <a:r>
              <a:rPr lang="en-US" sz="3200" dirty="0" smtClean="0"/>
              <a:t> for above diagrams</a:t>
            </a:r>
          </a:p>
          <a:p>
            <a:r>
              <a:rPr lang="en-US" sz="3200" dirty="0" smtClean="0"/>
              <a:t>Develop a </a:t>
            </a:r>
            <a:r>
              <a:rPr lang="en-US" sz="3200" b="1" dirty="0" smtClean="0"/>
              <a:t>Feedback</a:t>
            </a:r>
            <a:r>
              <a:rPr lang="en-US" sz="3200" dirty="0" smtClean="0"/>
              <a:t> System</a:t>
            </a:r>
            <a:endParaRPr lang="en-US" sz="3200" dirty="0"/>
          </a:p>
        </p:txBody>
      </p:sp>
      <p:sp>
        <p:nvSpPr>
          <p:cNvPr id="4" name="Slide Number Placeholder 3"/>
          <p:cNvSpPr>
            <a:spLocks noGrp="1"/>
          </p:cNvSpPr>
          <p:nvPr>
            <p:ph type="sldNum" sz="quarter" idx="12"/>
          </p:nvPr>
        </p:nvSpPr>
        <p:spPr/>
        <p:txBody>
          <a:bodyPr/>
          <a:lstStyle/>
          <a:p>
            <a:fld id="{2EE07E3B-F344-49D1-AE97-748858787230}" type="slidenum">
              <a:rPr lang="en-US" smtClean="0"/>
              <a:t>11</a:t>
            </a:fld>
            <a:endParaRPr lang="en-US"/>
          </a:p>
        </p:txBody>
      </p:sp>
    </p:spTree>
    <p:extLst>
      <p:ext uri="{BB962C8B-B14F-4D97-AF65-F5344CB8AC3E}">
        <p14:creationId xmlns:p14="http://schemas.microsoft.com/office/powerpoint/2010/main" val="4288530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Work done so far</a:t>
            </a:r>
            <a:endParaRPr lang="en-US" dirty="0"/>
          </a:p>
        </p:txBody>
      </p:sp>
      <p:sp>
        <p:nvSpPr>
          <p:cNvPr id="3" name="Content Placeholder 2"/>
          <p:cNvSpPr>
            <a:spLocks noGrp="1"/>
          </p:cNvSpPr>
          <p:nvPr>
            <p:ph idx="1"/>
          </p:nvPr>
        </p:nvSpPr>
        <p:spPr>
          <a:xfrm>
            <a:off x="838200" y="1484966"/>
            <a:ext cx="10515600" cy="4351338"/>
          </a:xfrm>
        </p:spPr>
        <p:txBody>
          <a:bodyPr/>
          <a:lstStyle/>
          <a:p>
            <a:r>
              <a:rPr lang="en-US" dirty="0" smtClean="0"/>
              <a:t>Diagram Assessment modules developed for the Venn diagrams and the Cartesian diagrams</a:t>
            </a:r>
          </a:p>
          <a:p>
            <a:pPr lvl="1"/>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79708580"/>
              </p:ext>
            </p:extLst>
          </p:nvPr>
        </p:nvGraphicFramePr>
        <p:xfrm>
          <a:off x="1278228" y="2941945"/>
          <a:ext cx="9383151" cy="1730326"/>
        </p:xfrm>
        <a:graphic>
          <a:graphicData uri="http://schemas.openxmlformats.org/drawingml/2006/table">
            <a:tbl>
              <a:tblPr firstRow="1" bandRow="1">
                <a:tableStyleId>{5C22544A-7EE6-4342-B048-85BDC9FD1C3A}</a:tableStyleId>
              </a:tblPr>
              <a:tblGrid>
                <a:gridCol w="3127717"/>
                <a:gridCol w="3127717"/>
                <a:gridCol w="3127717"/>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Assessment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tx2"/>
                          </a:solidFill>
                        </a:rPr>
                        <a:t>Completed</a:t>
                      </a:r>
                      <a:endParaRPr lang="en-US" dirty="0">
                        <a:solidFill>
                          <a:schemeClr val="tx2"/>
                        </a:solidFill>
                      </a:endParaRPr>
                    </a:p>
                  </a:txBody>
                  <a:tcPr/>
                </a:tc>
                <a:tc>
                  <a:txBody>
                    <a:bodyPr/>
                    <a:lstStyle/>
                    <a:p>
                      <a:r>
                        <a:rPr lang="en-US" dirty="0" smtClean="0">
                          <a:solidFill>
                            <a:schemeClr val="accent6"/>
                          </a:solidFill>
                        </a:rPr>
                        <a:t>Completed</a:t>
                      </a:r>
                      <a:endParaRPr lang="en-US" dirty="0">
                        <a:solidFill>
                          <a:schemeClr val="accent6"/>
                        </a:solidFill>
                      </a:endParaRPr>
                    </a:p>
                  </a:txBody>
                  <a:tcPr/>
                </a:tc>
              </a:tr>
              <a:tr h="434068">
                <a:tc>
                  <a:txBody>
                    <a:bodyPr/>
                    <a:lstStyle/>
                    <a:p>
                      <a:r>
                        <a:rPr lang="en-US" dirty="0" smtClean="0"/>
                        <a:t>Cartesian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Started, Not Completed</a:t>
                      </a:r>
                      <a:endParaRPr lang="en-US" dirty="0">
                        <a:solidFill>
                          <a:schemeClr val="accent6"/>
                        </a:solidFill>
                      </a:endParaRP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2837814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Work done up to the Review 1</a:t>
            </a:r>
            <a:endParaRPr lang="en-US" dirty="0"/>
          </a:p>
        </p:txBody>
      </p:sp>
      <p:sp>
        <p:nvSpPr>
          <p:cNvPr id="3" name="Content Placeholder 2"/>
          <p:cNvSpPr>
            <a:spLocks noGrp="1"/>
          </p:cNvSpPr>
          <p:nvPr>
            <p:ph idx="1"/>
          </p:nvPr>
        </p:nvSpPr>
        <p:spPr>
          <a:xfrm>
            <a:off x="838200" y="1484966"/>
            <a:ext cx="10515600" cy="4351338"/>
          </a:xfrm>
        </p:spPr>
        <p:txBody>
          <a:bodyPr/>
          <a:lstStyle/>
          <a:p>
            <a:r>
              <a:rPr lang="en-US" dirty="0" smtClean="0"/>
              <a:t>Found the research problem</a:t>
            </a:r>
          </a:p>
          <a:p>
            <a:r>
              <a:rPr lang="en-US" dirty="0" smtClean="0"/>
              <a:t>Background study of the research problem in general</a:t>
            </a:r>
          </a:p>
          <a:p>
            <a:r>
              <a:rPr lang="en-US" dirty="0" smtClean="0"/>
              <a:t>Literature Review of Venn Diagrams</a:t>
            </a:r>
          </a:p>
          <a:p>
            <a:r>
              <a:rPr lang="en-US" dirty="0" smtClean="0"/>
              <a:t>Venn Diagram Parsing</a:t>
            </a:r>
          </a:p>
          <a:p>
            <a:r>
              <a:rPr lang="en-US" dirty="0" smtClean="0"/>
              <a:t>Developed a XML structure to represent Venn information</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85578978"/>
              </p:ext>
            </p:extLst>
          </p:nvPr>
        </p:nvGraphicFramePr>
        <p:xfrm>
          <a:off x="1193823" y="4222106"/>
          <a:ext cx="9383151" cy="1730326"/>
        </p:xfrm>
        <a:graphic>
          <a:graphicData uri="http://schemas.openxmlformats.org/drawingml/2006/table">
            <a:tbl>
              <a:tblPr firstRow="1" bandRow="1">
                <a:tableStyleId>{5C22544A-7EE6-4342-B048-85BDC9FD1C3A}</a:tableStyleId>
              </a:tblPr>
              <a:tblGrid>
                <a:gridCol w="3127717"/>
                <a:gridCol w="3127717"/>
                <a:gridCol w="3127717"/>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Evaluation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r h="434068">
                <a:tc>
                  <a:txBody>
                    <a:bodyPr/>
                    <a:lstStyle/>
                    <a:p>
                      <a:r>
                        <a:rPr lang="en-US" dirty="0" smtClean="0"/>
                        <a:t>Cartesian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4041788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a:t>
            </a:r>
            <a:r>
              <a:rPr lang="en-US" b="1" dirty="0" smtClean="0">
                <a:solidFill>
                  <a:schemeClr val="accent2">
                    <a:lumMod val="75000"/>
                  </a:schemeClr>
                </a:solidFill>
              </a:rPr>
              <a:t>1 Contd.</a:t>
            </a:r>
            <a:endParaRPr lang="en-US" b="1" dirty="0">
              <a:solidFill>
                <a:schemeClr val="accent2">
                  <a:lumMod val="75000"/>
                </a:schemeClr>
              </a:solidFill>
            </a:endParaRPr>
          </a:p>
        </p:txBody>
      </p:sp>
      <p:sp>
        <p:nvSpPr>
          <p:cNvPr id="3" name="Content Placeholder 2"/>
          <p:cNvSpPr>
            <a:spLocks noGrp="1"/>
          </p:cNvSpPr>
          <p:nvPr>
            <p:ph idx="1"/>
          </p:nvPr>
        </p:nvSpPr>
        <p:spPr>
          <a:xfrm>
            <a:off x="838200" y="1825625"/>
            <a:ext cx="3649394" cy="4351338"/>
          </a:xfrm>
        </p:spPr>
        <p:txBody>
          <a:bodyPr/>
          <a:lstStyle/>
          <a:p>
            <a:r>
              <a:rPr lang="en-US" dirty="0" smtClean="0"/>
              <a:t>Venn Diagram Parsing</a:t>
            </a:r>
          </a:p>
          <a:p>
            <a:pPr lvl="1"/>
            <a:r>
              <a:rPr lang="en-US" dirty="0" smtClean="0"/>
              <a:t>Sets represented using Rectangles, circles and Ellipse </a:t>
            </a:r>
          </a:p>
          <a:p>
            <a:pPr lvl="1"/>
            <a:endParaRPr lang="en-US" dirty="0"/>
          </a:p>
        </p:txBody>
      </p:sp>
      <p:pic>
        <p:nvPicPr>
          <p:cNvPr id="5" name="Picture 4"/>
          <p:cNvPicPr>
            <a:picLocks noChangeAspect="1"/>
          </p:cNvPicPr>
          <p:nvPr/>
        </p:nvPicPr>
        <p:blipFill>
          <a:blip r:embed="rId3"/>
          <a:stretch>
            <a:fillRect/>
          </a:stretch>
        </p:blipFill>
        <p:spPr>
          <a:xfrm>
            <a:off x="4976910" y="1336433"/>
            <a:ext cx="6343348" cy="5478803"/>
          </a:xfrm>
          <a:prstGeom prst="rect">
            <a:avLst/>
          </a:prstGeom>
        </p:spPr>
      </p:pic>
      <p:sp>
        <p:nvSpPr>
          <p:cNvPr id="6" name="Slide Number Placeholder 5"/>
          <p:cNvSpPr>
            <a:spLocks noGrp="1"/>
          </p:cNvSpPr>
          <p:nvPr>
            <p:ph type="sldNum" sz="quarter" idx="12"/>
          </p:nvPr>
        </p:nvSpPr>
        <p:spPr/>
        <p:txBody>
          <a:bodyPr/>
          <a:lstStyle/>
          <a:p>
            <a:fld id="{2EE07E3B-F344-49D1-AE97-748858787230}" type="slidenum">
              <a:rPr lang="en-US" smtClean="0"/>
              <a:t>14</a:t>
            </a:fld>
            <a:endParaRPr lang="en-US"/>
          </a:p>
        </p:txBody>
      </p:sp>
      <p:pic>
        <p:nvPicPr>
          <p:cNvPr id="7" name="Picture 6" descr="C:\Users\Diunuge\AppData\Local\Microsoft\Windows\INetCache\Content.Word\SVG.PNG"/>
          <p:cNvPicPr/>
          <p:nvPr/>
        </p:nvPicPr>
        <p:blipFill>
          <a:blip r:embed="rId4">
            <a:extLst>
              <a:ext uri="{28A0092B-C50C-407E-A947-70E740481C1C}">
                <a14:useLocalDpi xmlns:a14="http://schemas.microsoft.com/office/drawing/2010/main" val="0"/>
              </a:ext>
            </a:extLst>
          </a:blip>
          <a:srcRect/>
          <a:stretch>
            <a:fillRect/>
          </a:stretch>
        </p:blipFill>
        <p:spPr bwMode="auto">
          <a:xfrm>
            <a:off x="8503140" y="2394632"/>
            <a:ext cx="2427457" cy="1938215"/>
          </a:xfrm>
          <a:prstGeom prst="rect">
            <a:avLst/>
          </a:prstGeom>
          <a:noFill/>
          <a:ln>
            <a:noFill/>
          </a:ln>
        </p:spPr>
      </p:pic>
    </p:spTree>
    <p:extLst>
      <p:ext uri="{BB962C8B-B14F-4D97-AF65-F5344CB8AC3E}">
        <p14:creationId xmlns:p14="http://schemas.microsoft.com/office/powerpoint/2010/main" val="2842174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1 Contd.</a:t>
            </a:r>
          </a:p>
        </p:txBody>
      </p:sp>
      <p:sp>
        <p:nvSpPr>
          <p:cNvPr id="7" name="Content Placeholder 4"/>
          <p:cNvSpPr txBox="1">
            <a:spLocks/>
          </p:cNvSpPr>
          <p:nvPr/>
        </p:nvSpPr>
        <p:spPr>
          <a:xfrm>
            <a:off x="1010245" y="6050548"/>
            <a:ext cx="2771003" cy="3058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Diagram in SVG file format</a:t>
            </a:r>
            <a:endParaRPr lang="en-US" sz="1600" dirty="0"/>
          </a:p>
        </p:txBody>
      </p:sp>
      <p:sp>
        <p:nvSpPr>
          <p:cNvPr id="10" name="Slide Number Placeholder 9"/>
          <p:cNvSpPr>
            <a:spLocks noGrp="1"/>
          </p:cNvSpPr>
          <p:nvPr>
            <p:ph type="sldNum" sz="quarter" idx="12"/>
          </p:nvPr>
        </p:nvSpPr>
        <p:spPr/>
        <p:txBody>
          <a:bodyPr/>
          <a:lstStyle/>
          <a:p>
            <a:fld id="{2EE07E3B-F344-49D1-AE97-748858787230}" type="slidenum">
              <a:rPr lang="en-US" smtClean="0"/>
              <a:t>15</a:t>
            </a:fld>
            <a:endParaRPr lang="en-US"/>
          </a:p>
        </p:txBody>
      </p:sp>
      <p:pic>
        <p:nvPicPr>
          <p:cNvPr id="11" name="Picture 10" descr="C:\Users\Diunuge\AppData\Local\Microsoft\Windows\INetCache\Content.Word\SVG.PNG"/>
          <p:cNvPicPr/>
          <p:nvPr/>
        </p:nvPicPr>
        <p:blipFill>
          <a:blip r:embed="rId3">
            <a:extLst>
              <a:ext uri="{28A0092B-C50C-407E-A947-70E740481C1C}">
                <a14:useLocalDpi xmlns:a14="http://schemas.microsoft.com/office/drawing/2010/main" val="0"/>
              </a:ext>
            </a:extLst>
          </a:blip>
          <a:srcRect/>
          <a:stretch>
            <a:fillRect/>
          </a:stretch>
        </p:blipFill>
        <p:spPr bwMode="auto">
          <a:xfrm>
            <a:off x="675582" y="2146832"/>
            <a:ext cx="3440331" cy="2986786"/>
          </a:xfrm>
          <a:prstGeom prst="rect">
            <a:avLst/>
          </a:prstGeom>
          <a:noFill/>
          <a:ln>
            <a:noFill/>
          </a:ln>
        </p:spPr>
      </p:pic>
      <p:sp>
        <p:nvSpPr>
          <p:cNvPr id="18" name="Content Placeholder 4"/>
          <p:cNvSpPr txBox="1">
            <a:spLocks/>
          </p:cNvSpPr>
          <p:nvPr/>
        </p:nvSpPr>
        <p:spPr>
          <a:xfrm>
            <a:off x="6803789" y="5897647"/>
            <a:ext cx="2771003" cy="3058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Data Structure</a:t>
            </a:r>
            <a:endParaRPr lang="en-US" sz="1600" dirty="0"/>
          </a:p>
        </p:txBody>
      </p:sp>
      <p:cxnSp>
        <p:nvCxnSpPr>
          <p:cNvPr id="25" name="Straight Arrow Connector 24"/>
          <p:cNvCxnSpPr/>
          <p:nvPr/>
        </p:nvCxnSpPr>
        <p:spPr>
          <a:xfrm>
            <a:off x="4115913" y="3629465"/>
            <a:ext cx="337624" cy="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8311" y="2174691"/>
            <a:ext cx="6011114" cy="3238952"/>
          </a:xfrm>
        </p:spPr>
      </p:pic>
    </p:spTree>
    <p:extLst>
      <p:ext uri="{BB962C8B-B14F-4D97-AF65-F5344CB8AC3E}">
        <p14:creationId xmlns:p14="http://schemas.microsoft.com/office/powerpoint/2010/main" val="773171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1 Contd.</a:t>
            </a:r>
          </a:p>
        </p:txBody>
      </p:sp>
      <p:sp>
        <p:nvSpPr>
          <p:cNvPr id="7" name="Content Placeholder 4"/>
          <p:cNvSpPr txBox="1">
            <a:spLocks/>
          </p:cNvSpPr>
          <p:nvPr/>
        </p:nvSpPr>
        <p:spPr>
          <a:xfrm>
            <a:off x="1010245" y="6050548"/>
            <a:ext cx="2771003" cy="3058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Diagram in SVG file format</a:t>
            </a:r>
            <a:endParaRPr lang="en-US" sz="1600" dirty="0"/>
          </a:p>
        </p:txBody>
      </p:sp>
      <p:sp>
        <p:nvSpPr>
          <p:cNvPr id="10" name="Slide Number Placeholder 9"/>
          <p:cNvSpPr>
            <a:spLocks noGrp="1"/>
          </p:cNvSpPr>
          <p:nvPr>
            <p:ph type="sldNum" sz="quarter" idx="12"/>
          </p:nvPr>
        </p:nvSpPr>
        <p:spPr/>
        <p:txBody>
          <a:bodyPr/>
          <a:lstStyle/>
          <a:p>
            <a:fld id="{2EE07E3B-F344-49D1-AE97-748858787230}" type="slidenum">
              <a:rPr lang="en-US" smtClean="0"/>
              <a:t>16</a:t>
            </a:fld>
            <a:endParaRPr lang="en-US"/>
          </a:p>
        </p:txBody>
      </p:sp>
      <p:pic>
        <p:nvPicPr>
          <p:cNvPr id="11" name="Picture 10" descr="C:\Users\Diunuge\AppData\Local\Microsoft\Windows\INetCache\Content.Word\SVG.PNG"/>
          <p:cNvPicPr/>
          <p:nvPr/>
        </p:nvPicPr>
        <p:blipFill>
          <a:blip r:embed="rId3">
            <a:extLst>
              <a:ext uri="{28A0092B-C50C-407E-A947-70E740481C1C}">
                <a14:useLocalDpi xmlns:a14="http://schemas.microsoft.com/office/drawing/2010/main" val="0"/>
              </a:ext>
            </a:extLst>
          </a:blip>
          <a:srcRect/>
          <a:stretch>
            <a:fillRect/>
          </a:stretch>
        </p:blipFill>
        <p:spPr bwMode="auto">
          <a:xfrm>
            <a:off x="675582" y="2146832"/>
            <a:ext cx="3440331" cy="2986786"/>
          </a:xfrm>
          <a:prstGeom prst="rect">
            <a:avLst/>
          </a:prstGeom>
          <a:noFill/>
          <a:ln>
            <a:noFill/>
          </a:ln>
        </p:spPr>
      </p:pic>
      <p:pic>
        <p:nvPicPr>
          <p:cNvPr id="15" name="Content Placeholder 1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46597" y="1420837"/>
            <a:ext cx="7051717" cy="4400360"/>
          </a:xfrm>
        </p:spPr>
      </p:pic>
      <p:sp>
        <p:nvSpPr>
          <p:cNvPr id="18" name="Content Placeholder 4"/>
          <p:cNvSpPr txBox="1">
            <a:spLocks/>
          </p:cNvSpPr>
          <p:nvPr/>
        </p:nvSpPr>
        <p:spPr>
          <a:xfrm>
            <a:off x="6803789" y="5897647"/>
            <a:ext cx="2771003" cy="3058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Diagram after parsing</a:t>
            </a:r>
            <a:endParaRPr lang="en-US" sz="1600" dirty="0"/>
          </a:p>
        </p:txBody>
      </p:sp>
      <p:cxnSp>
        <p:nvCxnSpPr>
          <p:cNvPr id="25" name="Straight Arrow Connector 24"/>
          <p:cNvCxnSpPr/>
          <p:nvPr/>
        </p:nvCxnSpPr>
        <p:spPr>
          <a:xfrm>
            <a:off x="4115913" y="3629465"/>
            <a:ext cx="337624" cy="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98689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a:t>
            </a:r>
            <a:r>
              <a:rPr lang="en-US" b="1" dirty="0" smtClean="0">
                <a:solidFill>
                  <a:schemeClr val="accent2">
                    <a:lumMod val="75000"/>
                  </a:schemeClr>
                </a:solidFill>
              </a:rPr>
              <a:t>2</a:t>
            </a:r>
            <a:endParaRPr lang="en-US" dirty="0"/>
          </a:p>
        </p:txBody>
      </p:sp>
      <p:sp>
        <p:nvSpPr>
          <p:cNvPr id="3" name="Content Placeholder 2"/>
          <p:cNvSpPr>
            <a:spLocks noGrp="1"/>
          </p:cNvSpPr>
          <p:nvPr>
            <p:ph idx="1"/>
          </p:nvPr>
        </p:nvSpPr>
        <p:spPr>
          <a:xfrm>
            <a:off x="838200" y="1414626"/>
            <a:ext cx="10515600" cy="4351338"/>
          </a:xfrm>
        </p:spPr>
        <p:txBody>
          <a:bodyPr/>
          <a:lstStyle/>
          <a:p>
            <a:r>
              <a:rPr lang="en-US" dirty="0" smtClean="0"/>
              <a:t>Improved Venn Diagram Parsing</a:t>
            </a:r>
          </a:p>
          <a:p>
            <a:pPr lvl="1"/>
            <a:r>
              <a:rPr lang="en-US" dirty="0" smtClean="0"/>
              <a:t>Handled Venn Diagrams with </a:t>
            </a:r>
            <a:r>
              <a:rPr lang="en-US" b="1" dirty="0" smtClean="0"/>
              <a:t>Multiple elements</a:t>
            </a:r>
            <a:r>
              <a:rPr lang="en-US" dirty="0" smtClean="0"/>
              <a:t> per a minimal region.</a:t>
            </a:r>
          </a:p>
          <a:p>
            <a:pPr lvl="1"/>
            <a:r>
              <a:rPr lang="en-US" dirty="0" smtClean="0"/>
              <a:t>Handled Diagrams</a:t>
            </a:r>
            <a:r>
              <a:rPr lang="en-US" b="1" dirty="0" smtClean="0"/>
              <a:t> labeled using arrows.</a:t>
            </a:r>
          </a:p>
          <a:p>
            <a:r>
              <a:rPr lang="en-US" dirty="0" smtClean="0"/>
              <a:t>Venn Diagram Assessment</a:t>
            </a:r>
          </a:p>
          <a:p>
            <a:pPr lvl="1"/>
            <a:r>
              <a:rPr lang="en-US" dirty="0" smtClean="0"/>
              <a:t>Developed a </a:t>
            </a:r>
            <a:r>
              <a:rPr lang="en-US" b="1" dirty="0" smtClean="0"/>
              <a:t>rubric structure</a:t>
            </a:r>
            <a:r>
              <a:rPr lang="en-US" dirty="0" smtClean="0"/>
              <a:t> to capture the marking scheme given in exams.</a:t>
            </a:r>
          </a:p>
          <a:p>
            <a:pPr lvl="1"/>
            <a:r>
              <a:rPr lang="en-US" dirty="0" smtClean="0"/>
              <a:t>Identified the </a:t>
            </a:r>
            <a:r>
              <a:rPr lang="en-US" b="1" dirty="0" smtClean="0"/>
              <a:t>marking requirements</a:t>
            </a:r>
            <a:r>
              <a:rPr lang="en-US" dirty="0" smtClean="0"/>
              <a:t> in the O/L exam by studying the marking schemes.</a:t>
            </a:r>
          </a:p>
          <a:p>
            <a:pPr lvl="1"/>
            <a:r>
              <a:rPr lang="en-US" dirty="0" smtClean="0"/>
              <a:t>Completed the assessment module.</a:t>
            </a:r>
          </a:p>
          <a:p>
            <a:pPr lvl="1"/>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49172601"/>
              </p:ext>
            </p:extLst>
          </p:nvPr>
        </p:nvGraphicFramePr>
        <p:xfrm>
          <a:off x="1264160" y="4808908"/>
          <a:ext cx="9383151" cy="1730326"/>
        </p:xfrm>
        <a:graphic>
          <a:graphicData uri="http://schemas.openxmlformats.org/drawingml/2006/table">
            <a:tbl>
              <a:tblPr firstRow="1" bandRow="1">
                <a:tableStyleId>{5C22544A-7EE6-4342-B048-85BDC9FD1C3A}</a:tableStyleId>
              </a:tblPr>
              <a:tblGrid>
                <a:gridCol w="3127717"/>
                <a:gridCol w="3127717"/>
                <a:gridCol w="3127717"/>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Evaluation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tx2"/>
                          </a:solidFill>
                        </a:rPr>
                        <a:t>Completed</a:t>
                      </a:r>
                      <a:endParaRPr lang="en-US" dirty="0">
                        <a:solidFill>
                          <a:schemeClr val="tx2"/>
                        </a:solidFill>
                      </a:endParaRPr>
                    </a:p>
                  </a:txBody>
                  <a:tcPr/>
                </a:tc>
                <a:tc>
                  <a:txBody>
                    <a:bodyPr/>
                    <a:lstStyle/>
                    <a:p>
                      <a:r>
                        <a:rPr lang="en-US" dirty="0" smtClean="0">
                          <a:solidFill>
                            <a:schemeClr val="accent6"/>
                          </a:solidFill>
                        </a:rPr>
                        <a:t>Completed</a:t>
                      </a:r>
                      <a:endParaRPr lang="en-US" dirty="0">
                        <a:solidFill>
                          <a:schemeClr val="accent6"/>
                        </a:solidFill>
                      </a:endParaRPr>
                    </a:p>
                  </a:txBody>
                  <a:tcPr/>
                </a:tc>
              </a:tr>
              <a:tr h="434068">
                <a:tc>
                  <a:txBody>
                    <a:bodyPr/>
                    <a:lstStyle/>
                    <a:p>
                      <a:r>
                        <a:rPr lang="en-US" dirty="0" smtClean="0"/>
                        <a:t>Cartesian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Started, Not Completed</a:t>
                      </a:r>
                      <a:endParaRPr lang="en-US" dirty="0">
                        <a:solidFill>
                          <a:schemeClr val="accent6"/>
                        </a:solidFill>
                      </a:endParaRP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3367938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a:t>
            </a:r>
            <a:r>
              <a:rPr lang="en-US" b="1" dirty="0" smtClean="0">
                <a:solidFill>
                  <a:schemeClr val="accent2">
                    <a:lumMod val="75000"/>
                  </a:schemeClr>
                </a:solidFill>
              </a:rPr>
              <a:t>2 Contd.</a:t>
            </a:r>
            <a:endParaRPr lang="en-US" dirty="0"/>
          </a:p>
        </p:txBody>
      </p:sp>
      <p:sp>
        <p:nvSpPr>
          <p:cNvPr id="3" name="Content Placeholder 2"/>
          <p:cNvSpPr>
            <a:spLocks noGrp="1"/>
          </p:cNvSpPr>
          <p:nvPr>
            <p:ph idx="1"/>
          </p:nvPr>
        </p:nvSpPr>
        <p:spPr>
          <a:xfrm>
            <a:off x="838200" y="1847850"/>
            <a:ext cx="10515600" cy="4351338"/>
          </a:xfrm>
        </p:spPr>
        <p:txBody>
          <a:bodyPr/>
          <a:lstStyle/>
          <a:p>
            <a:pPr marL="457200" indent="-457200"/>
            <a:r>
              <a:rPr lang="en-US" dirty="0">
                <a:solidFill>
                  <a:srgbClr val="000000"/>
                </a:solidFill>
                <a:latin typeface="Calibri" pitchFamily="34" charset="0"/>
              </a:rPr>
              <a:t>A paper </a:t>
            </a:r>
            <a:r>
              <a:rPr lang="en-US" dirty="0" smtClean="0">
                <a:solidFill>
                  <a:srgbClr val="000000"/>
                </a:solidFill>
                <a:latin typeface="Calibri" pitchFamily="34" charset="0"/>
              </a:rPr>
              <a:t>on Venn Diagram Interpretation has </a:t>
            </a:r>
            <a:r>
              <a:rPr lang="en-US" dirty="0">
                <a:solidFill>
                  <a:srgbClr val="000000"/>
                </a:solidFill>
                <a:latin typeface="Calibri" pitchFamily="34" charset="0"/>
              </a:rPr>
              <a:t>been accepted to the 16th </a:t>
            </a:r>
            <a:r>
              <a:rPr lang="en-US" dirty="0" smtClean="0">
                <a:solidFill>
                  <a:srgbClr val="000000"/>
                </a:solidFill>
                <a:latin typeface="Calibri" pitchFamily="34" charset="0"/>
              </a:rPr>
              <a:t>IEEE International </a:t>
            </a:r>
            <a:r>
              <a:rPr lang="en-US" dirty="0">
                <a:solidFill>
                  <a:srgbClr val="000000"/>
                </a:solidFill>
                <a:latin typeface="Calibri" pitchFamily="34" charset="0"/>
              </a:rPr>
              <a:t>Conference of Advances in ICT for Emerging Regions (ICTer2016</a:t>
            </a:r>
            <a:r>
              <a:rPr lang="en-US" dirty="0" smtClean="0">
                <a:solidFill>
                  <a:srgbClr val="000000"/>
                </a:solidFill>
                <a:latin typeface="Calibri" pitchFamily="34" charset="0"/>
              </a:rPr>
              <a:t>)</a:t>
            </a:r>
          </a:p>
          <a:p>
            <a:pPr marL="457200" indent="-457200"/>
            <a:r>
              <a:rPr lang="en-US" dirty="0" smtClean="0">
                <a:solidFill>
                  <a:srgbClr val="000000"/>
                </a:solidFill>
                <a:latin typeface="Calibri" pitchFamily="34" charset="0"/>
              </a:rPr>
              <a:t>Paper will </a:t>
            </a:r>
            <a:r>
              <a:rPr lang="en-US" dirty="0">
                <a:solidFill>
                  <a:srgbClr val="000000"/>
                </a:solidFill>
                <a:latin typeface="Calibri" pitchFamily="34" charset="0"/>
              </a:rPr>
              <a:t>be presented </a:t>
            </a:r>
            <a:r>
              <a:rPr lang="en-US" dirty="0" smtClean="0">
                <a:solidFill>
                  <a:srgbClr val="000000"/>
                </a:solidFill>
                <a:latin typeface="Calibri" pitchFamily="34" charset="0"/>
              </a:rPr>
              <a:t>in September 2016</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18</a:t>
            </a:fld>
            <a:endParaRPr lang="en-US"/>
          </a:p>
        </p:txBody>
      </p:sp>
    </p:spTree>
    <p:extLst>
      <p:ext uri="{BB962C8B-B14F-4D97-AF65-F5344CB8AC3E}">
        <p14:creationId xmlns:p14="http://schemas.microsoft.com/office/powerpoint/2010/main" val="2904103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a:t>
            </a:r>
            <a:r>
              <a:rPr lang="en-US" b="1" dirty="0" smtClean="0">
                <a:solidFill>
                  <a:schemeClr val="accent2">
                    <a:lumMod val="75000"/>
                  </a:schemeClr>
                </a:solidFill>
              </a:rPr>
              <a:t>2 Contd.</a:t>
            </a:r>
            <a:endParaRPr lang="en-US" dirty="0"/>
          </a:p>
        </p:txBody>
      </p:sp>
      <p:sp>
        <p:nvSpPr>
          <p:cNvPr id="3" name="Content Placeholder 2"/>
          <p:cNvSpPr>
            <a:spLocks noGrp="1"/>
          </p:cNvSpPr>
          <p:nvPr>
            <p:ph idx="1"/>
          </p:nvPr>
        </p:nvSpPr>
        <p:spPr>
          <a:xfrm>
            <a:off x="838200" y="1414626"/>
            <a:ext cx="10515600" cy="4351338"/>
          </a:xfrm>
        </p:spPr>
        <p:txBody>
          <a:bodyPr/>
          <a:lstStyle/>
          <a:p>
            <a:r>
              <a:rPr lang="en-US" dirty="0" smtClean="0"/>
              <a:t>Cartesian Diagram Parsing</a:t>
            </a:r>
          </a:p>
          <a:p>
            <a:pPr lvl="1"/>
            <a:r>
              <a:rPr lang="en-US" dirty="0" smtClean="0"/>
              <a:t>Developed the rubric structure to capture required information</a:t>
            </a:r>
          </a:p>
          <a:p>
            <a:pPr lvl="1"/>
            <a:r>
              <a:rPr lang="en-US" dirty="0" smtClean="0"/>
              <a:t>Developed the heuristic algorithms needed for the parsing</a:t>
            </a:r>
          </a:p>
          <a:p>
            <a:pPr lvl="1"/>
            <a:r>
              <a:rPr lang="en-US" dirty="0" smtClean="0"/>
              <a:t>Completed the parser</a:t>
            </a:r>
          </a:p>
          <a:p>
            <a:r>
              <a:rPr lang="en-US" dirty="0" smtClean="0"/>
              <a:t>Cartesian Diagram Assessment</a:t>
            </a:r>
          </a:p>
          <a:p>
            <a:pPr lvl="1"/>
            <a:r>
              <a:rPr lang="en-US" dirty="0"/>
              <a:t>Identified the </a:t>
            </a:r>
            <a:r>
              <a:rPr lang="en-US" b="1" dirty="0"/>
              <a:t>marking requirements</a:t>
            </a:r>
            <a:r>
              <a:rPr lang="en-US" dirty="0"/>
              <a:t> in the O/L exam</a:t>
            </a:r>
          </a:p>
          <a:p>
            <a:pPr lvl="1"/>
            <a:r>
              <a:rPr lang="en-US" dirty="0" smtClean="0"/>
              <a:t>Developed </a:t>
            </a:r>
            <a:r>
              <a:rPr lang="en-US" dirty="0"/>
              <a:t>a </a:t>
            </a:r>
            <a:r>
              <a:rPr lang="en-US" b="1" dirty="0"/>
              <a:t>rubric structure</a:t>
            </a:r>
            <a:r>
              <a:rPr lang="en-US" dirty="0"/>
              <a:t> to </a:t>
            </a:r>
            <a:r>
              <a:rPr lang="en-US" dirty="0" smtClean="0"/>
              <a:t>model the </a:t>
            </a:r>
            <a:r>
              <a:rPr lang="en-US" dirty="0"/>
              <a:t>marking </a:t>
            </a:r>
            <a:r>
              <a:rPr lang="en-US" dirty="0" smtClean="0"/>
              <a:t>scheme</a:t>
            </a:r>
            <a:endParaRPr lang="en-US" dirty="0"/>
          </a:p>
          <a:p>
            <a:pPr lvl="1"/>
            <a:r>
              <a:rPr lang="en-US" dirty="0" smtClean="0"/>
              <a:t>Completed </a:t>
            </a:r>
            <a:r>
              <a:rPr lang="en-US" dirty="0"/>
              <a:t>the assessment module.</a:t>
            </a:r>
          </a:p>
        </p:txBody>
      </p:sp>
      <p:sp>
        <p:nvSpPr>
          <p:cNvPr id="4" name="Slide Number Placeholder 3"/>
          <p:cNvSpPr>
            <a:spLocks noGrp="1"/>
          </p:cNvSpPr>
          <p:nvPr>
            <p:ph type="sldNum" sz="quarter" idx="12"/>
          </p:nvPr>
        </p:nvSpPr>
        <p:spPr/>
        <p:txBody>
          <a:bodyPr/>
          <a:lstStyle/>
          <a:p>
            <a:fld id="{2EE07E3B-F344-49D1-AE97-748858787230}" type="slidenum">
              <a:rPr lang="en-US" smtClean="0"/>
              <a:t>19</a:t>
            </a:fld>
            <a:endParaRPr lang="en-US"/>
          </a:p>
        </p:txBody>
      </p:sp>
      <p:graphicFrame>
        <p:nvGraphicFramePr>
          <p:cNvPr id="5" name="Table 4"/>
          <p:cNvGraphicFramePr>
            <a:graphicFrameLocks noGrp="1"/>
          </p:cNvGraphicFramePr>
          <p:nvPr>
            <p:extLst/>
          </p:nvPr>
        </p:nvGraphicFramePr>
        <p:xfrm>
          <a:off x="1137552" y="4886733"/>
          <a:ext cx="9383151" cy="1730326"/>
        </p:xfrm>
        <a:graphic>
          <a:graphicData uri="http://schemas.openxmlformats.org/drawingml/2006/table">
            <a:tbl>
              <a:tblPr firstRow="1" bandRow="1">
                <a:tableStyleId>{5C22544A-7EE6-4342-B048-85BDC9FD1C3A}</a:tableStyleId>
              </a:tblPr>
              <a:tblGrid>
                <a:gridCol w="3127717"/>
                <a:gridCol w="3127717"/>
                <a:gridCol w="3127717"/>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Evaluation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tx2"/>
                          </a:solidFill>
                        </a:rPr>
                        <a:t>Completed</a:t>
                      </a:r>
                      <a:endParaRPr lang="en-US" dirty="0">
                        <a:solidFill>
                          <a:schemeClr val="tx2"/>
                        </a:solidFill>
                      </a:endParaRPr>
                    </a:p>
                  </a:txBody>
                  <a:tcPr/>
                </a:tc>
                <a:tc>
                  <a:txBody>
                    <a:bodyPr/>
                    <a:lstStyle/>
                    <a:p>
                      <a:r>
                        <a:rPr lang="en-US" dirty="0" smtClean="0">
                          <a:solidFill>
                            <a:schemeClr val="accent6"/>
                          </a:solidFill>
                        </a:rPr>
                        <a:t>Completed</a:t>
                      </a:r>
                      <a:endParaRPr lang="en-US" dirty="0">
                        <a:solidFill>
                          <a:schemeClr val="accent6"/>
                        </a:solidFill>
                      </a:endParaRPr>
                    </a:p>
                  </a:txBody>
                  <a:tcPr/>
                </a:tc>
              </a:tr>
              <a:tr h="434068">
                <a:tc>
                  <a:txBody>
                    <a:bodyPr/>
                    <a:lstStyle/>
                    <a:p>
                      <a:r>
                        <a:rPr lang="en-US" dirty="0" smtClean="0"/>
                        <a:t>Cartesian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Started, Not Completed</a:t>
                      </a:r>
                      <a:endParaRPr lang="en-US" dirty="0">
                        <a:solidFill>
                          <a:schemeClr val="accent6"/>
                        </a:solidFill>
                      </a:endParaRP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2078687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Introduction</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dirty="0" smtClean="0"/>
              <a:t>O/L Exam is a major turning point of life</a:t>
            </a:r>
          </a:p>
          <a:p>
            <a:r>
              <a:rPr lang="en-US" b="1" dirty="0" smtClean="0"/>
              <a:t>40%-50% </a:t>
            </a:r>
            <a:r>
              <a:rPr lang="en-US" dirty="0" smtClean="0"/>
              <a:t>Students fail Mathematics</a:t>
            </a:r>
          </a:p>
          <a:p>
            <a:r>
              <a:rPr lang="en-US" dirty="0" smtClean="0"/>
              <a:t>O/L Mathematics is identified as a subject which needs “</a:t>
            </a:r>
            <a:r>
              <a:rPr lang="en-US" b="1" dirty="0" smtClean="0"/>
              <a:t>Special Attention</a:t>
            </a:r>
            <a:r>
              <a:rPr lang="en-US" dirty="0" smtClean="0"/>
              <a:t>” by Ministry of Education</a:t>
            </a:r>
          </a:p>
          <a:p>
            <a:r>
              <a:rPr lang="en-US" dirty="0" smtClean="0"/>
              <a:t>“</a:t>
            </a:r>
            <a:r>
              <a:rPr lang="en-US" b="1" dirty="0" smtClean="0"/>
              <a:t>Making Mathematics a favorite Subject</a:t>
            </a:r>
            <a:r>
              <a:rPr lang="en-US" dirty="0" smtClean="0"/>
              <a:t>” is a educational goal of 2013 (Annual performance report, 2013, Ministry of Education)</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a:t>
            </a:fld>
            <a:endParaRPr lang="en-US"/>
          </a:p>
        </p:txBody>
      </p:sp>
    </p:spTree>
    <p:extLst>
      <p:ext uri="{BB962C8B-B14F-4D97-AF65-F5344CB8AC3E}">
        <p14:creationId xmlns:p14="http://schemas.microsoft.com/office/powerpoint/2010/main" val="2972555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E07E3B-F344-49D1-AE97-748858787230}" type="slidenum">
              <a:rPr lang="en-US" smtClean="0"/>
              <a:t>20</a:t>
            </a:fld>
            <a:endParaRPr lang="en-US"/>
          </a:p>
        </p:txBody>
      </p:sp>
      <p:sp>
        <p:nvSpPr>
          <p:cNvPr id="5" name="Title 1"/>
          <p:cNvSpPr txBox="1">
            <a:spLocks/>
          </p:cNvSpPr>
          <p:nvPr/>
        </p:nvSpPr>
        <p:spPr>
          <a:xfrm>
            <a:off x="1089074" y="28527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2">
                    <a:lumMod val="75000"/>
                  </a:schemeClr>
                </a:solidFill>
              </a:rPr>
              <a:t>Venn Diagram Assessment</a:t>
            </a:r>
            <a:endParaRPr lang="en-US" b="1" dirty="0">
              <a:solidFill>
                <a:schemeClr val="accent2">
                  <a:lumMod val="75000"/>
                </a:schemeClr>
              </a:solidFill>
            </a:endParaRPr>
          </a:p>
        </p:txBody>
      </p:sp>
    </p:spTree>
    <p:extLst>
      <p:ext uri="{BB962C8B-B14F-4D97-AF65-F5344CB8AC3E}">
        <p14:creationId xmlns:p14="http://schemas.microsoft.com/office/powerpoint/2010/main" val="1155019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a:t>
            </a:r>
            <a:endParaRPr lang="en-US" dirty="0"/>
          </a:p>
        </p:txBody>
      </p:sp>
      <p:sp>
        <p:nvSpPr>
          <p:cNvPr id="3" name="Content Placeholder 2"/>
          <p:cNvSpPr>
            <a:spLocks noGrp="1"/>
          </p:cNvSpPr>
          <p:nvPr>
            <p:ph idx="1"/>
          </p:nvPr>
        </p:nvSpPr>
        <p:spPr/>
        <p:txBody>
          <a:bodyPr/>
          <a:lstStyle/>
          <a:p>
            <a:r>
              <a:rPr lang="en-US" dirty="0" smtClean="0"/>
              <a:t>“Survey of Euler Diagrams”[1] and “Survey of Venn Diagrams”[2]</a:t>
            </a:r>
          </a:p>
          <a:p>
            <a:pPr lvl="1"/>
            <a:r>
              <a:rPr lang="en-US" dirty="0" smtClean="0"/>
              <a:t>Discussed the theory related to Venn and Euler Diagrams including definitions, representations and similarity.</a:t>
            </a:r>
          </a:p>
          <a:p>
            <a:pPr lvl="1"/>
            <a:r>
              <a:rPr lang="en-US" dirty="0" smtClean="0"/>
              <a:t>Generalization and similarity measures of Venn and Euler Diagrams</a:t>
            </a:r>
          </a:p>
          <a:p>
            <a:pPr lvl="1"/>
            <a:endParaRPr lang="en-US" dirty="0" smtClean="0"/>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21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686" y="4187535"/>
            <a:ext cx="7513443" cy="20791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686" y="3840070"/>
            <a:ext cx="7513443" cy="319487"/>
          </a:xfrm>
          <a:prstGeom prst="rect">
            <a:avLst/>
          </a:prstGeom>
        </p:spPr>
      </p:pic>
    </p:spTree>
    <p:extLst>
      <p:ext uri="{BB962C8B-B14F-4D97-AF65-F5344CB8AC3E}">
        <p14:creationId xmlns:p14="http://schemas.microsoft.com/office/powerpoint/2010/main" val="1304878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Methods</a:t>
            </a:r>
            <a:endParaRPr lang="en-US" dirty="0"/>
          </a:p>
        </p:txBody>
      </p:sp>
      <p:sp>
        <p:nvSpPr>
          <p:cNvPr id="3" name="Content Placeholder 2"/>
          <p:cNvSpPr>
            <a:spLocks noGrp="1"/>
          </p:cNvSpPr>
          <p:nvPr>
            <p:ph idx="1"/>
          </p:nvPr>
        </p:nvSpPr>
        <p:spPr>
          <a:xfrm>
            <a:off x="838200" y="1319186"/>
            <a:ext cx="10515600" cy="4351338"/>
          </a:xfrm>
        </p:spPr>
        <p:txBody>
          <a:bodyPr/>
          <a:lstStyle/>
          <a:p>
            <a:r>
              <a:rPr lang="en-AU" dirty="0" err="1"/>
              <a:t>Tselonis</a:t>
            </a:r>
            <a:r>
              <a:rPr lang="en-AU" dirty="0"/>
              <a:t> et al </a:t>
            </a:r>
            <a:r>
              <a:rPr lang="en-AU" dirty="0" smtClean="0"/>
              <a:t>[3] </a:t>
            </a:r>
            <a:r>
              <a:rPr lang="en-AU" dirty="0"/>
              <a:t>discussed a marking method based on marking matrices for graph-based diagrams.</a:t>
            </a:r>
            <a:endParaRPr lang="en-US" dirty="0" smtClean="0"/>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22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544" y="2172999"/>
            <a:ext cx="7125607" cy="4665576"/>
          </a:xfrm>
          <a:prstGeom prst="rect">
            <a:avLst/>
          </a:prstGeom>
        </p:spPr>
      </p:pic>
    </p:spTree>
    <p:extLst>
      <p:ext uri="{BB962C8B-B14F-4D97-AF65-F5344CB8AC3E}">
        <p14:creationId xmlns:p14="http://schemas.microsoft.com/office/powerpoint/2010/main" val="222447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Methods Contd.</a:t>
            </a:r>
            <a:endParaRPr lang="en-US" dirty="0"/>
          </a:p>
        </p:txBody>
      </p:sp>
      <p:sp>
        <p:nvSpPr>
          <p:cNvPr id="3" name="Content Placeholder 2"/>
          <p:cNvSpPr>
            <a:spLocks noGrp="1"/>
          </p:cNvSpPr>
          <p:nvPr>
            <p:ph idx="1"/>
          </p:nvPr>
        </p:nvSpPr>
        <p:spPr>
          <a:xfrm>
            <a:off x="838200" y="1403594"/>
            <a:ext cx="10515600" cy="4351338"/>
          </a:xfrm>
        </p:spPr>
        <p:txBody>
          <a:bodyPr/>
          <a:lstStyle/>
          <a:p>
            <a:r>
              <a:rPr lang="en-AU" dirty="0"/>
              <a:t>Thomas et al </a:t>
            </a:r>
            <a:r>
              <a:rPr lang="en-AU" dirty="0" smtClean="0"/>
              <a:t>[4] </a:t>
            </a:r>
            <a:r>
              <a:rPr lang="en-AU" dirty="0"/>
              <a:t>also developed a marking method based on “Minimal Meaningful Units” for graph-based diagrams.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23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638" y="2591559"/>
            <a:ext cx="5493323" cy="3302804"/>
          </a:xfrm>
          <a:prstGeom prst="rect">
            <a:avLst/>
          </a:prstGeom>
        </p:spPr>
      </p:pic>
    </p:spTree>
    <p:extLst>
      <p:ext uri="{BB962C8B-B14F-4D97-AF65-F5344CB8AC3E}">
        <p14:creationId xmlns:p14="http://schemas.microsoft.com/office/powerpoint/2010/main" val="3063540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Methods Contd.</a:t>
            </a:r>
            <a:endParaRPr lang="en-US" dirty="0"/>
          </a:p>
        </p:txBody>
      </p:sp>
      <p:sp>
        <p:nvSpPr>
          <p:cNvPr id="3" name="Content Placeholder 2"/>
          <p:cNvSpPr>
            <a:spLocks noGrp="1"/>
          </p:cNvSpPr>
          <p:nvPr>
            <p:ph idx="1"/>
          </p:nvPr>
        </p:nvSpPr>
        <p:spPr>
          <a:xfrm>
            <a:off x="838200" y="1403594"/>
            <a:ext cx="10515600" cy="4351338"/>
          </a:xfrm>
        </p:spPr>
        <p:txBody>
          <a:bodyPr/>
          <a:lstStyle/>
          <a:p>
            <a:r>
              <a:rPr lang="en-AU" dirty="0" smtClean="0"/>
              <a:t>Bligh </a:t>
            </a:r>
            <a:r>
              <a:rPr lang="en-AU" dirty="0"/>
              <a:t>et al </a:t>
            </a:r>
            <a:r>
              <a:rPr lang="en-AU" dirty="0" smtClean="0"/>
              <a:t>[5</a:t>
            </a:r>
            <a:r>
              <a:rPr lang="en-AU" dirty="0"/>
              <a:t>] discussed the marking method and developed a grammar for E-R diagrams.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24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007" y="2729157"/>
            <a:ext cx="8947941" cy="2841649"/>
          </a:xfrm>
          <a:prstGeom prst="rect">
            <a:avLst/>
          </a:prstGeom>
        </p:spPr>
      </p:pic>
    </p:spTree>
    <p:extLst>
      <p:ext uri="{BB962C8B-B14F-4D97-AF65-F5344CB8AC3E}">
        <p14:creationId xmlns:p14="http://schemas.microsoft.com/office/powerpoint/2010/main" val="1667250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Rubrics</a:t>
            </a:r>
            <a:endParaRPr lang="en-US" dirty="0"/>
          </a:p>
        </p:txBody>
      </p:sp>
      <p:sp>
        <p:nvSpPr>
          <p:cNvPr id="3" name="Content Placeholder 2"/>
          <p:cNvSpPr>
            <a:spLocks noGrp="1"/>
          </p:cNvSpPr>
          <p:nvPr>
            <p:ph idx="1"/>
          </p:nvPr>
        </p:nvSpPr>
        <p:spPr>
          <a:xfrm>
            <a:off x="838200" y="1403594"/>
            <a:ext cx="10515600" cy="4351338"/>
          </a:xfrm>
        </p:spPr>
        <p:txBody>
          <a:bodyPr/>
          <a:lstStyle/>
          <a:p>
            <a:r>
              <a:rPr lang="en-AU" dirty="0"/>
              <a:t>Li </a:t>
            </a:r>
            <a:r>
              <a:rPr lang="en-AU" dirty="0" smtClean="0"/>
              <a:t>et al [6] </a:t>
            </a:r>
            <a:r>
              <a:rPr lang="en-AU" dirty="0"/>
              <a:t>developed a language for mathematical problem representation called Mathematics Assessment </a:t>
            </a:r>
            <a:r>
              <a:rPr lang="en-AU" dirty="0" err="1"/>
              <a:t>Markup</a:t>
            </a:r>
            <a:r>
              <a:rPr lang="en-AU" dirty="0"/>
              <a:t> Language (MAML), using XML, </a:t>
            </a:r>
            <a:r>
              <a:rPr lang="en-AU" dirty="0" err="1"/>
              <a:t>MathML</a:t>
            </a:r>
            <a:r>
              <a:rPr lang="en-AU" dirty="0"/>
              <a:t> and SVG.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25</a:t>
            </a:fld>
            <a:endParaRPr lang="en-US"/>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3285" t="10193" r="2566" b="10347"/>
          <a:stretch/>
        </p:blipFill>
        <p:spPr>
          <a:xfrm>
            <a:off x="1222728" y="2729157"/>
            <a:ext cx="9408920" cy="4076344"/>
          </a:xfrm>
          <a:prstGeom prst="rect">
            <a:avLst/>
          </a:prstGeom>
        </p:spPr>
      </p:pic>
    </p:spTree>
    <p:extLst>
      <p:ext uri="{BB962C8B-B14F-4D97-AF65-F5344CB8AC3E}">
        <p14:creationId xmlns:p14="http://schemas.microsoft.com/office/powerpoint/2010/main" val="234000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Rubrics Contd.</a:t>
            </a:r>
            <a:endParaRPr lang="en-US" dirty="0"/>
          </a:p>
        </p:txBody>
      </p:sp>
      <p:sp>
        <p:nvSpPr>
          <p:cNvPr id="3" name="Content Placeholder 2"/>
          <p:cNvSpPr>
            <a:spLocks noGrp="1"/>
          </p:cNvSpPr>
          <p:nvPr>
            <p:ph idx="1"/>
          </p:nvPr>
        </p:nvSpPr>
        <p:spPr>
          <a:xfrm>
            <a:off x="838200" y="1403594"/>
            <a:ext cx="10515600" cy="4351338"/>
          </a:xfrm>
        </p:spPr>
        <p:txBody>
          <a:bodyPr/>
          <a:lstStyle/>
          <a:p>
            <a:r>
              <a:rPr lang="en-AU" dirty="0"/>
              <a:t>Richard </a:t>
            </a:r>
            <a:r>
              <a:rPr lang="en-AU" dirty="0" smtClean="0"/>
              <a:t>et al [7] </a:t>
            </a:r>
            <a:r>
              <a:rPr lang="en-AU" dirty="0"/>
              <a:t>presented a way of representing a rubric document in a machine understandable format using XML</a:t>
            </a:r>
            <a:endParaRPr lang="en-US" dirty="0" smtClean="0"/>
          </a:p>
          <a:p>
            <a:r>
              <a:rPr lang="en-US" dirty="0"/>
              <a:t>D. </a:t>
            </a:r>
            <a:r>
              <a:rPr lang="en-US" dirty="0" err="1"/>
              <a:t>Ambekar</a:t>
            </a:r>
            <a:r>
              <a:rPr lang="en-US" dirty="0"/>
              <a:t> </a:t>
            </a:r>
            <a:r>
              <a:rPr lang="en-AU" dirty="0" smtClean="0"/>
              <a:t>[8] </a:t>
            </a:r>
            <a:r>
              <a:rPr lang="en-AU" dirty="0"/>
              <a:t>discussed </a:t>
            </a:r>
            <a:r>
              <a:rPr lang="en-AU" dirty="0" smtClean="0"/>
              <a:t>a rubric structure suitable essay assessment.</a:t>
            </a:r>
          </a:p>
          <a:p>
            <a:r>
              <a:rPr lang="en-AU" dirty="0" smtClean="0"/>
              <a:t>None of above rubrics are directly applicable to model marking scheme in diagram grading of O/L mathematics.</a:t>
            </a:r>
          </a:p>
          <a:p>
            <a:r>
              <a:rPr lang="en-AU" dirty="0" smtClean="0"/>
              <a:t>So, we developed our own, using the research above</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26</a:t>
            </a:fld>
            <a:endParaRPr lang="en-US"/>
          </a:p>
        </p:txBody>
      </p:sp>
    </p:spTree>
    <p:extLst>
      <p:ext uri="{BB962C8B-B14F-4D97-AF65-F5344CB8AC3E}">
        <p14:creationId xmlns:p14="http://schemas.microsoft.com/office/powerpoint/2010/main" val="1700588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Label Matching</a:t>
            </a:r>
            <a:endParaRPr lang="en-US" dirty="0"/>
          </a:p>
        </p:txBody>
      </p:sp>
      <p:sp>
        <p:nvSpPr>
          <p:cNvPr id="3" name="Content Placeholder 2"/>
          <p:cNvSpPr>
            <a:spLocks noGrp="1"/>
          </p:cNvSpPr>
          <p:nvPr>
            <p:ph idx="1"/>
          </p:nvPr>
        </p:nvSpPr>
        <p:spPr>
          <a:xfrm>
            <a:off x="838200" y="1403594"/>
            <a:ext cx="10515600" cy="4351338"/>
          </a:xfrm>
        </p:spPr>
        <p:txBody>
          <a:bodyPr/>
          <a:lstStyle/>
          <a:p>
            <a:r>
              <a:rPr lang="en-AU" dirty="0" err="1"/>
              <a:t>Jayal</a:t>
            </a:r>
            <a:r>
              <a:rPr lang="en-AU" dirty="0"/>
              <a:t> et al </a:t>
            </a:r>
            <a:r>
              <a:rPr lang="en-AU" dirty="0" smtClean="0"/>
              <a:t>[9] </a:t>
            </a:r>
            <a:r>
              <a:rPr lang="en-AU" dirty="0"/>
              <a:t>discussed the label similarity problem from Natural Language Processing aspect. </a:t>
            </a:r>
            <a:endParaRPr lang="en-US" dirty="0" smtClean="0"/>
          </a:p>
          <a:p>
            <a:r>
              <a:rPr lang="en-US" dirty="0" err="1" smtClean="0"/>
              <a:t>Wael</a:t>
            </a:r>
            <a:r>
              <a:rPr lang="en-US" dirty="0" smtClean="0"/>
              <a:t> et al </a:t>
            </a:r>
            <a:r>
              <a:rPr lang="en-AU" dirty="0" smtClean="0"/>
              <a:t>[10] </a:t>
            </a:r>
            <a:r>
              <a:rPr lang="en-AU" dirty="0"/>
              <a:t>discussed </a:t>
            </a:r>
            <a:r>
              <a:rPr lang="en-AU" dirty="0" smtClean="0"/>
              <a:t>unsupervised techniques that can use for short text matching.</a:t>
            </a:r>
          </a:p>
          <a:p>
            <a:r>
              <a:rPr lang="en-AU" dirty="0" err="1" smtClean="0"/>
              <a:t>Mohler</a:t>
            </a:r>
            <a:r>
              <a:rPr lang="en-AU" dirty="0" smtClean="0"/>
              <a:t> et al [11, 12] discussed corpus based semantic similarity measures using </a:t>
            </a:r>
            <a:r>
              <a:rPr lang="en-AU" dirty="0" err="1" smtClean="0"/>
              <a:t>WordNet</a:t>
            </a:r>
            <a:endParaRPr lang="en-AU" dirty="0" smtClean="0"/>
          </a:p>
          <a:p>
            <a:r>
              <a:rPr lang="en-AU" dirty="0" smtClean="0"/>
              <a:t>Li et al [13] focused on </a:t>
            </a:r>
            <a:r>
              <a:rPr lang="en-US" dirty="0"/>
              <a:t>Sentence </a:t>
            </a:r>
            <a:r>
              <a:rPr lang="en-US" dirty="0" smtClean="0"/>
              <a:t>similarity </a:t>
            </a:r>
            <a:r>
              <a:rPr lang="en-US" dirty="0"/>
              <a:t>based on semantic nets and corpus statistics using </a:t>
            </a:r>
            <a:r>
              <a:rPr lang="en-US" dirty="0" err="1" smtClean="0"/>
              <a:t>WordNet</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27</a:t>
            </a:fld>
            <a:endParaRPr lang="en-US"/>
          </a:p>
        </p:txBody>
      </p:sp>
    </p:spTree>
    <p:extLst>
      <p:ext uri="{BB962C8B-B14F-4D97-AF65-F5344CB8AC3E}">
        <p14:creationId xmlns:p14="http://schemas.microsoft.com/office/powerpoint/2010/main" val="3046982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Label Matching Contd.</a:t>
            </a:r>
            <a:endParaRPr lang="en-US" dirty="0"/>
          </a:p>
        </p:txBody>
      </p:sp>
      <p:sp>
        <p:nvSpPr>
          <p:cNvPr id="3" name="Content Placeholder 2"/>
          <p:cNvSpPr>
            <a:spLocks noGrp="1"/>
          </p:cNvSpPr>
          <p:nvPr>
            <p:ph idx="1"/>
          </p:nvPr>
        </p:nvSpPr>
        <p:spPr>
          <a:xfrm>
            <a:off x="838200" y="1403594"/>
            <a:ext cx="10515600" cy="4351338"/>
          </a:xfrm>
        </p:spPr>
        <p:txBody>
          <a:bodyPr/>
          <a:lstStyle/>
          <a:p>
            <a:endParaRPr lang="en-US" dirty="0" smtClean="0"/>
          </a:p>
          <a:p>
            <a:r>
              <a:rPr lang="en-US" dirty="0" smtClean="0"/>
              <a:t>All of above research done English language</a:t>
            </a:r>
          </a:p>
          <a:p>
            <a:r>
              <a:rPr lang="en-US" dirty="0"/>
              <a:t>M</a:t>
            </a:r>
            <a:r>
              <a:rPr lang="en-US" dirty="0" smtClean="0"/>
              <a:t>ost of above algorithms are not suitable for the Sinhala Language</a:t>
            </a:r>
          </a:p>
          <a:p>
            <a:pPr lvl="1"/>
            <a:r>
              <a:rPr lang="en-US" dirty="0" smtClean="0"/>
              <a:t>Structural differences</a:t>
            </a:r>
          </a:p>
          <a:p>
            <a:pPr lvl="1"/>
            <a:r>
              <a:rPr lang="en-US" dirty="0" smtClean="0"/>
              <a:t>Absence of required corpora for Sinhala</a:t>
            </a:r>
          </a:p>
          <a:p>
            <a:endParaRPr lang="en-US" dirty="0"/>
          </a:p>
          <a:p>
            <a:r>
              <a:rPr lang="en-US" dirty="0" smtClean="0"/>
              <a:t>So, we used customized technique to measure the similarity of text labels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28</a:t>
            </a:fld>
            <a:endParaRPr lang="en-US"/>
          </a:p>
        </p:txBody>
      </p:sp>
    </p:spTree>
    <p:extLst>
      <p:ext uri="{BB962C8B-B14F-4D97-AF65-F5344CB8AC3E}">
        <p14:creationId xmlns:p14="http://schemas.microsoft.com/office/powerpoint/2010/main" val="730982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Venn Similarity</a:t>
            </a:r>
            <a:endParaRPr lang="en-US" b="1" dirty="0">
              <a:solidFill>
                <a:schemeClr val="accent2">
                  <a:lumMod val="75000"/>
                </a:schemeClr>
              </a:solidFill>
            </a:endParaRPr>
          </a:p>
        </p:txBody>
      </p:sp>
      <p:sp>
        <p:nvSpPr>
          <p:cNvPr id="7" name="Content Placeholder 4"/>
          <p:cNvSpPr txBox="1">
            <a:spLocks/>
          </p:cNvSpPr>
          <p:nvPr/>
        </p:nvSpPr>
        <p:spPr>
          <a:xfrm>
            <a:off x="1010245" y="6050548"/>
            <a:ext cx="2800733" cy="640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Two answers for O/L Venn Diagram Question in 2000</a:t>
            </a:r>
            <a:endParaRPr lang="en-US" sz="1600" dirty="0"/>
          </a:p>
        </p:txBody>
      </p:sp>
      <p:sp>
        <p:nvSpPr>
          <p:cNvPr id="10" name="Slide Number Placeholder 9"/>
          <p:cNvSpPr>
            <a:spLocks noGrp="1"/>
          </p:cNvSpPr>
          <p:nvPr>
            <p:ph type="sldNum" sz="quarter" idx="12"/>
          </p:nvPr>
        </p:nvSpPr>
        <p:spPr/>
        <p:txBody>
          <a:bodyPr/>
          <a:lstStyle/>
          <a:p>
            <a:fld id="{2EE07E3B-F344-49D1-AE97-748858787230}" type="slidenum">
              <a:rPr lang="en-US" smtClean="0"/>
              <a:t>29</a:t>
            </a:fld>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2697" y="1478055"/>
            <a:ext cx="3058551" cy="197978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189" y="3557842"/>
            <a:ext cx="2949060" cy="223866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6228" y="285571"/>
            <a:ext cx="5915851" cy="3172268"/>
          </a:xfrm>
          <a:prstGeom prst="rect">
            <a:avLst/>
          </a:prstGeom>
        </p:spPr>
      </p:pic>
      <p:cxnSp>
        <p:nvCxnSpPr>
          <p:cNvPr id="19" name="Straight Arrow Connector 18"/>
          <p:cNvCxnSpPr/>
          <p:nvPr/>
        </p:nvCxnSpPr>
        <p:spPr>
          <a:xfrm flipV="1">
            <a:off x="3781248" y="1690688"/>
            <a:ext cx="875158" cy="4194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3810978" y="4677171"/>
            <a:ext cx="919477" cy="4368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6228" y="3537392"/>
            <a:ext cx="5992061" cy="3153215"/>
          </a:xfrm>
          <a:prstGeom prst="rect">
            <a:avLst/>
          </a:prstGeom>
        </p:spPr>
      </p:pic>
    </p:spTree>
    <p:extLst>
      <p:ext uri="{BB962C8B-B14F-4D97-AF65-F5344CB8AC3E}">
        <p14:creationId xmlns:p14="http://schemas.microsoft.com/office/powerpoint/2010/main" val="3998525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Pass Percentage of O/L Mathematics</a:t>
            </a:r>
            <a:endParaRPr lang="en-US" b="1" dirty="0">
              <a:solidFill>
                <a:schemeClr val="accent2">
                  <a:lumMod val="75000"/>
                </a:schemeClr>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257" y="1902029"/>
            <a:ext cx="8374743" cy="4841436"/>
          </a:xfrm>
          <a:effectLst>
            <a:softEdge rad="63500"/>
          </a:effectLst>
        </p:spPr>
      </p:pic>
      <p:sp>
        <p:nvSpPr>
          <p:cNvPr id="7" name="Slide Number Placeholder 6"/>
          <p:cNvSpPr>
            <a:spLocks noGrp="1"/>
          </p:cNvSpPr>
          <p:nvPr>
            <p:ph type="sldNum" sz="quarter" idx="12"/>
          </p:nvPr>
        </p:nvSpPr>
        <p:spPr/>
        <p:txBody>
          <a:bodyPr/>
          <a:lstStyle/>
          <a:p>
            <a:fld id="{2EE07E3B-F344-49D1-AE97-748858787230}" type="slidenum">
              <a:rPr lang="en-US" smtClean="0"/>
              <a:t>3</a:t>
            </a:fld>
            <a:endParaRPr lang="en-US"/>
          </a:p>
        </p:txBody>
      </p:sp>
    </p:spTree>
    <p:extLst>
      <p:ext uri="{BB962C8B-B14F-4D97-AF65-F5344CB8AC3E}">
        <p14:creationId xmlns:p14="http://schemas.microsoft.com/office/powerpoint/2010/main" val="1125881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Marking Scheme</a:t>
            </a:r>
            <a:endParaRPr lang="en-US" dirty="0"/>
          </a:p>
        </p:txBody>
      </p:sp>
      <p:sp>
        <p:nvSpPr>
          <p:cNvPr id="3" name="Content Placeholder 2"/>
          <p:cNvSpPr>
            <a:spLocks noGrp="1"/>
          </p:cNvSpPr>
          <p:nvPr>
            <p:ph idx="1"/>
          </p:nvPr>
        </p:nvSpPr>
        <p:spPr>
          <a:xfrm>
            <a:off x="838200" y="1825625"/>
            <a:ext cx="5096435" cy="4351338"/>
          </a:xfrm>
        </p:spPr>
        <p:txBody>
          <a:bodyPr/>
          <a:lstStyle/>
          <a:p>
            <a:r>
              <a:rPr lang="en-US" dirty="0" smtClean="0"/>
              <a:t>Marking scheme integration</a:t>
            </a:r>
          </a:p>
          <a:p>
            <a:r>
              <a:rPr lang="en-US" dirty="0" smtClean="0"/>
              <a:t>Marking criteria depends on the question</a:t>
            </a:r>
          </a:p>
          <a:p>
            <a:r>
              <a:rPr lang="en-US" dirty="0" smtClean="0"/>
              <a:t>General patterns</a:t>
            </a:r>
          </a:p>
          <a:p>
            <a:pPr lvl="1"/>
            <a:r>
              <a:rPr lang="en-US" dirty="0" smtClean="0"/>
              <a:t>One to one match</a:t>
            </a:r>
          </a:p>
          <a:p>
            <a:pPr lvl="2"/>
            <a:r>
              <a:rPr lang="en-US" dirty="0" smtClean="0"/>
              <a:t>Required compulsory details</a:t>
            </a:r>
          </a:p>
          <a:p>
            <a:pPr lvl="2"/>
            <a:r>
              <a:rPr lang="en-US" dirty="0" smtClean="0"/>
              <a:t>Required optional details</a:t>
            </a:r>
          </a:p>
          <a:p>
            <a:pPr lvl="1"/>
            <a:r>
              <a:rPr lang="en-US" dirty="0" smtClean="0"/>
              <a:t>Partial marks</a:t>
            </a:r>
          </a:p>
          <a:p>
            <a:pPr lvl="1"/>
            <a:r>
              <a:rPr lang="en-US" dirty="0" smtClean="0"/>
              <a:t>Alternative diagrams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30</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4634" y="1027906"/>
            <a:ext cx="5593977" cy="5348552"/>
          </a:xfrm>
          <a:prstGeom prst="rect">
            <a:avLst/>
          </a:prstGeom>
        </p:spPr>
      </p:pic>
    </p:spTree>
    <p:extLst>
      <p:ext uri="{BB962C8B-B14F-4D97-AF65-F5344CB8AC3E}">
        <p14:creationId xmlns:p14="http://schemas.microsoft.com/office/powerpoint/2010/main" val="2572199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Rubric Model</a:t>
            </a:r>
            <a:endParaRPr lang="en-US" dirty="0"/>
          </a:p>
        </p:txBody>
      </p:sp>
      <p:sp>
        <p:nvSpPr>
          <p:cNvPr id="3" name="Content Placeholder 2"/>
          <p:cNvSpPr>
            <a:spLocks noGrp="1"/>
          </p:cNvSpPr>
          <p:nvPr>
            <p:ph idx="1"/>
          </p:nvPr>
        </p:nvSpPr>
        <p:spPr>
          <a:xfrm>
            <a:off x="838201" y="1825625"/>
            <a:ext cx="4356100" cy="4351338"/>
          </a:xfrm>
        </p:spPr>
        <p:txBody>
          <a:bodyPr/>
          <a:lstStyle/>
          <a:p>
            <a:r>
              <a:rPr lang="en-US" dirty="0" smtClean="0"/>
              <a:t>Able to model all O/L marking methods</a:t>
            </a:r>
          </a:p>
          <a:p>
            <a:r>
              <a:rPr lang="en-US" dirty="0" smtClean="0"/>
              <a:t>Sub-questions can have different marking methods</a:t>
            </a:r>
          </a:p>
          <a:p>
            <a:r>
              <a:rPr lang="en-US" dirty="0" smtClean="0"/>
              <a:t>Optional feedback section that can entered by the teacher</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31</a:t>
            </a:fld>
            <a:endParaRPr lang="en-US"/>
          </a:p>
        </p:txBody>
      </p:sp>
      <p:pic>
        <p:nvPicPr>
          <p:cNvPr id="1026" name="Picture 2" descr="Marking Sc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934" y="816702"/>
            <a:ext cx="5419165" cy="572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7265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Label Matching</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32</a:t>
            </a:fld>
            <a:endParaRPr 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 Box 1"/>
          <p:cNvSpPr txBox="1">
            <a:spLocks noChangeArrowheads="1"/>
          </p:cNvSpPr>
          <p:nvPr/>
        </p:nvSpPr>
        <p:spPr bwMode="auto">
          <a:xfrm>
            <a:off x="1223889" y="1663516"/>
            <a:ext cx="10129911" cy="46928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 tuning parameter</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AU" altLang="zh-CN" sz="28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labelValidation</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(question,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studentLabel</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modelLabel</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T)</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AU" altLang="zh-CN" sz="2800" b="0" i="0" u="none" strike="noStrike" cap="none" normalizeH="0" baseline="0" dirty="0" smtClean="0">
              <a:ln>
                <a:noFill/>
              </a:ln>
              <a:solidFill>
                <a:schemeClr val="tx1"/>
              </a:solidFill>
              <a:effectLst/>
            </a:endParaRPr>
          </a:p>
          <a:p>
            <a:pPr lvl="1" indent="457200"/>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jointVector</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createBagOfWords</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(question,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studentLabel</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modelLabel</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AU" altLang="zh-CN" sz="2800" b="0" i="0" u="none" strike="noStrike" cap="none" normalizeH="0" baseline="0" dirty="0" smtClean="0">
              <a:ln>
                <a:noFill/>
              </a:ln>
              <a:solidFill>
                <a:schemeClr val="tx1"/>
              </a:solidFill>
              <a:effectLst/>
            </a:endParaRPr>
          </a:p>
          <a:p>
            <a:pPr lvl="1" indent="457200"/>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similarityMetrix[][]=</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createSimilarityM</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jointVector</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modelLabel</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AU" altLang="zh-CN" sz="2800" b="0" i="0" u="none" strike="noStrike" cap="none" normalizeH="0" baseline="0" dirty="0" smtClean="0">
              <a:ln>
                <a:noFill/>
              </a:ln>
              <a:solidFill>
                <a:schemeClr val="tx1"/>
              </a:solidFill>
              <a:effectLst/>
            </a:endParaRPr>
          </a:p>
          <a:p>
            <a:pPr lvl="1" indent="457200"/>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sim</a:t>
            </a:r>
            <a:r>
              <a:rPr kumimoji="0" lang="en-AU" altLang="zh-CN" sz="2000" b="0" i="0" u="none" strike="noStrike" cap="none" normalizeH="0" baseline="-3000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max</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getMaxCosineSim</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(similarityMetrix)</a:t>
            </a:r>
            <a:endParaRPr kumimoji="0" lang="en-AU" altLang="zh-CN" sz="2800" b="0" i="0" u="none" strike="noStrike" cap="none" normalizeH="0" baseline="0" dirty="0" smtClean="0">
              <a:ln>
                <a:noFill/>
              </a:ln>
              <a:solidFill>
                <a:schemeClr val="tx1"/>
              </a:solidFill>
              <a:effectLst/>
            </a:endParaRPr>
          </a:p>
          <a:p>
            <a:pPr lvl="1" indent="457200"/>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editDistance</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levenshteinEditDist</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studentLabel</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modelLabel</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AU" altLang="zh-CN" sz="2800" b="0" i="0" u="none" strike="noStrike" cap="none" normalizeH="0" baseline="0" dirty="0" smtClean="0">
              <a:ln>
                <a:noFill/>
              </a:ln>
              <a:solidFill>
                <a:schemeClr val="tx1"/>
              </a:solidFill>
              <a:effectLst/>
            </a:endParaRPr>
          </a:p>
          <a:p>
            <a:pPr lvl="1" indent="457200"/>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maxEditDistance</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maxLevenshteinDist</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studentLabel</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modelLabel</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p>
          <a:p>
            <a:pPr lvl="1" indent="457200"/>
            <a:endParaRPr kumimoji="0" lang="en-AU" altLang="zh-CN" sz="2800" b="0" i="0" u="none" strike="noStrike" cap="none" normalizeH="0" baseline="0" dirty="0" smtClean="0">
              <a:ln>
                <a:noFill/>
              </a:ln>
              <a:solidFill>
                <a:schemeClr val="tx1"/>
              </a:solidFill>
              <a:effectLst/>
            </a:endParaRPr>
          </a:p>
          <a:p>
            <a:pPr lvl="1" indent="457200"/>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if(</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minEditDistance</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=&lt;</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maxEditDistance</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sim</a:t>
            </a:r>
            <a:r>
              <a:rPr kumimoji="0" lang="en-AU" altLang="zh-CN" sz="2000" b="0" i="0" u="none" strike="noStrike" cap="none" normalizeH="0" baseline="-3000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max</a:t>
            </a:r>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t>
            </a:r>
            <a:endParaRPr kumimoji="0" lang="en-AU" altLang="zh-CN" sz="2800" b="0" i="0" u="none" strike="noStrike" cap="none" normalizeH="0" baseline="0" dirty="0" smtClean="0">
              <a:ln>
                <a:noFill/>
              </a:ln>
              <a:solidFill>
                <a:schemeClr val="tx1"/>
              </a:solidFill>
              <a:effectLst/>
            </a:endParaRPr>
          </a:p>
          <a:p>
            <a:pPr lvl="1" indent="457200"/>
            <a:r>
              <a:rPr kumimoji="0" lang="en-AU" altLang="zh-CN" sz="20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sz="2000"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validatedSuccessfully</a:t>
            </a:r>
            <a:endParaRPr kumimoji="0" lang="en-AU" altLang="zh-CN" sz="2800" b="0" i="0" u="none" strike="noStrike" cap="none" normalizeH="0" baseline="0" dirty="0" smtClean="0">
              <a:ln>
                <a:noFill/>
              </a:ln>
              <a:solidFill>
                <a:schemeClr val="tx1"/>
              </a:solidFill>
              <a:effectLst/>
            </a:endParaRPr>
          </a:p>
          <a:p>
            <a:pPr lvl="1" indent="457200"/>
            <a:r>
              <a:rPr kumimoji="0" lang="en-AU" altLang="zh-CN"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else</a:t>
            </a:r>
            <a:endParaRPr kumimoji="0" lang="en-AU" altLang="zh-CN" sz="2800" b="0" i="0" u="none" strike="noStrike" cap="none" normalizeH="0" baseline="0" dirty="0" smtClean="0">
              <a:ln>
                <a:noFill/>
              </a:ln>
              <a:solidFill>
                <a:schemeClr val="tx1"/>
              </a:solidFill>
              <a:effectLst/>
            </a:endParaRPr>
          </a:p>
          <a:p>
            <a:pPr lvl="1" indent="457200"/>
            <a:r>
              <a:rPr kumimoji="0" lang="en-AU" altLang="zh-CN"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AU" altLang="zh-CN" b="0" i="0" u="none" strike="noStrike" cap="none" normalizeH="0" baseline="0" dirty="0" err="1"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validationFailed</a:t>
            </a:r>
            <a:endParaRPr kumimoji="0" lang="en-AU"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1519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Assessment System</a:t>
            </a:r>
            <a:endParaRPr lang="en-US" b="1" dirty="0">
              <a:solidFill>
                <a:schemeClr val="accent2">
                  <a:lumMod val="75000"/>
                </a:schemeClr>
              </a:solidFill>
            </a:endParaRPr>
          </a:p>
        </p:txBody>
      </p:sp>
      <p:sp>
        <p:nvSpPr>
          <p:cNvPr id="10" name="Slide Number Placeholder 9"/>
          <p:cNvSpPr>
            <a:spLocks noGrp="1"/>
          </p:cNvSpPr>
          <p:nvPr>
            <p:ph type="sldNum" sz="quarter" idx="12"/>
          </p:nvPr>
        </p:nvSpPr>
        <p:spPr/>
        <p:txBody>
          <a:bodyPr/>
          <a:lstStyle/>
          <a:p>
            <a:fld id="{2EE07E3B-F344-49D1-AE97-748858787230}" type="slidenum">
              <a:rPr lang="en-US" smtClean="0"/>
              <a:t>33</a:t>
            </a:fld>
            <a:endParaRPr lang="en-US"/>
          </a:p>
        </p:txBody>
      </p:sp>
      <p:cxnSp>
        <p:nvCxnSpPr>
          <p:cNvPr id="19" name="Straight Arrow Connector 18"/>
          <p:cNvCxnSpPr/>
          <p:nvPr/>
        </p:nvCxnSpPr>
        <p:spPr>
          <a:xfrm flipV="1">
            <a:off x="3781248" y="1690688"/>
            <a:ext cx="875158" cy="4194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50" name="Picture 2" descr="High Level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127" y="1195239"/>
            <a:ext cx="4133713" cy="549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4"/>
          <p:cNvSpPr txBox="1">
            <a:spLocks/>
          </p:cNvSpPr>
          <p:nvPr/>
        </p:nvSpPr>
        <p:spPr>
          <a:xfrm>
            <a:off x="6096000" y="6173951"/>
            <a:ext cx="1831429" cy="3647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Evaluation system</a:t>
            </a:r>
            <a:endParaRPr lang="en-US" sz="1600" dirty="0"/>
          </a:p>
        </p:txBody>
      </p:sp>
    </p:spTree>
    <p:extLst>
      <p:ext uri="{BB962C8B-B14F-4D97-AF65-F5344CB8AC3E}">
        <p14:creationId xmlns:p14="http://schemas.microsoft.com/office/powerpoint/2010/main" val="3697451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Results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16691655"/>
              </p:ext>
            </p:extLst>
          </p:nvPr>
        </p:nvGraphicFramePr>
        <p:xfrm>
          <a:off x="1147685" y="1690688"/>
          <a:ext cx="10044334" cy="4224636"/>
        </p:xfrm>
        <a:graphic>
          <a:graphicData uri="http://schemas.openxmlformats.org/drawingml/2006/table">
            <a:tbl>
              <a:tblPr firstRow="1" firstCol="1" bandRow="1">
                <a:tableStyleId>{5C22544A-7EE6-4342-B048-85BDC9FD1C3A}</a:tableStyleId>
              </a:tblPr>
              <a:tblGrid>
                <a:gridCol w="1439625"/>
                <a:gridCol w="2199427"/>
                <a:gridCol w="1599583"/>
                <a:gridCol w="2559332"/>
                <a:gridCol w="2246367"/>
              </a:tblGrid>
              <a:tr h="1664316">
                <a:tc>
                  <a:txBody>
                    <a:bodyPr/>
                    <a:lstStyle/>
                    <a:p>
                      <a:pPr marL="0" marR="0" indent="0" algn="just">
                        <a:spcBef>
                          <a:spcPts val="0"/>
                        </a:spcBef>
                        <a:spcAft>
                          <a:spcPts val="0"/>
                        </a:spcAft>
                      </a:pPr>
                      <a:r>
                        <a:rPr lang="en-AU" sz="2400" dirty="0">
                          <a:effectLst/>
                        </a:rPr>
                        <a:t>Diagram No.</a:t>
                      </a:r>
                      <a:endParaRPr lang="en-US" sz="2800" dirty="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dirty="0">
                          <a:effectLst/>
                        </a:rPr>
                        <a:t>Diagram Type</a:t>
                      </a:r>
                      <a:endParaRPr lang="en-US" sz="2800" dirty="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Total Diagrams</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Correctly Marked against manual assessment</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Accuracy</a:t>
                      </a:r>
                      <a:endParaRPr lang="en-US" sz="2800">
                        <a:effectLst/>
                        <a:latin typeface="Times New Roman" panose="02020603050405020304" pitchFamily="18" charset="0"/>
                        <a:ea typeface="SimSun" panose="02010600030101010101" pitchFamily="2" charset="-122"/>
                      </a:endParaRPr>
                    </a:p>
                  </a:txBody>
                  <a:tcPr marL="163185" marR="163185" marT="0" marB="0"/>
                </a:tc>
              </a:tr>
              <a:tr h="342714">
                <a:tc>
                  <a:txBody>
                    <a:bodyPr/>
                    <a:lstStyle/>
                    <a:p>
                      <a:pPr marL="0" marR="0" indent="0" algn="just">
                        <a:spcBef>
                          <a:spcPts val="0"/>
                        </a:spcBef>
                        <a:spcAft>
                          <a:spcPts val="0"/>
                        </a:spcAft>
                      </a:pPr>
                      <a:r>
                        <a:rPr lang="en-AU" sz="2400">
                          <a:effectLst/>
                        </a:rPr>
                        <a:t>1</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Venn</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19</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18</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94.7%</a:t>
                      </a:r>
                      <a:endParaRPr lang="en-US" sz="2800">
                        <a:effectLst/>
                        <a:latin typeface="Times New Roman" panose="02020603050405020304" pitchFamily="18" charset="0"/>
                        <a:ea typeface="SimSun" panose="02010600030101010101" pitchFamily="2" charset="-122"/>
                      </a:endParaRPr>
                    </a:p>
                  </a:txBody>
                  <a:tcPr marL="163185" marR="163185" marT="0" marB="0"/>
                </a:tc>
              </a:tr>
              <a:tr h="342714">
                <a:tc>
                  <a:txBody>
                    <a:bodyPr/>
                    <a:lstStyle/>
                    <a:p>
                      <a:pPr marL="0" marR="0" indent="0" algn="just">
                        <a:spcBef>
                          <a:spcPts val="0"/>
                        </a:spcBef>
                        <a:spcAft>
                          <a:spcPts val="0"/>
                        </a:spcAft>
                      </a:pPr>
                      <a:r>
                        <a:rPr lang="en-AU" sz="2400">
                          <a:effectLst/>
                        </a:rPr>
                        <a:t>2</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Venn</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12</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12</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100%</a:t>
                      </a:r>
                      <a:endParaRPr lang="en-US" sz="2800">
                        <a:effectLst/>
                        <a:latin typeface="Times New Roman" panose="02020603050405020304" pitchFamily="18" charset="0"/>
                        <a:ea typeface="SimSun" panose="02010600030101010101" pitchFamily="2" charset="-122"/>
                      </a:endParaRPr>
                    </a:p>
                  </a:txBody>
                  <a:tcPr marL="163185" marR="163185" marT="0" marB="0"/>
                </a:tc>
              </a:tr>
              <a:tr h="342714">
                <a:tc>
                  <a:txBody>
                    <a:bodyPr/>
                    <a:lstStyle/>
                    <a:p>
                      <a:pPr marL="0" marR="0" indent="0" algn="just">
                        <a:spcBef>
                          <a:spcPts val="0"/>
                        </a:spcBef>
                        <a:spcAft>
                          <a:spcPts val="0"/>
                        </a:spcAft>
                      </a:pPr>
                      <a:r>
                        <a:rPr lang="en-AU" sz="2400">
                          <a:effectLst/>
                        </a:rPr>
                        <a:t>3</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Euler</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11</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11</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100%</a:t>
                      </a:r>
                      <a:endParaRPr lang="en-US" sz="2800">
                        <a:effectLst/>
                        <a:latin typeface="Times New Roman" panose="02020603050405020304" pitchFamily="18" charset="0"/>
                        <a:ea typeface="SimSun" panose="02010600030101010101" pitchFamily="2" charset="-122"/>
                      </a:endParaRPr>
                    </a:p>
                  </a:txBody>
                  <a:tcPr marL="163185" marR="163185" marT="0" marB="0"/>
                </a:tc>
              </a:tr>
              <a:tr h="342714">
                <a:tc>
                  <a:txBody>
                    <a:bodyPr/>
                    <a:lstStyle/>
                    <a:p>
                      <a:pPr marL="0" marR="0" indent="0" algn="just">
                        <a:spcBef>
                          <a:spcPts val="0"/>
                        </a:spcBef>
                        <a:spcAft>
                          <a:spcPts val="0"/>
                        </a:spcAft>
                      </a:pPr>
                      <a:r>
                        <a:rPr lang="en-AU" sz="2400">
                          <a:effectLst/>
                        </a:rPr>
                        <a:t>4</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Euler</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11</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11</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100%</a:t>
                      </a:r>
                      <a:endParaRPr lang="en-US" sz="2800">
                        <a:effectLst/>
                        <a:latin typeface="Times New Roman" panose="02020603050405020304" pitchFamily="18" charset="0"/>
                        <a:ea typeface="SimSun" panose="02010600030101010101" pitchFamily="2" charset="-122"/>
                      </a:endParaRPr>
                    </a:p>
                  </a:txBody>
                  <a:tcPr marL="163185" marR="163185" marT="0" marB="0"/>
                </a:tc>
              </a:tr>
              <a:tr h="342714">
                <a:tc>
                  <a:txBody>
                    <a:bodyPr/>
                    <a:lstStyle/>
                    <a:p>
                      <a:pPr marL="0" marR="0" indent="0" algn="just">
                        <a:spcBef>
                          <a:spcPts val="0"/>
                        </a:spcBef>
                        <a:spcAft>
                          <a:spcPts val="0"/>
                        </a:spcAft>
                      </a:pPr>
                      <a:r>
                        <a:rPr lang="en-AU" sz="2400">
                          <a:effectLst/>
                        </a:rPr>
                        <a:t>5</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Euler</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5</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4</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80.0%</a:t>
                      </a:r>
                      <a:endParaRPr lang="en-US" sz="2800">
                        <a:effectLst/>
                        <a:latin typeface="Times New Roman" panose="02020603050405020304" pitchFamily="18" charset="0"/>
                        <a:ea typeface="SimSun" panose="02010600030101010101" pitchFamily="2" charset="-122"/>
                      </a:endParaRPr>
                    </a:p>
                  </a:txBody>
                  <a:tcPr marL="163185" marR="163185" marT="0" marB="0"/>
                </a:tc>
              </a:tr>
              <a:tr h="342714">
                <a:tc>
                  <a:txBody>
                    <a:bodyPr/>
                    <a:lstStyle/>
                    <a:p>
                      <a:pPr marL="0" marR="0" indent="0" algn="just">
                        <a:spcBef>
                          <a:spcPts val="0"/>
                        </a:spcBef>
                        <a:spcAft>
                          <a:spcPts val="0"/>
                        </a:spcAft>
                      </a:pPr>
                      <a:r>
                        <a:rPr lang="en-AU" sz="2400">
                          <a:effectLst/>
                        </a:rPr>
                        <a:t>6</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Euler</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8</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7</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87.5%</a:t>
                      </a:r>
                      <a:endParaRPr lang="en-US" sz="2800">
                        <a:effectLst/>
                        <a:latin typeface="Times New Roman" panose="02020603050405020304" pitchFamily="18" charset="0"/>
                        <a:ea typeface="SimSun" panose="02010600030101010101" pitchFamily="2" charset="-122"/>
                      </a:endParaRPr>
                    </a:p>
                  </a:txBody>
                  <a:tcPr marL="163185" marR="163185" marT="0" marB="0"/>
                </a:tc>
              </a:tr>
              <a:tr h="342714">
                <a:tc>
                  <a:txBody>
                    <a:bodyPr/>
                    <a:lstStyle/>
                    <a:p>
                      <a:pPr marL="0" marR="0" indent="0" algn="just">
                        <a:spcBef>
                          <a:spcPts val="0"/>
                        </a:spcBef>
                        <a:spcAft>
                          <a:spcPts val="0"/>
                        </a:spcAft>
                      </a:pPr>
                      <a:r>
                        <a:rPr lang="en-AU" sz="2400">
                          <a:effectLst/>
                        </a:rPr>
                        <a:t>7</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Venn</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11</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a:effectLst/>
                        </a:rPr>
                        <a:t>10</a:t>
                      </a:r>
                      <a:endParaRPr lang="en-US" sz="2800">
                        <a:effectLst/>
                        <a:latin typeface="Times New Roman" panose="02020603050405020304" pitchFamily="18" charset="0"/>
                        <a:ea typeface="SimSun" panose="02010600030101010101" pitchFamily="2" charset="-122"/>
                      </a:endParaRPr>
                    </a:p>
                  </a:txBody>
                  <a:tcPr marL="163185" marR="163185" marT="0" marB="0"/>
                </a:tc>
                <a:tc>
                  <a:txBody>
                    <a:bodyPr/>
                    <a:lstStyle/>
                    <a:p>
                      <a:pPr marL="0" marR="0" indent="0" algn="just">
                        <a:spcBef>
                          <a:spcPts val="0"/>
                        </a:spcBef>
                        <a:spcAft>
                          <a:spcPts val="0"/>
                        </a:spcAft>
                      </a:pPr>
                      <a:r>
                        <a:rPr lang="en-AU" sz="2400" dirty="0">
                          <a:effectLst/>
                        </a:rPr>
                        <a:t>90.9%</a:t>
                      </a:r>
                      <a:endParaRPr lang="en-US" sz="2800" dirty="0">
                        <a:effectLst/>
                        <a:latin typeface="Times New Roman" panose="02020603050405020304" pitchFamily="18" charset="0"/>
                        <a:ea typeface="SimSun" panose="02010600030101010101" pitchFamily="2" charset="-122"/>
                      </a:endParaRPr>
                    </a:p>
                  </a:txBody>
                  <a:tcPr marL="163185" marR="163185" marT="0" marB="0"/>
                </a:tc>
              </a:tr>
            </a:tbl>
          </a:graphicData>
        </a:graphic>
      </p:graphicFrame>
      <p:sp>
        <p:nvSpPr>
          <p:cNvPr id="4" name="Slide Number Placeholder 3"/>
          <p:cNvSpPr>
            <a:spLocks noGrp="1"/>
          </p:cNvSpPr>
          <p:nvPr>
            <p:ph type="sldNum" sz="quarter" idx="12"/>
          </p:nvPr>
        </p:nvSpPr>
        <p:spPr/>
        <p:txBody>
          <a:bodyPr/>
          <a:lstStyle/>
          <a:p>
            <a:fld id="{2EE07E3B-F344-49D1-AE97-748858787230}" type="slidenum">
              <a:rPr lang="en-US" smtClean="0"/>
              <a:t>34</a:t>
            </a:fld>
            <a:endParaRPr lang="en-US"/>
          </a:p>
        </p:txBody>
      </p:sp>
    </p:spTree>
    <p:extLst>
      <p:ext uri="{BB962C8B-B14F-4D97-AF65-F5344CB8AC3E}">
        <p14:creationId xmlns:p14="http://schemas.microsoft.com/office/powerpoint/2010/main" val="12085207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E07E3B-F344-49D1-AE97-748858787230}" type="slidenum">
              <a:rPr lang="en-US" smtClean="0"/>
              <a:t>35</a:t>
            </a:fld>
            <a:endParaRPr lang="en-US"/>
          </a:p>
        </p:txBody>
      </p:sp>
      <p:sp>
        <p:nvSpPr>
          <p:cNvPr id="5" name="Title 1"/>
          <p:cNvSpPr txBox="1">
            <a:spLocks/>
          </p:cNvSpPr>
          <p:nvPr/>
        </p:nvSpPr>
        <p:spPr>
          <a:xfrm>
            <a:off x="1089074" y="28527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2">
                    <a:lumMod val="75000"/>
                  </a:schemeClr>
                </a:solidFill>
              </a:rPr>
              <a:t>Cartesian Diagram Assessment</a:t>
            </a:r>
            <a:endParaRPr lang="en-US" b="1" dirty="0">
              <a:solidFill>
                <a:schemeClr val="accent2">
                  <a:lumMod val="75000"/>
                </a:schemeClr>
              </a:solidFill>
            </a:endParaRPr>
          </a:p>
        </p:txBody>
      </p:sp>
    </p:spTree>
    <p:extLst>
      <p:ext uri="{BB962C8B-B14F-4D97-AF65-F5344CB8AC3E}">
        <p14:creationId xmlns:p14="http://schemas.microsoft.com/office/powerpoint/2010/main" val="40048050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Systems that handled Cartesian diagrams</a:t>
            </a:r>
            <a:endParaRPr lang="en-US" dirty="0"/>
          </a:p>
        </p:txBody>
      </p:sp>
      <p:sp>
        <p:nvSpPr>
          <p:cNvPr id="3" name="Content Placeholder 2"/>
          <p:cNvSpPr>
            <a:spLocks noGrp="1"/>
          </p:cNvSpPr>
          <p:nvPr>
            <p:ph idx="1"/>
          </p:nvPr>
        </p:nvSpPr>
        <p:spPr/>
        <p:txBody>
          <a:bodyPr/>
          <a:lstStyle/>
          <a:p>
            <a:r>
              <a:rPr lang="en-US" dirty="0" smtClean="0"/>
              <a:t>Huang and Tan(2008,2007,2005)[14,15,16] proposed a model-based approach for recognizing several commonly used types of chart image</a:t>
            </a:r>
          </a:p>
          <a:p>
            <a:pPr lvl="1"/>
            <a:r>
              <a:rPr lang="en-US" dirty="0" smtClean="0"/>
              <a:t>System is developed to handle raster images</a:t>
            </a:r>
          </a:p>
          <a:p>
            <a:pPr lvl="1"/>
            <a:r>
              <a:rPr lang="en-US" dirty="0" smtClean="0"/>
              <a:t>Textual Information Extraction is introduced with machine learning approach</a:t>
            </a:r>
          </a:p>
          <a:p>
            <a:pPr lvl="1"/>
            <a:r>
              <a:rPr lang="en-US" dirty="0" smtClean="0"/>
              <a:t>Introduced a grammar for chart images</a:t>
            </a:r>
          </a:p>
          <a:p>
            <a:pPr lvl="1"/>
            <a:r>
              <a:rPr lang="en-US" dirty="0" smtClean="0"/>
              <a:t>Only for chart types such as line charts, bar charts</a:t>
            </a:r>
          </a:p>
          <a:p>
            <a:pPr lvl="1"/>
            <a:r>
              <a:rPr lang="en-US" dirty="0" smtClean="0"/>
              <a:t>Discussed application of the system</a:t>
            </a:r>
          </a:p>
          <a:p>
            <a:pPr lvl="1"/>
            <a:endParaRPr lang="en-US" dirty="0" smtClean="0"/>
          </a:p>
          <a:p>
            <a:endParaRPr lang="en-US" dirty="0" smtClean="0"/>
          </a:p>
          <a:p>
            <a:pPr lvl="1"/>
            <a:endParaRPr lang="en-US" dirty="0" smtClean="0"/>
          </a:p>
          <a:p>
            <a:pPr lvl="1"/>
            <a:endParaRPr lang="en-US" dirty="0" smtClean="0"/>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36</a:t>
            </a:fld>
            <a:endParaRPr lang="en-US"/>
          </a:p>
        </p:txBody>
      </p:sp>
    </p:spTree>
    <p:extLst>
      <p:ext uri="{BB962C8B-B14F-4D97-AF65-F5344CB8AC3E}">
        <p14:creationId xmlns:p14="http://schemas.microsoft.com/office/powerpoint/2010/main" val="2879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Systems that handled Cartesian </a:t>
            </a:r>
            <a:r>
              <a:rPr lang="en-US" b="1" dirty="0" smtClean="0">
                <a:solidFill>
                  <a:schemeClr val="accent2">
                    <a:lumMod val="75000"/>
                  </a:schemeClr>
                </a:solidFill>
              </a:rPr>
              <a:t>diagrams Contd.</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err="1" smtClean="0"/>
              <a:t>Futrelle</a:t>
            </a:r>
            <a:r>
              <a:rPr lang="en-US" dirty="0" smtClean="0"/>
              <a:t> et al.(1992,1995)[17,18] presented a </a:t>
            </a:r>
            <a:r>
              <a:rPr lang="en-US" b="1" dirty="0" smtClean="0"/>
              <a:t>diagram understanding system</a:t>
            </a:r>
            <a:r>
              <a:rPr lang="en-US" dirty="0" smtClean="0"/>
              <a:t> based on graphics constraint grammars to recognize x-y data graphs and gene diagrams</a:t>
            </a:r>
          </a:p>
          <a:p>
            <a:pPr lvl="1"/>
            <a:r>
              <a:rPr lang="en-US" dirty="0" smtClean="0"/>
              <a:t>Biological Knowledge Laboratory, Northeastern University </a:t>
            </a:r>
          </a:p>
          <a:p>
            <a:pPr lvl="1"/>
            <a:r>
              <a:rPr lang="en-US" dirty="0" smtClean="0"/>
              <a:t>Handled Raster Images</a:t>
            </a:r>
          </a:p>
          <a:p>
            <a:pPr lvl="1"/>
            <a:r>
              <a:rPr lang="en-US" dirty="0" smtClean="0"/>
              <a:t>Proposed a </a:t>
            </a:r>
            <a:r>
              <a:rPr lang="en-US" b="1" dirty="0" smtClean="0"/>
              <a:t>constraint based grammar </a:t>
            </a:r>
            <a:r>
              <a:rPr lang="en-US" dirty="0" smtClean="0"/>
              <a:t>for parsing</a:t>
            </a:r>
          </a:p>
          <a:p>
            <a:pPr lvl="1"/>
            <a:r>
              <a:rPr lang="en-US" dirty="0" smtClean="0"/>
              <a:t>Discussed efficient parsing of graphs</a:t>
            </a:r>
          </a:p>
          <a:p>
            <a:pPr lvl="2"/>
            <a:r>
              <a:rPr lang="en-US" dirty="0" smtClean="0"/>
              <a:t>Spatial Indexing for efficient parsing</a:t>
            </a:r>
          </a:p>
          <a:p>
            <a:pPr lvl="1"/>
            <a:r>
              <a:rPr lang="en-US" dirty="0" smtClean="0"/>
              <a:t>Experimented only for </a:t>
            </a:r>
            <a:r>
              <a:rPr lang="en-US" b="1" dirty="0" smtClean="0"/>
              <a:t>x-y graphs </a:t>
            </a:r>
            <a:r>
              <a:rPr lang="en-US" dirty="0" smtClean="0"/>
              <a:t>and </a:t>
            </a:r>
            <a:r>
              <a:rPr lang="en-US" b="1" dirty="0" smtClean="0"/>
              <a:t>gene diagrams</a:t>
            </a:r>
            <a:r>
              <a:rPr lang="en-US" dirty="0" smtClean="0">
                <a:solidFill>
                  <a:srgbClr val="FF0000"/>
                </a:solidFill>
              </a:rPr>
              <a:t/>
            </a:r>
            <a:br>
              <a:rPr lang="en-US" dirty="0" smtClean="0">
                <a:solidFill>
                  <a:srgbClr val="FF0000"/>
                </a:solidFill>
              </a:rPr>
            </a:b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37</a:t>
            </a:fld>
            <a:endParaRPr lang="en-US"/>
          </a:p>
        </p:txBody>
      </p:sp>
    </p:spTree>
    <p:extLst>
      <p:ext uri="{BB962C8B-B14F-4D97-AF65-F5344CB8AC3E}">
        <p14:creationId xmlns:p14="http://schemas.microsoft.com/office/powerpoint/2010/main" val="235360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Contd.</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38</a:t>
            </a:fld>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7514" y="2065478"/>
            <a:ext cx="4235825" cy="34377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807" y="2020489"/>
            <a:ext cx="4123148" cy="3437770"/>
          </a:xfrm>
          <a:prstGeom prst="rect">
            <a:avLst/>
          </a:prstGeom>
        </p:spPr>
      </p:pic>
      <p:sp>
        <p:nvSpPr>
          <p:cNvPr id="7" name="Content Placeholder 4"/>
          <p:cNvSpPr txBox="1">
            <a:spLocks/>
          </p:cNvSpPr>
          <p:nvPr/>
        </p:nvSpPr>
        <p:spPr>
          <a:xfrm>
            <a:off x="2759612" y="6100239"/>
            <a:ext cx="7222588" cy="621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t>A diagram with 24 lines in the a-e portion which yields two X-Tick structures, XT1 and XT2. according to the grammar</a:t>
            </a:r>
            <a:endParaRPr lang="en-US" sz="2000" dirty="0"/>
          </a:p>
        </p:txBody>
      </p:sp>
    </p:spTree>
    <p:extLst>
      <p:ext uri="{BB962C8B-B14F-4D97-AF65-F5344CB8AC3E}">
        <p14:creationId xmlns:p14="http://schemas.microsoft.com/office/powerpoint/2010/main" val="81625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Cartesian Diagram in O/L Context</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39</a:t>
            </a:fld>
            <a:endParaRPr lang="en-US"/>
          </a:p>
        </p:txBody>
      </p:sp>
      <p:sp>
        <p:nvSpPr>
          <p:cNvPr id="3" name="Content Placeholder 2"/>
          <p:cNvSpPr>
            <a:spLocks noGrp="1"/>
          </p:cNvSpPr>
          <p:nvPr>
            <p:ph idx="1"/>
          </p:nvPr>
        </p:nvSpPr>
        <p:spPr>
          <a:xfrm>
            <a:off x="838200" y="1825625"/>
            <a:ext cx="4470400" cy="4351338"/>
          </a:xfrm>
        </p:spPr>
        <p:txBody>
          <a:bodyPr/>
          <a:lstStyle/>
          <a:p>
            <a:r>
              <a:rPr lang="en-US" dirty="0" smtClean="0"/>
              <a:t>Used to represent liner equations</a:t>
            </a:r>
          </a:p>
          <a:p>
            <a:r>
              <a:rPr lang="en-US" dirty="0" smtClean="0"/>
              <a:t>Contains quadratic equations</a:t>
            </a:r>
          </a:p>
          <a:p>
            <a:endParaRPr lang="en-US" dirty="0" smtClean="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0" y="1340426"/>
            <a:ext cx="5022850" cy="5479473"/>
          </a:xfrm>
          <a:prstGeom prst="rect">
            <a:avLst/>
          </a:prstGeom>
        </p:spPr>
      </p:pic>
    </p:spTree>
    <p:extLst>
      <p:ext uri="{BB962C8B-B14F-4D97-AF65-F5344CB8AC3E}">
        <p14:creationId xmlns:p14="http://schemas.microsoft.com/office/powerpoint/2010/main" val="150310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Practicing for exam is important!</a:t>
            </a:r>
          </a:p>
        </p:txBody>
      </p:sp>
      <p:sp>
        <p:nvSpPr>
          <p:cNvPr id="3" name="Content Placeholder 2"/>
          <p:cNvSpPr>
            <a:spLocks noGrp="1"/>
          </p:cNvSpPr>
          <p:nvPr>
            <p:ph idx="1"/>
          </p:nvPr>
        </p:nvSpPr>
        <p:spPr/>
        <p:txBody>
          <a:bodyPr>
            <a:normAutofit/>
          </a:bodyPr>
          <a:lstStyle/>
          <a:p>
            <a:r>
              <a:rPr lang="en-US" b="1" dirty="0" smtClean="0"/>
              <a:t>Manual  marking </a:t>
            </a:r>
            <a:r>
              <a:rPr lang="en-US" dirty="0" smtClean="0"/>
              <a:t>capacity of teachers is </a:t>
            </a:r>
            <a:r>
              <a:rPr lang="en-US" b="1" dirty="0" smtClean="0"/>
              <a:t>limited</a:t>
            </a:r>
          </a:p>
          <a:p>
            <a:r>
              <a:rPr lang="en-US" dirty="0" smtClean="0"/>
              <a:t>An </a:t>
            </a:r>
            <a:r>
              <a:rPr lang="en-US" b="1" dirty="0" smtClean="0"/>
              <a:t>automatic grading system </a:t>
            </a:r>
            <a:r>
              <a:rPr lang="en-US" dirty="0" smtClean="0"/>
              <a:t>capable of providing quick feedback on practice exam answers is important</a:t>
            </a:r>
          </a:p>
          <a:p>
            <a:r>
              <a:rPr lang="en-US" dirty="0" smtClean="0"/>
              <a:t>Required </a:t>
            </a:r>
            <a:r>
              <a:rPr lang="en-US" dirty="0"/>
              <a:t>to have a </a:t>
            </a:r>
            <a:r>
              <a:rPr lang="en-US" b="1" dirty="0"/>
              <a:t>good feedback system </a:t>
            </a:r>
            <a:r>
              <a:rPr lang="en-US" dirty="0"/>
              <a:t>to evaluate student </a:t>
            </a:r>
            <a:r>
              <a:rPr lang="en-US" dirty="0" smtClean="0"/>
              <a:t>answers</a:t>
            </a:r>
          </a:p>
          <a:p>
            <a:r>
              <a:rPr lang="en-US" b="1" dirty="0" smtClean="0"/>
              <a:t>Diagram Grading </a:t>
            </a:r>
            <a:r>
              <a:rPr lang="en-US" dirty="0" smtClean="0"/>
              <a:t>is not significantly addressed </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a:t>
            </a:fld>
            <a:endParaRPr lang="en-US"/>
          </a:p>
        </p:txBody>
      </p:sp>
    </p:spTree>
    <p:extLst>
      <p:ext uri="{BB962C8B-B14F-4D97-AF65-F5344CB8AC3E}">
        <p14:creationId xmlns:p14="http://schemas.microsoft.com/office/powerpoint/2010/main" val="16636051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279900" cy="1460500"/>
          </a:xfrm>
        </p:spPr>
        <p:txBody>
          <a:bodyPr/>
          <a:lstStyle/>
          <a:p>
            <a:r>
              <a:rPr lang="en-US" b="1" dirty="0" smtClean="0">
                <a:solidFill>
                  <a:schemeClr val="accent2">
                    <a:lumMod val="75000"/>
                  </a:schemeClr>
                </a:solidFill>
              </a:rPr>
              <a:t>Cartesian Diagram XML Model</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40</a:t>
            </a:fld>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2800" y="1688064"/>
            <a:ext cx="4127500" cy="4696811"/>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0" y="1688064"/>
            <a:ext cx="6562488" cy="4696811"/>
          </a:xfrm>
          <a:prstGeom prst="rect">
            <a:avLst/>
          </a:prstGeom>
        </p:spPr>
      </p:pic>
    </p:spTree>
    <p:extLst>
      <p:ext uri="{BB962C8B-B14F-4D97-AF65-F5344CB8AC3E}">
        <p14:creationId xmlns:p14="http://schemas.microsoft.com/office/powerpoint/2010/main" val="206104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r>
              <a:rPr lang="en-US" b="1" dirty="0" smtClean="0">
                <a:solidFill>
                  <a:schemeClr val="accent2">
                    <a:lumMod val="75000"/>
                  </a:schemeClr>
                </a:solidFill>
              </a:rPr>
              <a:t>Cartesian Diagram Parser</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41</a:t>
            </a:fld>
            <a:endParaRPr lang="en-US"/>
          </a:p>
        </p:txBody>
      </p:sp>
      <p:sp>
        <p:nvSpPr>
          <p:cNvPr id="3" name="Content Placeholder 2"/>
          <p:cNvSpPr>
            <a:spLocks noGrp="1"/>
          </p:cNvSpPr>
          <p:nvPr>
            <p:ph idx="1"/>
          </p:nvPr>
        </p:nvSpPr>
        <p:spPr>
          <a:xfrm>
            <a:off x="838200" y="1825624"/>
            <a:ext cx="10515600" cy="4530725"/>
          </a:xfrm>
        </p:spPr>
        <p:txBody>
          <a:bodyPr>
            <a:normAutofit fontScale="77500" lnSpcReduction="20000"/>
          </a:bodyPr>
          <a:lstStyle/>
          <a:p>
            <a:r>
              <a:rPr lang="en-US" sz="4100" b="1" dirty="0" smtClean="0"/>
              <a:t>Workflow</a:t>
            </a:r>
            <a:endParaRPr lang="en-US" b="1" dirty="0" smtClean="0"/>
          </a:p>
          <a:p>
            <a:pPr marL="914400" lvl="1" indent="-457200">
              <a:buFont typeface="+mj-lt"/>
              <a:buAutoNum type="arabicPeriod"/>
            </a:pPr>
            <a:r>
              <a:rPr lang="en-US" sz="3500" dirty="0"/>
              <a:t>Classify components</a:t>
            </a:r>
          </a:p>
          <a:p>
            <a:pPr marL="914400" lvl="1" indent="-457200">
              <a:buFont typeface="+mj-lt"/>
              <a:buAutoNum type="arabicPeriod"/>
            </a:pPr>
            <a:r>
              <a:rPr lang="en-US" sz="3500" dirty="0"/>
              <a:t>Classify axis labels </a:t>
            </a:r>
            <a:endParaRPr lang="en-US" sz="3500" dirty="0" smtClean="0"/>
          </a:p>
          <a:p>
            <a:pPr marL="914400" lvl="1" indent="-457200">
              <a:buFont typeface="+mj-lt"/>
              <a:buAutoNum type="arabicPeriod"/>
            </a:pPr>
            <a:r>
              <a:rPr lang="en-US" sz="3500" dirty="0" smtClean="0"/>
              <a:t>Identify </a:t>
            </a:r>
            <a:r>
              <a:rPr lang="en-US" sz="3500" dirty="0"/>
              <a:t>the </a:t>
            </a:r>
            <a:r>
              <a:rPr lang="en-US" sz="3500" dirty="0" smtClean="0"/>
              <a:t>axis</a:t>
            </a:r>
            <a:endParaRPr lang="en-US" sz="3500" dirty="0"/>
          </a:p>
          <a:p>
            <a:pPr marL="914400" lvl="1" indent="-457200">
              <a:buFont typeface="+mj-lt"/>
              <a:buAutoNum type="arabicPeriod"/>
            </a:pPr>
            <a:r>
              <a:rPr lang="en-US" sz="3500" dirty="0"/>
              <a:t>Find the origin</a:t>
            </a:r>
          </a:p>
          <a:p>
            <a:pPr marL="914400" lvl="1" indent="-457200">
              <a:buFont typeface="+mj-lt"/>
              <a:buAutoNum type="arabicPeriod"/>
            </a:pPr>
            <a:r>
              <a:rPr lang="en-US" sz="3500" dirty="0"/>
              <a:t>Mapping the Scale</a:t>
            </a:r>
          </a:p>
          <a:p>
            <a:pPr marL="914400" lvl="1" indent="-457200">
              <a:buFont typeface="+mj-lt"/>
              <a:buAutoNum type="arabicPeriod"/>
            </a:pPr>
            <a:r>
              <a:rPr lang="en-US" sz="3500" dirty="0"/>
              <a:t>Identify Points (Small filled circles)</a:t>
            </a:r>
          </a:p>
          <a:p>
            <a:pPr marL="914400" lvl="1" indent="-457200">
              <a:buFont typeface="+mj-lt"/>
              <a:buAutoNum type="arabicPeriod"/>
            </a:pPr>
            <a:r>
              <a:rPr lang="en-US" sz="3500" dirty="0"/>
              <a:t>Associate point labels</a:t>
            </a:r>
          </a:p>
          <a:p>
            <a:pPr marL="1207008" lvl="2" indent="-457200">
              <a:buFont typeface="+mj-lt"/>
              <a:buAutoNum type="arabicPeriod"/>
            </a:pPr>
            <a:r>
              <a:rPr lang="en-US" sz="3000" dirty="0"/>
              <a:t>Interpret point coordinates</a:t>
            </a:r>
          </a:p>
          <a:p>
            <a:pPr marL="914400" lvl="1" indent="-457200">
              <a:buFont typeface="+mj-lt"/>
              <a:buAutoNum type="arabicPeriod"/>
            </a:pPr>
            <a:r>
              <a:rPr lang="en-US" sz="3500" dirty="0"/>
              <a:t>Parse Quadratic path</a:t>
            </a:r>
          </a:p>
          <a:p>
            <a:pPr marL="914400" lvl="1" indent="-457200">
              <a:buFont typeface="+mj-lt"/>
              <a:buAutoNum type="arabicPeriod"/>
            </a:pPr>
            <a:r>
              <a:rPr lang="en-US" sz="3500" dirty="0"/>
              <a:t>Identify linear paths (If any)</a:t>
            </a:r>
          </a:p>
          <a:p>
            <a:pPr marL="914400" lvl="1" indent="-457200">
              <a:buFont typeface="+mj-lt"/>
              <a:buAutoNum type="arabicPeriod"/>
            </a:pPr>
            <a:r>
              <a:rPr lang="en-US" sz="3500" dirty="0"/>
              <a:t>Build XML</a:t>
            </a:r>
            <a:endParaRPr lang="en-US" dirty="0"/>
          </a:p>
        </p:txBody>
      </p:sp>
    </p:spTree>
    <p:extLst>
      <p:ext uri="{BB962C8B-B14F-4D97-AF65-F5344CB8AC3E}">
        <p14:creationId xmlns:p14="http://schemas.microsoft.com/office/powerpoint/2010/main" val="2320037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r>
              <a:rPr lang="en-US" b="1" dirty="0" smtClean="0">
                <a:solidFill>
                  <a:schemeClr val="accent2">
                    <a:lumMod val="75000"/>
                  </a:schemeClr>
                </a:solidFill>
              </a:rPr>
              <a:t>Cartesian Diagram Grader</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42</a:t>
            </a:fld>
            <a:endParaRPr lang="en-US"/>
          </a:p>
        </p:txBody>
      </p:sp>
      <p:sp>
        <p:nvSpPr>
          <p:cNvPr id="3" name="Content Placeholder 2"/>
          <p:cNvSpPr>
            <a:spLocks noGrp="1"/>
          </p:cNvSpPr>
          <p:nvPr>
            <p:ph idx="1"/>
          </p:nvPr>
        </p:nvSpPr>
        <p:spPr>
          <a:xfrm>
            <a:off x="838200" y="1825624"/>
            <a:ext cx="10515600" cy="4530725"/>
          </a:xfrm>
        </p:spPr>
        <p:txBody>
          <a:bodyPr>
            <a:normAutofit/>
          </a:bodyPr>
          <a:lstStyle/>
          <a:p>
            <a:r>
              <a:rPr lang="en-US" sz="3600" b="1" dirty="0" smtClean="0"/>
              <a:t>Workflow</a:t>
            </a:r>
            <a:endParaRPr lang="en-US" b="1" dirty="0" smtClean="0"/>
          </a:p>
          <a:p>
            <a:pPr marL="457200" indent="-457200">
              <a:buFont typeface="+mj-lt"/>
              <a:buAutoNum type="arabicPeriod"/>
            </a:pPr>
            <a:r>
              <a:rPr lang="en-US" dirty="0"/>
              <a:t>Check for the Scale</a:t>
            </a:r>
          </a:p>
          <a:p>
            <a:pPr marL="457200" indent="-457200">
              <a:buFont typeface="+mj-lt"/>
              <a:buAutoNum type="arabicPeriod"/>
            </a:pPr>
            <a:r>
              <a:rPr lang="en-US" dirty="0"/>
              <a:t>Evaluate for Quadratic equation</a:t>
            </a:r>
          </a:p>
          <a:p>
            <a:pPr marL="749808" lvl="1" indent="-457200">
              <a:buFont typeface="+mj-lt"/>
              <a:buAutoNum type="arabicPeriod"/>
            </a:pPr>
            <a:r>
              <a:rPr lang="en-US" dirty="0"/>
              <a:t>Check for valid points from Identified points (At least 5)</a:t>
            </a:r>
          </a:p>
          <a:p>
            <a:pPr marL="749808" lvl="1" indent="-457200">
              <a:buFont typeface="+mj-lt"/>
              <a:buAutoNum type="arabicPeriod"/>
            </a:pPr>
            <a:r>
              <a:rPr lang="en-US" dirty="0"/>
              <a:t>Check for the  equation divergence(curve shape)</a:t>
            </a:r>
          </a:p>
          <a:p>
            <a:pPr marL="932688" lvl="2" indent="-457200">
              <a:buFont typeface="+mj-lt"/>
              <a:buAutoNum type="arabicPeriod"/>
            </a:pPr>
            <a:r>
              <a:rPr lang="en-US" dirty="0"/>
              <a:t>By substituting the points in the paths in the quadratic equation</a:t>
            </a:r>
          </a:p>
          <a:p>
            <a:pPr marL="457200" indent="-457200">
              <a:buFont typeface="+mj-lt"/>
              <a:buAutoNum type="arabicPeriod"/>
            </a:pPr>
            <a:r>
              <a:rPr lang="en-US" dirty="0"/>
              <a:t>Evaluate for Linear equation</a:t>
            </a:r>
          </a:p>
          <a:p>
            <a:pPr marL="749808" lvl="1" indent="-457200">
              <a:buFont typeface="+mj-lt"/>
              <a:buAutoNum type="arabicPeriod"/>
            </a:pPr>
            <a:r>
              <a:rPr lang="en-US" dirty="0"/>
              <a:t>Check for valid points from Identified points (At least 2)</a:t>
            </a:r>
          </a:p>
          <a:p>
            <a:pPr marL="749808" lvl="1" indent="-457200">
              <a:buFont typeface="+mj-lt"/>
              <a:buAutoNum type="arabicPeriod"/>
            </a:pPr>
            <a:r>
              <a:rPr lang="en-US" dirty="0"/>
              <a:t>Check for the  equation divergence(Tan.)</a:t>
            </a:r>
          </a:p>
        </p:txBody>
      </p:sp>
    </p:spTree>
    <p:extLst>
      <p:ext uri="{BB962C8B-B14F-4D97-AF65-F5344CB8AC3E}">
        <p14:creationId xmlns:p14="http://schemas.microsoft.com/office/powerpoint/2010/main" val="1629396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Work to be done</a:t>
            </a:r>
            <a:endParaRPr lang="en-US" dirty="0"/>
          </a:p>
        </p:txBody>
      </p:sp>
      <p:sp>
        <p:nvSpPr>
          <p:cNvPr id="3" name="Content Placeholder 2"/>
          <p:cNvSpPr>
            <a:spLocks noGrp="1"/>
          </p:cNvSpPr>
          <p:nvPr>
            <p:ph idx="1"/>
          </p:nvPr>
        </p:nvSpPr>
        <p:spPr/>
        <p:txBody>
          <a:bodyPr/>
          <a:lstStyle/>
          <a:p>
            <a:r>
              <a:rPr lang="en-US" dirty="0" smtClean="0"/>
              <a:t>Improve Diagram Parsing</a:t>
            </a:r>
          </a:p>
          <a:p>
            <a:r>
              <a:rPr lang="en-US" dirty="0" smtClean="0"/>
              <a:t>Marking Scheme integration to the Cartesian Diagram Evaluation</a:t>
            </a:r>
          </a:p>
          <a:p>
            <a:r>
              <a:rPr lang="en-US" dirty="0" smtClean="0"/>
              <a:t>Parsing and Evaluation of remaining diagram type</a:t>
            </a:r>
          </a:p>
          <a:p>
            <a:pPr lvl="1"/>
            <a:r>
              <a:rPr lang="en-US" dirty="0" smtClean="0"/>
              <a:t>Geometric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9213369"/>
              </p:ext>
            </p:extLst>
          </p:nvPr>
        </p:nvGraphicFramePr>
        <p:xfrm>
          <a:off x="942537" y="3796030"/>
          <a:ext cx="6119447" cy="1942284"/>
        </p:xfrm>
        <a:graphic>
          <a:graphicData uri="http://schemas.openxmlformats.org/drawingml/2006/table">
            <a:tbl>
              <a:tblPr firstRow="1" bandRow="1">
                <a:tableStyleId>{5C22544A-7EE6-4342-B048-85BDC9FD1C3A}</a:tableStyleId>
              </a:tblPr>
              <a:tblGrid>
                <a:gridCol w="1192696"/>
                <a:gridCol w="1902198"/>
                <a:gridCol w="3024553"/>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Evaluation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Completed</a:t>
                      </a:r>
                      <a:endParaRPr lang="en-US" dirty="0">
                        <a:solidFill>
                          <a:schemeClr val="accent6"/>
                        </a:solidFill>
                      </a:endParaRPr>
                    </a:p>
                  </a:txBody>
                  <a:tcPr/>
                </a:tc>
              </a:tr>
              <a:tr h="434068">
                <a:tc>
                  <a:txBody>
                    <a:bodyPr/>
                    <a:lstStyle/>
                    <a:p>
                      <a:r>
                        <a:rPr lang="en-US" dirty="0" smtClean="0"/>
                        <a:t>Cartesian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Started, Not Completed</a:t>
                      </a:r>
                      <a:endParaRPr lang="en-US" dirty="0">
                        <a:solidFill>
                          <a:schemeClr val="accent6"/>
                        </a:solidFill>
                      </a:endParaRP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graphicFrame>
        <p:nvGraphicFramePr>
          <p:cNvPr id="9" name="Chart 8"/>
          <p:cNvGraphicFramePr>
            <a:graphicFrameLocks/>
          </p:cNvGraphicFramePr>
          <p:nvPr>
            <p:extLst>
              <p:ext uri="{D42A27DB-BD31-4B8C-83A1-F6EECF244321}">
                <p14:modId xmlns:p14="http://schemas.microsoft.com/office/powerpoint/2010/main" val="3241854152"/>
              </p:ext>
            </p:extLst>
          </p:nvPr>
        </p:nvGraphicFramePr>
        <p:xfrm>
          <a:off x="6400800" y="3193366"/>
          <a:ext cx="5552049" cy="35281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293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514350" lvl="0" indent="-514350">
              <a:buFont typeface="+mj-lt"/>
              <a:buAutoNum type="arabicPeriod"/>
            </a:pPr>
            <a:r>
              <a:rPr lang="en-US" dirty="0"/>
              <a:t>P. A. Rodgers, “A survey of Euler diagrams,” Journal of Visual Languages &amp; Computing, </a:t>
            </a:r>
            <a:r>
              <a:rPr lang="en-US" dirty="0" err="1"/>
              <a:t>vol</a:t>
            </a:r>
            <a:r>
              <a:rPr lang="en-US" dirty="0"/>
              <a:t> 25(3), pp.134-155, 2014</a:t>
            </a:r>
            <a:r>
              <a:rPr lang="en-US" dirty="0" smtClean="0"/>
              <a:t>.</a:t>
            </a:r>
          </a:p>
          <a:p>
            <a:pPr marL="514350" indent="-514350">
              <a:buFont typeface="+mj-lt"/>
              <a:buAutoNum type="arabicPeriod"/>
            </a:pPr>
            <a:r>
              <a:rPr lang="en-US" dirty="0" err="1"/>
              <a:t>Ruskey</a:t>
            </a:r>
            <a:r>
              <a:rPr lang="en-US" dirty="0"/>
              <a:t>, F., &amp; Weston, M.,</a:t>
            </a:r>
            <a:r>
              <a:rPr lang="en-US" b="1" dirty="0"/>
              <a:t>A survey of Venn diagrams</a:t>
            </a:r>
            <a:r>
              <a:rPr lang="en-US" dirty="0"/>
              <a:t>, </a:t>
            </a:r>
            <a:r>
              <a:rPr lang="en-US" i="1" dirty="0"/>
              <a:t>Electronic Journal of </a:t>
            </a:r>
            <a:r>
              <a:rPr lang="en-US" i="1" dirty="0" err="1"/>
              <a:t>Combinatorics</a:t>
            </a:r>
            <a:r>
              <a:rPr lang="en-US" dirty="0"/>
              <a:t> </a:t>
            </a:r>
            <a:r>
              <a:rPr lang="en-US" i="1" dirty="0"/>
              <a:t>4</a:t>
            </a:r>
            <a:r>
              <a:rPr lang="en-US" dirty="0"/>
              <a:t>. 1997</a:t>
            </a:r>
            <a:br>
              <a:rPr lang="en-US" dirty="0"/>
            </a:br>
            <a:r>
              <a:rPr lang="en-US" dirty="0">
                <a:hlinkClick r:id="rId3"/>
              </a:rPr>
              <a:t>http://emis.matem.unam.mx/journals/EJC/Surveys/ds5/VennEJC.html</a:t>
            </a:r>
            <a:endParaRPr lang="en-US" dirty="0" smtClean="0">
              <a:effectLst/>
            </a:endParaRPr>
          </a:p>
          <a:p>
            <a:pPr marL="514350" lvl="0" indent="-514350">
              <a:buFont typeface="+mj-lt"/>
              <a:buAutoNum type="arabicPeriod"/>
            </a:pPr>
            <a:r>
              <a:rPr lang="en-US" dirty="0" err="1"/>
              <a:t>C.Tselonis</a:t>
            </a:r>
            <a:r>
              <a:rPr lang="en-US" dirty="0"/>
              <a:t>, J. </a:t>
            </a:r>
            <a:r>
              <a:rPr lang="en-US" dirty="0" err="1"/>
              <a:t>Sargeant</a:t>
            </a:r>
            <a:r>
              <a:rPr lang="en-US" dirty="0"/>
              <a:t>, and M. M. Wood, "Diagram matching for human-computer collaborative assessment," Proceedings of the 9th CAA Conference, 2005</a:t>
            </a:r>
            <a:r>
              <a:rPr lang="en-US" dirty="0" smtClean="0"/>
              <a:t>.</a:t>
            </a:r>
          </a:p>
          <a:p>
            <a:pPr marL="514350" indent="-514350">
              <a:buFont typeface="+mj-lt"/>
              <a:buAutoNum type="arabicPeriod"/>
            </a:pPr>
            <a:r>
              <a:rPr lang="en-US" dirty="0" smtClean="0"/>
              <a:t>P. Thomas, K. Waugh, and N. Smith, "Experiments in the automatic marking of ER-diagrams," ACM SIGCSE Bulletin, </a:t>
            </a:r>
            <a:r>
              <a:rPr lang="en-US" dirty="0" err="1" smtClean="0"/>
              <a:t>Vol</a:t>
            </a:r>
            <a:r>
              <a:rPr lang="en-US" dirty="0" smtClean="0"/>
              <a:t> 37(3), pp. 158-162, 2005.</a:t>
            </a:r>
            <a:endParaRPr lang="en-US" dirty="0"/>
          </a:p>
          <a:p>
            <a:pPr marL="514350" lvl="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44</a:t>
            </a:fld>
            <a:endParaRPr lang="en-US"/>
          </a:p>
        </p:txBody>
      </p:sp>
    </p:spTree>
    <p:extLst>
      <p:ext uri="{BB962C8B-B14F-4D97-AF65-F5344CB8AC3E}">
        <p14:creationId xmlns:p14="http://schemas.microsoft.com/office/powerpoint/2010/main" val="319811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5"/>
            </a:pPr>
            <a:r>
              <a:rPr lang="en-US" dirty="0" smtClean="0"/>
              <a:t>B</a:t>
            </a:r>
            <a:r>
              <a:rPr lang="en-US" dirty="0"/>
              <a:t>. Bligh and C. A. Higgins, "Formative computer based assessment in diagram based domains." ACM SIGCSE Bulletin, </a:t>
            </a:r>
            <a:r>
              <a:rPr lang="en-US" dirty="0" err="1"/>
              <a:t>Vol</a:t>
            </a:r>
            <a:r>
              <a:rPr lang="en-US" dirty="0"/>
              <a:t> 38(3), pp. 98-102, </a:t>
            </a:r>
            <a:r>
              <a:rPr lang="en-US" dirty="0" smtClean="0"/>
              <a:t>2006</a:t>
            </a:r>
          </a:p>
          <a:p>
            <a:pPr marL="514350" lvl="0" indent="-514350">
              <a:buFont typeface="+mj-lt"/>
              <a:buAutoNum type="arabicPeriod" startAt="5"/>
            </a:pPr>
            <a:r>
              <a:rPr lang="en-US" dirty="0"/>
              <a:t>G. Li, W. Su, Y. Zhao, and L. Li, "Design and implementation of MAML," in Proceedings of ATCM, 2006.</a:t>
            </a:r>
          </a:p>
          <a:p>
            <a:pPr marL="514350" lvl="0" indent="-514350">
              <a:buFont typeface="+mj-lt"/>
              <a:buAutoNum type="arabicPeriod" startAt="5"/>
            </a:pPr>
            <a:r>
              <a:rPr lang="en-US" dirty="0"/>
              <a:t>R. F. Boehme, P. G. </a:t>
            </a:r>
            <a:r>
              <a:rPr lang="en-US" dirty="0" err="1"/>
              <a:t>Fairweather</a:t>
            </a:r>
            <a:r>
              <a:rPr lang="en-US" dirty="0"/>
              <a:t>, U. Farooq, D. Lam and K. </a:t>
            </a:r>
            <a:r>
              <a:rPr lang="en-US" dirty="0" err="1"/>
              <a:t>Singley</a:t>
            </a:r>
            <a:r>
              <a:rPr lang="en-US" dirty="0"/>
              <a:t>, "Method, apparatus and computer program code for automation of assessment using rubrics," U.S. Patent Application No. 10/722,926, </a:t>
            </a:r>
            <a:r>
              <a:rPr lang="en-US" dirty="0" smtClean="0"/>
              <a:t>2008</a:t>
            </a:r>
          </a:p>
          <a:p>
            <a:pPr marL="514350" lvl="0" indent="-514350">
              <a:buFont typeface="+mj-lt"/>
              <a:buAutoNum type="arabicPeriod" startAt="5"/>
            </a:pPr>
            <a:r>
              <a:rPr lang="en-US" dirty="0" smtClean="0"/>
              <a:t>D. </a:t>
            </a:r>
            <a:r>
              <a:rPr lang="en-US" dirty="0" err="1" smtClean="0"/>
              <a:t>Ambekar</a:t>
            </a:r>
            <a:r>
              <a:rPr lang="en-US" dirty="0" smtClean="0"/>
              <a:t>, “Evaluation </a:t>
            </a:r>
            <a:r>
              <a:rPr lang="en-US" dirty="0"/>
              <a:t>of essays using incremental training for </a:t>
            </a:r>
            <a:r>
              <a:rPr lang="en-US" dirty="0" smtClean="0"/>
              <a:t>Maximizing </a:t>
            </a:r>
            <a:r>
              <a:rPr lang="en-US" dirty="0"/>
              <a:t>Human-Machine </a:t>
            </a:r>
            <a:r>
              <a:rPr lang="en-US" dirty="0" smtClean="0"/>
              <a:t>agreement“, </a:t>
            </a:r>
            <a:r>
              <a:rPr lang="en-US" dirty="0"/>
              <a:t>Indian Institute of Technology, Bombay, 2015</a:t>
            </a:r>
            <a:r>
              <a:rPr lang="en-US" dirty="0" smtClean="0"/>
              <a:t>.</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45</a:t>
            </a:fld>
            <a:endParaRPr lang="en-US"/>
          </a:p>
        </p:txBody>
      </p:sp>
    </p:spTree>
    <p:extLst>
      <p:ext uri="{BB962C8B-B14F-4D97-AF65-F5344CB8AC3E}">
        <p14:creationId xmlns:p14="http://schemas.microsoft.com/office/powerpoint/2010/main" val="357839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9"/>
            </a:pPr>
            <a:r>
              <a:rPr lang="en-US" dirty="0" smtClean="0"/>
              <a:t>J</a:t>
            </a:r>
            <a:r>
              <a:rPr lang="en-US" dirty="0"/>
              <a:t>. </a:t>
            </a:r>
            <a:r>
              <a:rPr lang="en-US" dirty="0" err="1"/>
              <a:t>Ambikesh</a:t>
            </a:r>
            <a:r>
              <a:rPr lang="en-US" dirty="0"/>
              <a:t> and M. </a:t>
            </a:r>
            <a:r>
              <a:rPr lang="en-US" dirty="0" err="1"/>
              <a:t>Shepperd</a:t>
            </a:r>
            <a:r>
              <a:rPr lang="en-US" dirty="0"/>
              <a:t>, "The problem of labels in E-assessment of diagrams," Journal on Educational Resources in Computing (JERIC), </a:t>
            </a:r>
            <a:r>
              <a:rPr lang="en-US" dirty="0" err="1"/>
              <a:t>Vol</a:t>
            </a:r>
            <a:r>
              <a:rPr lang="en-US" dirty="0"/>
              <a:t> 8(4), pp. 12, 2009</a:t>
            </a:r>
            <a:r>
              <a:rPr lang="en-US" dirty="0" smtClean="0"/>
              <a:t>.</a:t>
            </a:r>
          </a:p>
          <a:p>
            <a:pPr marL="514350" lvl="0" indent="-514350">
              <a:buFont typeface="+mj-lt"/>
              <a:buAutoNum type="arabicPeriod" startAt="9"/>
            </a:pPr>
            <a:r>
              <a:rPr lang="en-US" dirty="0"/>
              <a:t>W. H. </a:t>
            </a:r>
            <a:r>
              <a:rPr lang="en-US" dirty="0" err="1"/>
              <a:t>Gomaa</a:t>
            </a:r>
            <a:r>
              <a:rPr lang="en-US" dirty="0"/>
              <a:t> and A. A. </a:t>
            </a:r>
            <a:r>
              <a:rPr lang="en-US" dirty="0" err="1"/>
              <a:t>Fahmy</a:t>
            </a:r>
            <a:r>
              <a:rPr lang="en-US" dirty="0"/>
              <a:t>, “Short Answer Grading Using String Similarity And Corpus-Based Similarity,” on International Journal of Advanced Computer Science and Applications (IJACSA), 2012, </a:t>
            </a:r>
            <a:r>
              <a:rPr lang="en-US" dirty="0" err="1"/>
              <a:t>vol</a:t>
            </a:r>
            <a:r>
              <a:rPr lang="en-US" dirty="0"/>
              <a:t> 3(11), pp. 122-124.</a:t>
            </a:r>
          </a:p>
          <a:p>
            <a:pPr marL="514350" lvl="0" indent="-514350">
              <a:buFont typeface="+mj-lt"/>
              <a:buAutoNum type="arabicPeriod" startAt="9"/>
            </a:pPr>
            <a:r>
              <a:rPr lang="en-US" dirty="0"/>
              <a:t>M. </a:t>
            </a:r>
            <a:r>
              <a:rPr lang="en-US" dirty="0" err="1"/>
              <a:t>Mohler</a:t>
            </a:r>
            <a:r>
              <a:rPr lang="en-US" dirty="0"/>
              <a:t>, “Text-to-text Semantic Similarity for Automatic Short Answer Grading,” Department of Computer Science, University of North Texas, 2009.</a:t>
            </a:r>
          </a:p>
          <a:p>
            <a:pPr marL="514350" lvl="0" indent="-514350">
              <a:buFont typeface="+mj-lt"/>
              <a:buAutoNum type="arabicPeriod" startAt="9"/>
            </a:pPr>
            <a:r>
              <a:rPr lang="en-US" dirty="0"/>
              <a:t>M. </a:t>
            </a:r>
            <a:r>
              <a:rPr lang="en-US" dirty="0" err="1"/>
              <a:t>Mohler</a:t>
            </a:r>
            <a:r>
              <a:rPr lang="en-US" dirty="0"/>
              <a:t>, “Learning to Grade Short Answer Questions using Semantic Similarity Measures and Dependency Graph Alignments,” Department of Computer Science, University of North Texas, </a:t>
            </a:r>
            <a:r>
              <a:rPr lang="en-US" dirty="0" smtClean="0"/>
              <a:t>2011</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46</a:t>
            </a:fld>
            <a:endParaRPr lang="en-US"/>
          </a:p>
        </p:txBody>
      </p:sp>
    </p:spTree>
    <p:extLst>
      <p:ext uri="{BB962C8B-B14F-4D97-AF65-F5344CB8AC3E}">
        <p14:creationId xmlns:p14="http://schemas.microsoft.com/office/powerpoint/2010/main" val="88117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13"/>
            </a:pPr>
            <a:r>
              <a:rPr lang="en-US" dirty="0"/>
              <a:t>Y. Li, D. McLean, Z. A. Bandar, J. D. </a:t>
            </a:r>
            <a:r>
              <a:rPr lang="en-US" dirty="0" err="1"/>
              <a:t>O'shea</a:t>
            </a:r>
            <a:r>
              <a:rPr lang="en-US" dirty="0"/>
              <a:t> and K. Crockett,  "Sentence similarity based on semantic nets and corpus statistics," on IEEE transactions on knowledge and data engineering, 2006, </a:t>
            </a:r>
            <a:r>
              <a:rPr lang="en-US" dirty="0" err="1"/>
              <a:t>vol</a:t>
            </a:r>
            <a:r>
              <a:rPr lang="en-US" dirty="0"/>
              <a:t> 18(8), pp1138-1150.</a:t>
            </a:r>
          </a:p>
          <a:p>
            <a:pPr marL="514350" indent="-514350">
              <a:buFont typeface="+mj-lt"/>
              <a:buAutoNum type="arabicPeriod" startAt="13"/>
            </a:pPr>
            <a:r>
              <a:rPr lang="en-US" dirty="0" smtClean="0"/>
              <a:t>Huang, W., Tan, C. L., &amp; </a:t>
            </a:r>
            <a:r>
              <a:rPr lang="en-US" dirty="0" err="1" smtClean="0"/>
              <a:t>Leow</a:t>
            </a:r>
            <a:r>
              <a:rPr lang="en-US" dirty="0" smtClean="0"/>
              <a:t>, W. K. (2005, August). </a:t>
            </a:r>
            <a:r>
              <a:rPr lang="en-US" b="1" dirty="0" smtClean="0"/>
              <a:t>Associating text and graphics for scientific chart understanding</a:t>
            </a:r>
            <a:r>
              <a:rPr lang="en-US" dirty="0" smtClean="0"/>
              <a:t>. In </a:t>
            </a:r>
            <a:r>
              <a:rPr lang="en-US" i="1" dirty="0" smtClean="0"/>
              <a:t>Document Analysis and Recognition, 2005. Proceedings. Eighth International Conference on</a:t>
            </a:r>
            <a:r>
              <a:rPr lang="en-US" dirty="0" smtClean="0"/>
              <a:t> (pp. 580-584). IEEE.</a:t>
            </a:r>
          </a:p>
          <a:p>
            <a:pPr marL="514350" indent="-514350">
              <a:buFont typeface="+mj-lt"/>
              <a:buAutoNum type="arabicPeriod" startAt="13"/>
            </a:pPr>
            <a:r>
              <a:rPr lang="en-US" dirty="0" smtClean="0"/>
              <a:t>W. Huang, C. Tan, </a:t>
            </a:r>
            <a:r>
              <a:rPr lang="en-US" b="1" dirty="0" smtClean="0">
                <a:effectLst/>
              </a:rPr>
              <a:t>A System for Understanding Imaged </a:t>
            </a:r>
            <a:r>
              <a:rPr lang="en-US" b="1" dirty="0" err="1" smtClean="0">
                <a:effectLst/>
              </a:rPr>
              <a:t>Infographics</a:t>
            </a:r>
            <a:r>
              <a:rPr lang="en-US" b="1" dirty="0" smtClean="0">
                <a:effectLst/>
              </a:rPr>
              <a:t> and Its Applications</a:t>
            </a:r>
            <a:r>
              <a:rPr lang="en-US" dirty="0" smtClean="0">
                <a:effectLst/>
              </a:rPr>
              <a:t>, Proceedings of the 2007 ACM symposium on Document engineering - </a:t>
            </a:r>
            <a:r>
              <a:rPr lang="en-US" dirty="0" err="1" smtClean="0">
                <a:effectLst/>
              </a:rPr>
              <a:t>DocEng</a:t>
            </a:r>
            <a:r>
              <a:rPr lang="en-US" dirty="0" smtClean="0">
                <a:effectLst/>
              </a:rPr>
              <a:t> '07, 2007`</a:t>
            </a:r>
          </a:p>
          <a:p>
            <a:pPr marL="514350" indent="-514350">
              <a:buFont typeface="+mj-lt"/>
              <a:buAutoNum type="arabicPeriod" startAt="13"/>
            </a:pPr>
            <a:r>
              <a:rPr lang="en-US" dirty="0" err="1" smtClean="0"/>
              <a:t>Gunstone</a:t>
            </a:r>
            <a:r>
              <a:rPr lang="en-US" dirty="0" smtClean="0"/>
              <a:t>, R. F., &amp; White, R. T. (1986). </a:t>
            </a:r>
            <a:r>
              <a:rPr lang="en-US" b="1" dirty="0" smtClean="0"/>
              <a:t>Assessing understanding by means of Venn diagrams</a:t>
            </a:r>
            <a:r>
              <a:rPr lang="en-US" dirty="0" smtClean="0"/>
              <a:t>. </a:t>
            </a:r>
            <a:r>
              <a:rPr lang="en-US" i="1" dirty="0" smtClean="0"/>
              <a:t>Science Education</a:t>
            </a:r>
            <a:r>
              <a:rPr lang="en-US" dirty="0" smtClean="0"/>
              <a:t>, </a:t>
            </a:r>
            <a:r>
              <a:rPr lang="en-US" i="1" dirty="0" smtClean="0"/>
              <a:t>70</a:t>
            </a:r>
            <a:r>
              <a:rPr lang="en-US" dirty="0" smtClean="0"/>
              <a:t>(2), 151-158.</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47</a:t>
            </a:fld>
            <a:endParaRPr lang="en-US"/>
          </a:p>
        </p:txBody>
      </p:sp>
    </p:spTree>
    <p:extLst>
      <p:ext uri="{BB962C8B-B14F-4D97-AF65-F5344CB8AC3E}">
        <p14:creationId xmlns:p14="http://schemas.microsoft.com/office/powerpoint/2010/main" val="629241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Contd.</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17"/>
            </a:pPr>
            <a:r>
              <a:rPr lang="en-US" dirty="0" err="1" smtClean="0"/>
              <a:t>Futrelle</a:t>
            </a:r>
            <a:r>
              <a:rPr lang="en-US" dirty="0" smtClean="0"/>
              <a:t>, R. P., </a:t>
            </a:r>
            <a:r>
              <a:rPr lang="en-US" dirty="0" err="1" smtClean="0"/>
              <a:t>Kakadiaris</a:t>
            </a:r>
            <a:r>
              <a:rPr lang="en-US" dirty="0" smtClean="0"/>
              <a:t>, I., Alexander, J., </a:t>
            </a:r>
            <a:r>
              <a:rPr lang="en-US" dirty="0" err="1" smtClean="0"/>
              <a:t>Carriero</a:t>
            </a:r>
            <a:r>
              <a:rPr lang="en-US" dirty="0" smtClean="0"/>
              <a:t>, C. M., </a:t>
            </a:r>
            <a:r>
              <a:rPr lang="en-US" dirty="0" err="1" smtClean="0"/>
              <a:t>Nikolakis</a:t>
            </a:r>
            <a:r>
              <a:rPr lang="en-US" dirty="0" smtClean="0"/>
              <a:t>, N., &amp; </a:t>
            </a:r>
            <a:r>
              <a:rPr lang="en-US" dirty="0" err="1" smtClean="0"/>
              <a:t>Futrelle</a:t>
            </a:r>
            <a:r>
              <a:rPr lang="en-US" dirty="0" smtClean="0"/>
              <a:t>, J. M. (1992). </a:t>
            </a:r>
            <a:r>
              <a:rPr lang="en-US" b="1" dirty="0" smtClean="0"/>
              <a:t>Understanding diagrams in technical documents</a:t>
            </a:r>
            <a:r>
              <a:rPr lang="en-US" dirty="0" smtClean="0"/>
              <a:t>, </a:t>
            </a:r>
            <a:r>
              <a:rPr lang="en-US" i="1" dirty="0" smtClean="0"/>
              <a:t>IEEE Computer</a:t>
            </a:r>
            <a:r>
              <a:rPr lang="en-US" dirty="0" smtClean="0"/>
              <a:t>, Vol. </a:t>
            </a:r>
            <a:r>
              <a:rPr lang="en-US" i="1" dirty="0" smtClean="0"/>
              <a:t>25</a:t>
            </a:r>
            <a:r>
              <a:rPr lang="en-US" dirty="0" smtClean="0"/>
              <a:t>(7), pp. 75-78. </a:t>
            </a:r>
          </a:p>
          <a:p>
            <a:pPr marL="514350" indent="-514350">
              <a:buFont typeface="+mj-lt"/>
              <a:buAutoNum type="arabicPeriod" startAt="17"/>
            </a:pPr>
            <a:r>
              <a:rPr lang="en-US" dirty="0" err="1" smtClean="0"/>
              <a:t>Futrelle</a:t>
            </a:r>
            <a:r>
              <a:rPr lang="en-US" dirty="0" smtClean="0"/>
              <a:t>, R. P., &amp; </a:t>
            </a:r>
            <a:r>
              <a:rPr lang="en-US" dirty="0" err="1" smtClean="0"/>
              <a:t>Nikolakis</a:t>
            </a:r>
            <a:r>
              <a:rPr lang="en-US" dirty="0" smtClean="0"/>
              <a:t>, N. (1995, August). </a:t>
            </a:r>
            <a:r>
              <a:rPr lang="en-US" b="1" dirty="0" smtClean="0"/>
              <a:t>Efficient analysis of complex diagrams using constraint-based parsing</a:t>
            </a:r>
            <a:r>
              <a:rPr lang="en-US" dirty="0" smtClean="0"/>
              <a:t>. In </a:t>
            </a:r>
            <a:r>
              <a:rPr lang="en-US" i="1" dirty="0" smtClean="0"/>
              <a:t>Document Analysis and Recognition, 1995., Proceedings of the Third International Conference on</a:t>
            </a:r>
            <a:r>
              <a:rPr lang="en-US" dirty="0" smtClean="0"/>
              <a:t>(Vol. 2, pp. 782-790). IEEE.</a:t>
            </a:r>
          </a:p>
          <a:p>
            <a:pPr marL="514350" indent="-514350">
              <a:buFont typeface="+mj-lt"/>
              <a:buAutoNum type="arabicPeriod" startAt="17"/>
            </a:pPr>
            <a:endParaRPr lang="en-US" dirty="0" smtClean="0"/>
          </a:p>
        </p:txBody>
      </p:sp>
      <p:sp>
        <p:nvSpPr>
          <p:cNvPr id="4" name="Slide Number Placeholder 3"/>
          <p:cNvSpPr>
            <a:spLocks noGrp="1"/>
          </p:cNvSpPr>
          <p:nvPr>
            <p:ph type="sldNum" sz="quarter" idx="12"/>
          </p:nvPr>
        </p:nvSpPr>
        <p:spPr/>
        <p:txBody>
          <a:bodyPr/>
          <a:lstStyle/>
          <a:p>
            <a:fld id="{2EE07E3B-F344-49D1-AE97-748858787230}" type="slidenum">
              <a:rPr lang="en-US" smtClean="0"/>
              <a:t>48</a:t>
            </a:fld>
            <a:endParaRPr lang="en-US"/>
          </a:p>
        </p:txBody>
      </p:sp>
    </p:spTree>
    <p:extLst>
      <p:ext uri="{BB962C8B-B14F-4D97-AF65-F5344CB8AC3E}">
        <p14:creationId xmlns:p14="http://schemas.microsoft.com/office/powerpoint/2010/main" val="1833889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47" y="2733751"/>
            <a:ext cx="10515600" cy="1325563"/>
          </a:xfrm>
        </p:spPr>
        <p:txBody>
          <a:bodyPr>
            <a:normAutofit/>
          </a:bodyPr>
          <a:lstStyle/>
          <a:p>
            <a:pPr algn="ctr"/>
            <a:r>
              <a:rPr lang="en-US" sz="5400" b="1" dirty="0" smtClean="0"/>
              <a:t>Thank You!</a:t>
            </a:r>
            <a:endParaRPr lang="en-US" sz="5400" b="1" dirty="0"/>
          </a:p>
        </p:txBody>
      </p:sp>
      <p:sp>
        <p:nvSpPr>
          <p:cNvPr id="4" name="Slide Number Placeholder 3"/>
          <p:cNvSpPr>
            <a:spLocks noGrp="1"/>
          </p:cNvSpPr>
          <p:nvPr>
            <p:ph type="sldNum" sz="quarter" idx="12"/>
          </p:nvPr>
        </p:nvSpPr>
        <p:spPr/>
        <p:txBody>
          <a:bodyPr/>
          <a:lstStyle/>
          <a:p>
            <a:fld id="{2EE07E3B-F344-49D1-AE97-748858787230}" type="slidenum">
              <a:rPr lang="en-US" smtClean="0"/>
              <a:t>49</a:t>
            </a:fld>
            <a:endParaRPr lang="en-US"/>
          </a:p>
        </p:txBody>
      </p:sp>
    </p:spTree>
    <p:extLst>
      <p:ext uri="{BB962C8B-B14F-4D97-AF65-F5344CB8AC3E}">
        <p14:creationId xmlns:p14="http://schemas.microsoft.com/office/powerpoint/2010/main" val="3833953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smtClean="0"/>
              <a:t>Cartesian Graphs</a:t>
            </a:r>
          </a:p>
          <a:p>
            <a:r>
              <a:rPr lang="en-US" dirty="0" smtClean="0"/>
              <a:t>Venn Diagrams</a:t>
            </a:r>
          </a:p>
          <a:p>
            <a:r>
              <a:rPr lang="en-US" dirty="0" smtClean="0"/>
              <a:t>Geometrical Drawings</a:t>
            </a:r>
          </a:p>
          <a:p>
            <a:r>
              <a:rPr lang="en-US" dirty="0" smtClean="0"/>
              <a:t>Trigonometry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803" y="2713869"/>
            <a:ext cx="2268397" cy="320101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7092" y="1374159"/>
            <a:ext cx="2996729" cy="263034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3881" y="3942337"/>
            <a:ext cx="3205684" cy="241401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1517" y="4152387"/>
            <a:ext cx="2600528" cy="2569088"/>
          </a:xfrm>
          <a:prstGeom prst="rect">
            <a:avLst/>
          </a:prstGeom>
        </p:spPr>
      </p:pic>
    </p:spTree>
    <p:extLst>
      <p:ext uri="{BB962C8B-B14F-4D97-AF65-F5344CB8AC3E}">
        <p14:creationId xmlns:p14="http://schemas.microsoft.com/office/powerpoint/2010/main" val="40628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b="1" dirty="0" smtClean="0"/>
              <a:t>Cartesian Graphs</a:t>
            </a:r>
          </a:p>
          <a:p>
            <a:r>
              <a:rPr lang="en-US" dirty="0" smtClean="0"/>
              <a:t>Venn Diagrams</a:t>
            </a:r>
          </a:p>
          <a:p>
            <a:r>
              <a:rPr lang="en-US" dirty="0" smtClean="0"/>
              <a:t>Geometrical Drawings</a:t>
            </a:r>
          </a:p>
          <a:p>
            <a:r>
              <a:rPr lang="en-US" dirty="0" smtClean="0"/>
              <a:t>Trigonometry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6</a:t>
            </a:fld>
            <a:endParaRPr lang="en-US"/>
          </a:p>
        </p:txBody>
      </p:sp>
      <p:sp>
        <p:nvSpPr>
          <p:cNvPr id="5" name="Content Placeholder 2"/>
          <p:cNvSpPr txBox="1">
            <a:spLocks/>
          </p:cNvSpPr>
          <p:nvPr/>
        </p:nvSpPr>
        <p:spPr>
          <a:xfrm>
            <a:off x="1722671" y="4287153"/>
            <a:ext cx="5482953" cy="2251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accent2">
                    <a:lumMod val="50000"/>
                  </a:schemeClr>
                </a:solidFill>
              </a:rPr>
              <a:t>Regular type of question</a:t>
            </a:r>
          </a:p>
          <a:p>
            <a:r>
              <a:rPr lang="en-US" sz="2400" dirty="0" smtClean="0">
                <a:solidFill>
                  <a:schemeClr val="accent2">
                    <a:lumMod val="50000"/>
                  </a:schemeClr>
                </a:solidFill>
              </a:rPr>
              <a:t>Required to draw on a given graph sheet</a:t>
            </a:r>
          </a:p>
          <a:p>
            <a:r>
              <a:rPr lang="en-US" sz="2400" dirty="0" smtClean="0">
                <a:solidFill>
                  <a:schemeClr val="accent2">
                    <a:lumMod val="50000"/>
                  </a:schemeClr>
                </a:solidFill>
              </a:rPr>
              <a:t>Evaluation focuses on the scale, data point and the shape of the graph</a:t>
            </a:r>
            <a:endParaRPr lang="en-US" sz="2400" dirty="0">
              <a:solidFill>
                <a:schemeClr val="accent2">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624" y="1279217"/>
            <a:ext cx="3727280" cy="5259695"/>
          </a:xfrm>
          <a:prstGeom prst="rect">
            <a:avLst/>
          </a:prstGeom>
        </p:spPr>
      </p:pic>
    </p:spTree>
    <p:extLst>
      <p:ext uri="{BB962C8B-B14F-4D97-AF65-F5344CB8AC3E}">
        <p14:creationId xmlns:p14="http://schemas.microsoft.com/office/powerpoint/2010/main" val="33042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dirty="0"/>
          </a:p>
        </p:txBody>
      </p:sp>
      <p:sp>
        <p:nvSpPr>
          <p:cNvPr id="3" name="Content Placeholder 2"/>
          <p:cNvSpPr>
            <a:spLocks noGrp="1"/>
          </p:cNvSpPr>
          <p:nvPr>
            <p:ph idx="1"/>
          </p:nvPr>
        </p:nvSpPr>
        <p:spPr/>
        <p:txBody>
          <a:bodyPr/>
          <a:lstStyle/>
          <a:p>
            <a:r>
              <a:rPr lang="en-US" dirty="0" smtClean="0"/>
              <a:t>Cartesian Graphs</a:t>
            </a:r>
          </a:p>
          <a:p>
            <a:r>
              <a:rPr lang="en-US" b="1" dirty="0" smtClean="0"/>
              <a:t>Venn Diagrams</a:t>
            </a:r>
          </a:p>
          <a:p>
            <a:r>
              <a:rPr lang="en-US" dirty="0" smtClean="0"/>
              <a:t>Geometrical Drawings</a:t>
            </a:r>
          </a:p>
          <a:p>
            <a:r>
              <a:rPr lang="en-US" dirty="0" smtClean="0"/>
              <a:t>Trigonometry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7</a:t>
            </a:fld>
            <a:endParaRPr lang="en-US"/>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605" y="1305120"/>
            <a:ext cx="4202751" cy="3688911"/>
          </a:xfrm>
          <a:prstGeom prst="rect">
            <a:avLst/>
          </a:prstGeom>
        </p:spPr>
      </p:pic>
      <p:sp>
        <p:nvSpPr>
          <p:cNvPr id="8" name="Content Placeholder 2"/>
          <p:cNvSpPr txBox="1">
            <a:spLocks/>
          </p:cNvSpPr>
          <p:nvPr/>
        </p:nvSpPr>
        <p:spPr>
          <a:xfrm>
            <a:off x="1738598" y="4282341"/>
            <a:ext cx="5140569" cy="2256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accent2">
                    <a:lumMod val="50000"/>
                  </a:schemeClr>
                </a:solidFill>
              </a:rPr>
              <a:t>Regular type of question</a:t>
            </a:r>
          </a:p>
          <a:p>
            <a:r>
              <a:rPr lang="en-US" sz="2400" dirty="0" smtClean="0">
                <a:solidFill>
                  <a:schemeClr val="accent2">
                    <a:lumMod val="50000"/>
                  </a:schemeClr>
                </a:solidFill>
              </a:rPr>
              <a:t>Drawn on regular answer sheet</a:t>
            </a:r>
          </a:p>
          <a:p>
            <a:r>
              <a:rPr lang="en-US" sz="2400" dirty="0" smtClean="0">
                <a:solidFill>
                  <a:schemeClr val="accent2">
                    <a:lumMod val="50000"/>
                  </a:schemeClr>
                </a:solidFill>
              </a:rPr>
              <a:t>Evaluation focuses on proper indication of elements</a:t>
            </a:r>
          </a:p>
          <a:p>
            <a:r>
              <a:rPr lang="en-US" sz="2400" dirty="0" smtClean="0">
                <a:solidFill>
                  <a:schemeClr val="accent2">
                    <a:lumMod val="50000"/>
                  </a:schemeClr>
                </a:solidFill>
              </a:rPr>
              <a:t>May contain steps</a:t>
            </a:r>
            <a:endParaRPr lang="en-US" dirty="0" smtClean="0">
              <a:solidFill>
                <a:schemeClr val="accent2">
                  <a:lumMod val="50000"/>
                </a:schemeClr>
              </a:solidFill>
            </a:endParaRPr>
          </a:p>
        </p:txBody>
      </p:sp>
    </p:spTree>
    <p:extLst>
      <p:ext uri="{BB962C8B-B14F-4D97-AF65-F5344CB8AC3E}">
        <p14:creationId xmlns:p14="http://schemas.microsoft.com/office/powerpoint/2010/main" val="93260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Cartesian Graphs</a:t>
            </a:r>
          </a:p>
          <a:p>
            <a:r>
              <a:rPr lang="en-US" dirty="0" smtClean="0"/>
              <a:t>Venn Diagrams</a:t>
            </a:r>
          </a:p>
          <a:p>
            <a:r>
              <a:rPr lang="en-US" b="1" dirty="0" smtClean="0"/>
              <a:t>Geometrical Drawings</a:t>
            </a:r>
          </a:p>
          <a:p>
            <a:r>
              <a:rPr lang="en-US" dirty="0" smtClean="0"/>
              <a:t>Trigonometry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8</a:t>
            </a:fld>
            <a:endParaRPr lang="en-US"/>
          </a:p>
        </p:txBody>
      </p:sp>
      <p:sp>
        <p:nvSpPr>
          <p:cNvPr id="5" name="Content Placeholder 2"/>
          <p:cNvSpPr txBox="1">
            <a:spLocks/>
          </p:cNvSpPr>
          <p:nvPr/>
        </p:nvSpPr>
        <p:spPr>
          <a:xfrm>
            <a:off x="1785425" y="4432581"/>
            <a:ext cx="4198034" cy="228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accent2">
                    <a:lumMod val="50000"/>
                  </a:schemeClr>
                </a:solidFill>
              </a:rPr>
              <a:t>Regular question</a:t>
            </a:r>
          </a:p>
          <a:p>
            <a:r>
              <a:rPr lang="en-US" sz="2400" dirty="0" smtClean="0">
                <a:solidFill>
                  <a:schemeClr val="accent2">
                    <a:lumMod val="50000"/>
                  </a:schemeClr>
                </a:solidFill>
              </a:rPr>
              <a:t>Required to draw with pencil, ruler and pencil compass</a:t>
            </a:r>
          </a:p>
          <a:p>
            <a:r>
              <a:rPr lang="en-US" sz="2400" dirty="0" smtClean="0">
                <a:solidFill>
                  <a:schemeClr val="accent2">
                    <a:lumMod val="50000"/>
                  </a:schemeClr>
                </a:solidFill>
              </a:rPr>
              <a:t>Evaluation focuses on the scaling, drawing procedure</a:t>
            </a:r>
            <a:endParaRPr lang="en-US" sz="2400" dirty="0">
              <a:solidFill>
                <a:schemeClr val="accent2">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414" y="1390318"/>
            <a:ext cx="5233892" cy="3941337"/>
          </a:xfrm>
          <a:prstGeom prst="rect">
            <a:avLst/>
          </a:prstGeom>
        </p:spPr>
      </p:pic>
    </p:spTree>
    <p:extLst>
      <p:ext uri="{BB962C8B-B14F-4D97-AF65-F5344CB8AC3E}">
        <p14:creationId xmlns:p14="http://schemas.microsoft.com/office/powerpoint/2010/main" val="135223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dirty="0"/>
          </a:p>
        </p:txBody>
      </p:sp>
      <p:sp>
        <p:nvSpPr>
          <p:cNvPr id="3" name="Content Placeholder 2"/>
          <p:cNvSpPr>
            <a:spLocks noGrp="1"/>
          </p:cNvSpPr>
          <p:nvPr>
            <p:ph idx="1"/>
          </p:nvPr>
        </p:nvSpPr>
        <p:spPr/>
        <p:txBody>
          <a:bodyPr/>
          <a:lstStyle/>
          <a:p>
            <a:r>
              <a:rPr lang="en-US" dirty="0" smtClean="0"/>
              <a:t>Cartesian Graphs</a:t>
            </a:r>
          </a:p>
          <a:p>
            <a:r>
              <a:rPr lang="en-US" dirty="0" smtClean="0"/>
              <a:t>Venn Diagrams</a:t>
            </a:r>
          </a:p>
          <a:p>
            <a:r>
              <a:rPr lang="en-US" dirty="0" smtClean="0"/>
              <a:t>Geometrical Drawings</a:t>
            </a:r>
          </a:p>
          <a:p>
            <a:r>
              <a:rPr lang="en-US" b="1" dirty="0" smtClean="0"/>
              <a:t>Trigonometry Drawings</a:t>
            </a:r>
            <a:endParaRPr lang="en-US" b="1" dirty="0"/>
          </a:p>
        </p:txBody>
      </p:sp>
      <p:sp>
        <p:nvSpPr>
          <p:cNvPr id="4" name="Slide Number Placeholder 3"/>
          <p:cNvSpPr>
            <a:spLocks noGrp="1"/>
          </p:cNvSpPr>
          <p:nvPr>
            <p:ph type="sldNum" sz="quarter" idx="12"/>
          </p:nvPr>
        </p:nvSpPr>
        <p:spPr/>
        <p:txBody>
          <a:bodyPr/>
          <a:lstStyle/>
          <a:p>
            <a:fld id="{2EE07E3B-F344-49D1-AE97-748858787230}" type="slidenum">
              <a:rPr lang="en-US" smtClean="0"/>
              <a:t>9</a:t>
            </a:fld>
            <a:endParaRPr lang="en-US"/>
          </a:p>
        </p:txBody>
      </p:sp>
      <p:sp>
        <p:nvSpPr>
          <p:cNvPr id="5" name="Content Placeholder 2"/>
          <p:cNvSpPr txBox="1">
            <a:spLocks/>
          </p:cNvSpPr>
          <p:nvPr/>
        </p:nvSpPr>
        <p:spPr>
          <a:xfrm>
            <a:off x="1696329" y="4561453"/>
            <a:ext cx="4614950" cy="175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accent2">
                    <a:lumMod val="50000"/>
                  </a:schemeClr>
                </a:solidFill>
              </a:rPr>
              <a:t>Not a regular question</a:t>
            </a:r>
          </a:p>
          <a:p>
            <a:r>
              <a:rPr lang="en-US" sz="2400" dirty="0" smtClean="0">
                <a:solidFill>
                  <a:schemeClr val="accent2">
                    <a:lumMod val="50000"/>
                  </a:schemeClr>
                </a:solidFill>
              </a:rPr>
              <a:t>Depends on the exam year</a:t>
            </a:r>
          </a:p>
          <a:p>
            <a:r>
              <a:rPr lang="en-US" sz="2400" dirty="0" smtClean="0">
                <a:solidFill>
                  <a:schemeClr val="accent2">
                    <a:lumMod val="50000"/>
                  </a:schemeClr>
                </a:solidFill>
              </a:rPr>
              <a:t>Evaluation process also depends on the question</a:t>
            </a:r>
            <a:endParaRPr lang="en-US" sz="2400" dirty="0">
              <a:solidFill>
                <a:schemeClr val="accent2">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371" y="1400715"/>
            <a:ext cx="4520163" cy="4465514"/>
          </a:xfrm>
          <a:prstGeom prst="rect">
            <a:avLst/>
          </a:prstGeom>
        </p:spPr>
      </p:pic>
    </p:spTree>
    <p:extLst>
      <p:ext uri="{BB962C8B-B14F-4D97-AF65-F5344CB8AC3E}">
        <p14:creationId xmlns:p14="http://schemas.microsoft.com/office/powerpoint/2010/main" val="100493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37893</TotalTime>
  <Words>2142</Words>
  <Application>Microsoft Office PowerPoint</Application>
  <PresentationFormat>Widescreen</PresentationFormat>
  <Paragraphs>446</Paragraphs>
  <Slides>49</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SimSun</vt:lpstr>
      <vt:lpstr>SimSun</vt:lpstr>
      <vt:lpstr>Arial</vt:lpstr>
      <vt:lpstr>Calibri</vt:lpstr>
      <vt:lpstr>Calibri Light</vt:lpstr>
      <vt:lpstr>Times New Roman</vt:lpstr>
      <vt:lpstr>Office Theme</vt:lpstr>
      <vt:lpstr>Automatic Grading of Mathematical Drawings from O/L Exam Answers</vt:lpstr>
      <vt:lpstr>Introduction</vt:lpstr>
      <vt:lpstr>Pass Percentage of O/L Mathematics</vt:lpstr>
      <vt:lpstr>Practicing for exam is important!</vt:lpstr>
      <vt:lpstr>Diagrams in the O/L Mathematics Paper</vt:lpstr>
      <vt:lpstr>Diagrams in the O/L Mathematics Paper</vt:lpstr>
      <vt:lpstr>Diagrams in the O/L Mathematics Paper</vt:lpstr>
      <vt:lpstr>Diagrams in the O/L Mathematics Paper</vt:lpstr>
      <vt:lpstr>Diagrams in the O/L Mathematics Paper</vt:lpstr>
      <vt:lpstr>Objectives</vt:lpstr>
      <vt:lpstr>Research Scope</vt:lpstr>
      <vt:lpstr>Work done so far</vt:lpstr>
      <vt:lpstr>Work done up to the Review 1</vt:lpstr>
      <vt:lpstr>Work done up to the Review 1 Contd.</vt:lpstr>
      <vt:lpstr>Work done up to the Review 1 Contd.</vt:lpstr>
      <vt:lpstr>Work done up to the Review 1 Contd.</vt:lpstr>
      <vt:lpstr>Work done up to the Review 2</vt:lpstr>
      <vt:lpstr>Work done up to the Review 2 Contd.</vt:lpstr>
      <vt:lpstr>Work done up to the Review 2 Contd.</vt:lpstr>
      <vt:lpstr>PowerPoint Presentation</vt:lpstr>
      <vt:lpstr>Literature Review</vt:lpstr>
      <vt:lpstr>Literature Review: Marking Methods</vt:lpstr>
      <vt:lpstr>Literature Review: Marking Methods Contd.</vt:lpstr>
      <vt:lpstr>Literature Review: Marking Methods Contd.</vt:lpstr>
      <vt:lpstr>Literature Review: Marking Rubrics</vt:lpstr>
      <vt:lpstr>Literature Review: Marking Rubrics Contd.</vt:lpstr>
      <vt:lpstr>Literature Review: Label Matching</vt:lpstr>
      <vt:lpstr>Literature Review: Label Matching Contd.</vt:lpstr>
      <vt:lpstr>Venn Similarity</vt:lpstr>
      <vt:lpstr>Marking Scheme</vt:lpstr>
      <vt:lpstr>Rubric Model</vt:lpstr>
      <vt:lpstr>Label Matching</vt:lpstr>
      <vt:lpstr>Assessment System</vt:lpstr>
      <vt:lpstr>Evaluation Results</vt:lpstr>
      <vt:lpstr>PowerPoint Presentation</vt:lpstr>
      <vt:lpstr>Systems that handled Cartesian diagrams</vt:lpstr>
      <vt:lpstr>Systems that handled Cartesian diagrams Contd.</vt:lpstr>
      <vt:lpstr>Literature Review Contd.</vt:lpstr>
      <vt:lpstr>Cartesian Diagram in O/L Context</vt:lpstr>
      <vt:lpstr>Cartesian Diagram XML Model</vt:lpstr>
      <vt:lpstr>Cartesian Diagram Parser</vt:lpstr>
      <vt:lpstr>Cartesian Diagram Grader</vt:lpstr>
      <vt:lpstr>Work to be done</vt:lpstr>
      <vt:lpstr>References</vt:lpstr>
      <vt:lpstr>References</vt:lpstr>
      <vt:lpstr>References</vt:lpstr>
      <vt:lpstr>References</vt:lpstr>
      <vt:lpstr>References Contd.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Grading of Structured Exam Answers</dc:title>
  <dc:creator>Diunuge Buddhika Wijesinghe</dc:creator>
  <cp:lastModifiedBy>Diunuge Buddhika Wijesinghe</cp:lastModifiedBy>
  <cp:revision>248</cp:revision>
  <dcterms:created xsi:type="dcterms:W3CDTF">2015-12-07T04:07:25Z</dcterms:created>
  <dcterms:modified xsi:type="dcterms:W3CDTF">2016-07-19T19:55:13Z</dcterms:modified>
</cp:coreProperties>
</file>