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93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7:56.6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1863 1165,'2624'0,"-2623"0,1 0,-1 0,1 1,0-1,-1 0,1-1,-1 1,1 0,0 0,-1-1,1 1,-1-1,1 1,-1-1,1 0,-1 0,0 1,1-1,1-2,-3 2,0-1,-1 1,1-1,0 1,-1-1,1 1,-1-1,1 1,-1-1,0 1,1 0,-1 0,0-1,0 1,0 0,0 0,0 0,0 0,0 0,-1 0,1 0,0 0,-2-1,-23-17,0 2,-1 0,-1 2,-43-18,-75-28,-213-58,-174-9,-99 13,-1158-58,1185 165,591 9,-2-2,0 2,1 0,-1 1,-22 5,33-5,1-1,-1 1,1 0,0 0,0 0,0 1,0-1,1 1,-1 0,1 0,-1 0,1 1,0-1,0 1,1 0,-1 0,1 0,0 0,-3 6,-6 20,2 1,1 0,-6 39,-4 98,17-153,-5 53,3 1,3 0,4 0,12 76,-10-114,1-1,2 0,0 0,2-1,2-1,0 0,2 0,1-1,1-1,1-1,34 36,-26-35,2-1,1-1,1-2,0-1,49 25,-30-22,2-3,0-1,59 13,26-4,1-6,146 5,61-9,60-8,59-8,60-16,-8-20,-1-24,-4-21,-3-23,-5-22,747-287,-924 272,-31-10,-234 113,-3-2,87-74,-128 98,-2-1,0-1,-1 0,0 0,-1-1,10-19,-17 26,0-1,-1 0,0-1,-1 1,0-1,0 0,-1 0,-1 1,0-1,0 0,-2-21,-1 13,-1-1,0 1,-2 0,-11-33,12 42,-1 0,0 0,-1 0,0 1,0-1,-1 1,0 1,-1 0,-15-14,0 5,-1 1,-1 1,0 2,-39-16,-116-32,99 41,0 3,-1 4,-104-3,-256 14,285 4,-22 3,1 8,0 8,1 7,2 8,1 8,-241 95,234-56,109-48,-119 42,171-70,1 0,-36 19,48-22,0 0,0 0,1 1,0 0,-1 0,2 1,-1 0,1 0,0 0,-6 9,10-13,0-1,0 0,1 1,-1-1,0 1,1-1,-1 1,1-1,0 1,-1-1,1 1,0-1,0 1,0-1,0 1,0-1,1 1,-1 0,0-1,1 1,-1-1,1 1,-1-1,1 0,0 1,0-1,0 0,-1 1,1-1,0 0,1 0,-1 0,0 0,2 1,2 2,1-1,-1 0,1 0,0-1,0 1,1-1,10 1,42 7,0-3,80 0,-47-4,2099 55,-822-30,-1341-26,-46 0,-872-1,431-3,-30 3,-538-3,570-14,50 0,395 16,-1 1,1 0,0 1,0 0,0 1,0 0,0 1,0 1,1-1,-18 11,22-11,1 1,-1-1,1 1,0 0,0 1,0 0,1 0,0 0,0 0,0 1,1-1,0 1,0 0,1 1,0-1,0 1,-1 9,3-15,1 1,0 0,0 0,0 0,0-1,0 1,0 0,1 0,0 0,-1-1,1 1,0 0,1-1,-1 1,0-1,1 0,-1 1,1-1,0 0,-1 0,1 0,0 0,0 0,5 3,2 1,1 0,-1 0,1-1,0-1,14 5,44 12,2-3,110 15,149-2,-271-27,500 18,-506-22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2:48:24.305"/>
    </inkml:context>
    <inkml:brush xml:id="br0">
      <inkml:brushProperty name="width" value="0.35" units="cm"/>
      <inkml:brushProperty name="height" value="0.35" units="cm"/>
      <inkml:brushProperty name="color" value="#FFFFFF"/>
    </inkml:brush>
  </inkml:definitions>
  <inkml:trace contextRef="#ctx0" brushRef="#br0">1 167 24575,'1681'0'0,"-2864"0"0,1156 1 0,27-1 0,0 0 0,0 0 0,0 1 0,0-1 0,0 0 0,0 0 0,1 0 0,-1 0 0,0 0 0,0 0 0,0 0 0,0 0 0,0 0 0,0 0 0,0 0 0,0 0 0,0 0 0,0 1 0,0-1 0,0 0 0,0 0 0,0 0 0,0 0 0,0 0 0,1 0 0,-1 0 0,0 0 0,0 1 0,0-1 0,0 0 0,0 0 0,0 0 0,0 0 0,-1 0 0,1 0 0,0 0 0,0 0 0,0 0 0,0 1 0,0-1 0,0 0 0,0 0 0,0 0 0,0 0 0,0 0 0,0 0 0,0 0 0,0 0 0,0 0 0,0 0 0,0 0 0,-1 1 0,1-1 0,0 0 0,0 0 0,0 0 0,0 0 0,0 0 0,0 0 0,46 14 0,214 45 0,452 43 0,275-55 0,-686-47 0,-278-1 0,-31 0 0,-39 0 0,-841 0 0,502 2 0,345-1 0,33 3 0,14 0 0,25 5 0,0-1 0,53 4 0,-30-4 0,167 17 0,92 0-110,100 0-333,95-3 168,2821 44-3384,-3018-60 3659,38 7 0,-282-7 90,-53-3 240,-20 0-231,-29-1-246,-665-12-3073,-4-30 2800,253 12-411,-1295-20 1760,1719 50 365,43-1-622,541 4 2770,38 0-4918,-18 4-147,905 30-3308,-1391-32 5570,-72-4 144,-24 0-342,-37 0 219,-653-24 3176,395 7-2762,-1926-13 629,2202 28-1466,57 0 372,2036-52-7193,-2024 50 6282,4 0-530,74-11 0,-120 12 755,1 1-1,-1-1 1,1 0-1,-1 0 0,1-1 1,-1 1-1,6-4 1,-8 5 79,-1 0 0,0-1 0,0 1 0,0 0-1,0 0 1,0 0 0,1 0 0,-1-1 0,0 1 0,0 0 0,0 0 0,0 0 0,0-1 0,0 1 0,0 0 0,0 0 0,0 0 0,0-1 0,0 1-1,0 0 1,0 0 0,0-1 0,0 1 0,0 0 0,0 0 0,0 0 0,0-1 0,0 1 0,0 0 0,0 0 0,0 0 0,0-1 0,0 1-1,-1 0 1,1 0 0,0 0 0,0-1 0,0 1 0,0 0 0,-1 0 0,-19-10 539,-24-2 40,-1 3 0,-49-5 0,59 9-358,-937-86 3014,-7 54-4083,887 34 567,-1535-19 24,1590 22 406,33 0 135,7 1 69,57 0 642,780 2 2113,426-4-3011,-300 0-1103,-937 0 1004,-50-2 0,-7-1 0,-1502-158-1801,23 134 17,1426 29-1792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2:48:43.782"/>
    </inkml:context>
    <inkml:brush xml:id="br0">
      <inkml:brushProperty name="width" value="0.35" units="cm"/>
      <inkml:brushProperty name="height" value="0.35" units="cm"/>
      <inkml:brushProperty name="color" value="#FFFFFF"/>
    </inkml:brush>
  </inkml:definitions>
  <inkml:trace contextRef="#ctx0" brushRef="#br0">5 293 24575,'-2'-69'0,"0"38"0,1 0 0,7-60 0,-5 87 0,0 1 0,0 1 0,0-1 0,0 0 0,1 0 0,-1 0 0,1 0 0,0 1 0,0-1 0,-1 1 0,2 0 0,-1-1 0,0 1 0,0 0 0,1 0 0,-1 0 0,1 0 0,0 1 0,-1-1 0,1 1 0,0 0 0,0-1 0,4 0 0,7-2 0,0 1 0,1 0 0,24-1 0,-35 4 0,393-2 0,-174 7 0,-45-6 0,223 2 0,-185 15 0,66 0 0,-61-17-1365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7:56.6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1863 1165,'2624'0,"-2623"0,1 0,-1 0,1 1,0-1,-1 0,1-1,-1 1,1 0,0 0,-1-1,1 1,-1-1,1 1,-1-1,1 0,-1 0,0 1,1-1,1-2,-3 2,0-1,-1 1,1-1,0 1,-1-1,1 1,-1-1,1 1,-1-1,0 1,1 0,-1 0,0-1,0 1,0 0,0 0,0 0,0 0,0 0,-1 0,1 0,0 0,-2-1,-23-17,0 2,-1 0,-1 2,-43-18,-75-28,-213-58,-174-9,-99 13,-1158-58,1185 165,591 9,-2-2,0 2,1 0,-1 1,-22 5,33-5,1-1,-1 1,1 0,0 0,0 0,0 1,0-1,1 1,-1 0,1 0,-1 0,1 1,0-1,0 1,1 0,-1 0,1 0,0 0,-3 6,-6 20,2 1,1 0,-6 39,-4 98,17-153,-5 53,3 1,3 0,4 0,12 76,-10-114,1-1,2 0,0 0,2-1,2-1,0 0,2 0,1-1,1-1,1-1,34 36,-26-35,2-1,1-1,1-2,0-1,49 25,-30-22,2-3,0-1,59 13,26-4,1-6,146 5,61-9,60-8,59-8,60-16,-8-20,-1-24,-4-21,-3-23,-5-22,747-287,-924 272,-31-10,-234 113,-3-2,87-74,-128 98,-2-1,0-1,-1 0,0 0,-1-1,10-19,-17 26,0-1,-1 0,0-1,-1 1,0-1,0 0,-1 0,-1 1,0-1,0 0,-2-21,-1 13,-1-1,0 1,-2 0,-11-33,12 42,-1 0,0 0,-1 0,0 1,0-1,-1 1,0 1,-1 0,-15-14,0 5,-1 1,-1 1,0 2,-39-16,-116-32,99 41,0 3,-1 4,-104-3,-256 14,285 4,-22 3,1 8,0 8,1 7,2 8,1 8,-241 95,234-56,109-48,-119 42,171-70,1 0,-36 19,48-22,0 0,0 0,1 1,0 0,-1 0,2 1,-1 0,1 0,0 0,-6 9,10-13,0-1,0 0,1 1,-1-1,0 1,1-1,-1 1,1-1,0 1,-1-1,1 1,0-1,0 1,0-1,0 1,0-1,1 1,-1 0,0-1,1 1,-1-1,1 1,-1-1,1 0,0 1,0-1,0 0,-1 1,1-1,0 0,1 0,-1 0,0 0,2 1,2 2,1-1,-1 0,1 0,0-1,0 1,1-1,10 1,42 7,0-3,80 0,-47-4,2099 55,-822-30,-1341-26,-46 0,-872-1,431-3,-30 3,-538-3,570-14,50 0,395 16,-1 1,1 0,0 1,0 0,0 1,0 0,0 1,0 1,1-1,-18 11,22-11,1 1,-1-1,1 1,0 0,0 1,0 0,1 0,0 0,0 0,0 1,1-1,0 1,0 0,1 1,0-1,0 1,-1 9,3-15,1 1,0 0,0 0,0 0,0-1,0 1,0 0,1 0,0 0,-1-1,1 1,0 0,1-1,-1 1,0-1,1 0,-1 1,1-1,0 0,-1 0,1 0,0 0,0 0,5 3,2 1,1 0,-1 0,1-1,0-1,14 5,44 12,2-3,110 15,149-2,-271-27,500 18,-506-22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3.1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131 1,'0'581,"-2"-544,-12 68,-1 15,14-67,2-34,-2-1,0 1,0 0,-2 0,0-1,-9 25,12-42,1-1,-1 0,0 0,0 0,0 0,0 0,0 0,0 1,0-1,0 0,0 0,0 0,0 0,0 0,-1 1,1-1,0 0,0 0,0 0,0 0,0 0,0 0,0 1,0-1,0 0,0 0,0 0,0 0,-1 0,1 0,0 0,0 0,0 0,0 0,0 0,0 1,-1-1,1 0,0 0,0 0,0 0,0 0,0 0,-1 0,1 0,0 0,0 0,0 0,0 0,0 0,0 0,-1 0,1-1,0 1,0 0,0 0,0 0,0 0,0 0,-1 0,1 0,0 0,0 0,0-1,-4-12,1-21,0 7,0 0,-2 0,-1 0,-16-43,10 31,8 27,1-1,0 0,1 1,0-1,1 0,0 0,2-19,0 28,-1 0,1-1,0 1,0 0,1 0,-1 0,1-1,0 1,0 1,0-1,0 0,1 0,-1 1,1 0,0-1,0 1,0 0,1 0,-1 1,1-1,-1 1,1 0,0 0,0 0,6-2,102-27,1 6,148-15,-192 31,89-11,120-19,-207 28,-41 8,0-2,45-14,-72 18,0 0,-1 0,1 0,-1-1,1 1,-1-1,0 1,1-1,-1 0,0 0,0 0,0 0,-1 0,1 0,0 0,1-5,-2 6,-1 0,0-1,0 1,1-1,-1 1,0 0,0-1,0 1,0 0,-1-1,1 1,0 0,-1-1,1 1,-1 0,1-1,-1 1,1 0,-1 0,0 0,0-1,0 1,1 0,-1 0,0 0,0 0,-1 1,1-1,0 0,0 0,0 1,0-1,-1 0,1 1,-2-1,-5-3,-1 1,0 0,0 1,0-1,0 2,-18-2,-60 3,50 1,-580 2,609-3,1 0,-1 0,1 1,0 0,-1 0,1 1,0 0,0 0,-10 5,13-4,0-1,0 1,0 0,1 0,0 1,-1-1,1 1,0-1,1 1,-1 0,1 0,-1 0,1 0,1 1,-1-1,-1 6,-2 12,1 0,1 0,1 0,1 0,4 39,-2-39,0 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5.1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750 466,'0'1,"0"0,0 0,1-1,-1 1,0 0,1 0,-1 0,0 0,1-1,-1 1,1 0,-1 0,1-1,-1 1,1 0,0-1,-1 1,1 0,0-1,0 1,-1-1,1 1,0-1,0 0,0 1,0-1,1 1,29 4,-26-4,373 8,-250-10,829 0,-949 1,12 0,-1 0,33-6,-37-1,-20 0,-28-4,-28-1,-1 2,-74-1,-131 8,169 4,-748 1,725 2,-141 24,236-22,27-6,-1 0,0 0,0 0,0 1,0-1,0 0,1 0,-1 0,0 0,0 0,0 0,0 0,0 0,1 0,-1 1,0-1,0 0,0 0,0 0,0 0,0 0,0 0,0 1,0-1,0 0,0 0,1 0,-1 0,0 1,0-1,0 0,0 0,0 0,0 0,0 1,0-1,-1 0,1 0,0 0,0 0,0 0,0 1,0-1,0 0,0 0,0 0,0 0,0 0,0 1,-1-1,1 0,0 0,0 0,0 0,0 0,0 0,0 0,-1 0,1 0,0 1,0-1,0 0,0 0,-1 0,1 0,10 3,1-1,-1 0,1 0,-1-1,1 0,15-1,8 1,343 3,382-45,378-95,-618 68,300-17,-3 55,-779 31,-3-1,45-4,-66 1,-16-2,-25-3,-43-3,0 2,-89 2,108 5,-1339-9,948 12,-2514 1,4207-27,572-18,-1804 43,205-5,-156-1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6.18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0,'1'5,"-1"-1,1 1,0-1,1 0,-1 1,1-1,-1 0,1 0,1 0,-1 0,1 0,-1-1,1 1,0-1,0 1,1-1,-1 0,1 0,-1-1,1 1,0-1,0 0,5 2,5 3,0-1,0 0,0-2,1 0,26 5,42-2,100-3,49 3,-119 4,-71-6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6.76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1,'3823'0,"-3783"0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7.3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1,'1'0,"-1"1,1 0,-1 0,0 0,1 0,0-1,-1 1,1 0,-1-1,1 1,0 0,0-1,-1 1,1-1,0 1,0-1,0 1,0-1,-1 0,1 1,0-1,0 0,0 0,0 0,1 1,33 4,-30-4,405 13,-288-14,2205 0,-1004-1,-1285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7.72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20 1,'-6'0,"-1"5,0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8.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1,'6'0,"1"0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3.1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131 1,'0'581,"-2"-544,-12 68,-1 15,14-67,2-34,-2-1,0 1,0 0,-2 0,0-1,-9 25,12-42,1-1,-1 0,0 0,0 0,0 0,0 0,0 0,0 1,0-1,0 0,0 0,0 0,0 0,0 0,-1 1,1-1,0 0,0 0,0 0,0 0,0 0,0 0,0 1,0-1,0 0,0 0,0 0,0 0,-1 0,1 0,0 0,0 0,0 0,0 0,0 0,0 1,-1-1,1 0,0 0,0 0,0 0,0 0,0 0,-1 0,1 0,0 0,0 0,0 0,0 0,0 0,0 0,-1 0,1-1,0 1,0 0,0 0,0 0,0 0,0 0,-1 0,1 0,0 0,0 0,0-1,-4-12,1-21,0 7,0 0,-2 0,-1 0,-16-43,10 31,8 27,1-1,0 0,1 1,0-1,1 0,0 0,2-19,0 28,-1 0,1-1,0 1,0 0,1 0,-1 0,1-1,0 1,0 1,0-1,0 0,1 0,-1 1,1 0,0-1,0 1,0 0,1 0,-1 1,1-1,-1 1,1 0,0 0,0 0,6-2,102-27,1 6,148-15,-192 31,89-11,120-19,-207 28,-41 8,0-2,45-14,-72 18,0 0,-1 0,1 0,-1-1,1 1,-1-1,0 1,1-1,-1 0,0 0,0 0,0 0,-1 0,1 0,0 0,1-5,-2 6,-1 0,0-1,0 1,1-1,-1 1,0 0,0-1,0 1,0 0,-1-1,1 1,0 0,-1-1,1 1,-1 0,1-1,-1 1,1 0,-1 0,0 0,0-1,0 1,1 0,-1 0,0 0,0 0,-1 1,1-1,0 0,0 0,0 1,0-1,-1 0,1 1,-2-1,-5-3,-1 1,0 0,0 1,0-1,0 2,-18-2,-60 3,50 1,-580 2,609-3,1 0,-1 0,1 1,0 0,-1 0,1 1,0 0,0 0,-10 5,13-4,0-1,0 1,0 0,1 0,0 1,-1-1,1 1,0-1,1 1,-1 0,1 0,-1 0,1 0,1 1,-1-1,-1 6,-2 12,1 0,1 0,1 0,1 0,4 39,-2-39,0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9.44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5622 190,'-14'-1,"-1"0,1-1,-20-5,-7-2,-316-42,-410-6,563 49,-347-19,448 14,60 7,-56-2,-354 41,388-26,-53 10,1 5,-141 45,153-39,-2-4,-132 11,-218-12,-468-23,525-2,389 2,-14-1,-1 2,-28 4,34 2,21-1,10 1,6-2,0-1,0 0,0-1,1 0,20-1,-21 0,672 15,-544-16,1606-4,-1694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5.1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750 466,'0'1,"0"0,0 0,1-1,-1 1,0 0,1 0,-1 0,0 0,1-1,-1 1,1 0,-1 0,1-1,-1 1,1 0,0-1,-1 1,1 0,0-1,0 1,-1-1,1 1,0-1,0 0,0 1,0-1,1 1,29 4,-26-4,373 8,-250-10,829 0,-949 1,12 0,-1 0,33-6,-37-1,-20 0,-28-4,-28-1,-1 2,-74-1,-131 8,169 4,-748 1,725 2,-141 24,236-22,27-6,-1 0,0 0,0 0,0 1,0-1,0 0,1 0,-1 0,0 0,0 0,0 0,0 0,0 0,1 0,-1 1,0-1,0 0,0 0,0 0,0 0,0 0,0 0,0 1,0-1,0 0,0 0,1 0,-1 0,0 1,0-1,0 0,0 0,0 0,0 0,0 1,0-1,-1 0,1 0,0 0,0 0,0 0,0 1,0-1,0 0,0 0,0 0,0 0,0 0,0 1,-1-1,1 0,0 0,0 0,0 0,0 0,0 0,0 0,-1 0,1 0,0 1,0-1,0 0,0 0,-1 0,1 0,10 3,1-1,-1 0,1 0,-1-1,1 0,15-1,8 1,343 3,382-45,378-95,-618 68,300-17,-3 55,-779 31,-3-1,45-4,-66 1,-16-2,-25-3,-43-3,0 2,-89 2,108 5,-1339-9,948 12,-2514 1,4207-27,572-18,-1804 43,205-5,-156-1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6.18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0,'1'5,"-1"-1,1 1,0-1,1 0,-1 1,1-1,-1 0,1 0,1 0,-1 0,1 0,-1-1,1 1,0-1,0 1,1-1,-1 0,1 0,-1-1,1 1,0-1,0 0,5 2,5 3,0-1,0 0,0-2,1 0,26 5,42-2,100-3,49 3,-119 4,-71-6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6.76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1,'3823'0,"-3783"0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7.3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1,'1'0,"-1"1,1 0,-1 0,0 0,1 0,0-1,-1 1,1 0,-1-1,1 1,0 0,0-1,-1 1,1-1,0 1,0-1,0 1,0-1,-1 0,1 1,0-1,0 0,0 0,0 0,1 1,33 4,-30-4,405 13,-288-14,2205 0,-1004-1,-1285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7.72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20 1,'-6'0,"-1"5,0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8.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1,'6'0,"1"0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3T12:48:09.44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5622 190,'-14'-1,"-1"0,1-1,-20-5,-7-2,-316-42,-410-6,563 49,-347-19,448 14,60 7,-56-2,-354 41,388-26,-53 10,1 5,-141 45,153-39,-2-4,-132 11,-218-12,-468-23,525-2,389 2,-14-1,-1 2,-28 4,34 2,21-1,10 1,6-2,0-1,0 0,0-1,1 0,20-1,-21 0,672 15,-544-16,1606-4,-1694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867EA3F2-7576-4297-827D-05D3A31ED4D2}" type="datetimeFigureOut">
              <a:rPr lang="en-IN" smtClean="0"/>
              <a:t>03-09-2024</a:t>
            </a:fld>
            <a:endParaRPr lang="en-IN"/>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2AA7B26-82CE-4CB5-8DCD-415B12E5624E}" type="slidenum">
              <a:rPr lang="en-IN" smtClean="0"/>
              <a:t>‹#›</a:t>
            </a:fld>
            <a:endParaRPr lang="en-IN"/>
          </a:p>
        </p:txBody>
      </p:sp>
    </p:spTree>
    <p:extLst>
      <p:ext uri="{BB962C8B-B14F-4D97-AF65-F5344CB8AC3E}">
        <p14:creationId xmlns:p14="http://schemas.microsoft.com/office/powerpoint/2010/main" val="99979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2</a:t>
            </a:fld>
            <a:endParaRPr lang="en-IN"/>
          </a:p>
        </p:txBody>
      </p:sp>
    </p:spTree>
    <p:extLst>
      <p:ext uri="{BB962C8B-B14F-4D97-AF65-F5344CB8AC3E}">
        <p14:creationId xmlns:p14="http://schemas.microsoft.com/office/powerpoint/2010/main" val="1984197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12</a:t>
            </a:fld>
            <a:endParaRPr lang="en-IN"/>
          </a:p>
        </p:txBody>
      </p:sp>
    </p:spTree>
    <p:extLst>
      <p:ext uri="{BB962C8B-B14F-4D97-AF65-F5344CB8AC3E}">
        <p14:creationId xmlns:p14="http://schemas.microsoft.com/office/powerpoint/2010/main" val="41502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3</a:t>
            </a:fld>
            <a:endParaRPr lang="en-IN"/>
          </a:p>
        </p:txBody>
      </p:sp>
    </p:spTree>
    <p:extLst>
      <p:ext uri="{BB962C8B-B14F-4D97-AF65-F5344CB8AC3E}">
        <p14:creationId xmlns:p14="http://schemas.microsoft.com/office/powerpoint/2010/main" val="234174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4</a:t>
            </a:fld>
            <a:endParaRPr lang="en-IN"/>
          </a:p>
        </p:txBody>
      </p:sp>
    </p:spTree>
    <p:extLst>
      <p:ext uri="{BB962C8B-B14F-4D97-AF65-F5344CB8AC3E}">
        <p14:creationId xmlns:p14="http://schemas.microsoft.com/office/powerpoint/2010/main" val="36573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5</a:t>
            </a:fld>
            <a:endParaRPr lang="en-IN"/>
          </a:p>
        </p:txBody>
      </p:sp>
    </p:spTree>
    <p:extLst>
      <p:ext uri="{BB962C8B-B14F-4D97-AF65-F5344CB8AC3E}">
        <p14:creationId xmlns:p14="http://schemas.microsoft.com/office/powerpoint/2010/main" val="322432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7</a:t>
            </a:fld>
            <a:endParaRPr lang="en-IN"/>
          </a:p>
        </p:txBody>
      </p:sp>
    </p:spTree>
    <p:extLst>
      <p:ext uri="{BB962C8B-B14F-4D97-AF65-F5344CB8AC3E}">
        <p14:creationId xmlns:p14="http://schemas.microsoft.com/office/powerpoint/2010/main" val="310347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8</a:t>
            </a:fld>
            <a:endParaRPr lang="en-IN"/>
          </a:p>
        </p:txBody>
      </p:sp>
    </p:spTree>
    <p:extLst>
      <p:ext uri="{BB962C8B-B14F-4D97-AF65-F5344CB8AC3E}">
        <p14:creationId xmlns:p14="http://schemas.microsoft.com/office/powerpoint/2010/main" val="69754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9</a:t>
            </a:fld>
            <a:endParaRPr lang="en-IN"/>
          </a:p>
        </p:txBody>
      </p:sp>
    </p:spTree>
    <p:extLst>
      <p:ext uri="{BB962C8B-B14F-4D97-AF65-F5344CB8AC3E}">
        <p14:creationId xmlns:p14="http://schemas.microsoft.com/office/powerpoint/2010/main" val="8894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10</a:t>
            </a:fld>
            <a:endParaRPr lang="en-IN"/>
          </a:p>
        </p:txBody>
      </p:sp>
    </p:spTree>
    <p:extLst>
      <p:ext uri="{BB962C8B-B14F-4D97-AF65-F5344CB8AC3E}">
        <p14:creationId xmlns:p14="http://schemas.microsoft.com/office/powerpoint/2010/main" val="2597228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AA7B26-82CE-4CB5-8DCD-415B12E5624E}" type="slidenum">
              <a:rPr lang="en-IN" smtClean="0"/>
              <a:t>11</a:t>
            </a:fld>
            <a:endParaRPr lang="en-IN"/>
          </a:p>
        </p:txBody>
      </p:sp>
    </p:spTree>
    <p:extLst>
      <p:ext uri="{BB962C8B-B14F-4D97-AF65-F5344CB8AC3E}">
        <p14:creationId xmlns:p14="http://schemas.microsoft.com/office/powerpoint/2010/main" val="257659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F0B4-83D0-22E8-4603-8B115118A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A0EACF-E136-2DB9-CB15-8A225DE4B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1684FA-C4A5-1F70-CD4D-A35DD29B8C84}"/>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5" name="Footer Placeholder 4">
            <a:extLst>
              <a:ext uri="{FF2B5EF4-FFF2-40B4-BE49-F238E27FC236}">
                <a16:creationId xmlns:a16="http://schemas.microsoft.com/office/drawing/2014/main" id="{0BBB924E-F736-C943-F123-FF2D62537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590C0-9185-E9A8-AEEB-989734E726B9}"/>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718990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D1EC-3313-F0CF-C83F-E121F3A5E2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116096-6658-A7CE-181C-B54A5D89F8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3CAC7-CDA8-C372-4F75-84F2BB05317D}"/>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5" name="Footer Placeholder 4">
            <a:extLst>
              <a:ext uri="{FF2B5EF4-FFF2-40B4-BE49-F238E27FC236}">
                <a16:creationId xmlns:a16="http://schemas.microsoft.com/office/drawing/2014/main" id="{C2166C2A-FD72-F126-6A49-10A937190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4DFEF-B99C-09A8-1E25-189A17B8D322}"/>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139522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D5BA8E-670C-97A8-6256-50C5160212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619F31-23D2-F63C-D1F0-B41A031C6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76D5C-2F16-686C-6BB4-5D15F2CBC012}"/>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5" name="Footer Placeholder 4">
            <a:extLst>
              <a:ext uri="{FF2B5EF4-FFF2-40B4-BE49-F238E27FC236}">
                <a16:creationId xmlns:a16="http://schemas.microsoft.com/office/drawing/2014/main" id="{080D79D5-F27F-5E8A-EB2E-99C29D942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3F290-08F5-8D9B-84B4-3289A5BEB6C8}"/>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3338397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3F4A-F30D-7459-330F-ABBF96DEF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668B23-CFCB-708C-4A59-07435F6EA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25315-A3D1-9DC1-F923-D946D182A1EE}"/>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5" name="Footer Placeholder 4">
            <a:extLst>
              <a:ext uri="{FF2B5EF4-FFF2-40B4-BE49-F238E27FC236}">
                <a16:creationId xmlns:a16="http://schemas.microsoft.com/office/drawing/2014/main" id="{E2661CF2-C005-5297-CAA4-B9F14CBCA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2C8750-288F-79D9-FCF5-1FC7B9B7082C}"/>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359596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06B9-C8F1-7F05-17E5-A7BE6C3B9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C8666D-A885-6104-4855-B4450A375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6FC88-B4C5-E6AE-BD99-1D3B4B27E574}"/>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5" name="Footer Placeholder 4">
            <a:extLst>
              <a:ext uri="{FF2B5EF4-FFF2-40B4-BE49-F238E27FC236}">
                <a16:creationId xmlns:a16="http://schemas.microsoft.com/office/drawing/2014/main" id="{1518D9D0-631E-4145-96C9-92D467847C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8EEF7-3EAB-D492-D5DE-F31FD4ABB221}"/>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2623667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FE40-43D3-1726-CB78-4327922237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78035C-4BC1-6E61-2E98-E082AB1F0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C85800-EE81-7046-ADC9-DA96B0209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25A15D-356F-D9D3-8F3C-E5D8FF67994F}"/>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6" name="Footer Placeholder 5">
            <a:extLst>
              <a:ext uri="{FF2B5EF4-FFF2-40B4-BE49-F238E27FC236}">
                <a16:creationId xmlns:a16="http://schemas.microsoft.com/office/drawing/2014/main" id="{6F8AAA2F-D180-269D-BD3A-5C14E0690B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81CE4-028C-7095-6033-E95A4A626DA3}"/>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536663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474F-4494-B318-617F-2D2D6C7E5A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E32E5F-6E63-025E-5913-FDE1D153D0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CFEB1-A768-23A4-D4DE-7C45696562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E74CC3-6702-BB9F-B228-CD13F8A8CF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77E6F-E073-CC0B-1392-5C37EB996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CC33B-DDE7-29D2-8F8A-723DB06CCF03}"/>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8" name="Footer Placeholder 7">
            <a:extLst>
              <a:ext uri="{FF2B5EF4-FFF2-40B4-BE49-F238E27FC236}">
                <a16:creationId xmlns:a16="http://schemas.microsoft.com/office/drawing/2014/main" id="{64FA051E-A7D9-6A5C-9CF9-D2E282A432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EE8A43-9186-DE60-1C17-6751733FD563}"/>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3377080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52AF-A610-EA7B-43B1-737CAD9926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1FB3D-F339-E8F3-A4FE-40A524917DBD}"/>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4" name="Footer Placeholder 3">
            <a:extLst>
              <a:ext uri="{FF2B5EF4-FFF2-40B4-BE49-F238E27FC236}">
                <a16:creationId xmlns:a16="http://schemas.microsoft.com/office/drawing/2014/main" id="{369C2D6D-8B9C-C8FD-82D1-1D6C0933B9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6FAC66-D068-A605-F985-AD3C097364DA}"/>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3913751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3281F-4BA5-9946-0E0F-58072E5C8C8F}"/>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3" name="Footer Placeholder 2">
            <a:extLst>
              <a:ext uri="{FF2B5EF4-FFF2-40B4-BE49-F238E27FC236}">
                <a16:creationId xmlns:a16="http://schemas.microsoft.com/office/drawing/2014/main" id="{9C0D87CC-EF4C-2DD6-56BF-648DEE6994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54B437-7BAE-5871-3DCA-11162CF945A2}"/>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1850871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D614-68C9-FCA6-B6B4-F1BB57FF3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4A2819-BFEA-17F8-85D5-6C5C3EA8F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604BE2-43CB-F731-6ADD-05E4E44A0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01376-B7AB-65B4-6148-1E3B084DADB2}"/>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6" name="Footer Placeholder 5">
            <a:extLst>
              <a:ext uri="{FF2B5EF4-FFF2-40B4-BE49-F238E27FC236}">
                <a16:creationId xmlns:a16="http://schemas.microsoft.com/office/drawing/2014/main" id="{20FD802D-1C8E-36B7-8AAC-44FB3CC0B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222C2-B617-3E9D-AAC6-EC9CD8CF5D83}"/>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211423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61D9-0C2C-DA70-166B-EBE2C8227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0F0BD0-A979-3E09-8050-D5B585AFB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8EF3AE-0EAD-E122-3990-B3B765513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72360-4D75-C15F-2E5B-1A4404D501EF}"/>
              </a:ext>
            </a:extLst>
          </p:cNvPr>
          <p:cNvSpPr>
            <a:spLocks noGrp="1"/>
          </p:cNvSpPr>
          <p:nvPr>
            <p:ph type="dt" sz="half" idx="10"/>
          </p:nvPr>
        </p:nvSpPr>
        <p:spPr/>
        <p:txBody>
          <a:bodyPr/>
          <a:lstStyle/>
          <a:p>
            <a:fld id="{A1292F94-216D-4C98-9ED3-FB7103ECDA28}" type="datetimeFigureOut">
              <a:rPr lang="en-IN" smtClean="0"/>
              <a:t>03-09-2024</a:t>
            </a:fld>
            <a:endParaRPr lang="en-IN"/>
          </a:p>
        </p:txBody>
      </p:sp>
      <p:sp>
        <p:nvSpPr>
          <p:cNvPr id="6" name="Footer Placeholder 5">
            <a:extLst>
              <a:ext uri="{FF2B5EF4-FFF2-40B4-BE49-F238E27FC236}">
                <a16:creationId xmlns:a16="http://schemas.microsoft.com/office/drawing/2014/main" id="{4186BEEE-B7E3-4693-F0D9-BA9AABD19F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1C757-4FC8-5375-2AA5-F74E7EAD42FE}"/>
              </a:ext>
            </a:extLst>
          </p:cNvPr>
          <p:cNvSpPr>
            <a:spLocks noGrp="1"/>
          </p:cNvSpPr>
          <p:nvPr>
            <p:ph type="sldNum" sz="quarter" idx="12"/>
          </p:nvPr>
        </p:nvSpPr>
        <p:spPr/>
        <p:txBody>
          <a:bodyPr/>
          <a:lstStyle/>
          <a:p>
            <a:fld id="{72C6B21A-904F-48F8-82AA-795714B9D87A}" type="slidenum">
              <a:rPr lang="en-IN" smtClean="0"/>
              <a:t>‹#›</a:t>
            </a:fld>
            <a:endParaRPr lang="en-IN"/>
          </a:p>
        </p:txBody>
      </p:sp>
    </p:spTree>
    <p:extLst>
      <p:ext uri="{BB962C8B-B14F-4D97-AF65-F5344CB8AC3E}">
        <p14:creationId xmlns:p14="http://schemas.microsoft.com/office/powerpoint/2010/main" val="2441933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AB62C-848C-39FE-33ED-E4FF95E00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7D0E96-47F7-7EE5-025D-F26E24492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825AB-A5AC-E930-49EB-739BD903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2F94-216D-4C98-9ED3-FB7103ECDA28}" type="datetimeFigureOut">
              <a:rPr lang="en-IN" smtClean="0"/>
              <a:t>03-09-2024</a:t>
            </a:fld>
            <a:endParaRPr lang="en-IN"/>
          </a:p>
        </p:txBody>
      </p:sp>
      <p:sp>
        <p:nvSpPr>
          <p:cNvPr id="5" name="Footer Placeholder 4">
            <a:extLst>
              <a:ext uri="{FF2B5EF4-FFF2-40B4-BE49-F238E27FC236}">
                <a16:creationId xmlns:a16="http://schemas.microsoft.com/office/drawing/2014/main" id="{117AC736-9F30-B484-66CB-B094EF832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B5B39F-12FC-4837-557A-4E081A8AE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6B21A-904F-48F8-82AA-795714B9D87A}" type="slidenum">
              <a:rPr lang="en-IN" smtClean="0"/>
              <a:t>‹#›</a:t>
            </a:fld>
            <a:endParaRPr lang="en-IN"/>
          </a:p>
        </p:txBody>
      </p:sp>
    </p:spTree>
    <p:extLst>
      <p:ext uri="{BB962C8B-B14F-4D97-AF65-F5344CB8AC3E}">
        <p14:creationId xmlns:p14="http://schemas.microsoft.com/office/powerpoint/2010/main" val="15715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1.jp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9.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ustomXml" Target="../ink/ink4.xml"/><Relationship Id="rId24" Type="http://schemas.openxmlformats.org/officeDocument/2006/relationships/image" Target="../media/image14.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7.png"/><Relationship Id="rId19" Type="http://schemas.openxmlformats.org/officeDocument/2006/relationships/customXml" Target="../ink/ink8.xml"/><Relationship Id="rId4" Type="http://schemas.openxmlformats.org/officeDocument/2006/relationships/image" Target="../media/image4.jpg"/><Relationship Id="rId9" Type="http://schemas.openxmlformats.org/officeDocument/2006/relationships/customXml" Target="../ink/ink3.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9.png"/><Relationship Id="rId18" Type="http://schemas.openxmlformats.org/officeDocument/2006/relationships/customXml" Target="../ink/ink19.xml"/><Relationship Id="rId3" Type="http://schemas.openxmlformats.org/officeDocument/2006/relationships/image" Target="../media/image1.jpg"/><Relationship Id="rId21" Type="http://schemas.openxmlformats.org/officeDocument/2006/relationships/image" Target="../media/image23.png"/><Relationship Id="rId7" Type="http://schemas.openxmlformats.org/officeDocument/2006/relationships/image" Target="../media/image18.png"/><Relationship Id="rId12" Type="http://schemas.openxmlformats.org/officeDocument/2006/relationships/customXml" Target="../ink/ink16.xml"/><Relationship Id="rId17"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customXml" Target="../ink/ink18.xml"/><Relationship Id="rId20" Type="http://schemas.openxmlformats.org/officeDocument/2006/relationships/customXml" Target="../ink/ink20.xml"/><Relationship Id="rId1" Type="http://schemas.openxmlformats.org/officeDocument/2006/relationships/slideLayout" Target="../slideLayouts/slideLayout1.xml"/><Relationship Id="rId6" Type="http://schemas.openxmlformats.org/officeDocument/2006/relationships/customXml" Target="../ink/ink13.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1.png"/><Relationship Id="rId10" Type="http://schemas.openxmlformats.org/officeDocument/2006/relationships/customXml" Target="../ink/ink15.xml"/><Relationship Id="rId19" Type="http://schemas.openxmlformats.org/officeDocument/2006/relationships/image" Target="../media/image12.png"/><Relationship Id="rId4" Type="http://schemas.openxmlformats.org/officeDocument/2006/relationships/customXml" Target="../ink/ink12.xml"/><Relationship Id="rId9" Type="http://schemas.openxmlformats.org/officeDocument/2006/relationships/image" Target="../media/image19.png"/><Relationship Id="rId14" Type="http://schemas.openxmlformats.org/officeDocument/2006/relationships/customXml" Target="../ink/ink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526" y="0"/>
            <a:ext cx="7860947" cy="5216726"/>
          </a:xfrm>
          <a:prstGeom prst="rect">
            <a:avLst/>
          </a:prstGeom>
        </p:spPr>
      </p:pic>
      <p:sp>
        <p:nvSpPr>
          <p:cNvPr id="6" name="TextBox 5">
            <a:extLst>
              <a:ext uri="{FF2B5EF4-FFF2-40B4-BE49-F238E27FC236}">
                <a16:creationId xmlns:a16="http://schemas.microsoft.com/office/drawing/2014/main" id="{09E7F581-A8FA-7484-B6F8-C263CF3A0A3E}"/>
              </a:ext>
            </a:extLst>
          </p:cNvPr>
          <p:cNvSpPr txBox="1"/>
          <p:nvPr/>
        </p:nvSpPr>
        <p:spPr>
          <a:xfrm>
            <a:off x="2615878" y="5405377"/>
            <a:ext cx="7410595" cy="923330"/>
          </a:xfrm>
          <a:prstGeom prst="rect">
            <a:avLst/>
          </a:prstGeom>
          <a:noFill/>
        </p:spPr>
        <p:txBody>
          <a:bodyPr wrap="square" rtlCol="0">
            <a:spAutoFit/>
          </a:bodyPr>
          <a:lstStyle/>
          <a:p>
            <a:pPr algn="ctr"/>
            <a:r>
              <a:rPr lang="en-IN" sz="5400" b="1" dirty="0"/>
              <a:t>Amazon Sales Analysis</a:t>
            </a:r>
          </a:p>
        </p:txBody>
      </p:sp>
    </p:spTree>
    <p:extLst>
      <p:ext uri="{BB962C8B-B14F-4D97-AF65-F5344CB8AC3E}">
        <p14:creationId xmlns:p14="http://schemas.microsoft.com/office/powerpoint/2010/main" val="3714033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73">
        <p159:morph option="byObject"/>
      </p:transition>
    </mc:Choice>
    <mc:Fallback>
      <p:transition spd="slow" advTm="47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Insights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99DE579-D009-BC1E-AC4F-147E00462841}"/>
              </a:ext>
            </a:extLst>
          </p:cNvPr>
          <p:cNvSpPr txBox="1"/>
          <p:nvPr/>
        </p:nvSpPr>
        <p:spPr>
          <a:xfrm>
            <a:off x="4933360" y="2459620"/>
            <a:ext cx="1736203" cy="954107"/>
          </a:xfrm>
          <a:prstGeom prst="rect">
            <a:avLst/>
          </a:prstGeom>
          <a:noFill/>
        </p:spPr>
        <p:txBody>
          <a:bodyPr wrap="square" rtlCol="0">
            <a:spAutoFit/>
          </a:bodyPr>
          <a:lstStyle/>
          <a:p>
            <a:pPr algn="ctr"/>
            <a:r>
              <a:rPr lang="en-IN" sz="2800" dirty="0">
                <a:solidFill>
                  <a:schemeClr val="bg1"/>
                </a:solidFill>
              </a:rPr>
              <a:t>Data Analysis</a:t>
            </a:r>
          </a:p>
        </p:txBody>
      </p:sp>
      <p:sp>
        <p:nvSpPr>
          <p:cNvPr id="14" name="TextBox 13">
            <a:extLst>
              <a:ext uri="{FF2B5EF4-FFF2-40B4-BE49-F238E27FC236}">
                <a16:creationId xmlns:a16="http://schemas.microsoft.com/office/drawing/2014/main" id="{0A6179A9-EF7A-7922-B541-3333154F6316}"/>
              </a:ext>
            </a:extLst>
          </p:cNvPr>
          <p:cNvSpPr txBox="1"/>
          <p:nvPr/>
        </p:nvSpPr>
        <p:spPr>
          <a:xfrm>
            <a:off x="1981197" y="4005000"/>
            <a:ext cx="1736203" cy="954107"/>
          </a:xfrm>
          <a:prstGeom prst="rect">
            <a:avLst/>
          </a:prstGeom>
          <a:noFill/>
        </p:spPr>
        <p:txBody>
          <a:bodyPr wrap="square" rtlCol="0">
            <a:spAutoFit/>
          </a:bodyPr>
          <a:lstStyle/>
          <a:p>
            <a:pPr algn="ctr"/>
            <a:r>
              <a:rPr lang="en-IN" sz="2800" dirty="0">
                <a:solidFill>
                  <a:schemeClr val="bg1"/>
                </a:solidFill>
              </a:rPr>
              <a:t>Data Cleaning</a:t>
            </a:r>
          </a:p>
        </p:txBody>
      </p:sp>
      <p:sp>
        <p:nvSpPr>
          <p:cNvPr id="23" name="TextBox 22">
            <a:extLst>
              <a:ext uri="{FF2B5EF4-FFF2-40B4-BE49-F238E27FC236}">
                <a16:creationId xmlns:a16="http://schemas.microsoft.com/office/drawing/2014/main" id="{0D5DA6BE-10AF-B6E5-EF6C-82B0AD6FD2A0}"/>
              </a:ext>
            </a:extLst>
          </p:cNvPr>
          <p:cNvSpPr txBox="1"/>
          <p:nvPr/>
        </p:nvSpPr>
        <p:spPr>
          <a:xfrm>
            <a:off x="843987" y="4086277"/>
            <a:ext cx="7903581" cy="1323439"/>
          </a:xfrm>
          <a:prstGeom prst="rect">
            <a:avLst/>
          </a:prstGeom>
          <a:noFill/>
        </p:spPr>
        <p:txBody>
          <a:bodyPr wrap="square" rtlCol="0">
            <a:spAutoFit/>
          </a:bodyPr>
          <a:lstStyle/>
          <a:p>
            <a:r>
              <a:rPr lang="en-US" sz="2000" dirty="0"/>
              <a:t>The Sub-Saharan Africa region leads in total profit, followed by Europe in second place and Asia in third. The Middle East ranks next, with Australia coming after. Central America and North America have the lowest profits, Asia with a notable drop in profits after Europe.</a:t>
            </a:r>
            <a:endParaRPr lang="en-IN" sz="2000" dirty="0"/>
          </a:p>
        </p:txBody>
      </p:sp>
      <p:pic>
        <p:nvPicPr>
          <p:cNvPr id="6" name="Picture 5">
            <a:extLst>
              <a:ext uri="{FF2B5EF4-FFF2-40B4-BE49-F238E27FC236}">
                <a16:creationId xmlns:a16="http://schemas.microsoft.com/office/drawing/2014/main" id="{744308CE-ED57-EBEC-67EC-F4D1D43BE739}"/>
              </a:ext>
            </a:extLst>
          </p:cNvPr>
          <p:cNvPicPr>
            <a:picLocks noChangeAspect="1"/>
          </p:cNvPicPr>
          <p:nvPr/>
        </p:nvPicPr>
        <p:blipFill>
          <a:blip r:embed="rId4">
            <a:extLst>
              <a:ext uri="{28A0092B-C50C-407E-A947-70E740481C1C}">
                <a14:useLocalDpi xmlns:a14="http://schemas.microsoft.com/office/drawing/2010/main" val="0"/>
              </a:ext>
            </a:extLst>
          </a:blip>
          <a:srcRect l="55863" t="3269" r="4968" b="49642"/>
          <a:stretch/>
        </p:blipFill>
        <p:spPr>
          <a:xfrm>
            <a:off x="1156503" y="1023324"/>
            <a:ext cx="4816034" cy="3155137"/>
          </a:xfrm>
          <a:prstGeom prst="rect">
            <a:avLst/>
          </a:prstGeom>
        </p:spPr>
      </p:pic>
    </p:spTree>
    <p:extLst>
      <p:ext uri="{BB962C8B-B14F-4D97-AF65-F5344CB8AC3E}">
        <p14:creationId xmlns:p14="http://schemas.microsoft.com/office/powerpoint/2010/main" val="3579694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194">
        <p159:morph option="byObject"/>
      </p:transition>
    </mc:Choice>
    <mc:Fallback>
      <p:transition spd="slow" advTm="119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3351134922"/>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Insights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99DE579-D009-BC1E-AC4F-147E00462841}"/>
              </a:ext>
            </a:extLst>
          </p:cNvPr>
          <p:cNvSpPr txBox="1"/>
          <p:nvPr/>
        </p:nvSpPr>
        <p:spPr>
          <a:xfrm>
            <a:off x="4933360" y="2459620"/>
            <a:ext cx="1736203" cy="954107"/>
          </a:xfrm>
          <a:prstGeom prst="rect">
            <a:avLst/>
          </a:prstGeom>
          <a:noFill/>
        </p:spPr>
        <p:txBody>
          <a:bodyPr wrap="square" rtlCol="0">
            <a:spAutoFit/>
          </a:bodyPr>
          <a:lstStyle/>
          <a:p>
            <a:pPr algn="ctr"/>
            <a:r>
              <a:rPr lang="en-IN" sz="2800" dirty="0">
                <a:solidFill>
                  <a:schemeClr val="bg1"/>
                </a:solidFill>
              </a:rPr>
              <a:t>Data Analysis</a:t>
            </a:r>
          </a:p>
        </p:txBody>
      </p:sp>
      <p:sp>
        <p:nvSpPr>
          <p:cNvPr id="14" name="TextBox 13">
            <a:extLst>
              <a:ext uri="{FF2B5EF4-FFF2-40B4-BE49-F238E27FC236}">
                <a16:creationId xmlns:a16="http://schemas.microsoft.com/office/drawing/2014/main" id="{0A6179A9-EF7A-7922-B541-3333154F6316}"/>
              </a:ext>
            </a:extLst>
          </p:cNvPr>
          <p:cNvSpPr txBox="1"/>
          <p:nvPr/>
        </p:nvSpPr>
        <p:spPr>
          <a:xfrm>
            <a:off x="1981197" y="4005000"/>
            <a:ext cx="1736203" cy="954107"/>
          </a:xfrm>
          <a:prstGeom prst="rect">
            <a:avLst/>
          </a:prstGeom>
          <a:noFill/>
        </p:spPr>
        <p:txBody>
          <a:bodyPr wrap="square" rtlCol="0">
            <a:spAutoFit/>
          </a:bodyPr>
          <a:lstStyle/>
          <a:p>
            <a:pPr algn="ctr"/>
            <a:r>
              <a:rPr lang="en-IN" sz="2800" dirty="0">
                <a:solidFill>
                  <a:schemeClr val="bg1"/>
                </a:solidFill>
              </a:rPr>
              <a:t>Data Cleaning</a:t>
            </a:r>
          </a:p>
        </p:txBody>
      </p:sp>
      <p:sp>
        <p:nvSpPr>
          <p:cNvPr id="23" name="TextBox 22">
            <a:extLst>
              <a:ext uri="{FF2B5EF4-FFF2-40B4-BE49-F238E27FC236}">
                <a16:creationId xmlns:a16="http://schemas.microsoft.com/office/drawing/2014/main" id="{0D5DA6BE-10AF-B6E5-EF6C-82B0AD6FD2A0}"/>
              </a:ext>
            </a:extLst>
          </p:cNvPr>
          <p:cNvSpPr txBox="1"/>
          <p:nvPr/>
        </p:nvSpPr>
        <p:spPr>
          <a:xfrm>
            <a:off x="89221" y="3546460"/>
            <a:ext cx="3475144" cy="400110"/>
          </a:xfrm>
          <a:prstGeom prst="rect">
            <a:avLst/>
          </a:prstGeom>
          <a:noFill/>
        </p:spPr>
        <p:txBody>
          <a:bodyPr wrap="square" rtlCol="0">
            <a:spAutoFit/>
          </a:bodyPr>
          <a:lstStyle/>
          <a:p>
            <a:endParaRPr lang="en-IN" sz="2000" dirty="0"/>
          </a:p>
        </p:txBody>
      </p:sp>
      <p:pic>
        <p:nvPicPr>
          <p:cNvPr id="4" name="Picture 3">
            <a:extLst>
              <a:ext uri="{FF2B5EF4-FFF2-40B4-BE49-F238E27FC236}">
                <a16:creationId xmlns:a16="http://schemas.microsoft.com/office/drawing/2014/main" id="{0059D253-93AE-8DCD-A5C8-066E282191E5}"/>
              </a:ext>
            </a:extLst>
          </p:cNvPr>
          <p:cNvPicPr>
            <a:picLocks noChangeAspect="1"/>
          </p:cNvPicPr>
          <p:nvPr/>
        </p:nvPicPr>
        <p:blipFill>
          <a:blip r:embed="rId4">
            <a:extLst>
              <a:ext uri="{28A0092B-C50C-407E-A947-70E740481C1C}">
                <a14:useLocalDpi xmlns:a14="http://schemas.microsoft.com/office/drawing/2010/main" val="0"/>
              </a:ext>
            </a:extLst>
          </a:blip>
          <a:srcRect l="2110" t="61809" r="65586" b="7781"/>
          <a:stretch/>
        </p:blipFill>
        <p:spPr>
          <a:xfrm>
            <a:off x="475138" y="1093572"/>
            <a:ext cx="3480734" cy="1829754"/>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023AC59-2123-E5FF-3171-FABB1C5084E3}"/>
                  </a:ext>
                </a:extLst>
              </p14:cNvPr>
              <p14:cNvContentPartPr/>
              <p14:nvPr/>
            </p14:nvContentPartPr>
            <p14:xfrm>
              <a:off x="4028733" y="529615"/>
              <a:ext cx="2964240" cy="723600"/>
            </p14:xfrm>
          </p:contentPart>
        </mc:Choice>
        <mc:Fallback xmlns="">
          <p:pic>
            <p:nvPicPr>
              <p:cNvPr id="8" name="Ink 7">
                <a:extLst>
                  <a:ext uri="{FF2B5EF4-FFF2-40B4-BE49-F238E27FC236}">
                    <a16:creationId xmlns:a16="http://schemas.microsoft.com/office/drawing/2014/main" id="{A023AC59-2123-E5FF-3171-FABB1C5084E3}"/>
                  </a:ext>
                </a:extLst>
              </p:cNvPr>
              <p:cNvPicPr/>
              <p:nvPr/>
            </p:nvPicPr>
            <p:blipFill>
              <a:blip r:embed="rId6"/>
              <a:stretch>
                <a:fillRect/>
              </a:stretch>
            </p:blipFill>
            <p:spPr>
              <a:xfrm>
                <a:off x="3974733" y="421975"/>
                <a:ext cx="3071880" cy="939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75C3DD8A-86A7-8E53-6C64-7F5F3C6ACBD9}"/>
                  </a:ext>
                </a:extLst>
              </p14:cNvPr>
              <p14:cNvContentPartPr/>
              <p14:nvPr/>
            </p14:nvContentPartPr>
            <p14:xfrm>
              <a:off x="5369733" y="948655"/>
              <a:ext cx="471240" cy="380520"/>
            </p14:xfrm>
          </p:contentPart>
        </mc:Choice>
        <mc:Fallback xmlns="">
          <p:pic>
            <p:nvPicPr>
              <p:cNvPr id="15" name="Ink 14">
                <a:extLst>
                  <a:ext uri="{FF2B5EF4-FFF2-40B4-BE49-F238E27FC236}">
                    <a16:creationId xmlns:a16="http://schemas.microsoft.com/office/drawing/2014/main" id="{75C3DD8A-86A7-8E53-6C64-7F5F3C6ACBD9}"/>
                  </a:ext>
                </a:extLst>
              </p:cNvPr>
              <p:cNvPicPr/>
              <p:nvPr/>
            </p:nvPicPr>
            <p:blipFill>
              <a:blip r:embed="rId8"/>
              <a:stretch>
                <a:fillRect/>
              </a:stretch>
            </p:blipFill>
            <p:spPr>
              <a:xfrm>
                <a:off x="5315733" y="841015"/>
                <a:ext cx="57888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539D78AB-1C37-4862-A8EF-6F21A72CB4F9}"/>
                  </a:ext>
                </a:extLst>
              </p14:cNvPr>
              <p14:cNvContentPartPr/>
              <p14:nvPr/>
            </p14:nvContentPartPr>
            <p14:xfrm>
              <a:off x="5216373" y="1013095"/>
              <a:ext cx="1863720" cy="180360"/>
            </p14:xfrm>
          </p:contentPart>
        </mc:Choice>
        <mc:Fallback xmlns="">
          <p:pic>
            <p:nvPicPr>
              <p:cNvPr id="16" name="Ink 15">
                <a:extLst>
                  <a:ext uri="{FF2B5EF4-FFF2-40B4-BE49-F238E27FC236}">
                    <a16:creationId xmlns:a16="http://schemas.microsoft.com/office/drawing/2014/main" id="{539D78AB-1C37-4862-A8EF-6F21A72CB4F9}"/>
                  </a:ext>
                </a:extLst>
              </p:cNvPr>
              <p:cNvPicPr/>
              <p:nvPr/>
            </p:nvPicPr>
            <p:blipFill>
              <a:blip r:embed="rId10"/>
              <a:stretch>
                <a:fillRect/>
              </a:stretch>
            </p:blipFill>
            <p:spPr>
              <a:xfrm>
                <a:off x="5162373" y="905455"/>
                <a:ext cx="19713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27908338-A624-560E-5760-81332DF65874}"/>
                  </a:ext>
                </a:extLst>
              </p14:cNvPr>
              <p14:cNvContentPartPr/>
              <p14:nvPr/>
            </p14:nvContentPartPr>
            <p14:xfrm>
              <a:off x="5370453" y="1099855"/>
              <a:ext cx="299160" cy="56520"/>
            </p14:xfrm>
          </p:contentPart>
        </mc:Choice>
        <mc:Fallback xmlns="">
          <p:pic>
            <p:nvPicPr>
              <p:cNvPr id="17" name="Ink 16">
                <a:extLst>
                  <a:ext uri="{FF2B5EF4-FFF2-40B4-BE49-F238E27FC236}">
                    <a16:creationId xmlns:a16="http://schemas.microsoft.com/office/drawing/2014/main" id="{27908338-A624-560E-5760-81332DF65874}"/>
                  </a:ext>
                </a:extLst>
              </p:cNvPr>
              <p:cNvPicPr/>
              <p:nvPr/>
            </p:nvPicPr>
            <p:blipFill>
              <a:blip r:embed="rId12"/>
              <a:stretch>
                <a:fillRect/>
              </a:stretch>
            </p:blipFill>
            <p:spPr>
              <a:xfrm>
                <a:off x="5316453" y="991855"/>
                <a:ext cx="4068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D134E56A-69BF-F9A1-81D8-1AFAFF8E08DC}"/>
                  </a:ext>
                </a:extLst>
              </p14:cNvPr>
              <p14:cNvContentPartPr/>
              <p14:nvPr/>
            </p14:nvContentPartPr>
            <p14:xfrm>
              <a:off x="4919013" y="1157095"/>
              <a:ext cx="1391040" cy="360"/>
            </p14:xfrm>
          </p:contentPart>
        </mc:Choice>
        <mc:Fallback xmlns="">
          <p:pic>
            <p:nvPicPr>
              <p:cNvPr id="18" name="Ink 17">
                <a:extLst>
                  <a:ext uri="{FF2B5EF4-FFF2-40B4-BE49-F238E27FC236}">
                    <a16:creationId xmlns:a16="http://schemas.microsoft.com/office/drawing/2014/main" id="{D134E56A-69BF-F9A1-81D8-1AFAFF8E08DC}"/>
                  </a:ext>
                </a:extLst>
              </p:cNvPr>
              <p:cNvPicPr/>
              <p:nvPr/>
            </p:nvPicPr>
            <p:blipFill>
              <a:blip r:embed="rId14"/>
              <a:stretch>
                <a:fillRect/>
              </a:stretch>
            </p:blipFill>
            <p:spPr>
              <a:xfrm>
                <a:off x="4865373" y="1049455"/>
                <a:ext cx="149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56B08596-BBBE-E092-2FE6-F6AA2EFEABE7}"/>
                  </a:ext>
                </a:extLst>
              </p14:cNvPr>
              <p14:cNvContentPartPr/>
              <p14:nvPr/>
            </p14:nvContentPartPr>
            <p14:xfrm>
              <a:off x="5219973" y="1157095"/>
              <a:ext cx="1541160" cy="12960"/>
            </p14:xfrm>
          </p:contentPart>
        </mc:Choice>
        <mc:Fallback xmlns="">
          <p:pic>
            <p:nvPicPr>
              <p:cNvPr id="19" name="Ink 18">
                <a:extLst>
                  <a:ext uri="{FF2B5EF4-FFF2-40B4-BE49-F238E27FC236}">
                    <a16:creationId xmlns:a16="http://schemas.microsoft.com/office/drawing/2014/main" id="{56B08596-BBBE-E092-2FE6-F6AA2EFEABE7}"/>
                  </a:ext>
                </a:extLst>
              </p:cNvPr>
              <p:cNvPicPr/>
              <p:nvPr/>
            </p:nvPicPr>
            <p:blipFill>
              <a:blip r:embed="rId16"/>
              <a:stretch>
                <a:fillRect/>
              </a:stretch>
            </p:blipFill>
            <p:spPr>
              <a:xfrm>
                <a:off x="5165973" y="1049455"/>
                <a:ext cx="16488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5339C2B2-A570-9C11-1096-A92B71F42B9B}"/>
                  </a:ext>
                </a:extLst>
              </p14:cNvPr>
              <p14:cNvContentPartPr/>
              <p14:nvPr/>
            </p14:nvContentPartPr>
            <p14:xfrm>
              <a:off x="6393573" y="1215055"/>
              <a:ext cx="7560" cy="5040"/>
            </p14:xfrm>
          </p:contentPart>
        </mc:Choice>
        <mc:Fallback xmlns="">
          <p:pic>
            <p:nvPicPr>
              <p:cNvPr id="20" name="Ink 19">
                <a:extLst>
                  <a:ext uri="{FF2B5EF4-FFF2-40B4-BE49-F238E27FC236}">
                    <a16:creationId xmlns:a16="http://schemas.microsoft.com/office/drawing/2014/main" id="{5339C2B2-A570-9C11-1096-A92B71F42B9B}"/>
                  </a:ext>
                </a:extLst>
              </p:cNvPr>
              <p:cNvPicPr/>
              <p:nvPr/>
            </p:nvPicPr>
            <p:blipFill>
              <a:blip r:embed="rId18"/>
              <a:stretch>
                <a:fillRect/>
              </a:stretch>
            </p:blipFill>
            <p:spPr>
              <a:xfrm>
                <a:off x="6339573" y="1107415"/>
                <a:ext cx="1152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BD9C1E90-EB96-1478-1689-8B0A13DB572A}"/>
                  </a:ext>
                </a:extLst>
              </p14:cNvPr>
              <p14:cNvContentPartPr/>
              <p14:nvPr/>
            </p14:nvContentPartPr>
            <p14:xfrm>
              <a:off x="6863733" y="1238455"/>
              <a:ext cx="5040" cy="360"/>
            </p14:xfrm>
          </p:contentPart>
        </mc:Choice>
        <mc:Fallback xmlns="">
          <p:pic>
            <p:nvPicPr>
              <p:cNvPr id="21" name="Ink 20">
                <a:extLst>
                  <a:ext uri="{FF2B5EF4-FFF2-40B4-BE49-F238E27FC236}">
                    <a16:creationId xmlns:a16="http://schemas.microsoft.com/office/drawing/2014/main" id="{BD9C1E90-EB96-1478-1689-8B0A13DB572A}"/>
                  </a:ext>
                </a:extLst>
              </p:cNvPr>
              <p:cNvPicPr/>
              <p:nvPr/>
            </p:nvPicPr>
            <p:blipFill>
              <a:blip r:embed="rId20"/>
              <a:stretch>
                <a:fillRect/>
              </a:stretch>
            </p:blipFill>
            <p:spPr>
              <a:xfrm>
                <a:off x="6809733" y="1130815"/>
                <a:ext cx="112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67C57794-9D0F-2FDA-268F-4A6076D5A8D7}"/>
                  </a:ext>
                </a:extLst>
              </p14:cNvPr>
              <p14:cNvContentPartPr/>
              <p14:nvPr/>
            </p14:nvContentPartPr>
            <p14:xfrm>
              <a:off x="4862853" y="1170415"/>
              <a:ext cx="2024280" cy="115200"/>
            </p14:xfrm>
          </p:contentPart>
        </mc:Choice>
        <mc:Fallback xmlns="">
          <p:pic>
            <p:nvPicPr>
              <p:cNvPr id="22" name="Ink 21">
                <a:extLst>
                  <a:ext uri="{FF2B5EF4-FFF2-40B4-BE49-F238E27FC236}">
                    <a16:creationId xmlns:a16="http://schemas.microsoft.com/office/drawing/2014/main" id="{67C57794-9D0F-2FDA-268F-4A6076D5A8D7}"/>
                  </a:ext>
                </a:extLst>
              </p:cNvPr>
              <p:cNvPicPr/>
              <p:nvPr/>
            </p:nvPicPr>
            <p:blipFill>
              <a:blip r:embed="rId22"/>
              <a:stretch>
                <a:fillRect/>
              </a:stretch>
            </p:blipFill>
            <p:spPr>
              <a:xfrm>
                <a:off x="4808853" y="1062415"/>
                <a:ext cx="213192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62F1DE33-6B33-1B7F-5739-B1E33C24F958}"/>
                  </a:ext>
                </a:extLst>
              </p14:cNvPr>
              <p14:cNvContentPartPr/>
              <p14:nvPr/>
            </p14:nvContentPartPr>
            <p14:xfrm>
              <a:off x="4745133" y="1074295"/>
              <a:ext cx="2575440" cy="221760"/>
            </p14:xfrm>
          </p:contentPart>
        </mc:Choice>
        <mc:Fallback xmlns="">
          <p:pic>
            <p:nvPicPr>
              <p:cNvPr id="25" name="Ink 24">
                <a:extLst>
                  <a:ext uri="{FF2B5EF4-FFF2-40B4-BE49-F238E27FC236}">
                    <a16:creationId xmlns:a16="http://schemas.microsoft.com/office/drawing/2014/main" id="{62F1DE33-6B33-1B7F-5739-B1E33C24F958}"/>
                  </a:ext>
                </a:extLst>
              </p:cNvPr>
              <p:cNvPicPr/>
              <p:nvPr/>
            </p:nvPicPr>
            <p:blipFill>
              <a:blip r:embed="rId24"/>
              <a:stretch>
                <a:fillRect/>
              </a:stretch>
            </p:blipFill>
            <p:spPr>
              <a:xfrm>
                <a:off x="4682493" y="1011655"/>
                <a:ext cx="27010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5416342A-CE93-74E0-32D0-9ED9F69A3174}"/>
                  </a:ext>
                </a:extLst>
              </p14:cNvPr>
              <p14:cNvContentPartPr/>
              <p14:nvPr/>
            </p14:nvContentPartPr>
            <p14:xfrm>
              <a:off x="287613" y="1329535"/>
              <a:ext cx="743040" cy="105840"/>
            </p14:xfrm>
          </p:contentPart>
        </mc:Choice>
        <mc:Fallback xmlns="">
          <p:pic>
            <p:nvPicPr>
              <p:cNvPr id="28" name="Ink 27">
                <a:extLst>
                  <a:ext uri="{FF2B5EF4-FFF2-40B4-BE49-F238E27FC236}">
                    <a16:creationId xmlns:a16="http://schemas.microsoft.com/office/drawing/2014/main" id="{5416342A-CE93-74E0-32D0-9ED9F69A3174}"/>
                  </a:ext>
                </a:extLst>
              </p:cNvPr>
              <p:cNvPicPr/>
              <p:nvPr/>
            </p:nvPicPr>
            <p:blipFill>
              <a:blip r:embed="rId26"/>
              <a:stretch>
                <a:fillRect/>
              </a:stretch>
            </p:blipFill>
            <p:spPr>
              <a:xfrm>
                <a:off x="224613" y="1266535"/>
                <a:ext cx="868680" cy="231480"/>
              </a:xfrm>
              <a:prstGeom prst="rect">
                <a:avLst/>
              </a:prstGeom>
            </p:spPr>
          </p:pic>
        </mc:Fallback>
      </mc:AlternateContent>
      <p:sp>
        <p:nvSpPr>
          <p:cNvPr id="31" name="TextBox 30">
            <a:extLst>
              <a:ext uri="{FF2B5EF4-FFF2-40B4-BE49-F238E27FC236}">
                <a16:creationId xmlns:a16="http://schemas.microsoft.com/office/drawing/2014/main" id="{82186EFB-6ED1-0AA9-BE5A-5B4078C029B5}"/>
              </a:ext>
            </a:extLst>
          </p:cNvPr>
          <p:cNvSpPr txBox="1"/>
          <p:nvPr/>
        </p:nvSpPr>
        <p:spPr>
          <a:xfrm>
            <a:off x="4745133" y="3466390"/>
            <a:ext cx="4329828" cy="1938992"/>
          </a:xfrm>
          <a:prstGeom prst="rect">
            <a:avLst/>
          </a:prstGeom>
          <a:noFill/>
        </p:spPr>
        <p:txBody>
          <a:bodyPr wrap="square" rtlCol="0">
            <a:spAutoFit/>
          </a:bodyPr>
          <a:lstStyle/>
          <a:p>
            <a:r>
              <a:rPr lang="en-US" sz="2000" dirty="0"/>
              <a:t>The top 5 items by units sold are as follows: Cosmetics lead with 27%, Clothes are second at 23%, Fruits hold a market share of 16.63%, Personal Care comes next at 16.2%, and Office Supplies follow with 15.62%</a:t>
            </a:r>
            <a:endParaRPr lang="en-IN" sz="2000" dirty="0"/>
          </a:p>
        </p:txBody>
      </p:sp>
      <p:pic>
        <p:nvPicPr>
          <p:cNvPr id="34" name="Picture 33">
            <a:extLst>
              <a:ext uri="{FF2B5EF4-FFF2-40B4-BE49-F238E27FC236}">
                <a16:creationId xmlns:a16="http://schemas.microsoft.com/office/drawing/2014/main" id="{DCD03468-E7D1-C835-EFEE-FF13B0FA1D45}"/>
              </a:ext>
            </a:extLst>
          </p:cNvPr>
          <p:cNvPicPr>
            <a:picLocks noChangeAspect="1"/>
          </p:cNvPicPr>
          <p:nvPr/>
        </p:nvPicPr>
        <p:blipFill>
          <a:blip r:embed="rId27"/>
          <a:stretch>
            <a:fillRect/>
          </a:stretch>
        </p:blipFill>
        <p:spPr>
          <a:xfrm>
            <a:off x="4504649" y="954391"/>
            <a:ext cx="4329828" cy="2417845"/>
          </a:xfrm>
          <a:prstGeom prst="rect">
            <a:avLst/>
          </a:prstGeom>
        </p:spPr>
      </p:pic>
      <p:sp>
        <p:nvSpPr>
          <p:cNvPr id="39" name="Rectangle 5">
            <a:extLst>
              <a:ext uri="{FF2B5EF4-FFF2-40B4-BE49-F238E27FC236}">
                <a16:creationId xmlns:a16="http://schemas.microsoft.com/office/drawing/2014/main" id="{D23AE2AC-1123-7ED9-13A4-1A43F4EC2069}"/>
              </a:ext>
            </a:extLst>
          </p:cNvPr>
          <p:cNvSpPr>
            <a:spLocks noChangeArrowheads="1"/>
          </p:cNvSpPr>
          <p:nvPr/>
        </p:nvSpPr>
        <p:spPr bwMode="auto">
          <a:xfrm>
            <a:off x="471840" y="3369047"/>
            <a:ext cx="31561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"High" is the most common order priority, associated with the highest number of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919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36">
        <p159:morph option="byObject"/>
      </p:transition>
    </mc:Choice>
    <mc:Fallback>
      <p:transition spd="slow" advTm="163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3903769914"/>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Summary</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r>
                        <a:rPr lang="en-US" sz="2000" kern="1200" dirty="0">
                          <a:solidFill>
                            <a:schemeClr val="dk1"/>
                          </a:solidFill>
                          <a:latin typeface="+mn-lt"/>
                          <a:ea typeface="+mn-ea"/>
                          <a:cs typeface="+mn-cs"/>
                        </a:rPr>
                        <a:t>Sales increased in starting of year and ending of a year, and in 2010 year, the increase in sales and then decrease and increase in 2015 and 2017. 2012 was the best performing year in terms of profits.</a:t>
                      </a:r>
                    </a:p>
                    <a:p>
                      <a:pPr marL="0" indent="0">
                        <a:buFont typeface="Arial" panose="020B0604020202020204" pitchFamily="34" charset="0"/>
                        <a:buNone/>
                      </a:pPr>
                      <a:endParaRPr lang="en-US" sz="2000" kern="1200" dirty="0">
                        <a:solidFill>
                          <a:schemeClr val="dk1"/>
                        </a:solidFill>
                        <a:latin typeface="+mn-lt"/>
                        <a:ea typeface="+mn-ea"/>
                        <a:cs typeface="+mn-cs"/>
                      </a:endParaRPr>
                    </a:p>
                    <a:p>
                      <a:pPr marL="0" indent="0">
                        <a:buFont typeface="Arial" panose="020B0604020202020204" pitchFamily="34" charset="0"/>
                        <a:buNone/>
                      </a:pPr>
                      <a:r>
                        <a:rPr lang="en-US" sz="2000" kern="1200" dirty="0">
                          <a:solidFill>
                            <a:schemeClr val="dk1"/>
                          </a:solidFill>
                          <a:latin typeface="+mn-lt"/>
                          <a:ea typeface="+mn-ea"/>
                          <a:cs typeface="+mn-cs"/>
                        </a:rPr>
                        <a:t>The order priority of “High” sales is more than other orders. We can observe that “cosmetics” and “clothes” are more purchased than the other items.</a:t>
                      </a:r>
                    </a:p>
                    <a:p>
                      <a:pPr marL="0" indent="0">
                        <a:buFont typeface="Arial" panose="020B0604020202020204" pitchFamily="34" charset="0"/>
                        <a:buNone/>
                      </a:pPr>
                      <a:r>
                        <a:rPr lang="en-US" sz="2000" kern="1200" dirty="0">
                          <a:solidFill>
                            <a:schemeClr val="dk1"/>
                          </a:solidFill>
                          <a:latin typeface="+mn-lt"/>
                          <a:ea typeface="+mn-ea"/>
                          <a:cs typeface="+mn-cs"/>
                        </a:rPr>
                        <a:t>Beverages are the third most purchased item. Also Meat, Snacks and Vegetables are least purchased item.</a:t>
                      </a:r>
                    </a:p>
                    <a:p>
                      <a:pPr marL="0" indent="0">
                        <a:buFont typeface="Arial" panose="020B0604020202020204" pitchFamily="34" charset="0"/>
                        <a:buNone/>
                      </a:pPr>
                      <a:endParaRPr lang="en-IN" sz="2000" kern="1200" dirty="0">
                        <a:solidFill>
                          <a:schemeClr val="dk1"/>
                        </a:solidFill>
                        <a:latin typeface="+mn-lt"/>
                        <a:ea typeface="+mn-ea"/>
                        <a:cs typeface="+mn-cs"/>
                      </a:endParaRPr>
                    </a:p>
                    <a:p>
                      <a:pPr marL="0" indent="0">
                        <a:buFont typeface="Arial" panose="020B0604020202020204" pitchFamily="34" charset="0"/>
                        <a:buNone/>
                      </a:pPr>
                      <a:r>
                        <a:rPr lang="en-IN" sz="2000" kern="1200" dirty="0">
                          <a:solidFill>
                            <a:schemeClr val="dk1"/>
                          </a:solidFill>
                          <a:latin typeface="+mn-lt"/>
                          <a:ea typeface="+mn-ea"/>
                          <a:cs typeface="+mn-cs"/>
                        </a:rPr>
                        <a:t>Sub Saharan and Europe’s total profits are significantly higher, there is a do</a:t>
                      </a:r>
                      <a:r>
                        <a:rPr lang="en-US" sz="2000" kern="1200" dirty="0" err="1">
                          <a:solidFill>
                            <a:schemeClr val="dk1"/>
                          </a:solidFill>
                          <a:latin typeface="+mn-lt"/>
                          <a:ea typeface="+mn-ea"/>
                          <a:cs typeface="+mn-cs"/>
                        </a:rPr>
                        <a:t>wnfall</a:t>
                      </a:r>
                      <a:r>
                        <a:rPr lang="en-US" sz="2000" kern="1200" dirty="0">
                          <a:solidFill>
                            <a:schemeClr val="dk1"/>
                          </a:solidFill>
                          <a:latin typeface="+mn-lt"/>
                          <a:ea typeface="+mn-ea"/>
                          <a:cs typeface="+mn-cs"/>
                        </a:rPr>
                        <a:t> at Asia, this means that most of our customers are from the Sub Saharan and Europe’s market. North American performed bad in terms of total profits.</a:t>
                      </a: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0D5DA6BE-10AF-B6E5-EF6C-82B0AD6FD2A0}"/>
              </a:ext>
            </a:extLst>
          </p:cNvPr>
          <p:cNvSpPr txBox="1"/>
          <p:nvPr/>
        </p:nvSpPr>
        <p:spPr>
          <a:xfrm>
            <a:off x="89221" y="3546460"/>
            <a:ext cx="3475144" cy="400110"/>
          </a:xfrm>
          <a:prstGeom prst="rect">
            <a:avLst/>
          </a:prstGeom>
          <a:noFill/>
        </p:spPr>
        <p:txBody>
          <a:bodyPr wrap="square" rtlCol="0">
            <a:spAutoFit/>
          </a:bodyPr>
          <a:lstStyle/>
          <a:p>
            <a:endParaRPr lang="en-IN" sz="2000" dirty="0"/>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023AC59-2123-E5FF-3171-FABB1C5084E3}"/>
                  </a:ext>
                </a:extLst>
              </p14:cNvPr>
              <p14:cNvContentPartPr/>
              <p14:nvPr/>
            </p14:nvContentPartPr>
            <p14:xfrm>
              <a:off x="4028733" y="529615"/>
              <a:ext cx="2964240" cy="723600"/>
            </p14:xfrm>
          </p:contentPart>
        </mc:Choice>
        <mc:Fallback xmlns="">
          <p:pic>
            <p:nvPicPr>
              <p:cNvPr id="8" name="Ink 7">
                <a:extLst>
                  <a:ext uri="{FF2B5EF4-FFF2-40B4-BE49-F238E27FC236}">
                    <a16:creationId xmlns:a16="http://schemas.microsoft.com/office/drawing/2014/main" id="{A023AC59-2123-E5FF-3171-FABB1C5084E3}"/>
                  </a:ext>
                </a:extLst>
              </p:cNvPr>
              <p:cNvPicPr/>
              <p:nvPr/>
            </p:nvPicPr>
            <p:blipFill>
              <a:blip r:embed="rId5"/>
              <a:stretch>
                <a:fillRect/>
              </a:stretch>
            </p:blipFill>
            <p:spPr>
              <a:xfrm>
                <a:off x="3974733" y="421561"/>
                <a:ext cx="3071880" cy="93934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75C3DD8A-86A7-8E53-6C64-7F5F3C6ACBD9}"/>
                  </a:ext>
                </a:extLst>
              </p14:cNvPr>
              <p14:cNvContentPartPr/>
              <p14:nvPr/>
            </p14:nvContentPartPr>
            <p14:xfrm>
              <a:off x="5369733" y="948655"/>
              <a:ext cx="471240" cy="380520"/>
            </p14:xfrm>
          </p:contentPart>
        </mc:Choice>
        <mc:Fallback xmlns="">
          <p:pic>
            <p:nvPicPr>
              <p:cNvPr id="15" name="Ink 14">
                <a:extLst>
                  <a:ext uri="{FF2B5EF4-FFF2-40B4-BE49-F238E27FC236}">
                    <a16:creationId xmlns:a16="http://schemas.microsoft.com/office/drawing/2014/main" id="{75C3DD8A-86A7-8E53-6C64-7F5F3C6ACBD9}"/>
                  </a:ext>
                </a:extLst>
              </p:cNvPr>
              <p:cNvPicPr/>
              <p:nvPr/>
            </p:nvPicPr>
            <p:blipFill>
              <a:blip r:embed="rId7"/>
              <a:stretch>
                <a:fillRect/>
              </a:stretch>
            </p:blipFill>
            <p:spPr>
              <a:xfrm>
                <a:off x="5315774" y="840655"/>
                <a:ext cx="578798"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539D78AB-1C37-4862-A8EF-6F21A72CB4F9}"/>
                  </a:ext>
                </a:extLst>
              </p14:cNvPr>
              <p14:cNvContentPartPr/>
              <p14:nvPr/>
            </p14:nvContentPartPr>
            <p14:xfrm>
              <a:off x="5216373" y="1013095"/>
              <a:ext cx="1863720" cy="180360"/>
            </p14:xfrm>
          </p:contentPart>
        </mc:Choice>
        <mc:Fallback xmlns="">
          <p:pic>
            <p:nvPicPr>
              <p:cNvPr id="16" name="Ink 15">
                <a:extLst>
                  <a:ext uri="{FF2B5EF4-FFF2-40B4-BE49-F238E27FC236}">
                    <a16:creationId xmlns:a16="http://schemas.microsoft.com/office/drawing/2014/main" id="{539D78AB-1C37-4862-A8EF-6F21A72CB4F9}"/>
                  </a:ext>
                </a:extLst>
              </p:cNvPr>
              <p:cNvPicPr/>
              <p:nvPr/>
            </p:nvPicPr>
            <p:blipFill>
              <a:blip r:embed="rId9"/>
              <a:stretch>
                <a:fillRect/>
              </a:stretch>
            </p:blipFill>
            <p:spPr>
              <a:xfrm>
                <a:off x="5162373" y="904879"/>
                <a:ext cx="1971360" cy="39643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27908338-A624-560E-5760-81332DF65874}"/>
                  </a:ext>
                </a:extLst>
              </p14:cNvPr>
              <p14:cNvContentPartPr/>
              <p14:nvPr/>
            </p14:nvContentPartPr>
            <p14:xfrm>
              <a:off x="5370453" y="1099855"/>
              <a:ext cx="299160" cy="56520"/>
            </p14:xfrm>
          </p:contentPart>
        </mc:Choice>
        <mc:Fallback xmlns="">
          <p:pic>
            <p:nvPicPr>
              <p:cNvPr id="17" name="Ink 16">
                <a:extLst>
                  <a:ext uri="{FF2B5EF4-FFF2-40B4-BE49-F238E27FC236}">
                    <a16:creationId xmlns:a16="http://schemas.microsoft.com/office/drawing/2014/main" id="{27908338-A624-560E-5760-81332DF65874}"/>
                  </a:ext>
                </a:extLst>
              </p:cNvPr>
              <p:cNvPicPr/>
              <p:nvPr/>
            </p:nvPicPr>
            <p:blipFill>
              <a:blip r:embed="rId11"/>
              <a:stretch>
                <a:fillRect/>
              </a:stretch>
            </p:blipFill>
            <p:spPr>
              <a:xfrm>
                <a:off x="5316453" y="992539"/>
                <a:ext cx="406800" cy="27079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134E56A-69BF-F9A1-81D8-1AFAFF8E08DC}"/>
                  </a:ext>
                </a:extLst>
              </p14:cNvPr>
              <p14:cNvContentPartPr/>
              <p14:nvPr/>
            </p14:nvContentPartPr>
            <p14:xfrm>
              <a:off x="4919013" y="1157095"/>
              <a:ext cx="1391040" cy="360"/>
            </p14:xfrm>
          </p:contentPart>
        </mc:Choice>
        <mc:Fallback xmlns="">
          <p:pic>
            <p:nvPicPr>
              <p:cNvPr id="18" name="Ink 17">
                <a:extLst>
                  <a:ext uri="{FF2B5EF4-FFF2-40B4-BE49-F238E27FC236}">
                    <a16:creationId xmlns:a16="http://schemas.microsoft.com/office/drawing/2014/main" id="{D134E56A-69BF-F9A1-81D8-1AFAFF8E08DC}"/>
                  </a:ext>
                </a:extLst>
              </p:cNvPr>
              <p:cNvPicPr/>
              <p:nvPr/>
            </p:nvPicPr>
            <p:blipFill>
              <a:blip r:embed="rId13"/>
              <a:stretch>
                <a:fillRect/>
              </a:stretch>
            </p:blipFill>
            <p:spPr>
              <a:xfrm>
                <a:off x="4865013" y="1049095"/>
                <a:ext cx="149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56B08596-BBBE-E092-2FE6-F6AA2EFEABE7}"/>
                  </a:ext>
                </a:extLst>
              </p14:cNvPr>
              <p14:cNvContentPartPr/>
              <p14:nvPr/>
            </p14:nvContentPartPr>
            <p14:xfrm>
              <a:off x="5219973" y="1157095"/>
              <a:ext cx="1541160" cy="12960"/>
            </p14:xfrm>
          </p:contentPart>
        </mc:Choice>
        <mc:Fallback xmlns="">
          <p:pic>
            <p:nvPicPr>
              <p:cNvPr id="19" name="Ink 18">
                <a:extLst>
                  <a:ext uri="{FF2B5EF4-FFF2-40B4-BE49-F238E27FC236}">
                    <a16:creationId xmlns:a16="http://schemas.microsoft.com/office/drawing/2014/main" id="{56B08596-BBBE-E092-2FE6-F6AA2EFEABE7}"/>
                  </a:ext>
                </a:extLst>
              </p:cNvPr>
              <p:cNvPicPr/>
              <p:nvPr/>
            </p:nvPicPr>
            <p:blipFill>
              <a:blip r:embed="rId15"/>
              <a:stretch>
                <a:fillRect/>
              </a:stretch>
            </p:blipFill>
            <p:spPr>
              <a:xfrm>
                <a:off x="5165973" y="1046009"/>
                <a:ext cx="1648800" cy="23476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5339C2B2-A570-9C11-1096-A92B71F42B9B}"/>
                  </a:ext>
                </a:extLst>
              </p14:cNvPr>
              <p14:cNvContentPartPr/>
              <p14:nvPr/>
            </p14:nvContentPartPr>
            <p14:xfrm>
              <a:off x="6393573" y="1215055"/>
              <a:ext cx="7560" cy="5040"/>
            </p14:xfrm>
          </p:contentPart>
        </mc:Choice>
        <mc:Fallback xmlns="">
          <p:pic>
            <p:nvPicPr>
              <p:cNvPr id="20" name="Ink 19">
                <a:extLst>
                  <a:ext uri="{FF2B5EF4-FFF2-40B4-BE49-F238E27FC236}">
                    <a16:creationId xmlns:a16="http://schemas.microsoft.com/office/drawing/2014/main" id="{5339C2B2-A570-9C11-1096-A92B71F42B9B}"/>
                  </a:ext>
                </a:extLst>
              </p:cNvPr>
              <p:cNvPicPr/>
              <p:nvPr/>
            </p:nvPicPr>
            <p:blipFill>
              <a:blip r:embed="rId17"/>
              <a:stretch>
                <a:fillRect/>
              </a:stretch>
            </p:blipFill>
            <p:spPr>
              <a:xfrm>
                <a:off x="6339573" y="1098747"/>
                <a:ext cx="115200" cy="23726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D9C1E90-EB96-1478-1689-8B0A13DB572A}"/>
                  </a:ext>
                </a:extLst>
              </p14:cNvPr>
              <p14:cNvContentPartPr/>
              <p14:nvPr/>
            </p14:nvContentPartPr>
            <p14:xfrm>
              <a:off x="6863733" y="1238455"/>
              <a:ext cx="5040" cy="360"/>
            </p14:xfrm>
          </p:contentPart>
        </mc:Choice>
        <mc:Fallback xmlns="">
          <p:pic>
            <p:nvPicPr>
              <p:cNvPr id="21" name="Ink 20">
                <a:extLst>
                  <a:ext uri="{FF2B5EF4-FFF2-40B4-BE49-F238E27FC236}">
                    <a16:creationId xmlns:a16="http://schemas.microsoft.com/office/drawing/2014/main" id="{BD9C1E90-EB96-1478-1689-8B0A13DB572A}"/>
                  </a:ext>
                </a:extLst>
              </p:cNvPr>
              <p:cNvPicPr/>
              <p:nvPr/>
            </p:nvPicPr>
            <p:blipFill>
              <a:blip r:embed="rId19"/>
              <a:stretch>
                <a:fillRect/>
              </a:stretch>
            </p:blipFill>
            <p:spPr>
              <a:xfrm>
                <a:off x="6809733" y="1130455"/>
                <a:ext cx="112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67C57794-9D0F-2FDA-268F-4A6076D5A8D7}"/>
                  </a:ext>
                </a:extLst>
              </p14:cNvPr>
              <p14:cNvContentPartPr/>
              <p14:nvPr/>
            </p14:nvContentPartPr>
            <p14:xfrm>
              <a:off x="4862853" y="1170415"/>
              <a:ext cx="2024280" cy="115200"/>
            </p14:xfrm>
          </p:contentPart>
        </mc:Choice>
        <mc:Fallback xmlns="">
          <p:pic>
            <p:nvPicPr>
              <p:cNvPr id="22" name="Ink 21">
                <a:extLst>
                  <a:ext uri="{FF2B5EF4-FFF2-40B4-BE49-F238E27FC236}">
                    <a16:creationId xmlns:a16="http://schemas.microsoft.com/office/drawing/2014/main" id="{67C57794-9D0F-2FDA-268F-4A6076D5A8D7}"/>
                  </a:ext>
                </a:extLst>
              </p:cNvPr>
              <p:cNvPicPr/>
              <p:nvPr/>
            </p:nvPicPr>
            <p:blipFill>
              <a:blip r:embed="rId21"/>
              <a:stretch>
                <a:fillRect/>
              </a:stretch>
            </p:blipFill>
            <p:spPr>
              <a:xfrm>
                <a:off x="4808853" y="1062751"/>
                <a:ext cx="2131920" cy="330168"/>
              </a:xfrm>
              <a:prstGeom prst="rect">
                <a:avLst/>
              </a:prstGeom>
            </p:spPr>
          </p:pic>
        </mc:Fallback>
      </mc:AlternateContent>
    </p:spTree>
    <p:extLst>
      <p:ext uri="{BB962C8B-B14F-4D97-AF65-F5344CB8AC3E}">
        <p14:creationId xmlns:p14="http://schemas.microsoft.com/office/powerpoint/2010/main" val="2280930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232">
        <p159:morph option="byObject"/>
      </p:transition>
    </mc:Choice>
    <mc:Fallback>
      <p:transition spd="slow" advTm="323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1561618573"/>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chemeClr val="tx1"/>
                          </a:solidFill>
                          <a:latin typeface="+mn-lt"/>
                        </a:rPr>
                        <a:t>Table of </a:t>
                      </a:r>
                      <a:r>
                        <a:rPr lang="en-IN" sz="4400" dirty="0">
                          <a:solidFill>
                            <a:srgbClr val="FF9900"/>
                          </a:solidFill>
                          <a:latin typeface="+mn-lt"/>
                        </a:rPr>
                        <a:t>Contents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dirty="0"/>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3">
                  <a:txBody>
                    <a:bodyPr/>
                    <a:lstStyle/>
                    <a:p>
                      <a:pPr marL="342900" indent="-342900" algn="l">
                        <a:buFont typeface="Arial" panose="020B0604020202020204" pitchFamily="34" charset="0"/>
                        <a:buChar char="•"/>
                      </a:pPr>
                      <a:r>
                        <a:rPr lang="en-IN" sz="2000" dirty="0"/>
                        <a:t>What is </a:t>
                      </a:r>
                      <a:r>
                        <a:rPr lang="en-IN" sz="2000" dirty="0">
                          <a:solidFill>
                            <a:srgbClr val="FF9900"/>
                          </a:solidFill>
                        </a:rPr>
                        <a:t>Amazon</a:t>
                      </a:r>
                      <a:r>
                        <a:rPr lang="en-IN" sz="2000" dirty="0"/>
                        <a:t>?</a:t>
                      </a:r>
                    </a:p>
                    <a:p>
                      <a:pPr marL="342900" indent="-342900" algn="l">
                        <a:buFont typeface="Arial" panose="020B0604020202020204" pitchFamily="34" charset="0"/>
                        <a:buChar char="•"/>
                      </a:pPr>
                      <a:r>
                        <a:rPr lang="en-IN" sz="2000" dirty="0"/>
                        <a:t>Problem Statement</a:t>
                      </a:r>
                    </a:p>
                    <a:p>
                      <a:pPr marL="342900" indent="-342900" algn="l">
                        <a:buFont typeface="Arial" panose="020B0604020202020204" pitchFamily="34" charset="0"/>
                        <a:buChar char="•"/>
                      </a:pPr>
                      <a:r>
                        <a:rPr lang="en-IN" sz="2000" dirty="0"/>
                        <a:t>Process</a:t>
                      </a:r>
                    </a:p>
                    <a:p>
                      <a:pPr marL="342900" indent="-342900" algn="l">
                        <a:buFont typeface="Arial" panose="020B0604020202020204" pitchFamily="34" charset="0"/>
                        <a:buChar char="•"/>
                      </a:pPr>
                      <a:r>
                        <a:rPr lang="en-IN" sz="2000" dirty="0"/>
                        <a:t>Dashboard</a:t>
                      </a:r>
                    </a:p>
                    <a:p>
                      <a:pPr marL="342900" indent="-342900" algn="l">
                        <a:buFont typeface="Arial" panose="020B0604020202020204" pitchFamily="34" charset="0"/>
                        <a:buChar char="•"/>
                      </a:pPr>
                      <a:r>
                        <a:rPr lang="en-IN" sz="2000" dirty="0"/>
                        <a:t>Insights</a:t>
                      </a:r>
                    </a:p>
                    <a:p>
                      <a:pPr marL="342900" indent="-342900" algn="l">
                        <a:buFont typeface="Arial" panose="020B0604020202020204" pitchFamily="34" charset="0"/>
                        <a:buChar char="•"/>
                      </a:pPr>
                      <a:r>
                        <a:rPr lang="en-IN" sz="2000" dirty="0"/>
                        <a:t>Summary</a:t>
                      </a:r>
                    </a:p>
                    <a:p>
                      <a:pPr marL="342900" indent="-342900" algn="l">
                        <a:buFont typeface="Arial" panose="020B0604020202020204" pitchFamily="34" charset="0"/>
                        <a:buChar char="•"/>
                      </a:pPr>
                      <a:endParaRPr lang="en-IN"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3"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3"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2324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16">
        <p159:morph option="byObject"/>
      </p:transition>
    </mc:Choice>
    <mc:Fallback>
      <p:transition spd="slow" advTm="401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1608480441"/>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chemeClr val="tx1"/>
                          </a:solidFill>
                          <a:latin typeface="+mn-lt"/>
                        </a:rPr>
                        <a:t>What is Amazon?</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3">
                  <a:txBody>
                    <a:bodyPr/>
                    <a:lstStyle/>
                    <a:p>
                      <a:pPr marL="0" indent="0">
                        <a:buFont typeface="Arial" panose="020B0604020202020204" pitchFamily="34" charset="0"/>
                        <a:buNone/>
                      </a:pPr>
                      <a:r>
                        <a:rPr lang="en-IN" sz="2000" dirty="0">
                          <a:solidFill>
                            <a:srgbClr val="FF9900"/>
                          </a:solidFill>
                        </a:rPr>
                        <a:t>Amazon.com </a:t>
                      </a:r>
                      <a:r>
                        <a:rPr lang="en-IN" sz="2000" dirty="0"/>
                        <a:t>is an E-Commerce platform that sells various product lines, including media (books, movies, music, and soft</a:t>
                      </a:r>
                      <a:r>
                        <a:rPr lang="en-IN" sz="2000" kern="1200" dirty="0">
                          <a:solidFill>
                            <a:schemeClr val="dk1"/>
                          </a:solidFill>
                          <a:effectLst/>
                          <a:latin typeface="+mn-lt"/>
                          <a:ea typeface="+mn-ea"/>
                          <a:cs typeface="+mn-cs"/>
                        </a:rPr>
                        <a:t>ware), apparel, baby products, consumer electronics, and beauty products.</a:t>
                      </a:r>
                    </a:p>
                    <a:p>
                      <a:pPr marL="0" indent="0">
                        <a:buFont typeface="Arial" panose="020B0604020202020204" pitchFamily="34" charset="0"/>
                        <a:buNone/>
                      </a:pPr>
                      <a:endParaRPr lang="en-IN" sz="2000" kern="1200" dirty="0">
                        <a:solidFill>
                          <a:schemeClr val="dk1"/>
                        </a:solidFill>
                        <a:effectLst/>
                        <a:latin typeface="+mn-lt"/>
                        <a:ea typeface="+mn-ea"/>
                        <a:cs typeface="+mn-cs"/>
                      </a:endParaRPr>
                    </a:p>
                    <a:p>
                      <a:pPr marL="0" indent="0">
                        <a:buFont typeface="Arial" panose="020B0604020202020204" pitchFamily="34" charset="0"/>
                        <a:buNone/>
                      </a:pPr>
                      <a:r>
                        <a:rPr lang="en-IN" sz="2000" kern="1200" dirty="0">
                          <a:solidFill>
                            <a:srgbClr val="FF9900"/>
                          </a:solidFill>
                          <a:effectLst/>
                          <a:latin typeface="+mn-lt"/>
                          <a:ea typeface="+mn-ea"/>
                          <a:cs typeface="+mn-cs"/>
                        </a:rPr>
                        <a:t>Amazon.com </a:t>
                      </a:r>
                      <a:r>
                        <a:rPr lang="en-IN" sz="2000" kern="1200" dirty="0">
                          <a:solidFill>
                            <a:schemeClr val="dk1"/>
                          </a:solidFill>
                          <a:effectLst/>
                          <a:latin typeface="+mn-lt"/>
                          <a:ea typeface="+mn-ea"/>
                          <a:cs typeface="+mn-cs"/>
                        </a:rPr>
                        <a:t>had approximately 2.5 billion+ combined visits. </a:t>
                      </a:r>
                      <a:r>
                        <a:rPr lang="en-IN" sz="2000" kern="1200" dirty="0">
                          <a:solidFill>
                            <a:schemeClr val="dk1"/>
                          </a:solidFill>
                          <a:latin typeface="+mn-lt"/>
                          <a:ea typeface="+mn-ea"/>
                          <a:cs typeface="+mn-cs"/>
                        </a:rPr>
                        <a:t>Net sales down from $520+ billion in 2023 compared with $510+ in 2022.</a:t>
                      </a:r>
                    </a:p>
                    <a:p>
                      <a:pPr marL="0" indent="0">
                        <a:buFont typeface="Arial" panose="020B0604020202020204" pitchFamily="34" charset="0"/>
                        <a:buNone/>
                      </a:pPr>
                      <a:endParaRPr lang="en-IN" sz="2000" kern="1200" dirty="0">
                        <a:solidFill>
                          <a:schemeClr val="dk1"/>
                        </a:solidFill>
                        <a:latin typeface="+mn-lt"/>
                        <a:ea typeface="+mn-ea"/>
                        <a:cs typeface="+mn-cs"/>
                      </a:endParaRPr>
                    </a:p>
                    <a:p>
                      <a:pPr marL="0" indent="0">
                        <a:buFont typeface="Arial" panose="020B0604020202020204" pitchFamily="34" charset="0"/>
                        <a:buNone/>
                      </a:pPr>
                      <a:r>
                        <a:rPr lang="en-IN" sz="2000" kern="1200" dirty="0">
                          <a:solidFill>
                            <a:schemeClr val="dk1"/>
                          </a:solidFill>
                          <a:latin typeface="+mn-lt"/>
                          <a:ea typeface="+mn-ea"/>
                          <a:cs typeface="+mn-cs"/>
                        </a:rPr>
                        <a:t>It operates over globe, with numerous retail websites. Services like </a:t>
                      </a:r>
                      <a:r>
                        <a:rPr lang="en-IN" sz="2000" kern="1200" dirty="0">
                          <a:solidFill>
                            <a:srgbClr val="FF9900"/>
                          </a:solidFill>
                          <a:latin typeface="+mn-lt"/>
                          <a:ea typeface="+mn-ea"/>
                          <a:cs typeface="+mn-cs"/>
                        </a:rPr>
                        <a:t>Amazon Prime </a:t>
                      </a:r>
                      <a:r>
                        <a:rPr lang="en-IN" sz="2000" kern="1200" dirty="0">
                          <a:solidFill>
                            <a:schemeClr val="dk1"/>
                          </a:solidFill>
                          <a:latin typeface="+mn-lt"/>
                          <a:ea typeface="+mn-ea"/>
                          <a:cs typeface="+mn-cs"/>
                        </a:rPr>
                        <a:t>providing fast shipping with streaming content and other membership benefits</a:t>
                      </a:r>
                      <a:r>
                        <a:rPr lang="en-IN" sz="1800" kern="1200" dirty="0">
                          <a:solidFill>
                            <a:schemeClr val="dk1"/>
                          </a:solidFill>
                          <a:effectLst/>
                          <a:latin typeface="+mn-lt"/>
                          <a:ea typeface="+mn-ea"/>
                          <a:cs typeface="+mn-cs"/>
                        </a:rPr>
                        <a:t>.</a:t>
                      </a:r>
                      <a:endParaRPr lang="en-IN"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3"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3"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1045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616">
        <p159:morph option="byObject"/>
      </p:transition>
    </mc:Choice>
    <mc:Fallback>
      <p:transition spd="slow" advTm="261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2516714112"/>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a:solidFill>
                            <a:srgbClr val="FF9900"/>
                          </a:solidFill>
                          <a:latin typeface="+mn-lt"/>
                        </a:rPr>
                        <a:t>Problem Statement</a:t>
                      </a:r>
                      <a:endParaRPr lang="en-IN" sz="4400" dirty="0">
                        <a:solidFill>
                          <a:srgbClr val="FF9900"/>
                        </a:solidFill>
                        <a:latin typeface="+mn-lt"/>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r>
                        <a:rPr lang="en-US" sz="2000" dirty="0"/>
                        <a:t>Sales management has become more important because of growing competition and the need to find better ways to distribute products, reduce costs, and boost profits.</a:t>
                      </a:r>
                    </a:p>
                    <a:p>
                      <a:pPr marL="0" indent="0">
                        <a:buFont typeface="Arial" panose="020B0604020202020204" pitchFamily="34" charset="0"/>
                        <a:buNone/>
                      </a:pPr>
                      <a:endParaRPr lang="en-IN" sz="2000" dirty="0"/>
                    </a:p>
                    <a:p>
                      <a:pPr marL="0" indent="0">
                        <a:buFont typeface="Arial" panose="020B0604020202020204" pitchFamily="34" charset="0"/>
                        <a:buNone/>
                      </a:pPr>
                      <a:r>
                        <a:rPr lang="en-US" sz="2000" dirty="0"/>
                        <a:t>Analyzing </a:t>
                      </a:r>
                      <a:r>
                        <a:rPr lang="en-US" sz="2000" dirty="0">
                          <a:solidFill>
                            <a:srgbClr val="FF9900"/>
                          </a:solidFill>
                        </a:rPr>
                        <a:t>Amazon</a:t>
                      </a:r>
                      <a:r>
                        <a:rPr lang="en-US" sz="2000" dirty="0"/>
                        <a:t>’s extensive sales data can be challenging, but it's crucial for refining sales strategies, improving customer satisfaction, and boosting profitability. By effectively interpreting this data, businesses can make informed decisions that lead to better outcomes and long-term success.</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The </a:t>
                      </a:r>
                      <a:r>
                        <a:rPr lang="en-US" sz="2000" dirty="0">
                          <a:solidFill>
                            <a:srgbClr val="FF9900"/>
                          </a:solidFill>
                        </a:rPr>
                        <a:t>Amazon Sales Analysis</a:t>
                      </a:r>
                      <a:r>
                        <a:rPr lang="en-US" sz="2000" dirty="0"/>
                        <a:t> Project addresses this by utilizing Python for Data Visualization </a:t>
                      </a:r>
                      <a:r>
                        <a:rPr lang="en-US" sz="2000" kern="1200" dirty="0">
                          <a:solidFill>
                            <a:schemeClr val="dk1"/>
                          </a:solidFill>
                          <a:latin typeface="+mn-lt"/>
                          <a:ea typeface="+mn-ea"/>
                          <a:cs typeface="+mn-cs"/>
                        </a:rPr>
                        <a:t>and Po</a:t>
                      </a:r>
                      <a:r>
                        <a:rPr lang="en-IN" sz="2000" kern="1200" dirty="0" err="1">
                          <a:solidFill>
                            <a:schemeClr val="dk1"/>
                          </a:solidFill>
                          <a:latin typeface="+mn-lt"/>
                          <a:ea typeface="+mn-ea"/>
                          <a:cs typeface="+mn-cs"/>
                        </a:rPr>
                        <a:t>wer</a:t>
                      </a:r>
                      <a:r>
                        <a:rPr lang="en-IN" sz="2000" kern="1200" dirty="0">
                          <a:solidFill>
                            <a:schemeClr val="dk1"/>
                          </a:solidFill>
                          <a:latin typeface="+mn-lt"/>
                          <a:ea typeface="+mn-ea"/>
                          <a:cs typeface="+mn-cs"/>
                        </a:rPr>
                        <a:t> BI to create interactive dashboards that provide clear, actionable insights into sales trends, revenue, and market dynamics for better understanding of the sales.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4072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672">
        <p159:morph option="byObject"/>
      </p:transition>
    </mc:Choice>
    <mc:Fallback>
      <p:transition spd="slow" advTm="267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2719323607"/>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Process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FAB8D098-8F89-0611-95A6-E5CC4893B08D}"/>
              </a:ext>
            </a:extLst>
          </p:cNvPr>
          <p:cNvSpPr/>
          <p:nvPr/>
        </p:nvSpPr>
        <p:spPr>
          <a:xfrm>
            <a:off x="4620845" y="221196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3A52C2FE-2052-4869-59F9-0C363C3CEFB0}"/>
              </a:ext>
            </a:extLst>
          </p:cNvPr>
          <p:cNvSpPr/>
          <p:nvPr/>
        </p:nvSpPr>
        <p:spPr>
          <a:xfrm>
            <a:off x="488065" y="1455273"/>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CB8398ED-201A-10EF-CB63-C18145FC5984}"/>
              </a:ext>
            </a:extLst>
          </p:cNvPr>
          <p:cNvSpPr/>
          <p:nvPr/>
        </p:nvSpPr>
        <p:spPr>
          <a:xfrm>
            <a:off x="1668682" y="3725359"/>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249599D-5FD9-317D-3BFC-2F130E8EE6B6}"/>
              </a:ext>
            </a:extLst>
          </p:cNvPr>
          <p:cNvSpPr/>
          <p:nvPr/>
        </p:nvSpPr>
        <p:spPr>
          <a:xfrm>
            <a:off x="5077255" y="4918755"/>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923A98B7-BB65-95D4-ED9F-5562B00C0ABE}"/>
              </a:ext>
            </a:extLst>
          </p:cNvPr>
          <p:cNvSpPr txBox="1"/>
          <p:nvPr/>
        </p:nvSpPr>
        <p:spPr>
          <a:xfrm>
            <a:off x="800580" y="1647927"/>
            <a:ext cx="1736203" cy="954107"/>
          </a:xfrm>
          <a:prstGeom prst="rect">
            <a:avLst/>
          </a:prstGeom>
          <a:noFill/>
        </p:spPr>
        <p:txBody>
          <a:bodyPr wrap="square" rtlCol="0">
            <a:spAutoFit/>
          </a:bodyPr>
          <a:lstStyle/>
          <a:p>
            <a:pPr algn="ctr"/>
            <a:r>
              <a:rPr lang="en-IN" sz="2800" dirty="0"/>
              <a:t>Data Collection</a:t>
            </a:r>
          </a:p>
        </p:txBody>
      </p:sp>
      <p:sp>
        <p:nvSpPr>
          <p:cNvPr id="9" name="TextBox 8">
            <a:extLst>
              <a:ext uri="{FF2B5EF4-FFF2-40B4-BE49-F238E27FC236}">
                <a16:creationId xmlns:a16="http://schemas.microsoft.com/office/drawing/2014/main" id="{599DE579-D009-BC1E-AC4F-147E00462841}"/>
              </a:ext>
            </a:extLst>
          </p:cNvPr>
          <p:cNvSpPr txBox="1"/>
          <p:nvPr/>
        </p:nvSpPr>
        <p:spPr>
          <a:xfrm>
            <a:off x="4933360" y="2459620"/>
            <a:ext cx="1736203" cy="954107"/>
          </a:xfrm>
          <a:prstGeom prst="rect">
            <a:avLst/>
          </a:prstGeom>
          <a:noFill/>
        </p:spPr>
        <p:txBody>
          <a:bodyPr wrap="square" rtlCol="0">
            <a:spAutoFit/>
          </a:bodyPr>
          <a:lstStyle/>
          <a:p>
            <a:pPr algn="ctr"/>
            <a:r>
              <a:rPr lang="en-IN" sz="2800" dirty="0">
                <a:solidFill>
                  <a:schemeClr val="bg1"/>
                </a:solidFill>
              </a:rPr>
              <a:t>Data Analysis</a:t>
            </a:r>
          </a:p>
        </p:txBody>
      </p:sp>
      <p:sp>
        <p:nvSpPr>
          <p:cNvPr id="14" name="TextBox 13">
            <a:extLst>
              <a:ext uri="{FF2B5EF4-FFF2-40B4-BE49-F238E27FC236}">
                <a16:creationId xmlns:a16="http://schemas.microsoft.com/office/drawing/2014/main" id="{0A6179A9-EF7A-7922-B541-3333154F6316}"/>
              </a:ext>
            </a:extLst>
          </p:cNvPr>
          <p:cNvSpPr txBox="1"/>
          <p:nvPr/>
        </p:nvSpPr>
        <p:spPr>
          <a:xfrm>
            <a:off x="1981197" y="4005000"/>
            <a:ext cx="1736203" cy="954107"/>
          </a:xfrm>
          <a:prstGeom prst="rect">
            <a:avLst/>
          </a:prstGeom>
          <a:noFill/>
        </p:spPr>
        <p:txBody>
          <a:bodyPr wrap="square" rtlCol="0">
            <a:spAutoFit/>
          </a:bodyPr>
          <a:lstStyle/>
          <a:p>
            <a:pPr algn="ctr"/>
            <a:r>
              <a:rPr lang="en-IN" sz="2800" dirty="0">
                <a:solidFill>
                  <a:schemeClr val="bg1"/>
                </a:solidFill>
              </a:rPr>
              <a:t>Data Cleaning</a:t>
            </a:r>
          </a:p>
        </p:txBody>
      </p:sp>
      <p:sp>
        <p:nvSpPr>
          <p:cNvPr id="15" name="TextBox 14">
            <a:extLst>
              <a:ext uri="{FF2B5EF4-FFF2-40B4-BE49-F238E27FC236}">
                <a16:creationId xmlns:a16="http://schemas.microsoft.com/office/drawing/2014/main" id="{077AEB0D-C4A0-B440-CF76-8FF59B84EF5F}"/>
              </a:ext>
            </a:extLst>
          </p:cNvPr>
          <p:cNvSpPr txBox="1"/>
          <p:nvPr/>
        </p:nvSpPr>
        <p:spPr>
          <a:xfrm>
            <a:off x="5297303" y="5212304"/>
            <a:ext cx="1921137" cy="954107"/>
          </a:xfrm>
          <a:prstGeom prst="rect">
            <a:avLst/>
          </a:prstGeom>
          <a:noFill/>
        </p:spPr>
        <p:txBody>
          <a:bodyPr wrap="square" rtlCol="0">
            <a:spAutoFit/>
          </a:bodyPr>
          <a:lstStyle/>
          <a:p>
            <a:pPr algn="ctr"/>
            <a:r>
              <a:rPr lang="en-IN" sz="2800" dirty="0"/>
              <a:t>Uncovering Insights</a:t>
            </a:r>
          </a:p>
        </p:txBody>
      </p:sp>
      <p:cxnSp>
        <p:nvCxnSpPr>
          <p:cNvPr id="17" name="Connector: Curved 16">
            <a:extLst>
              <a:ext uri="{FF2B5EF4-FFF2-40B4-BE49-F238E27FC236}">
                <a16:creationId xmlns:a16="http://schemas.microsoft.com/office/drawing/2014/main" id="{CDC5643F-5730-7DF3-9BAE-C38764C8701B}"/>
              </a:ext>
            </a:extLst>
          </p:cNvPr>
          <p:cNvCxnSpPr>
            <a:stCxn id="4" idx="3"/>
          </p:cNvCxnSpPr>
          <p:nvPr/>
        </p:nvCxnSpPr>
        <p:spPr>
          <a:xfrm>
            <a:off x="2849299" y="2211969"/>
            <a:ext cx="1692000" cy="7920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Curved 18">
            <a:extLst>
              <a:ext uri="{FF2B5EF4-FFF2-40B4-BE49-F238E27FC236}">
                <a16:creationId xmlns:a16="http://schemas.microsoft.com/office/drawing/2014/main" id="{FF8F6F99-888B-D099-7CBE-FCA64F8DB043}"/>
              </a:ext>
            </a:extLst>
          </p:cNvPr>
          <p:cNvCxnSpPr/>
          <p:nvPr/>
        </p:nvCxnSpPr>
        <p:spPr>
          <a:xfrm rot="10800000" flipV="1">
            <a:off x="4040047" y="3725359"/>
            <a:ext cx="1761414" cy="756694"/>
          </a:xfrm>
          <a:prstGeom prst="curvedConnector3">
            <a:avLst>
              <a:gd name="adj1" fmla="val 33572"/>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E9FA3F17-A89F-5FDC-3EF5-65B7A4217E09}"/>
              </a:ext>
            </a:extLst>
          </p:cNvPr>
          <p:cNvCxnSpPr>
            <a:cxnSpLocks/>
            <a:stCxn id="6" idx="2"/>
          </p:cNvCxnSpPr>
          <p:nvPr/>
        </p:nvCxnSpPr>
        <p:spPr>
          <a:xfrm rot="16200000" flipH="1">
            <a:off x="3737974" y="4350076"/>
            <a:ext cx="450606" cy="222795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1022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281">
        <p159:morph option="byObject"/>
      </p:transition>
    </mc:Choice>
    <mc:Fallback>
      <p:transition spd="slow" advTm="228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ED2B39-AD03-D09F-3219-BFF3970A9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830336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590">
        <p159:morph option="byObject"/>
      </p:transition>
    </mc:Choice>
    <mc:Fallback>
      <p:transition spd="slow" advTm="559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2407321680"/>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Insights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99DE579-D009-BC1E-AC4F-147E00462841}"/>
              </a:ext>
            </a:extLst>
          </p:cNvPr>
          <p:cNvSpPr txBox="1"/>
          <p:nvPr/>
        </p:nvSpPr>
        <p:spPr>
          <a:xfrm>
            <a:off x="4933360" y="2459620"/>
            <a:ext cx="1736203" cy="954107"/>
          </a:xfrm>
          <a:prstGeom prst="rect">
            <a:avLst/>
          </a:prstGeom>
          <a:noFill/>
        </p:spPr>
        <p:txBody>
          <a:bodyPr wrap="square" rtlCol="0">
            <a:spAutoFit/>
          </a:bodyPr>
          <a:lstStyle/>
          <a:p>
            <a:pPr algn="ctr"/>
            <a:r>
              <a:rPr lang="en-IN" sz="2800" dirty="0">
                <a:solidFill>
                  <a:schemeClr val="bg1"/>
                </a:solidFill>
              </a:rPr>
              <a:t>Data Analysis</a:t>
            </a:r>
          </a:p>
        </p:txBody>
      </p:sp>
      <p:sp>
        <p:nvSpPr>
          <p:cNvPr id="14" name="TextBox 13">
            <a:extLst>
              <a:ext uri="{FF2B5EF4-FFF2-40B4-BE49-F238E27FC236}">
                <a16:creationId xmlns:a16="http://schemas.microsoft.com/office/drawing/2014/main" id="{0A6179A9-EF7A-7922-B541-3333154F6316}"/>
              </a:ext>
            </a:extLst>
          </p:cNvPr>
          <p:cNvSpPr txBox="1"/>
          <p:nvPr/>
        </p:nvSpPr>
        <p:spPr>
          <a:xfrm>
            <a:off x="1981197" y="4005000"/>
            <a:ext cx="1736203" cy="954107"/>
          </a:xfrm>
          <a:prstGeom prst="rect">
            <a:avLst/>
          </a:prstGeom>
          <a:noFill/>
        </p:spPr>
        <p:txBody>
          <a:bodyPr wrap="square" rtlCol="0">
            <a:spAutoFit/>
          </a:bodyPr>
          <a:lstStyle/>
          <a:p>
            <a:pPr algn="ctr"/>
            <a:r>
              <a:rPr lang="en-IN" sz="2800" dirty="0">
                <a:solidFill>
                  <a:schemeClr val="bg1"/>
                </a:solidFill>
              </a:rPr>
              <a:t>Data Cleaning</a:t>
            </a:r>
          </a:p>
        </p:txBody>
      </p:sp>
      <p:pic>
        <p:nvPicPr>
          <p:cNvPr id="18" name="Picture 17">
            <a:extLst>
              <a:ext uri="{FF2B5EF4-FFF2-40B4-BE49-F238E27FC236}">
                <a16:creationId xmlns:a16="http://schemas.microsoft.com/office/drawing/2014/main" id="{7C6A1803-0662-3DFC-BCCB-F75C94D3E602}"/>
              </a:ext>
            </a:extLst>
          </p:cNvPr>
          <p:cNvPicPr>
            <a:picLocks noChangeAspect="1"/>
          </p:cNvPicPr>
          <p:nvPr/>
        </p:nvPicPr>
        <p:blipFill>
          <a:blip r:embed="rId4">
            <a:extLst>
              <a:ext uri="{28A0092B-C50C-407E-A947-70E740481C1C}">
                <a14:useLocalDpi xmlns:a14="http://schemas.microsoft.com/office/drawing/2010/main" val="0"/>
              </a:ext>
            </a:extLst>
          </a:blip>
          <a:srcRect l="1132" t="30710" r="59804" b="30128"/>
          <a:stretch/>
        </p:blipFill>
        <p:spPr>
          <a:xfrm>
            <a:off x="1085784" y="983848"/>
            <a:ext cx="5500520" cy="3103026"/>
          </a:xfrm>
          <a:prstGeom prst="rect">
            <a:avLst/>
          </a:prstGeom>
        </p:spPr>
      </p:pic>
      <p:sp>
        <p:nvSpPr>
          <p:cNvPr id="23" name="TextBox 22">
            <a:extLst>
              <a:ext uri="{FF2B5EF4-FFF2-40B4-BE49-F238E27FC236}">
                <a16:creationId xmlns:a16="http://schemas.microsoft.com/office/drawing/2014/main" id="{0D5DA6BE-10AF-B6E5-EF6C-82B0AD6FD2A0}"/>
              </a:ext>
            </a:extLst>
          </p:cNvPr>
          <p:cNvSpPr txBox="1"/>
          <p:nvPr/>
        </p:nvSpPr>
        <p:spPr>
          <a:xfrm>
            <a:off x="1085784" y="4168748"/>
            <a:ext cx="7903581" cy="1015663"/>
          </a:xfrm>
          <a:prstGeom prst="rect">
            <a:avLst/>
          </a:prstGeom>
          <a:noFill/>
        </p:spPr>
        <p:txBody>
          <a:bodyPr wrap="square" rtlCol="0">
            <a:spAutoFit/>
          </a:bodyPr>
          <a:lstStyle/>
          <a:p>
            <a:r>
              <a:rPr lang="en-US" sz="2000" dirty="0"/>
              <a:t>In 2010, profits surpassed $6 million, but there was a sudden decline in 2011. By 2012, profits rebounded, exceeding the $8 million mark. However, since then, there has been a gradual decline in profits.</a:t>
            </a:r>
            <a:endParaRPr lang="en-IN" sz="2000" dirty="0"/>
          </a:p>
        </p:txBody>
      </p:sp>
    </p:spTree>
    <p:extLst>
      <p:ext uri="{BB962C8B-B14F-4D97-AF65-F5344CB8AC3E}">
        <p14:creationId xmlns:p14="http://schemas.microsoft.com/office/powerpoint/2010/main" val="47058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419">
        <p159:morph option="byWord"/>
      </p:transition>
    </mc:Choice>
    <mc:Fallback>
      <p:transition spd="slow" advTm="241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Insights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99DE579-D009-BC1E-AC4F-147E00462841}"/>
              </a:ext>
            </a:extLst>
          </p:cNvPr>
          <p:cNvSpPr txBox="1"/>
          <p:nvPr/>
        </p:nvSpPr>
        <p:spPr>
          <a:xfrm>
            <a:off x="4933360" y="2459620"/>
            <a:ext cx="1736203" cy="954107"/>
          </a:xfrm>
          <a:prstGeom prst="rect">
            <a:avLst/>
          </a:prstGeom>
          <a:noFill/>
        </p:spPr>
        <p:txBody>
          <a:bodyPr wrap="square" rtlCol="0">
            <a:spAutoFit/>
          </a:bodyPr>
          <a:lstStyle/>
          <a:p>
            <a:pPr algn="ctr"/>
            <a:r>
              <a:rPr lang="en-IN" sz="2800" dirty="0">
                <a:solidFill>
                  <a:schemeClr val="bg1"/>
                </a:solidFill>
              </a:rPr>
              <a:t>Data Analysis</a:t>
            </a:r>
          </a:p>
        </p:txBody>
      </p:sp>
      <p:sp>
        <p:nvSpPr>
          <p:cNvPr id="14" name="TextBox 13">
            <a:extLst>
              <a:ext uri="{FF2B5EF4-FFF2-40B4-BE49-F238E27FC236}">
                <a16:creationId xmlns:a16="http://schemas.microsoft.com/office/drawing/2014/main" id="{0A6179A9-EF7A-7922-B541-3333154F6316}"/>
              </a:ext>
            </a:extLst>
          </p:cNvPr>
          <p:cNvSpPr txBox="1"/>
          <p:nvPr/>
        </p:nvSpPr>
        <p:spPr>
          <a:xfrm>
            <a:off x="1981197" y="4005000"/>
            <a:ext cx="1736203" cy="954107"/>
          </a:xfrm>
          <a:prstGeom prst="rect">
            <a:avLst/>
          </a:prstGeom>
          <a:noFill/>
        </p:spPr>
        <p:txBody>
          <a:bodyPr wrap="square" rtlCol="0">
            <a:spAutoFit/>
          </a:bodyPr>
          <a:lstStyle/>
          <a:p>
            <a:pPr algn="ctr"/>
            <a:r>
              <a:rPr lang="en-IN" sz="2800" dirty="0">
                <a:solidFill>
                  <a:schemeClr val="bg1"/>
                </a:solidFill>
              </a:rPr>
              <a:t>Data Cleaning</a:t>
            </a:r>
          </a:p>
        </p:txBody>
      </p:sp>
      <p:pic>
        <p:nvPicPr>
          <p:cNvPr id="22" name="Picture 21">
            <a:extLst>
              <a:ext uri="{FF2B5EF4-FFF2-40B4-BE49-F238E27FC236}">
                <a16:creationId xmlns:a16="http://schemas.microsoft.com/office/drawing/2014/main" id="{FA28D2D5-F545-B036-B3EF-694C7A3B94BA}"/>
              </a:ext>
            </a:extLst>
          </p:cNvPr>
          <p:cNvPicPr>
            <a:picLocks noChangeAspect="1"/>
          </p:cNvPicPr>
          <p:nvPr/>
        </p:nvPicPr>
        <p:blipFill>
          <a:blip r:embed="rId4">
            <a:extLst>
              <a:ext uri="{28A0092B-C50C-407E-A947-70E740481C1C}">
                <a14:useLocalDpi xmlns:a14="http://schemas.microsoft.com/office/drawing/2010/main" val="0"/>
              </a:ext>
            </a:extLst>
          </a:blip>
          <a:srcRect l="38222" t="2363" r="31242" b="65738"/>
          <a:stretch/>
        </p:blipFill>
        <p:spPr>
          <a:xfrm>
            <a:off x="947371" y="1068612"/>
            <a:ext cx="5347502" cy="3015488"/>
          </a:xfrm>
          <a:prstGeom prst="rect">
            <a:avLst/>
          </a:prstGeom>
        </p:spPr>
      </p:pic>
      <p:sp>
        <p:nvSpPr>
          <p:cNvPr id="23" name="TextBox 22">
            <a:extLst>
              <a:ext uri="{FF2B5EF4-FFF2-40B4-BE49-F238E27FC236}">
                <a16:creationId xmlns:a16="http://schemas.microsoft.com/office/drawing/2014/main" id="{0D5DA6BE-10AF-B6E5-EF6C-82B0AD6FD2A0}"/>
              </a:ext>
            </a:extLst>
          </p:cNvPr>
          <p:cNvSpPr txBox="1"/>
          <p:nvPr/>
        </p:nvSpPr>
        <p:spPr>
          <a:xfrm>
            <a:off x="843987" y="3896500"/>
            <a:ext cx="7903581" cy="1323439"/>
          </a:xfrm>
          <a:prstGeom prst="rect">
            <a:avLst/>
          </a:prstGeom>
          <a:noFill/>
        </p:spPr>
        <p:txBody>
          <a:bodyPr wrap="square" rtlCol="0">
            <a:spAutoFit/>
          </a:bodyPr>
          <a:lstStyle/>
          <a:p>
            <a:r>
              <a:rPr lang="en-US" sz="2000" dirty="0"/>
              <a:t>This represents the average profits from 2010 to 2017. Notably, January and June have nearly the same profit levels. May, July, and November stand out, each surpassing the $5 million mark, making them the months with the highest recorded profits across all years.</a:t>
            </a:r>
            <a:endParaRPr lang="en-IN" sz="2000" dirty="0"/>
          </a:p>
        </p:txBody>
      </p:sp>
    </p:spTree>
    <p:extLst>
      <p:ext uri="{BB962C8B-B14F-4D97-AF65-F5344CB8AC3E}">
        <p14:creationId xmlns:p14="http://schemas.microsoft.com/office/powerpoint/2010/main" val="1010029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984">
        <p159:morph option="byObject"/>
      </p:transition>
    </mc:Choice>
    <mc:Fallback>
      <p:transition spd="slow" advTm="198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3F6E54-D6F5-B607-41D1-8B30980E1CB3}"/>
              </a:ext>
            </a:extLst>
          </p:cNvPr>
          <p:cNvGraphicFramePr>
            <a:graphicFrameLocks noGrp="1"/>
          </p:cNvGraphicFramePr>
          <p:nvPr>
            <p:extLst>
              <p:ext uri="{D42A27DB-BD31-4B8C-83A1-F6EECF244321}">
                <p14:modId xmlns:p14="http://schemas.microsoft.com/office/powerpoint/2010/main" val="2990896392"/>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59992848"/>
                    </a:ext>
                  </a:extLst>
                </a:gridCol>
                <a:gridCol w="2032000">
                  <a:extLst>
                    <a:ext uri="{9D8B030D-6E8A-4147-A177-3AD203B41FA5}">
                      <a16:colId xmlns:a16="http://schemas.microsoft.com/office/drawing/2014/main" val="2811268977"/>
                    </a:ext>
                  </a:extLst>
                </a:gridCol>
                <a:gridCol w="2032000">
                  <a:extLst>
                    <a:ext uri="{9D8B030D-6E8A-4147-A177-3AD203B41FA5}">
                      <a16:colId xmlns:a16="http://schemas.microsoft.com/office/drawing/2014/main" val="3730425496"/>
                    </a:ext>
                  </a:extLst>
                </a:gridCol>
                <a:gridCol w="2032000">
                  <a:extLst>
                    <a:ext uri="{9D8B030D-6E8A-4147-A177-3AD203B41FA5}">
                      <a16:colId xmlns:a16="http://schemas.microsoft.com/office/drawing/2014/main" val="3142020510"/>
                    </a:ext>
                  </a:extLst>
                </a:gridCol>
                <a:gridCol w="2032000">
                  <a:extLst>
                    <a:ext uri="{9D8B030D-6E8A-4147-A177-3AD203B41FA5}">
                      <a16:colId xmlns:a16="http://schemas.microsoft.com/office/drawing/2014/main" val="2314154338"/>
                    </a:ext>
                  </a:extLst>
                </a:gridCol>
                <a:gridCol w="2032000">
                  <a:extLst>
                    <a:ext uri="{9D8B030D-6E8A-4147-A177-3AD203B41FA5}">
                      <a16:colId xmlns:a16="http://schemas.microsoft.com/office/drawing/2014/main" val="3012543761"/>
                    </a:ext>
                  </a:extLst>
                </a:gridCol>
              </a:tblGrid>
              <a:tr h="1371600">
                <a:tc gridSpan="3">
                  <a:txBody>
                    <a:bodyPr/>
                    <a:lstStyle/>
                    <a:p>
                      <a:pPr algn="ctr"/>
                      <a:r>
                        <a:rPr lang="en-IN" sz="4400" dirty="0">
                          <a:solidFill>
                            <a:srgbClr val="FF9900"/>
                          </a:solidFill>
                          <a:latin typeface="+mn-lt"/>
                        </a:rPr>
                        <a:t>Insights</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3876631"/>
                  </a:ext>
                </a:extLst>
              </a:tr>
              <a:tr h="1371600">
                <a:tc rowSpan="3" gridSpan="4">
                  <a:txBody>
                    <a:bodyPr/>
                    <a:lstStyle/>
                    <a:p>
                      <a:pPr marL="0" indent="0">
                        <a:buFont typeface="Arial" panose="020B0604020202020204" pitchFamily="34" charset="0"/>
                        <a:buNone/>
                      </a:pPr>
                      <a:endParaRPr lang="en-IN" sz="2000" kern="1200" dirty="0">
                        <a:solidFill>
                          <a:schemeClr val="dk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3" hMerge="1">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1820985"/>
                  </a:ext>
                </a:extLst>
              </a:tr>
              <a:tr h="1371600">
                <a:tc gridSpan="4"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821758"/>
                  </a:ext>
                </a:extLst>
              </a:tr>
              <a:tr h="1371600">
                <a:tc gridSpan="4"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4853748"/>
                  </a:ext>
                </a:extLst>
              </a:tr>
              <a:tr h="1371600">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3984889"/>
                  </a:ext>
                </a:extLst>
              </a:tr>
            </a:tbl>
          </a:graphicData>
        </a:graphic>
      </p:graphicFrame>
      <p:pic>
        <p:nvPicPr>
          <p:cNvPr id="5" name="Picture 4">
            <a:extLst>
              <a:ext uri="{FF2B5EF4-FFF2-40B4-BE49-F238E27FC236}">
                <a16:creationId xmlns:a16="http://schemas.microsoft.com/office/drawing/2014/main" id="{E29BAC75-3BAF-5D12-4076-2C32FE8EA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79" y="0"/>
            <a:ext cx="3621121" cy="2602034"/>
          </a:xfrm>
          <a:prstGeom prst="rect">
            <a:avLst/>
          </a:prstGeom>
        </p:spPr>
      </p:pic>
      <p:sp>
        <p:nvSpPr>
          <p:cNvPr id="10" name="Rectangle: Rounded Corners 9">
            <a:extLst>
              <a:ext uri="{FF2B5EF4-FFF2-40B4-BE49-F238E27FC236}">
                <a16:creationId xmlns:a16="http://schemas.microsoft.com/office/drawing/2014/main" id="{00AA27A9-1D19-9A50-BF57-4131CEA6A989}"/>
              </a:ext>
            </a:extLst>
          </p:cNvPr>
          <p:cNvSpPr/>
          <p:nvPr/>
        </p:nvSpPr>
        <p:spPr>
          <a:xfrm>
            <a:off x="-336630" y="5409716"/>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0AA27A9-1D19-9A50-BF57-4131CEA6A989}"/>
              </a:ext>
            </a:extLst>
          </p:cNvPr>
          <p:cNvSpPr/>
          <p:nvPr/>
        </p:nvSpPr>
        <p:spPr>
          <a:xfrm>
            <a:off x="-692552" y="5789269"/>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C2202C4-CC4D-B40C-6C70-4B8CE84E8952}"/>
              </a:ext>
            </a:extLst>
          </p:cNvPr>
          <p:cNvSpPr/>
          <p:nvPr/>
        </p:nvSpPr>
        <p:spPr>
          <a:xfrm>
            <a:off x="9958086" y="5675451"/>
            <a:ext cx="2361235" cy="1513391"/>
          </a:xfrm>
          <a:prstGeom prst="round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CAAA1F3-6F20-8FE8-2657-8E3DB42CFB16}"/>
              </a:ext>
            </a:extLst>
          </p:cNvPr>
          <p:cNvSpPr/>
          <p:nvPr/>
        </p:nvSpPr>
        <p:spPr>
          <a:xfrm>
            <a:off x="10314008" y="5295898"/>
            <a:ext cx="2361235" cy="151339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99DE579-D009-BC1E-AC4F-147E00462841}"/>
              </a:ext>
            </a:extLst>
          </p:cNvPr>
          <p:cNvSpPr txBox="1"/>
          <p:nvPr/>
        </p:nvSpPr>
        <p:spPr>
          <a:xfrm>
            <a:off x="4933360" y="2459620"/>
            <a:ext cx="1736203" cy="954107"/>
          </a:xfrm>
          <a:prstGeom prst="rect">
            <a:avLst/>
          </a:prstGeom>
          <a:noFill/>
        </p:spPr>
        <p:txBody>
          <a:bodyPr wrap="square" rtlCol="0">
            <a:spAutoFit/>
          </a:bodyPr>
          <a:lstStyle/>
          <a:p>
            <a:pPr algn="ctr"/>
            <a:r>
              <a:rPr lang="en-IN" sz="2800" dirty="0">
                <a:solidFill>
                  <a:schemeClr val="bg1"/>
                </a:solidFill>
              </a:rPr>
              <a:t>Data Analysis</a:t>
            </a:r>
          </a:p>
        </p:txBody>
      </p:sp>
      <p:sp>
        <p:nvSpPr>
          <p:cNvPr id="14" name="TextBox 13">
            <a:extLst>
              <a:ext uri="{FF2B5EF4-FFF2-40B4-BE49-F238E27FC236}">
                <a16:creationId xmlns:a16="http://schemas.microsoft.com/office/drawing/2014/main" id="{0A6179A9-EF7A-7922-B541-3333154F6316}"/>
              </a:ext>
            </a:extLst>
          </p:cNvPr>
          <p:cNvSpPr txBox="1"/>
          <p:nvPr/>
        </p:nvSpPr>
        <p:spPr>
          <a:xfrm>
            <a:off x="1981197" y="4005000"/>
            <a:ext cx="1736203" cy="954107"/>
          </a:xfrm>
          <a:prstGeom prst="rect">
            <a:avLst/>
          </a:prstGeom>
          <a:noFill/>
        </p:spPr>
        <p:txBody>
          <a:bodyPr wrap="square" rtlCol="0">
            <a:spAutoFit/>
          </a:bodyPr>
          <a:lstStyle/>
          <a:p>
            <a:pPr algn="ctr"/>
            <a:r>
              <a:rPr lang="en-IN" sz="2800" dirty="0">
                <a:solidFill>
                  <a:schemeClr val="bg1"/>
                </a:solidFill>
              </a:rPr>
              <a:t>Data Cleaning</a:t>
            </a:r>
          </a:p>
        </p:txBody>
      </p:sp>
      <p:sp>
        <p:nvSpPr>
          <p:cNvPr id="23" name="TextBox 22">
            <a:extLst>
              <a:ext uri="{FF2B5EF4-FFF2-40B4-BE49-F238E27FC236}">
                <a16:creationId xmlns:a16="http://schemas.microsoft.com/office/drawing/2014/main" id="{0D5DA6BE-10AF-B6E5-EF6C-82B0AD6FD2A0}"/>
              </a:ext>
            </a:extLst>
          </p:cNvPr>
          <p:cNvSpPr txBox="1"/>
          <p:nvPr/>
        </p:nvSpPr>
        <p:spPr>
          <a:xfrm>
            <a:off x="843987" y="4086277"/>
            <a:ext cx="7903581" cy="1323439"/>
          </a:xfrm>
          <a:prstGeom prst="rect">
            <a:avLst/>
          </a:prstGeom>
          <a:noFill/>
        </p:spPr>
        <p:txBody>
          <a:bodyPr wrap="square" rtlCol="0">
            <a:spAutoFit/>
          </a:bodyPr>
          <a:lstStyle/>
          <a:p>
            <a:r>
              <a:rPr lang="en-US" sz="2000" dirty="0"/>
              <a:t>Amazon's top-selling items include Cosmetics, Clothes, and Beverages, showing strong consumer demand in these areas. In contrast, Meat, Snacks, and Vegetables are sold less often, possibly due to their perishability or customer preference for buying these items in stores.</a:t>
            </a:r>
            <a:endParaRPr lang="en-IN" sz="2000" dirty="0"/>
          </a:p>
        </p:txBody>
      </p:sp>
      <p:pic>
        <p:nvPicPr>
          <p:cNvPr id="4" name="Picture 3">
            <a:extLst>
              <a:ext uri="{FF2B5EF4-FFF2-40B4-BE49-F238E27FC236}">
                <a16:creationId xmlns:a16="http://schemas.microsoft.com/office/drawing/2014/main" id="{F9FDBF13-2C66-06FB-E18F-95B24DB29F94}"/>
              </a:ext>
            </a:extLst>
          </p:cNvPr>
          <p:cNvPicPr>
            <a:picLocks noChangeAspect="1"/>
          </p:cNvPicPr>
          <p:nvPr/>
        </p:nvPicPr>
        <p:blipFill>
          <a:blip r:embed="rId4">
            <a:extLst>
              <a:ext uri="{28A0092B-C50C-407E-A947-70E740481C1C}">
                <a14:useLocalDpi xmlns:a14="http://schemas.microsoft.com/office/drawing/2010/main" val="0"/>
              </a:ext>
            </a:extLst>
          </a:blip>
          <a:srcRect l="1717" t="2194" r="58947" b="50277"/>
          <a:stretch/>
        </p:blipFill>
        <p:spPr>
          <a:xfrm>
            <a:off x="830658" y="1044280"/>
            <a:ext cx="5084005" cy="3041997"/>
          </a:xfrm>
          <a:prstGeom prst="rect">
            <a:avLst/>
          </a:prstGeom>
        </p:spPr>
      </p:pic>
    </p:spTree>
    <p:extLst>
      <p:ext uri="{BB962C8B-B14F-4D97-AF65-F5344CB8AC3E}">
        <p14:creationId xmlns:p14="http://schemas.microsoft.com/office/powerpoint/2010/main" val="24278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441">
        <p159:morph option="byObject"/>
      </p:transition>
    </mc:Choice>
    <mc:Fallback>
      <p:transition spd="slow" advTm="4441">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671</Words>
  <Application>Microsoft Office PowerPoint</Application>
  <PresentationFormat>Widescreen</PresentationFormat>
  <Paragraphs>64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Divyansh Bhati</dc:creator>
  <cp:lastModifiedBy>Divyansh Bhati</cp:lastModifiedBy>
  <cp:revision>6</cp:revision>
  <dcterms:created xsi:type="dcterms:W3CDTF">2024-09-03T08:24:06Z</dcterms:created>
  <dcterms:modified xsi:type="dcterms:W3CDTF">2024-09-03T16:22:17Z</dcterms:modified>
</cp:coreProperties>
</file>