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7" r:id="rId3"/>
    <p:sldId id="299" r:id="rId4"/>
    <p:sldId id="256" r:id="rId5"/>
    <p:sldId id="303" r:id="rId6"/>
    <p:sldId id="302" r:id="rId7"/>
    <p:sldId id="3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CCA2-029D-466C-86AE-642E7F666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A99DF-135F-4ED7-B7E2-A5D25562F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C927E-CC15-4DB5-BE7E-C6BD0317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6CF6-1C47-4EA9-BF4D-C3EEBE3AF89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EEFD-E518-4EF2-A5B7-FB610D19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B86F2-1D47-4E46-AF19-1FF3BB18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1CD-EE41-4F5E-9EC2-978B4215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6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6A47-F813-4C8A-9152-77397BFC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6C751-D9D9-4487-AAA1-62C679C94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230B5-9421-4C82-8816-E89B7A76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6CF6-1C47-4EA9-BF4D-C3EEBE3AF89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37721-68B6-4CED-B953-44A13455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12128-A03F-4F5D-BC82-52C1C8AE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1CD-EE41-4F5E-9EC2-978B4215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DEA28-78C6-400B-A5AA-B621CB1E8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88353-03BE-4EB3-AF47-3AE7D95E4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88C0B-B63C-48AE-8A1B-C1E425DF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6CF6-1C47-4EA9-BF4D-C3EEBE3AF89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B23A8-88CE-4430-8E99-EDF3C3EB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4AD6-1773-4D3C-A21A-9056BC83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1CD-EE41-4F5E-9EC2-978B4215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5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000" y="317500"/>
            <a:ext cx="10477500" cy="317500"/>
          </a:xfrm>
          <a:prstGeom prst="rect">
            <a:avLst/>
          </a:prstGeom>
        </p:spPr>
        <p:txBody>
          <a:bodyPr anchor="b"/>
          <a:lstStyle>
            <a:lvl1pPr marL="0" indent="0" defTabSz="323850">
              <a:lnSpc>
                <a:spcPct val="80000"/>
              </a:lnSpc>
              <a:spcBef>
                <a:spcPts val="0"/>
              </a:spcBef>
              <a:buSzTx/>
              <a:buNone/>
              <a:defRPr sz="1800" b="1" cap="all" spc="90">
                <a:solidFill>
                  <a:srgbClr val="838787"/>
                </a:solidFill>
              </a:defRPr>
            </a:lvl1pPr>
            <a:lvl2pPr marL="537308" indent="-219808" defTabSz="323850">
              <a:lnSpc>
                <a:spcPct val="80000"/>
              </a:lnSpc>
              <a:spcBef>
                <a:spcPts val="0"/>
              </a:spcBef>
              <a:buSzPct val="125000"/>
              <a:defRPr sz="1800" b="1" cap="all" spc="90">
                <a:solidFill>
                  <a:srgbClr val="838787"/>
                </a:solidFill>
              </a:defRPr>
            </a:lvl2pPr>
            <a:lvl3pPr marL="854808" indent="-219808" defTabSz="323850">
              <a:lnSpc>
                <a:spcPct val="80000"/>
              </a:lnSpc>
              <a:spcBef>
                <a:spcPts val="0"/>
              </a:spcBef>
              <a:buSzPct val="125000"/>
              <a:defRPr sz="1800" b="1" cap="all" spc="90">
                <a:solidFill>
                  <a:srgbClr val="838787"/>
                </a:solidFill>
              </a:defRPr>
            </a:lvl3pPr>
            <a:lvl4pPr marL="1172308" indent="-219808" defTabSz="323850">
              <a:lnSpc>
                <a:spcPct val="80000"/>
              </a:lnSpc>
              <a:spcBef>
                <a:spcPts val="0"/>
              </a:spcBef>
              <a:buSzPct val="125000"/>
              <a:defRPr sz="1800" b="1" cap="all" spc="90">
                <a:solidFill>
                  <a:srgbClr val="838787"/>
                </a:solidFill>
              </a:defRPr>
            </a:lvl4pPr>
            <a:lvl5pPr marL="1489808" indent="-219808" defTabSz="323850">
              <a:lnSpc>
                <a:spcPct val="80000"/>
              </a:lnSpc>
              <a:spcBef>
                <a:spcPts val="0"/>
              </a:spcBef>
              <a:buSzPct val="125000"/>
              <a:defRPr sz="1800" b="1" cap="all" spc="90">
                <a:solidFill>
                  <a:srgbClr val="83878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xfrm>
            <a:off x="381000" y="1079500"/>
            <a:ext cx="11430000" cy="508000"/>
          </a:xfrm>
          <a:prstGeom prst="rect">
            <a:avLst/>
          </a:prstGeom>
        </p:spPr>
        <p:txBody>
          <a:bodyPr/>
          <a:lstStyle>
            <a:lvl1pPr defTabSz="412750">
              <a:spcBef>
                <a:spcPts val="1950"/>
              </a:spcBef>
              <a:defRPr sz="4350" b="0" cap="all" spc="0">
                <a:solidFill>
                  <a:srgbClr val="34A5DA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73" name="Body Level One…"/>
          <p:cNvSpPr txBox="1">
            <a:spLocks noGrp="1"/>
          </p:cNvSpPr>
          <p:nvPr>
            <p:ph type="body" idx="21"/>
          </p:nvPr>
        </p:nvSpPr>
        <p:spPr>
          <a:xfrm>
            <a:off x="381000" y="1930400"/>
            <a:ext cx="11430000" cy="4292600"/>
          </a:xfrm>
          <a:prstGeom prst="rect">
            <a:avLst/>
          </a:prstGeom>
        </p:spPr>
        <p:txBody>
          <a:bodyPr/>
          <a:lstStyle>
            <a:lvl1pPr marL="317500" indent="-317500" defTabSz="412750">
              <a:lnSpc>
                <a:spcPct val="100000"/>
              </a:lnSpc>
              <a:spcBef>
                <a:spcPts val="1950"/>
              </a:spcBef>
              <a:buClr>
                <a:srgbClr val="112C61"/>
              </a:buClr>
              <a:buSzPct val="104999"/>
              <a:buFont typeface="Helvetica Neue"/>
              <a:buChar char="▸"/>
              <a:defRPr>
                <a:solidFill>
                  <a:srgbClr val="838787"/>
                </a:solidFill>
                <a:latin typeface="Helvetica Neue Medium"/>
                <a:sym typeface="Helvetica Neue Medium"/>
              </a:defRPr>
            </a:lvl1pPr>
          </a:lstStyle>
          <a:p>
            <a:pPr marL="635000" indent="-635000" defTabSz="825500">
              <a:lnSpc>
                <a:spcPct val="100000"/>
              </a:lnSpc>
              <a:spcBef>
                <a:spcPts val="3900"/>
              </a:spcBef>
              <a:buClr>
                <a:srgbClr val="112C61"/>
              </a:buClr>
              <a:buSzPct val="104999"/>
              <a:buFont typeface="Helvetica Neue"/>
              <a:buChar char="▸"/>
              <a:defRPr>
                <a:solidFill>
                  <a:srgbClr val="838787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74" name="actualized full n final logo black text.png" descr="actualized full n final logo black 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330" y="-515557"/>
            <a:ext cx="1962413" cy="2616550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95070" y="304800"/>
            <a:ext cx="311354" cy="323570"/>
          </a:xfrm>
          <a:prstGeom prst="rect">
            <a:avLst/>
          </a:prstGeom>
        </p:spPr>
        <p:txBody>
          <a:bodyPr anchor="t"/>
          <a:lstStyle>
            <a:lvl1pPr algn="r" defTabSz="412750">
              <a:lnSpc>
                <a:spcPct val="80000"/>
              </a:lnSpc>
              <a:defRPr sz="1800" b="1">
                <a:solidFill>
                  <a:srgbClr val="838787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5551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EB72-6D01-4318-809B-82F6169E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7096-22B3-4D60-9737-63F6691C1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0CDC7-DF4B-4020-ABFD-0728CD54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6CF6-1C47-4EA9-BF4D-C3EEBE3AF89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458EB-68B4-44C4-8243-3960BBD9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F5358-05E9-4922-81C6-CE9F0227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1CD-EE41-4F5E-9EC2-978B4215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BCE1-3213-4E40-BD77-5A1DC202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3B6C-E65F-4A28-A196-C1D80BCEC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07F0D-BDFC-49EA-918A-EC1B1D20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6CF6-1C47-4EA9-BF4D-C3EEBE3AF89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C4D54-5F39-4344-9D7C-155AA750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7850-AE9E-4FDD-9153-C6779B88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1CD-EE41-4F5E-9EC2-978B4215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1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46D0-E12E-4EB4-AE37-B095F957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F010E-4EF7-4B55-845B-398E39BEC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CF06E-5209-4B3D-9B44-6FBAF5436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B778F-033E-4FFD-990E-8E16EA26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6CF6-1C47-4EA9-BF4D-C3EEBE3AF89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058BF-E07A-4FC5-8C00-8579E446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59ED1-BF9B-4266-B2ED-47BD4DC0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1CD-EE41-4F5E-9EC2-978B4215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3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8196-A5FB-41A7-A5CD-2687C518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51429-2845-4440-BF59-59044E924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1F5C6-3D7A-4C5C-8C9D-667955545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A7145-BDEB-47A9-B473-23742DD74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2F3A04-9EB8-4653-9E5A-F5A834D8F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F46E21-8EFB-4AB5-ACEE-6F60E237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6CF6-1C47-4EA9-BF4D-C3EEBE3AF89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FC2DB-653A-4009-BFB6-583067DA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60652-8E00-408B-A008-441B4B0A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1CD-EE41-4F5E-9EC2-978B4215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4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B623-5B44-4968-80F9-B8D1B1F0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5058E-E23F-42AE-86EF-47D64D35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6CF6-1C47-4EA9-BF4D-C3EEBE3AF89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62807-44BD-4CBF-8A40-01D09533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A2E0F-730C-4CA7-BDBB-EA792524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1CD-EE41-4F5E-9EC2-978B4215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3B7F8-FB93-4797-80E1-A8AF1BD4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6CF6-1C47-4EA9-BF4D-C3EEBE3AF89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3458A-F506-4F8B-8680-5FB0721A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FF8D-95FC-4834-8A0D-A4182789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1CD-EE41-4F5E-9EC2-978B4215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5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EF28-04BA-47FF-A3AA-A2BDD7C1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78A9-3CDC-4453-B061-9E0FD04AC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5EF2C-1F4F-4D36-B519-9DAEF3A36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71A7-1317-4481-A165-335B4320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6CF6-1C47-4EA9-BF4D-C3EEBE3AF89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5ECD-52D2-405A-807F-321C1A2F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4EBAE-E848-40DB-ABAA-EF4B55BE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1CD-EE41-4F5E-9EC2-978B4215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9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8CB1-6BD2-452B-903A-683F5DF9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112EA-320A-4EB5-A159-90BDFAD23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FA367-ACF0-40AE-B209-498CF59E9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0B3D3-032F-4E8B-8B1C-1EFC71DC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6CF6-1C47-4EA9-BF4D-C3EEBE3AF89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4664D-E8E7-41AA-A1A1-0DB2FD04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8F2F3-6F18-4F49-92BA-D45B27D4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91CD-EE41-4F5E-9EC2-978B4215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0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6AA0F-B30F-47B2-9697-B7DBDE25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DB54F-5B5B-46A8-B44A-60C69C161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B2001-B941-48F5-B0E6-C4A568249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C6CF6-1C47-4EA9-BF4D-C3EEBE3AF89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6D034-6EB2-418E-A7AF-FF2646445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BD25A-92E3-4875-9417-2D53CD727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91CD-EE41-4F5E-9EC2-978B4215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3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33D325-E4E4-4888-9A39-8610604B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341" y="3075641"/>
            <a:ext cx="11430000" cy="508000"/>
          </a:xfrm>
        </p:spPr>
        <p:txBody>
          <a:bodyPr>
            <a:noAutofit/>
          </a:bodyPr>
          <a:lstStyle/>
          <a:p>
            <a:r>
              <a:rPr lang="en-US" sz="7200" dirty="0"/>
              <a:t>Design &amp; LOOK-AND-FEEL of LIVE APP </a:t>
            </a:r>
          </a:p>
        </p:txBody>
      </p:sp>
    </p:spTree>
    <p:extLst>
      <p:ext uri="{BB962C8B-B14F-4D97-AF65-F5344CB8AC3E}">
        <p14:creationId xmlns:p14="http://schemas.microsoft.com/office/powerpoint/2010/main" val="7201137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6E8E94-35BD-4CEA-ACA2-6DC4DCEF21E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Design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60D5F4-D427-4061-942E-551A3A09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Google like simplicity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AA5CE-657A-4223-BB99-74DD880B0F1B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clean, uncluttered, minimal</a:t>
            </a:r>
          </a:p>
          <a:p>
            <a:r>
              <a:rPr lang="en-US" dirty="0"/>
              <a:t>should focus user on the page they are on and the info they get</a:t>
            </a:r>
          </a:p>
          <a:p>
            <a:r>
              <a:rPr lang="en-US" dirty="0"/>
              <a:t>limited opportunities to wander off (to website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US" dirty="0"/>
              <a:t>same colors as website and prototype </a:t>
            </a:r>
          </a:p>
          <a:p>
            <a:r>
              <a:rPr lang="en-US" dirty="0"/>
              <a:t>the dial - same color and look as in prototype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036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5C50CE-AD02-4318-A4B5-0C6F872449A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Try and stay as close to the prototype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6F68E-E3F3-4987-A731-DD034BEE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Dial to look like this </a:t>
            </a:r>
          </a:p>
        </p:txBody>
      </p:sp>
      <p:pic>
        <p:nvPicPr>
          <p:cNvPr id="6" name="Picture 5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51C39003-4F43-47BB-B68B-0E5EED3F8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11" y="2259105"/>
            <a:ext cx="4754814" cy="3191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BEAE3-BBB5-498B-B8B1-8A373F9226B0}"/>
              </a:ext>
            </a:extLst>
          </p:cNvPr>
          <p:cNvSpPr txBox="1"/>
          <p:nvPr/>
        </p:nvSpPr>
        <p:spPr>
          <a:xfrm>
            <a:off x="5967506" y="5533499"/>
            <a:ext cx="5363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Helvetica Neue Bold Condensed"/>
              </a:rPr>
              <a:t>three shades of blue in our brand colors over the arc instead of red-yellow-green look. </a:t>
            </a:r>
          </a:p>
          <a:p>
            <a:endParaRPr lang="en-US" dirty="0">
              <a:latin typeface="Helvetica Neue Bold Condensed"/>
            </a:endParaRPr>
          </a:p>
        </p:txBody>
      </p:sp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093CE390-F5FA-454E-893B-2A268F500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56" y="2085788"/>
            <a:ext cx="5422481" cy="32550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DD13E2-476D-4E53-B16D-B5DCE06B7D86}"/>
              </a:ext>
            </a:extLst>
          </p:cNvPr>
          <p:cNvSpPr txBox="1"/>
          <p:nvPr/>
        </p:nvSpPr>
        <p:spPr>
          <a:xfrm>
            <a:off x="472141" y="5809129"/>
            <a:ext cx="457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to say Below – median – Above </a:t>
            </a:r>
          </a:p>
        </p:txBody>
      </p:sp>
    </p:spTree>
    <p:extLst>
      <p:ext uri="{BB962C8B-B14F-4D97-AF65-F5344CB8AC3E}">
        <p14:creationId xmlns:p14="http://schemas.microsoft.com/office/powerpoint/2010/main" val="21904160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075139-38B9-4F86-A8D5-37B0E26FB256}"/>
              </a:ext>
            </a:extLst>
          </p:cNvPr>
          <p:cNvSpPr txBox="1"/>
          <p:nvPr/>
        </p:nvSpPr>
        <p:spPr>
          <a:xfrm>
            <a:off x="1921987" y="448464"/>
            <a:ext cx="742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YOU ARE WORTH MORE THAN YOU THINK 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88E434F-1520-47E2-94AB-54E739632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30" y="1410354"/>
            <a:ext cx="2352692" cy="619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8F3DC1-498D-4476-85CA-A5AAD6085266}"/>
              </a:ext>
            </a:extLst>
          </p:cNvPr>
          <p:cNvSpPr txBox="1"/>
          <p:nvPr/>
        </p:nvSpPr>
        <p:spPr>
          <a:xfrm>
            <a:off x="4944748" y="1519864"/>
            <a:ext cx="3203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INFORMS YOU IN REAL-TIME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EEEEB-37CC-4D19-B75C-9C22A3785635}"/>
              </a:ext>
            </a:extLst>
          </p:cNvPr>
          <p:cNvSpPr txBox="1"/>
          <p:nvPr/>
        </p:nvSpPr>
        <p:spPr>
          <a:xfrm>
            <a:off x="1036708" y="2597595"/>
            <a:ext cx="94352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If you are paid in line with your performance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If  your compensation is aligned with the market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How attractive you are to the market and why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How much more you can earn over your career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And which industries and companies to target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How well you are performing in relation to your peers in the market 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A77A7-5C58-451B-8C4B-DA807B3C7DF0}"/>
              </a:ext>
            </a:extLst>
          </p:cNvPr>
          <p:cNvSpPr txBox="1"/>
          <p:nvPr/>
        </p:nvSpPr>
        <p:spPr>
          <a:xfrm>
            <a:off x="1060005" y="2236494"/>
            <a:ext cx="200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FF"/>
                </a:solidFill>
              </a:rPr>
              <a:t>Carousel Q’s </a:t>
            </a:r>
          </a:p>
        </p:txBody>
      </p:sp>
    </p:spTree>
    <p:extLst>
      <p:ext uri="{BB962C8B-B14F-4D97-AF65-F5344CB8AC3E}">
        <p14:creationId xmlns:p14="http://schemas.microsoft.com/office/powerpoint/2010/main" val="60395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DF9F1B0-D4C1-475E-BACC-26A9CF9C8D8D}"/>
              </a:ext>
            </a:extLst>
          </p:cNvPr>
          <p:cNvGrpSpPr/>
          <p:nvPr/>
        </p:nvGrpSpPr>
        <p:grpSpPr>
          <a:xfrm>
            <a:off x="2855744" y="172442"/>
            <a:ext cx="6480511" cy="954107"/>
            <a:chOff x="942857" y="2981997"/>
            <a:chExt cx="6480511" cy="95410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F3B892-7CA9-4EDC-8CB3-C56AEA4EB3E5}"/>
                </a:ext>
              </a:extLst>
            </p:cNvPr>
            <p:cNvSpPr txBox="1"/>
            <p:nvPr/>
          </p:nvSpPr>
          <p:spPr>
            <a:xfrm>
              <a:off x="942857" y="3566772"/>
              <a:ext cx="648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Ink Free" panose="03080402000500000000" pitchFamily="66" charset="0"/>
                </a:rPr>
                <a:t>About C-level opportunities aligned to your career interests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78D017A-E26E-4E35-A43D-A8EBD40B07AD}"/>
                </a:ext>
              </a:extLst>
            </p:cNvPr>
            <p:cNvGrpSpPr/>
            <p:nvPr/>
          </p:nvGrpSpPr>
          <p:grpSpPr>
            <a:xfrm>
              <a:off x="1607986" y="2981997"/>
              <a:ext cx="5150253" cy="584775"/>
              <a:chOff x="1544210" y="2981997"/>
              <a:chExt cx="5150253" cy="58477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B890E2-09A5-4587-8D7E-E12EEFAA5F84}"/>
                  </a:ext>
                </a:extLst>
              </p:cNvPr>
              <p:cNvSpPr txBox="1"/>
              <p:nvPr/>
            </p:nvSpPr>
            <p:spPr>
              <a:xfrm>
                <a:off x="3491150" y="3074330"/>
                <a:ext cx="32033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2060"/>
                    </a:solidFill>
                  </a:rPr>
                  <a:t>INFORMS YOU IN REAL-TIME  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115DF09-869C-4A41-BF41-BC165D9CA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44210" y="2981997"/>
                <a:ext cx="2066203" cy="584775"/>
              </a:xfrm>
              <a:prstGeom prst="rect">
                <a:avLst/>
              </a:prstGeom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BAE938-048E-423B-8D66-FFF579B47507}"/>
              </a:ext>
            </a:extLst>
          </p:cNvPr>
          <p:cNvGrpSpPr/>
          <p:nvPr/>
        </p:nvGrpSpPr>
        <p:grpSpPr>
          <a:xfrm>
            <a:off x="2855744" y="1271935"/>
            <a:ext cx="6480511" cy="954107"/>
            <a:chOff x="942857" y="2981997"/>
            <a:chExt cx="6480511" cy="95410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B14AD4-53A9-41AD-B028-4485995E4E02}"/>
                </a:ext>
              </a:extLst>
            </p:cNvPr>
            <p:cNvSpPr txBox="1"/>
            <p:nvPr/>
          </p:nvSpPr>
          <p:spPr>
            <a:xfrm>
              <a:off x="942857" y="3566772"/>
              <a:ext cx="648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Ink Free" panose="03080402000500000000" pitchFamily="66" charset="0"/>
                </a:rPr>
                <a:t>If  your compensation is aligned with the market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6D08379-23F3-425B-B80F-DC70596E9208}"/>
                </a:ext>
              </a:extLst>
            </p:cNvPr>
            <p:cNvGrpSpPr/>
            <p:nvPr/>
          </p:nvGrpSpPr>
          <p:grpSpPr>
            <a:xfrm>
              <a:off x="1607986" y="2981997"/>
              <a:ext cx="5150253" cy="584775"/>
              <a:chOff x="1544210" y="2981997"/>
              <a:chExt cx="5150253" cy="58477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686111-E403-4EDB-9BE6-009765FF4128}"/>
                  </a:ext>
                </a:extLst>
              </p:cNvPr>
              <p:cNvSpPr txBox="1"/>
              <p:nvPr/>
            </p:nvSpPr>
            <p:spPr>
              <a:xfrm>
                <a:off x="3491150" y="3074330"/>
                <a:ext cx="32033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2060"/>
                    </a:solidFill>
                  </a:rPr>
                  <a:t>INFORMS YOU IN REAL-TIME  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705434EC-41E6-4457-AD92-7999E612C7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44210" y="2981997"/>
                <a:ext cx="2066203" cy="584775"/>
              </a:xfrm>
              <a:prstGeom prst="rect">
                <a:avLst/>
              </a:prstGeom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AFC11F-30B1-4B75-AAC3-A65FACCF7E4B}"/>
              </a:ext>
            </a:extLst>
          </p:cNvPr>
          <p:cNvGrpSpPr/>
          <p:nvPr/>
        </p:nvGrpSpPr>
        <p:grpSpPr>
          <a:xfrm>
            <a:off x="2855744" y="3470921"/>
            <a:ext cx="6480511" cy="954107"/>
            <a:chOff x="942857" y="2981997"/>
            <a:chExt cx="6480511" cy="95410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B3E16D-4750-48D8-992C-388E001F6D11}"/>
                </a:ext>
              </a:extLst>
            </p:cNvPr>
            <p:cNvSpPr txBox="1"/>
            <p:nvPr/>
          </p:nvSpPr>
          <p:spPr>
            <a:xfrm>
              <a:off x="942857" y="3566772"/>
              <a:ext cx="648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Ink Free" panose="03080402000500000000" pitchFamily="66" charset="0"/>
                </a:rPr>
                <a:t>How much more you can earn over your career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95A81D7-3830-4A8D-93EF-BC28E694DD48}"/>
                </a:ext>
              </a:extLst>
            </p:cNvPr>
            <p:cNvGrpSpPr/>
            <p:nvPr/>
          </p:nvGrpSpPr>
          <p:grpSpPr>
            <a:xfrm>
              <a:off x="1607986" y="2981997"/>
              <a:ext cx="5150253" cy="584775"/>
              <a:chOff x="1544210" y="2981997"/>
              <a:chExt cx="5150253" cy="58477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7B291B-CC60-4672-9871-C2A01A080578}"/>
                  </a:ext>
                </a:extLst>
              </p:cNvPr>
              <p:cNvSpPr txBox="1"/>
              <p:nvPr/>
            </p:nvSpPr>
            <p:spPr>
              <a:xfrm>
                <a:off x="3491150" y="3074330"/>
                <a:ext cx="32033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2060"/>
                    </a:solidFill>
                  </a:rPr>
                  <a:t>INFORMS YOU IN REAL-TIME  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E95380EB-E134-4EF4-A5FF-8AC121B3B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44210" y="2981997"/>
                <a:ext cx="2066203" cy="584775"/>
              </a:xfrm>
              <a:prstGeom prst="rect">
                <a:avLst/>
              </a:prstGeom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27B96A-E044-4AD9-9E2D-50950E277493}"/>
              </a:ext>
            </a:extLst>
          </p:cNvPr>
          <p:cNvGrpSpPr/>
          <p:nvPr/>
        </p:nvGrpSpPr>
        <p:grpSpPr>
          <a:xfrm>
            <a:off x="2855744" y="4570414"/>
            <a:ext cx="6480511" cy="954107"/>
            <a:chOff x="942857" y="2981997"/>
            <a:chExt cx="6480511" cy="95410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A4B57B-3B1D-44EF-BB68-2ADAF42F3A7D}"/>
                </a:ext>
              </a:extLst>
            </p:cNvPr>
            <p:cNvSpPr txBox="1"/>
            <p:nvPr/>
          </p:nvSpPr>
          <p:spPr>
            <a:xfrm>
              <a:off x="942857" y="3566772"/>
              <a:ext cx="648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Ink Free" panose="03080402000500000000" pitchFamily="66" charset="0"/>
                </a:rPr>
                <a:t>And which industries and companies to target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373EBF3-E559-400E-A9A0-C38FC9F9A6DE}"/>
                </a:ext>
              </a:extLst>
            </p:cNvPr>
            <p:cNvGrpSpPr/>
            <p:nvPr/>
          </p:nvGrpSpPr>
          <p:grpSpPr>
            <a:xfrm>
              <a:off x="1607986" y="2981997"/>
              <a:ext cx="5150253" cy="584775"/>
              <a:chOff x="1544210" y="2981997"/>
              <a:chExt cx="5150253" cy="58477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03FA00-2CC6-4285-A75F-156151CEA895}"/>
                  </a:ext>
                </a:extLst>
              </p:cNvPr>
              <p:cNvSpPr txBox="1"/>
              <p:nvPr/>
            </p:nvSpPr>
            <p:spPr>
              <a:xfrm>
                <a:off x="3491150" y="3074330"/>
                <a:ext cx="32033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2060"/>
                    </a:solidFill>
                  </a:rPr>
                  <a:t>INFORMS YOU IN REAL-TIME  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DC6A5FD9-3BEA-498B-9D47-4E2ABBABD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44210" y="2981997"/>
                <a:ext cx="2066203" cy="584775"/>
              </a:xfrm>
              <a:prstGeom prst="rect">
                <a:avLst/>
              </a:prstGeom>
            </p:spPr>
          </p:pic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A2DB3B5-5096-41F9-AEC2-D119FE886ACF}"/>
              </a:ext>
            </a:extLst>
          </p:cNvPr>
          <p:cNvGrpSpPr/>
          <p:nvPr/>
        </p:nvGrpSpPr>
        <p:grpSpPr>
          <a:xfrm>
            <a:off x="2855744" y="2371428"/>
            <a:ext cx="6480511" cy="954107"/>
            <a:chOff x="942857" y="2981997"/>
            <a:chExt cx="6480511" cy="95410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C3F8D1-3EE0-4F46-8FC6-79DF258A28EF}"/>
                </a:ext>
              </a:extLst>
            </p:cNvPr>
            <p:cNvSpPr txBox="1"/>
            <p:nvPr/>
          </p:nvSpPr>
          <p:spPr>
            <a:xfrm>
              <a:off x="942857" y="3566772"/>
              <a:ext cx="648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Ink Free" panose="03080402000500000000" pitchFamily="66" charset="0"/>
                </a:rPr>
                <a:t>How attractive you are to the market and why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E36C1B3-0262-4F00-946D-3C81A9392263}"/>
                </a:ext>
              </a:extLst>
            </p:cNvPr>
            <p:cNvGrpSpPr/>
            <p:nvPr/>
          </p:nvGrpSpPr>
          <p:grpSpPr>
            <a:xfrm>
              <a:off x="1607986" y="2981997"/>
              <a:ext cx="5150253" cy="584775"/>
              <a:chOff x="1544210" y="2981997"/>
              <a:chExt cx="5150253" cy="584775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F1EB0-D971-4AED-BA04-36E16396DB9E}"/>
                  </a:ext>
                </a:extLst>
              </p:cNvPr>
              <p:cNvSpPr txBox="1"/>
              <p:nvPr/>
            </p:nvSpPr>
            <p:spPr>
              <a:xfrm>
                <a:off x="3491150" y="3074330"/>
                <a:ext cx="32033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2060"/>
                    </a:solidFill>
                  </a:rPr>
                  <a:t>INFORMS YOU IN REAL-TIME  </a:t>
                </a:r>
              </a:p>
            </p:txBody>
          </p: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7DAAB121-24D8-4C99-A7E2-7512B60106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44210" y="2981997"/>
                <a:ext cx="2066203" cy="584775"/>
              </a:xfrm>
              <a:prstGeom prst="rect">
                <a:avLst/>
              </a:prstGeom>
            </p:spPr>
          </p:pic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729E12-C6FF-4BE8-89C1-9B79F7FABB66}"/>
              </a:ext>
            </a:extLst>
          </p:cNvPr>
          <p:cNvGrpSpPr/>
          <p:nvPr/>
        </p:nvGrpSpPr>
        <p:grpSpPr>
          <a:xfrm>
            <a:off x="2855744" y="5669907"/>
            <a:ext cx="6847814" cy="1231106"/>
            <a:chOff x="942857" y="2981997"/>
            <a:chExt cx="6480511" cy="123110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36CFFC-1E0B-49A8-BAB1-04790B162CE2}"/>
                </a:ext>
              </a:extLst>
            </p:cNvPr>
            <p:cNvSpPr txBox="1"/>
            <p:nvPr/>
          </p:nvSpPr>
          <p:spPr>
            <a:xfrm>
              <a:off x="942857" y="3566772"/>
              <a:ext cx="6480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Ink Free" panose="03080402000500000000" pitchFamily="66" charset="0"/>
                </a:rPr>
                <a:t>How well you are performing in relation to your peers in the market 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233B0CA-F39D-4DA6-8F80-71060583C427}"/>
                </a:ext>
              </a:extLst>
            </p:cNvPr>
            <p:cNvGrpSpPr/>
            <p:nvPr/>
          </p:nvGrpSpPr>
          <p:grpSpPr>
            <a:xfrm>
              <a:off x="1607986" y="2981997"/>
              <a:ext cx="5150253" cy="584775"/>
              <a:chOff x="1544210" y="2981997"/>
              <a:chExt cx="5150253" cy="58477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F6E25B-CB14-4F81-A9B9-A2C68D872A65}"/>
                  </a:ext>
                </a:extLst>
              </p:cNvPr>
              <p:cNvSpPr txBox="1"/>
              <p:nvPr/>
            </p:nvSpPr>
            <p:spPr>
              <a:xfrm>
                <a:off x="3491150" y="3074330"/>
                <a:ext cx="32033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2060"/>
                    </a:solidFill>
                  </a:rPr>
                  <a:t>INFORMS YOU IN REAL-TIME  </a:t>
                </a: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1DE1C796-10A0-4C65-8298-66274C23B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44210" y="2981997"/>
                <a:ext cx="2066203" cy="5847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1570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DF9F1B0-D4C1-475E-BACC-26A9CF9C8D8D}"/>
              </a:ext>
            </a:extLst>
          </p:cNvPr>
          <p:cNvGrpSpPr/>
          <p:nvPr/>
        </p:nvGrpSpPr>
        <p:grpSpPr>
          <a:xfrm>
            <a:off x="2855744" y="172442"/>
            <a:ext cx="6480511" cy="954107"/>
            <a:chOff x="942857" y="2981997"/>
            <a:chExt cx="6480511" cy="95410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F3B892-7CA9-4EDC-8CB3-C56AEA4EB3E5}"/>
                </a:ext>
              </a:extLst>
            </p:cNvPr>
            <p:cNvSpPr txBox="1"/>
            <p:nvPr/>
          </p:nvSpPr>
          <p:spPr>
            <a:xfrm>
              <a:off x="942857" y="3566772"/>
              <a:ext cx="648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Ink Free" panose="03080402000500000000" pitchFamily="66" charset="0"/>
                </a:rPr>
                <a:t>If you are paid in line with your performance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78D017A-E26E-4E35-A43D-A8EBD40B07AD}"/>
                </a:ext>
              </a:extLst>
            </p:cNvPr>
            <p:cNvGrpSpPr/>
            <p:nvPr/>
          </p:nvGrpSpPr>
          <p:grpSpPr>
            <a:xfrm>
              <a:off x="1607986" y="2981997"/>
              <a:ext cx="5150253" cy="584775"/>
              <a:chOff x="1544210" y="2981997"/>
              <a:chExt cx="5150253" cy="58477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B890E2-09A5-4587-8D7E-E12EEFAA5F84}"/>
                  </a:ext>
                </a:extLst>
              </p:cNvPr>
              <p:cNvSpPr txBox="1"/>
              <p:nvPr/>
            </p:nvSpPr>
            <p:spPr>
              <a:xfrm>
                <a:off x="3491150" y="3074330"/>
                <a:ext cx="32033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2060"/>
                    </a:solidFill>
                  </a:rPr>
                  <a:t>INFORMS YOU IN REAL-TIME  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115DF09-869C-4A41-BF41-BC165D9CA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44210" y="2981997"/>
                <a:ext cx="2066203" cy="584775"/>
              </a:xfrm>
              <a:prstGeom prst="rect">
                <a:avLst/>
              </a:prstGeom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BAE938-048E-423B-8D66-FFF579B47507}"/>
              </a:ext>
            </a:extLst>
          </p:cNvPr>
          <p:cNvGrpSpPr/>
          <p:nvPr/>
        </p:nvGrpSpPr>
        <p:grpSpPr>
          <a:xfrm>
            <a:off x="2855744" y="1271935"/>
            <a:ext cx="6826138" cy="1231106"/>
            <a:chOff x="942857" y="2981997"/>
            <a:chExt cx="6480511" cy="123110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B14AD4-53A9-41AD-B028-4485995E4E02}"/>
                </a:ext>
              </a:extLst>
            </p:cNvPr>
            <p:cNvSpPr txBox="1"/>
            <p:nvPr/>
          </p:nvSpPr>
          <p:spPr>
            <a:xfrm>
              <a:off x="942857" y="3566772"/>
              <a:ext cx="6480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Ink Free" panose="03080402000500000000" pitchFamily="66" charset="0"/>
                </a:rPr>
                <a:t>Will connect you in private with companies and jobs that interest you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6D08379-23F3-425B-B80F-DC70596E9208}"/>
                </a:ext>
              </a:extLst>
            </p:cNvPr>
            <p:cNvGrpSpPr/>
            <p:nvPr/>
          </p:nvGrpSpPr>
          <p:grpSpPr>
            <a:xfrm>
              <a:off x="1607986" y="2981997"/>
              <a:ext cx="5150253" cy="584775"/>
              <a:chOff x="1544210" y="2981997"/>
              <a:chExt cx="5150253" cy="58477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686111-E403-4EDB-9BE6-009765FF4128}"/>
                  </a:ext>
                </a:extLst>
              </p:cNvPr>
              <p:cNvSpPr txBox="1"/>
              <p:nvPr/>
            </p:nvSpPr>
            <p:spPr>
              <a:xfrm>
                <a:off x="3491150" y="3074330"/>
                <a:ext cx="32033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2060"/>
                    </a:solidFill>
                  </a:rPr>
                  <a:t>INFORMS YOU IN REAL-TIME  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705434EC-41E6-4457-AD92-7999E612C7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44210" y="2981997"/>
                <a:ext cx="2066203" cy="5847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149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075139-38B9-4F86-A8D5-37B0E26FB256}"/>
              </a:ext>
            </a:extLst>
          </p:cNvPr>
          <p:cNvSpPr txBox="1"/>
          <p:nvPr/>
        </p:nvSpPr>
        <p:spPr>
          <a:xfrm>
            <a:off x="1921987" y="448464"/>
            <a:ext cx="742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YOU ARE WORTH MORE THAN YOU THINK 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88E434F-1520-47E2-94AB-54E739632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30" y="1410354"/>
            <a:ext cx="2352692" cy="619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8F3DC1-498D-4476-85CA-A5AAD6085266}"/>
              </a:ext>
            </a:extLst>
          </p:cNvPr>
          <p:cNvSpPr txBox="1"/>
          <p:nvPr/>
        </p:nvSpPr>
        <p:spPr>
          <a:xfrm>
            <a:off x="4944748" y="1519864"/>
            <a:ext cx="3203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INFORMS YOU IN REAL-TIME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EEEEB-37CC-4D19-B75C-9C22A3785635}"/>
              </a:ext>
            </a:extLst>
          </p:cNvPr>
          <p:cNvSpPr txBox="1"/>
          <p:nvPr/>
        </p:nvSpPr>
        <p:spPr>
          <a:xfrm>
            <a:off x="1036708" y="2597595"/>
            <a:ext cx="9435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About C-level opportunities aligned to your career interests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Will connect you in private with companies and jobs that interest you 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A77A7-5C58-451B-8C4B-DA807B3C7DF0}"/>
              </a:ext>
            </a:extLst>
          </p:cNvPr>
          <p:cNvSpPr txBox="1"/>
          <p:nvPr/>
        </p:nvSpPr>
        <p:spPr>
          <a:xfrm>
            <a:off x="1060005" y="2236494"/>
            <a:ext cx="200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FF"/>
                </a:solidFill>
              </a:rPr>
              <a:t>Carousel Q’s </a:t>
            </a:r>
          </a:p>
        </p:txBody>
      </p:sp>
    </p:spTree>
    <p:extLst>
      <p:ext uri="{BB962C8B-B14F-4D97-AF65-F5344CB8AC3E}">
        <p14:creationId xmlns:p14="http://schemas.microsoft.com/office/powerpoint/2010/main" val="91208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11320</TotalTime>
  <Words>304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Helvetica Neue</vt:lpstr>
      <vt:lpstr>Helvetica Neue Bold Condensed</vt:lpstr>
      <vt:lpstr>Helvetica Neue Medium</vt:lpstr>
      <vt:lpstr>Ink Free</vt:lpstr>
      <vt:lpstr>Office Theme</vt:lpstr>
      <vt:lpstr>Design &amp; LOOK-AND-FEEL of LIVE APP </vt:lpstr>
      <vt:lpstr>Google like simplicity </vt:lpstr>
      <vt:lpstr>Dial to look like this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&amp; LOOK-AND-FEEL</dc:title>
  <dc:creator>Anita Miglani</dc:creator>
  <cp:lastModifiedBy>Murali Siddabathula</cp:lastModifiedBy>
  <cp:revision>9</cp:revision>
  <dcterms:created xsi:type="dcterms:W3CDTF">2022-04-09T18:14:48Z</dcterms:created>
  <dcterms:modified xsi:type="dcterms:W3CDTF">2022-04-24T19:33:57Z</dcterms:modified>
</cp:coreProperties>
</file>