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1" r:id="rId1"/>
  </p:sldMasterIdLst>
  <p:notesMasterIdLst>
    <p:notesMasterId r:id="rId12"/>
  </p:notesMasterIdLst>
  <p:handoutMasterIdLst>
    <p:handoutMasterId r:id="rId13"/>
  </p:handoutMasterIdLst>
  <p:sldIdLst>
    <p:sldId id="382" r:id="rId2"/>
    <p:sldId id="2146848259" r:id="rId3"/>
    <p:sldId id="2146848273" r:id="rId4"/>
    <p:sldId id="2146848274" r:id="rId5"/>
    <p:sldId id="2146848277" r:id="rId6"/>
    <p:sldId id="2146848276" r:id="rId7"/>
    <p:sldId id="2146848278" r:id="rId8"/>
    <p:sldId id="2146848258" r:id="rId9"/>
    <p:sldId id="2146848280" r:id="rId10"/>
    <p:sldId id="2146848279" r:id="rId11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16D81A0-4F6E-4B2B-8EF2-872943037077}">
          <p14:sldIdLst>
            <p14:sldId id="382"/>
            <p14:sldId id="2146848259"/>
            <p14:sldId id="2146848273"/>
            <p14:sldId id="2146848274"/>
            <p14:sldId id="2146848277"/>
            <p14:sldId id="2146848276"/>
            <p14:sldId id="2146848278"/>
            <p14:sldId id="2146848258"/>
            <p14:sldId id="2146848280"/>
            <p14:sldId id="2146848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067" userDrawn="1">
          <p15:clr>
            <a:srgbClr val="A4A3A4"/>
          </p15:clr>
        </p15:guide>
        <p15:guide id="4" pos="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6" userDrawn="1">
          <p15:clr>
            <a:srgbClr val="A4A3A4"/>
          </p15:clr>
        </p15:guide>
        <p15:guide id="3" orient="horz" pos="2144" userDrawn="1">
          <p15:clr>
            <a:srgbClr val="A4A3A4"/>
          </p15:clr>
        </p15:guide>
        <p15:guide id="4" pos="31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5AB"/>
    <a:srgbClr val="4A7EBB"/>
    <a:srgbClr val="FFFFFF"/>
    <a:srgbClr val="4F81BD"/>
    <a:srgbClr val="FF0000"/>
    <a:srgbClr val="A7C7D3"/>
    <a:srgbClr val="12191C"/>
    <a:srgbClr val="E7F0F3"/>
    <a:srgbClr val="618AAA"/>
    <a:srgbClr val="89B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3969" autoAdjust="0"/>
  </p:normalViewPr>
  <p:slideViewPr>
    <p:cSldViewPr>
      <p:cViewPr varScale="1">
        <p:scale>
          <a:sx n="67" d="100"/>
          <a:sy n="67" d="100"/>
        </p:scale>
        <p:origin x="992" y="40"/>
      </p:cViewPr>
      <p:guideLst>
        <p:guide orient="horz" pos="2160"/>
        <p:guide pos="2880"/>
        <p:guide orient="horz" pos="3067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70" d="100"/>
        <a:sy n="170" d="100"/>
      </p:scale>
      <p:origin x="0" y="4842"/>
    </p:cViewPr>
  </p:sorterViewPr>
  <p:notesViewPr>
    <p:cSldViewPr>
      <p:cViewPr varScale="1">
        <p:scale>
          <a:sx n="68" d="100"/>
          <a:sy n="68" d="100"/>
        </p:scale>
        <p:origin x="1872" y="78"/>
      </p:cViewPr>
      <p:guideLst>
        <p:guide orient="horz" pos="2142"/>
        <p:guide pos="3126"/>
        <p:guide orient="horz" pos="2144"/>
        <p:guide pos="3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742" cy="340307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5629280" y="0"/>
            <a:ext cx="4307742" cy="340307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r">
              <a:defRPr sz="1200"/>
            </a:lvl1pPr>
          </a:lstStyle>
          <a:p>
            <a:fld id="{AC6D2511-3CAA-4D1E-BCAD-C83B5627A7FB}" type="datetimeFigureOut">
              <a:rPr kumimoji="1" lang="ja-JP" altLang="en-US" smtClean="0"/>
              <a:pPr/>
              <a:t>2025/8/20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1" y="6465808"/>
            <a:ext cx="4307742" cy="340306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5629280" y="6465808"/>
            <a:ext cx="4307742" cy="340306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r">
              <a:defRPr sz="1200"/>
            </a:lvl1pPr>
          </a:lstStyle>
          <a:p>
            <a:fld id="{05118178-61E3-40E6-841D-1EA474FCEB0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84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742" cy="340307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629280" y="0"/>
            <a:ext cx="4307742" cy="340307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r">
              <a:defRPr sz="1200"/>
            </a:lvl1pPr>
          </a:lstStyle>
          <a:p>
            <a:fld id="{191BE358-8E15-4504-9480-B41E506F92C8}" type="datetimeFigureOut">
              <a:rPr kumimoji="1" lang="ja-JP" altLang="en-US" smtClean="0"/>
              <a:pPr/>
              <a:t>2025/8/20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271838" y="512763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49" tIns="45674" rIns="91349" bIns="45674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94632" y="3233448"/>
            <a:ext cx="7950077" cy="3062751"/>
          </a:xfrm>
          <a:prstGeom prst="rect">
            <a:avLst/>
          </a:prstGeom>
        </p:spPr>
        <p:txBody>
          <a:bodyPr vert="horz" lIns="91349" tIns="45674" rIns="91349" bIns="45674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6465808"/>
            <a:ext cx="4307742" cy="340306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629280" y="6465808"/>
            <a:ext cx="4307742" cy="340306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r">
              <a:defRPr sz="1200"/>
            </a:lvl1pPr>
          </a:lstStyle>
          <a:p>
            <a:fld id="{DCC8FF68-10AE-4451-97E6-D8BBAE122A6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334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ID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8FF68-10AE-4451-97E6-D8BBAE122A6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3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8FF68-10AE-4451-97E6-D8BBAE122A6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166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8FF68-10AE-4451-97E6-D8BBAE122A6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897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8FF68-10AE-4451-97E6-D8BBAE122A6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90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72B70-6C21-46CB-A4EE-609F80ED4B2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2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2B70-6C21-46CB-A4EE-609F80ED4B2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2B70-6C21-46CB-A4EE-609F80ED4B2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2B70-6C21-46CB-A4EE-609F80ED4B2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3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388424" y="6453342"/>
            <a:ext cx="716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B5EEADDB-755D-4380-96AC-B58F70F56ECA}" type="slidenum">
              <a:rPr lang="ja-JP" altLang="en-US" smtClean="0"/>
              <a:pPr/>
              <a:t>‹#›</a:t>
            </a:fld>
            <a:r>
              <a:rPr lang="en-US" altLang="ja-JP" dirty="0"/>
              <a:t>/9</a:t>
            </a:r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57159" y="285728"/>
            <a:ext cx="8358246" cy="571504"/>
          </a:xfrm>
          <a:prstGeom prst="rect">
            <a:avLst/>
          </a:prstGeom>
          <a:gradFill>
            <a:gsLst>
              <a:gs pos="100000">
                <a:schemeClr val="bg1"/>
              </a:gs>
              <a:gs pos="79000">
                <a:schemeClr val="bg1"/>
              </a:gs>
              <a:gs pos="0">
                <a:srgbClr val="003399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>
            <a:noFill/>
          </a:ln>
          <a:effectLst>
            <a:outerShdw blurRad="508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 prstMaterial="matte">
              <a:contourClr>
                <a:schemeClr val="bg1"/>
              </a:contourClr>
            </a:sp3d>
          </a:bodyPr>
          <a:lstStyle/>
          <a:p>
            <a:pPr algn="ctr"/>
            <a:endParaRPr kumimoji="1" lang="ja-JP" altLang="en-US" sz="1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FF31E27-408D-4E85-9E17-8C332529F66C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977532" y="306874"/>
            <a:ext cx="1943440" cy="523639"/>
          </a:xfrm>
          <a:prstGeom prst="rect">
            <a:avLst/>
          </a:prstGeom>
        </p:spPr>
      </p:pic>
      <p:pic>
        <p:nvPicPr>
          <p:cNvPr id="5" name="Picture 4" descr="A red and black logo&#10;&#10;AI-generated content may be incorrect.">
            <a:extLst>
              <a:ext uri="{FF2B5EF4-FFF2-40B4-BE49-F238E27FC236}">
                <a16:creationId xmlns:a16="http://schemas.microsoft.com/office/drawing/2014/main" id="{75D70DE2-A1CC-738B-8B82-7DB0DDEF36C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33818"/>
            <a:ext cx="1152128" cy="4697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63" r:id="rId2"/>
    <p:sldLayoutId id="2147484553" r:id="rId3"/>
    <p:sldLayoutId id="2147484554" r:id="rId4"/>
    <p:sldLayoutId id="2147484555" r:id="rId5"/>
    <p:sldLayoutId id="2147484556" r:id="rId6"/>
    <p:sldLayoutId id="2147484557" r:id="rId7"/>
    <p:sldLayoutId id="2147484558" r:id="rId8"/>
    <p:sldLayoutId id="2147484559" r:id="rId9"/>
    <p:sldLayoutId id="2147484560" r:id="rId10"/>
    <p:sldLayoutId id="2147484561" r:id="rId11"/>
    <p:sldLayoutId id="2147484562" r:id="rId12"/>
    <p:sldLayoutId id="2147484537" r:id="rId13"/>
    <p:sldLayoutId id="2147484548" r:id="rId14"/>
    <p:sldLayoutId id="2147484549" r:id="rId15"/>
    <p:sldLayoutId id="2147484550" r:id="rId16"/>
  </p:sldLayoutIdLst>
  <p:transition/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0.63.0.2/aicc-taget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タイトル 7">
            <a:extLst>
              <a:ext uri="{FF2B5EF4-FFF2-40B4-BE49-F238E27FC236}">
                <a16:creationId xmlns:a16="http://schemas.microsoft.com/office/drawing/2014/main" id="{3C24CD96-0554-476C-9EB9-96313BB46397}"/>
              </a:ext>
            </a:extLst>
          </p:cNvPr>
          <p:cNvSpPr txBox="1">
            <a:spLocks/>
          </p:cNvSpPr>
          <p:nvPr/>
        </p:nvSpPr>
        <p:spPr>
          <a:xfrm>
            <a:off x="395536" y="332656"/>
            <a:ext cx="8229600" cy="49006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ja-JP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48C2AF-9B70-DFCA-8EE6-85F908D833FD}"/>
              </a:ext>
            </a:extLst>
          </p:cNvPr>
          <p:cNvSpPr txBox="1"/>
          <p:nvPr/>
        </p:nvSpPr>
        <p:spPr>
          <a:xfrm>
            <a:off x="427584" y="2708920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err="1">
                <a:solidFill>
                  <a:srgbClr val="2955AB"/>
                </a:solidFill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Digitalisasi</a:t>
            </a:r>
            <a:r>
              <a:rPr lang="en-US" altLang="ja-JP" sz="3200" b="1" dirty="0">
                <a:solidFill>
                  <a:srgbClr val="2955AB"/>
                </a:solidFill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Input Data </a:t>
            </a:r>
            <a:r>
              <a:rPr lang="en-US" altLang="ja-JP" sz="3200" b="1" dirty="0" err="1">
                <a:solidFill>
                  <a:srgbClr val="2955AB"/>
                </a:solidFill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Tageto</a:t>
            </a:r>
            <a:endParaRPr lang="en-US" altLang="ja-JP" sz="3200" b="1" dirty="0">
              <a:solidFill>
                <a:srgbClr val="2955AB"/>
              </a:solidFill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Konversi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Spreadsheet </a:t>
            </a:r>
            <a:r>
              <a:rPr lang="en-US" altLang="ja-JP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altLang="ja-JP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Aplikasi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5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4EC7719-38B2-B72F-7AA1-0808195AEB99}"/>
              </a:ext>
            </a:extLst>
          </p:cNvPr>
          <p:cNvSpPr txBox="1">
            <a:spLocks/>
          </p:cNvSpPr>
          <p:nvPr/>
        </p:nvSpPr>
        <p:spPr>
          <a:xfrm>
            <a:off x="12888416" y="3457095"/>
            <a:ext cx="2672208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b="1" dirty="0">
              <a:latin typeface="Aptos Display" panose="020B00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991E05-00F6-3F08-512E-DF3C859CBC10}"/>
              </a:ext>
            </a:extLst>
          </p:cNvPr>
          <p:cNvSpPr txBox="1">
            <a:spLocks/>
          </p:cNvSpPr>
          <p:nvPr/>
        </p:nvSpPr>
        <p:spPr>
          <a:xfrm>
            <a:off x="9490089" y="5363702"/>
            <a:ext cx="5155976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b="1" dirty="0">
              <a:latin typeface="Aptos Display" panose="020B0004020202020204" pitchFamily="34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DED7E6E-0311-AEDE-8DBA-74979DF4B5B4}"/>
              </a:ext>
            </a:extLst>
          </p:cNvPr>
          <p:cNvSpPr txBox="1">
            <a:spLocks/>
          </p:cNvSpPr>
          <p:nvPr/>
        </p:nvSpPr>
        <p:spPr>
          <a:xfrm>
            <a:off x="9490089" y="5867758"/>
            <a:ext cx="5155976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b="1" dirty="0">
              <a:latin typeface="Aptos Display" panose="020B00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0051D0-B6FF-4BFC-A8CD-46569B11E501}"/>
              </a:ext>
            </a:extLst>
          </p:cNvPr>
          <p:cNvSpPr txBox="1">
            <a:spLocks/>
          </p:cNvSpPr>
          <p:nvPr/>
        </p:nvSpPr>
        <p:spPr>
          <a:xfrm>
            <a:off x="3543200" y="3440561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800" b="1" dirty="0">
                <a:latin typeface="Aptos Display" panose="020B0004020202020204" pitchFamily="34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259119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970C1A-53D6-6F40-1E45-FCAF91F0F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13" y="1564406"/>
            <a:ext cx="7931224" cy="143898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input data </a:t>
            </a:r>
            <a:r>
              <a:rPr lang="en-US" sz="1400" dirty="0" err="1"/>
              <a:t>tageto</a:t>
            </a:r>
            <a:r>
              <a:rPr lang="en-US" sz="1400" dirty="0"/>
              <a:t>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manual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spredsheet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fasilitas</a:t>
            </a:r>
            <a:r>
              <a:rPr lang="en-US" sz="1400" dirty="0"/>
              <a:t> Internet.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menimbulkan</a:t>
            </a:r>
            <a:r>
              <a:rPr lang="en-US" sz="1400" dirty="0"/>
              <a:t> </a:t>
            </a:r>
            <a:r>
              <a:rPr lang="en-US" sz="1400" dirty="0" err="1"/>
              <a:t>biaya</a:t>
            </a:r>
            <a:r>
              <a:rPr lang="en-US" sz="1400" dirty="0"/>
              <a:t> </a:t>
            </a:r>
            <a:r>
              <a:rPr lang="en-US" sz="1400" dirty="0" err="1"/>
              <a:t>tambahan</a:t>
            </a:r>
            <a:r>
              <a:rPr lang="en-US" sz="1400" dirty="0"/>
              <a:t> </a:t>
            </a:r>
            <a:r>
              <a:rPr lang="en-US" sz="1400" dirty="0" err="1"/>
              <a:t>sebesar</a:t>
            </a:r>
            <a:r>
              <a:rPr lang="en-US" sz="1400" dirty="0"/>
              <a:t> 600 </a:t>
            </a:r>
            <a:r>
              <a:rPr lang="en-US" sz="1400" dirty="0" err="1"/>
              <a:t>Ribu</a:t>
            </a:r>
            <a:r>
              <a:rPr lang="en-US" sz="1400" dirty="0"/>
              <a:t> per device per </a:t>
            </a:r>
            <a:r>
              <a:rPr lang="en-US" sz="1400" dirty="0" err="1"/>
              <a:t>bulannya</a:t>
            </a:r>
            <a:r>
              <a:rPr lang="en-US" sz="1400" dirty="0"/>
              <a:t>, dan 8 unit yang </a:t>
            </a:r>
            <a:r>
              <a:rPr lang="en-US" sz="1400" dirty="0" err="1"/>
              <a:t>dipakai</a:t>
            </a:r>
            <a:r>
              <a:rPr lang="en-US" sz="1400" dirty="0"/>
              <a:t> total </a:t>
            </a:r>
            <a:r>
              <a:rPr lang="en-US" sz="1400" dirty="0" err="1"/>
              <a:t>biaya</a:t>
            </a:r>
            <a:r>
              <a:rPr lang="en-US" sz="1400" dirty="0"/>
              <a:t> 4,8jt per </a:t>
            </a:r>
            <a:r>
              <a:rPr lang="en-US" sz="1400" dirty="0" err="1"/>
              <a:t>bulan</a:t>
            </a:r>
            <a:r>
              <a:rPr lang="en-US" sz="1400" dirty="0"/>
              <a:t>. </a:t>
            </a:r>
            <a:r>
              <a:rPr lang="en-US" sz="1400" dirty="0" err="1"/>
              <a:t>Selain</a:t>
            </a:r>
            <a:r>
              <a:rPr lang="en-US" sz="1400" dirty="0"/>
              <a:t> mahal, </a:t>
            </a:r>
            <a:r>
              <a:rPr lang="en-US" sz="1400" dirty="0" err="1"/>
              <a:t>penggunaan</a:t>
            </a:r>
            <a:r>
              <a:rPr lang="en-US" sz="1400" dirty="0"/>
              <a:t> </a:t>
            </a:r>
            <a:r>
              <a:rPr lang="en-US" sz="1400" dirty="0" err="1"/>
              <a:t>spredsheet</a:t>
            </a:r>
            <a:r>
              <a:rPr lang="en-US" sz="1400" dirty="0"/>
              <a:t> juga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kelemahan</a:t>
            </a:r>
            <a:r>
              <a:rPr lang="en-US" sz="1400" dirty="0"/>
              <a:t> : </a:t>
            </a:r>
          </a:p>
          <a:p>
            <a:pPr marL="0" indent="0">
              <a:buNone/>
            </a:pPr>
            <a:endParaRPr lang="en-ID" sz="1400" dirty="0"/>
          </a:p>
          <a:p>
            <a:pPr>
              <a:buFont typeface="+mj-lt"/>
              <a:buAutoNum type="arabicPeriod"/>
            </a:pPr>
            <a:r>
              <a:rPr lang="en-ID" sz="1400" dirty="0"/>
              <a:t>Rawan </a:t>
            </a:r>
            <a:r>
              <a:rPr lang="en-ID" sz="1400" dirty="0" err="1"/>
              <a:t>kesalahan</a:t>
            </a:r>
            <a:r>
              <a:rPr lang="en-ID" sz="1400" dirty="0"/>
              <a:t> input manual </a:t>
            </a:r>
            <a:r>
              <a:rPr lang="en-ID" sz="1400" dirty="0" err="1"/>
              <a:t>karena</a:t>
            </a:r>
            <a:r>
              <a:rPr lang="en-ID" sz="1400" dirty="0"/>
              <a:t>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adanya</a:t>
            </a:r>
            <a:r>
              <a:rPr lang="en-ID" sz="1400" dirty="0"/>
              <a:t> </a:t>
            </a:r>
            <a:r>
              <a:rPr lang="en-ID" sz="1400" dirty="0" err="1"/>
              <a:t>standar</a:t>
            </a:r>
            <a:r>
              <a:rPr lang="en-ID" sz="1400" dirty="0"/>
              <a:t> form data.</a:t>
            </a:r>
          </a:p>
          <a:p>
            <a:pPr>
              <a:buFont typeface="+mj-lt"/>
              <a:buAutoNum type="arabicPeriod"/>
            </a:pPr>
            <a:r>
              <a:rPr lang="en-ID" sz="1400" dirty="0" err="1"/>
              <a:t>Sulit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penelusuran</a:t>
            </a:r>
            <a:r>
              <a:rPr lang="en-ID" sz="1400" dirty="0"/>
              <a:t> </a:t>
            </a:r>
            <a:r>
              <a:rPr lang="en-ID" sz="1400" dirty="0" err="1"/>
              <a:t>riwayat</a:t>
            </a:r>
            <a:r>
              <a:rPr lang="en-ID" sz="1400" dirty="0"/>
              <a:t> </a:t>
            </a:r>
            <a:r>
              <a:rPr lang="en-ID" sz="1400" dirty="0" err="1"/>
              <a:t>inspeksi</a:t>
            </a:r>
            <a:r>
              <a:rPr lang="en-ID" sz="1400" dirty="0"/>
              <a:t> </a:t>
            </a:r>
            <a:r>
              <a:rPr lang="en-ID" sz="1400" dirty="0" err="1"/>
              <a:t>serta</a:t>
            </a:r>
            <a:r>
              <a:rPr lang="en-ID" sz="1400" dirty="0"/>
              <a:t> </a:t>
            </a:r>
            <a:r>
              <a:rPr lang="en-ID" sz="1400" dirty="0" err="1"/>
              <a:t>analisis</a:t>
            </a:r>
            <a:r>
              <a:rPr lang="en-ID" sz="1400" dirty="0"/>
              <a:t> data.</a:t>
            </a:r>
          </a:p>
          <a:p>
            <a:pPr>
              <a:buFont typeface="+mj-lt"/>
              <a:buAutoNum type="arabicPeriod"/>
            </a:pPr>
            <a:r>
              <a:rPr lang="en-ID" sz="1400" dirty="0" err="1"/>
              <a:t>Potensi</a:t>
            </a:r>
            <a:r>
              <a:rPr lang="en-ID" sz="1400" dirty="0"/>
              <a:t> </a:t>
            </a:r>
            <a:r>
              <a:rPr lang="en-ID" sz="1400" dirty="0" err="1"/>
              <a:t>kehilangan</a:t>
            </a:r>
            <a:r>
              <a:rPr lang="en-ID" sz="1400" dirty="0"/>
              <a:t> data </a:t>
            </a:r>
            <a:r>
              <a:rPr lang="en-ID" sz="1400" dirty="0" err="1"/>
              <a:t>akibat</a:t>
            </a:r>
            <a:r>
              <a:rPr lang="en-ID" sz="1400" dirty="0"/>
              <a:t> </a:t>
            </a:r>
            <a:r>
              <a:rPr lang="en-ID" sz="1400" dirty="0" err="1"/>
              <a:t>manajemen</a:t>
            </a:r>
            <a:r>
              <a:rPr lang="en-ID" sz="1400" dirty="0"/>
              <a:t> file </a:t>
            </a:r>
            <a:r>
              <a:rPr lang="en-ID" sz="1400" dirty="0" err="1"/>
              <a:t>lokal</a:t>
            </a:r>
            <a:r>
              <a:rPr lang="en-ID" sz="1400" dirty="0"/>
              <a:t> yang </a:t>
            </a:r>
            <a:r>
              <a:rPr lang="en-ID" sz="1400" dirty="0" err="1"/>
              <a:t>kurang</a:t>
            </a:r>
            <a:r>
              <a:rPr lang="en-ID" sz="1400" dirty="0"/>
              <a:t> </a:t>
            </a:r>
            <a:r>
              <a:rPr lang="en-ID" sz="1400" dirty="0" err="1"/>
              <a:t>standar</a:t>
            </a:r>
            <a:r>
              <a:rPr lang="en-ID" sz="1400" dirty="0"/>
              <a:t>.</a:t>
            </a:r>
          </a:p>
          <a:p>
            <a:pPr marL="0" indent="0">
              <a:buNone/>
            </a:pPr>
            <a:endParaRPr lang="en-US" sz="1400" dirty="0">
              <a:latin typeface="Aptos Display" panose="020B00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F43F5B-31C8-CEAB-53B3-FB57DEA82769}"/>
              </a:ext>
            </a:extLst>
          </p:cNvPr>
          <p:cNvSpPr txBox="1">
            <a:spLocks/>
          </p:cNvSpPr>
          <p:nvPr/>
        </p:nvSpPr>
        <p:spPr>
          <a:xfrm>
            <a:off x="457200" y="1090754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err="1">
                <a:solidFill>
                  <a:srgbClr val="2955AB"/>
                </a:solidFill>
                <a:latin typeface="Aptos Display" panose="020B0004020202020204" pitchFamily="34" charset="0"/>
              </a:rPr>
              <a:t>Latar</a:t>
            </a:r>
            <a:r>
              <a:rPr lang="en-US" sz="2000" b="1" dirty="0">
                <a:solidFill>
                  <a:srgbClr val="2955AB"/>
                </a:solidFill>
                <a:latin typeface="Aptos Display" panose="020B0004020202020204" pitchFamily="34" charset="0"/>
              </a:rPr>
              <a:t> </a:t>
            </a:r>
            <a:r>
              <a:rPr lang="en-US" sz="2000" b="1" dirty="0" err="1">
                <a:solidFill>
                  <a:srgbClr val="2955AB"/>
                </a:solidFill>
                <a:latin typeface="Aptos Display" panose="020B0004020202020204" pitchFamily="34" charset="0"/>
              </a:rPr>
              <a:t>Belakang</a:t>
            </a:r>
            <a:endParaRPr lang="en-US" sz="2000" dirty="0">
              <a:solidFill>
                <a:srgbClr val="2955AB"/>
              </a:solidFill>
              <a:latin typeface="Aptos Display" panose="020B00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F24CDEE-C6B3-D8B5-7655-D32EADF4B94C}"/>
              </a:ext>
            </a:extLst>
          </p:cNvPr>
          <p:cNvSpPr txBox="1">
            <a:spLocks/>
          </p:cNvSpPr>
          <p:nvPr/>
        </p:nvSpPr>
        <p:spPr>
          <a:xfrm>
            <a:off x="481712" y="3140968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err="1">
                <a:solidFill>
                  <a:srgbClr val="2955AB"/>
                </a:solidFill>
                <a:latin typeface="Aptos Display" panose="020B0004020202020204" pitchFamily="34" charset="0"/>
              </a:rPr>
              <a:t>Tujuan</a:t>
            </a:r>
            <a:endParaRPr lang="en-US" sz="2000" b="1" dirty="0">
              <a:solidFill>
                <a:srgbClr val="2955AB"/>
              </a:solidFill>
              <a:latin typeface="Aptos Display" panose="020B00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FB7EC0-9BE2-81BE-DCEF-810E1AA2D15B}"/>
              </a:ext>
            </a:extLst>
          </p:cNvPr>
          <p:cNvSpPr txBox="1">
            <a:spLocks/>
          </p:cNvSpPr>
          <p:nvPr/>
        </p:nvSpPr>
        <p:spPr>
          <a:xfrm>
            <a:off x="496057" y="4624590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err="1">
                <a:solidFill>
                  <a:srgbClr val="2955AB"/>
                </a:solidFill>
                <a:latin typeface="Aptos Display" panose="020B0004020202020204" pitchFamily="34" charset="0"/>
              </a:rPr>
              <a:t>Usulan</a:t>
            </a:r>
            <a:endParaRPr lang="en-US" sz="2000" b="1" dirty="0">
              <a:solidFill>
                <a:srgbClr val="2955AB"/>
              </a:solidFill>
              <a:latin typeface="Aptos Display" panose="020B00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C3BF9D-EC4A-5D1D-9467-74D85066AB1D}"/>
              </a:ext>
            </a:extLst>
          </p:cNvPr>
          <p:cNvSpPr txBox="1">
            <a:spLocks/>
          </p:cNvSpPr>
          <p:nvPr/>
        </p:nvSpPr>
        <p:spPr>
          <a:xfrm>
            <a:off x="630900" y="3702205"/>
            <a:ext cx="7931224" cy="1438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ID" sz="1200" dirty="0" err="1"/>
              <a:t>Mengurangi</a:t>
            </a:r>
            <a:r>
              <a:rPr lang="en-ID" sz="1200" dirty="0"/>
              <a:t> </a:t>
            </a:r>
            <a:r>
              <a:rPr lang="en-ID" sz="1200" dirty="0" err="1"/>
              <a:t>kesalahan</a:t>
            </a:r>
            <a:r>
              <a:rPr lang="en-ID" sz="1200" dirty="0"/>
              <a:t> input manual </a:t>
            </a:r>
            <a:r>
              <a:rPr lang="en-ID" sz="1200" dirty="0" err="1"/>
              <a:t>melalui</a:t>
            </a:r>
            <a:r>
              <a:rPr lang="en-ID" sz="1200" dirty="0"/>
              <a:t> form data yang </a:t>
            </a:r>
            <a:r>
              <a:rPr lang="en-ID" sz="1200" dirty="0" err="1"/>
              <a:t>sudah</a:t>
            </a:r>
            <a:r>
              <a:rPr lang="en-ID" sz="1200" dirty="0"/>
              <a:t> </a:t>
            </a:r>
            <a:r>
              <a:rPr lang="en-ID" sz="1200" dirty="0" err="1"/>
              <a:t>terstandarisasi</a:t>
            </a:r>
            <a:r>
              <a:rPr lang="en-ID" sz="1200" dirty="0"/>
              <a:t>.</a:t>
            </a:r>
          </a:p>
          <a:p>
            <a:pPr>
              <a:buFont typeface="+mj-lt"/>
              <a:buAutoNum type="arabicPeriod"/>
            </a:pPr>
            <a:r>
              <a:rPr lang="en-ID" sz="1200" dirty="0" err="1"/>
              <a:t>Meningkatkan</a:t>
            </a:r>
            <a:r>
              <a:rPr lang="en-ID" sz="1200" dirty="0"/>
              <a:t> </a:t>
            </a:r>
            <a:r>
              <a:rPr lang="en-ID" sz="1200" dirty="0" err="1"/>
              <a:t>kecepatan</a:t>
            </a:r>
            <a:r>
              <a:rPr lang="en-ID" sz="1200" dirty="0"/>
              <a:t> dan </a:t>
            </a:r>
            <a:r>
              <a:rPr lang="en-ID" sz="1200" dirty="0" err="1"/>
              <a:t>akurasi</a:t>
            </a:r>
            <a:r>
              <a:rPr lang="en-ID" sz="1200" dirty="0"/>
              <a:t> </a:t>
            </a:r>
            <a:r>
              <a:rPr lang="en-ID" sz="1200" dirty="0" err="1"/>
              <a:t>pelaporan</a:t>
            </a:r>
            <a:r>
              <a:rPr lang="en-ID" sz="1200" dirty="0"/>
              <a:t> Data </a:t>
            </a:r>
            <a:r>
              <a:rPr lang="en-ID" sz="1200" dirty="0" err="1"/>
              <a:t>Tageto</a:t>
            </a:r>
            <a:r>
              <a:rPr lang="en-ID" sz="1200" dirty="0"/>
              <a:t>.</a:t>
            </a:r>
          </a:p>
          <a:p>
            <a:pPr>
              <a:buFont typeface="+mj-lt"/>
              <a:buAutoNum type="arabicPeriod"/>
            </a:pPr>
            <a:r>
              <a:rPr lang="en-ID" sz="1200" dirty="0" err="1"/>
              <a:t>Mendukung</a:t>
            </a:r>
            <a:r>
              <a:rPr lang="en-ID" sz="1200" dirty="0"/>
              <a:t> </a:t>
            </a:r>
            <a:r>
              <a:rPr lang="en-ID" sz="1200" dirty="0" err="1"/>
              <a:t>ketersediaan</a:t>
            </a:r>
            <a:r>
              <a:rPr lang="en-ID" sz="1200" dirty="0"/>
              <a:t> data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realtime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basis data </a:t>
            </a:r>
            <a:r>
              <a:rPr lang="en-ID" sz="1200" dirty="0" err="1"/>
              <a:t>terpusat</a:t>
            </a:r>
            <a:r>
              <a:rPr lang="en-ID" sz="1200" dirty="0"/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97B867-51F2-4A03-9E1F-1D98A7F1DB59}"/>
              </a:ext>
            </a:extLst>
          </p:cNvPr>
          <p:cNvSpPr txBox="1">
            <a:spLocks/>
          </p:cNvSpPr>
          <p:nvPr/>
        </p:nvSpPr>
        <p:spPr>
          <a:xfrm>
            <a:off x="645245" y="5141194"/>
            <a:ext cx="7931224" cy="1438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ID" sz="1200" dirty="0"/>
              <a:t>  </a:t>
            </a:r>
            <a:r>
              <a:rPr lang="en-ID" sz="1200" dirty="0" err="1"/>
              <a:t>Digitalisasi</a:t>
            </a:r>
            <a:r>
              <a:rPr lang="en-ID" sz="1200" dirty="0"/>
              <a:t> form </a:t>
            </a:r>
            <a:r>
              <a:rPr lang="en-ID" sz="1200" dirty="0" err="1"/>
              <a:t>Tageto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berbasis</a:t>
            </a:r>
            <a:r>
              <a:rPr lang="en-ID" sz="1200" dirty="0"/>
              <a:t> web.</a:t>
            </a:r>
          </a:p>
          <a:p>
            <a:pPr marL="228600" indent="-228600">
              <a:buFont typeface="+mj-lt"/>
              <a:buAutoNum type="arabicPeriod"/>
            </a:pPr>
            <a:r>
              <a:rPr lang="en-ID" sz="1200" dirty="0"/>
              <a:t>  </a:t>
            </a:r>
            <a:r>
              <a:rPr lang="en-ID" sz="1200" dirty="0" err="1"/>
              <a:t>Implementasi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jaringan</a:t>
            </a:r>
            <a:r>
              <a:rPr lang="en-ID" sz="1200" dirty="0"/>
              <a:t> OT Network.</a:t>
            </a:r>
          </a:p>
          <a:p>
            <a:pPr marL="228600" indent="-228600">
              <a:buFont typeface="+mj-lt"/>
              <a:buAutoNum type="arabicPeriod"/>
            </a:pP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8258370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E5651-67EB-4551-1DBE-D34311B7D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60149E-8273-E73E-9B59-50EB5B641BF7}"/>
              </a:ext>
            </a:extLst>
          </p:cNvPr>
          <p:cNvSpPr txBox="1">
            <a:spLocks/>
          </p:cNvSpPr>
          <p:nvPr/>
        </p:nvSpPr>
        <p:spPr>
          <a:xfrm>
            <a:off x="457200" y="1090754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rgbClr val="2955AB"/>
                </a:solidFill>
                <a:latin typeface="Aptos Display" panose="020B0004020202020204" pitchFamily="34" charset="0"/>
              </a:rPr>
              <a:t>Schedule</a:t>
            </a:r>
            <a:endParaRPr lang="en-US" sz="2000" dirty="0">
              <a:solidFill>
                <a:srgbClr val="2955AB"/>
              </a:solidFill>
              <a:latin typeface="Aptos Display" panose="020B00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D11FC7-F77D-4E6D-9E22-3D1AE1F62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3" t="1179" b="16330"/>
          <a:stretch/>
        </p:blipFill>
        <p:spPr>
          <a:xfrm>
            <a:off x="561256" y="2996952"/>
            <a:ext cx="6192688" cy="2883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465250-AF86-A898-A29A-BED9FCB4F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331" y="1836818"/>
            <a:ext cx="7776864" cy="93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574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87F3A-E86A-5B4D-AF49-2EB96A717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83FC77-1773-9BAB-6B7D-8CB7B7066841}"/>
              </a:ext>
            </a:extLst>
          </p:cNvPr>
          <p:cNvSpPr txBox="1">
            <a:spLocks/>
          </p:cNvSpPr>
          <p:nvPr/>
        </p:nvSpPr>
        <p:spPr>
          <a:xfrm>
            <a:off x="457200" y="1090754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rgbClr val="2955AB"/>
                </a:solidFill>
                <a:latin typeface="Aptos Display" panose="020B0004020202020204" pitchFamily="34" charset="0"/>
              </a:rPr>
              <a:t>Before</a:t>
            </a:r>
            <a:endParaRPr lang="en-US" sz="2000" dirty="0">
              <a:solidFill>
                <a:srgbClr val="2955AB"/>
              </a:solidFill>
              <a:latin typeface="Aptos Display" panose="020B00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B7ABE1-97CA-93E4-E8B6-AE699DF3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152" y="1700807"/>
            <a:ext cx="2962672" cy="2922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Aptos Display" panose="020B0004020202020204" pitchFamily="34" charset="0"/>
              </a:rPr>
              <a:t>Input data </a:t>
            </a:r>
            <a:r>
              <a:rPr lang="en-US" sz="1100" dirty="0" err="1">
                <a:latin typeface="Aptos Display" panose="020B0004020202020204" pitchFamily="34" charset="0"/>
              </a:rPr>
              <a:t>menggunakan</a:t>
            </a:r>
            <a:r>
              <a:rPr lang="en-US" sz="1100" dirty="0">
                <a:latin typeface="Aptos Display" panose="020B0004020202020204" pitchFamily="34" charset="0"/>
              </a:rPr>
              <a:t> spreadsheet. Proses input </a:t>
            </a:r>
            <a:r>
              <a:rPr lang="en-US" sz="1100" dirty="0" err="1">
                <a:latin typeface="Aptos Display" panose="020B0004020202020204" pitchFamily="34" charset="0"/>
              </a:rPr>
              <a:t>menggunakan</a:t>
            </a:r>
            <a:r>
              <a:rPr lang="en-US" sz="1100" dirty="0">
                <a:latin typeface="Aptos Display" panose="020B0004020202020204" pitchFamily="34" charset="0"/>
              </a:rPr>
              <a:t> spreadsheet </a:t>
            </a:r>
            <a:r>
              <a:rPr lang="en-US" sz="1100" dirty="0" err="1">
                <a:latin typeface="Aptos Display" panose="020B0004020202020204" pitchFamily="34" charset="0"/>
              </a:rPr>
              <a:t>memilki</a:t>
            </a:r>
            <a:r>
              <a:rPr lang="en-US" sz="1100" dirty="0">
                <a:latin typeface="Aptos Display" panose="020B0004020202020204" pitchFamily="34" charset="0"/>
              </a:rPr>
              <a:t> </a:t>
            </a:r>
            <a:r>
              <a:rPr lang="en-US" sz="1100" dirty="0" err="1">
                <a:latin typeface="Aptos Display" panose="020B0004020202020204" pitchFamily="34" charset="0"/>
              </a:rPr>
              <a:t>beberapa</a:t>
            </a:r>
            <a:r>
              <a:rPr lang="en-US" sz="1100" dirty="0">
                <a:latin typeface="Aptos Display" panose="020B0004020202020204" pitchFamily="34" charset="0"/>
              </a:rPr>
              <a:t> </a:t>
            </a:r>
            <a:r>
              <a:rPr lang="en-US" sz="1100" dirty="0" err="1">
                <a:latin typeface="Aptos Display" panose="020B0004020202020204" pitchFamily="34" charset="0"/>
              </a:rPr>
              <a:t>kelemahan</a:t>
            </a:r>
            <a:r>
              <a:rPr lang="en-US" sz="1100" dirty="0">
                <a:latin typeface="Aptos Display" panose="020B0004020202020204" pitchFamily="34" charset="0"/>
              </a:rPr>
              <a:t> </a:t>
            </a:r>
            <a:r>
              <a:rPr lang="en-US" sz="1100" dirty="0" err="1">
                <a:latin typeface="Aptos Display" panose="020B0004020202020204" pitchFamily="34" charset="0"/>
              </a:rPr>
              <a:t>antara</a:t>
            </a:r>
            <a:r>
              <a:rPr lang="en-US" sz="1100" dirty="0">
                <a:latin typeface="Aptos Display" panose="020B0004020202020204" pitchFamily="34" charset="0"/>
              </a:rPr>
              <a:t> lain :</a:t>
            </a:r>
          </a:p>
          <a:p>
            <a:pPr>
              <a:buFont typeface="+mj-lt"/>
              <a:buAutoNum type="arabicPeriod"/>
            </a:pPr>
            <a:r>
              <a:rPr lang="en-US" sz="1100" dirty="0" err="1">
                <a:latin typeface="Aptos Display" panose="020B0004020202020204" pitchFamily="34" charset="0"/>
              </a:rPr>
              <a:t>Sering</a:t>
            </a:r>
            <a:r>
              <a:rPr lang="en-US" sz="1100" dirty="0">
                <a:latin typeface="Aptos Display" panose="020B0004020202020204" pitchFamily="34" charset="0"/>
              </a:rPr>
              <a:t> </a:t>
            </a:r>
            <a:r>
              <a:rPr lang="en-US" sz="1100" dirty="0" err="1">
                <a:latin typeface="Aptos Display" panose="020B0004020202020204" pitchFamily="34" charset="0"/>
              </a:rPr>
              <a:t>terjadi</a:t>
            </a:r>
            <a:r>
              <a:rPr lang="en-US" sz="1100" dirty="0">
                <a:latin typeface="Aptos Display" panose="020B0004020202020204" pitchFamily="34" charset="0"/>
              </a:rPr>
              <a:t> </a:t>
            </a:r>
            <a:r>
              <a:rPr lang="en-US" sz="1100" dirty="0" err="1">
                <a:latin typeface="Aptos Display" panose="020B0004020202020204" pitchFamily="34" charset="0"/>
              </a:rPr>
              <a:t>kesalahan</a:t>
            </a:r>
            <a:r>
              <a:rPr lang="en-US" sz="1100" dirty="0">
                <a:latin typeface="Aptos Display" panose="020B0004020202020204" pitchFamily="34" charset="0"/>
              </a:rPr>
              <a:t> input data</a:t>
            </a:r>
          </a:p>
          <a:p>
            <a:pPr>
              <a:buFont typeface="+mj-lt"/>
              <a:buAutoNum type="arabicPeriod"/>
            </a:pPr>
            <a:r>
              <a:rPr lang="en-US" sz="1100" dirty="0">
                <a:latin typeface="Aptos Display" panose="020B0004020202020204" pitchFamily="34" charset="0"/>
              </a:rPr>
              <a:t>Data </a:t>
            </a:r>
            <a:r>
              <a:rPr lang="en-US" sz="1100" dirty="0" err="1">
                <a:latin typeface="Aptos Display" panose="020B0004020202020204" pitchFamily="34" charset="0"/>
              </a:rPr>
              <a:t>tidak</a:t>
            </a:r>
            <a:r>
              <a:rPr lang="en-US" sz="1100" dirty="0">
                <a:latin typeface="Aptos Display" panose="020B0004020202020204" pitchFamily="34" charset="0"/>
              </a:rPr>
              <a:t> </a:t>
            </a:r>
            <a:r>
              <a:rPr lang="en-US" sz="1100" dirty="0" err="1">
                <a:latin typeface="Aptos Display" panose="020B0004020202020204" pitchFamily="34" charset="0"/>
              </a:rPr>
              <a:t>memiliki</a:t>
            </a:r>
            <a:r>
              <a:rPr lang="en-US" sz="1100" dirty="0">
                <a:latin typeface="Aptos Display" panose="020B0004020202020204" pitchFamily="34" charset="0"/>
              </a:rPr>
              <a:t> backup </a:t>
            </a:r>
          </a:p>
          <a:p>
            <a:pPr>
              <a:buFont typeface="+mj-lt"/>
              <a:buAutoNum type="arabicPeriod"/>
            </a:pPr>
            <a:r>
              <a:rPr lang="en-US" sz="1100" dirty="0" err="1">
                <a:latin typeface="Aptos Display" panose="020B0004020202020204" pitchFamily="34" charset="0"/>
              </a:rPr>
              <a:t>Sulit</a:t>
            </a:r>
            <a:r>
              <a:rPr lang="en-US" sz="1100" dirty="0">
                <a:latin typeface="Aptos Display" panose="020B0004020202020204" pitchFamily="34" charset="0"/>
              </a:rPr>
              <a:t> </a:t>
            </a:r>
            <a:r>
              <a:rPr lang="en-US" sz="1100" dirty="0" err="1">
                <a:latin typeface="Aptos Display" panose="020B0004020202020204" pitchFamily="34" charset="0"/>
              </a:rPr>
              <a:t>melakukan</a:t>
            </a:r>
            <a:r>
              <a:rPr lang="en-US" sz="1100" dirty="0">
                <a:latin typeface="Aptos Display" panose="020B0004020202020204" pitchFamily="34" charset="0"/>
              </a:rPr>
              <a:t> tracing/</a:t>
            </a:r>
            <a:r>
              <a:rPr lang="en-US" sz="1100" dirty="0" err="1">
                <a:latin typeface="Aptos Display" panose="020B0004020202020204" pitchFamily="34" charset="0"/>
              </a:rPr>
              <a:t>penelusuran</a:t>
            </a:r>
            <a:endParaRPr lang="en-US" sz="1100" dirty="0">
              <a:latin typeface="Aptos Display" panose="020B00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98B4C0-304B-4626-BAF8-1CC76F3B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700807"/>
            <a:ext cx="5350976" cy="2647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AF783-C056-48C6-829B-634605227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8"/>
          <a:stretch/>
        </p:blipFill>
        <p:spPr>
          <a:xfrm>
            <a:off x="445161" y="4365104"/>
            <a:ext cx="5350976" cy="11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3055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23DC1-BF0E-A221-3749-8626B57D4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22FC3A9-560F-41FC-A51C-27B330F571D4}"/>
              </a:ext>
            </a:extLst>
          </p:cNvPr>
          <p:cNvSpPr txBox="1">
            <a:spLocks/>
          </p:cNvSpPr>
          <p:nvPr/>
        </p:nvSpPr>
        <p:spPr>
          <a:xfrm>
            <a:off x="457200" y="1090754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rgbClr val="2955AB"/>
                </a:solidFill>
                <a:latin typeface="Aptos Display" panose="020B0004020202020204" pitchFamily="34" charset="0"/>
              </a:rPr>
              <a:t>After</a:t>
            </a: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7AD53EC-8477-4385-A6B5-A4EB794F8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5767246"/>
            <a:ext cx="141417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 err="1">
                <a:latin typeface="Arial" panose="020B0604020202020204" pitchFamily="34" charset="0"/>
              </a:rPr>
              <a:t>Inputkan</a:t>
            </a:r>
            <a:r>
              <a:rPr kumimoji="0" lang="en-US" altLang="en-US" sz="1100" dirty="0">
                <a:latin typeface="Arial" panose="020B0604020202020204" pitchFamily="34" charset="0"/>
              </a:rPr>
              <a:t> Username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Dan Password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ACFC80E-F46D-43CB-B3FF-31A45C899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474636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42A34B3A-17C4-41D4-A6EA-0EDBDC025C1D}"/>
              </a:ext>
            </a:extLst>
          </p:cNvPr>
          <p:cNvSpPr/>
          <p:nvPr/>
        </p:nvSpPr>
        <p:spPr>
          <a:xfrm>
            <a:off x="1691680" y="3573016"/>
            <a:ext cx="5688632" cy="72008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ID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186C77A-AC27-4B2F-8641-CA8720657F7B}"/>
              </a:ext>
            </a:extLst>
          </p:cNvPr>
          <p:cNvCxnSpPr>
            <a:stCxn id="49" idx="3"/>
          </p:cNvCxnSpPr>
          <p:nvPr/>
        </p:nvCxnSpPr>
        <p:spPr>
          <a:xfrm>
            <a:off x="7380312" y="3933056"/>
            <a:ext cx="1008112" cy="1872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C2FAE4C-9D09-4977-96FD-1DF9AA477801}"/>
              </a:ext>
            </a:extLst>
          </p:cNvPr>
          <p:cNvSpPr/>
          <p:nvPr/>
        </p:nvSpPr>
        <p:spPr>
          <a:xfrm>
            <a:off x="1691680" y="4365104"/>
            <a:ext cx="5688632" cy="245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ID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F1CCE2A3-6A07-4E1A-8805-769E8DE5934F}"/>
              </a:ext>
            </a:extLst>
          </p:cNvPr>
          <p:cNvCxnSpPr/>
          <p:nvPr/>
        </p:nvCxnSpPr>
        <p:spPr>
          <a:xfrm rot="5400000">
            <a:off x="1094429" y="5208013"/>
            <a:ext cx="1194502" cy="12700"/>
          </a:xfrm>
          <a:prstGeom prst="bentConnector3">
            <a:avLst>
              <a:gd name="adj1" fmla="val 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8">
            <a:extLst>
              <a:ext uri="{FF2B5EF4-FFF2-40B4-BE49-F238E27FC236}">
                <a16:creationId xmlns:a16="http://schemas.microsoft.com/office/drawing/2014/main" id="{283D9D14-68D9-4499-AF8B-544BEFCB4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897" y="5836344"/>
            <a:ext cx="125226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 err="1">
                <a:latin typeface="Arial" panose="020B0604020202020204" pitchFamily="34" charset="0"/>
              </a:rPr>
              <a:t>Pilih</a:t>
            </a:r>
            <a:r>
              <a:rPr kumimoji="0" lang="en-US" altLang="en-US" sz="1100" dirty="0">
                <a:latin typeface="Arial" panose="020B0604020202020204" pitchFamily="34" charset="0"/>
              </a:rPr>
              <a:t> Shift Proses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CE68EB7E-F702-491C-94E9-0D33D14446E7}"/>
              </a:ext>
            </a:extLst>
          </p:cNvPr>
          <p:cNvCxnSpPr/>
          <p:nvPr/>
        </p:nvCxnSpPr>
        <p:spPr>
          <a:xfrm rot="5400000">
            <a:off x="3932610" y="5388053"/>
            <a:ext cx="1194502" cy="12700"/>
          </a:xfrm>
          <a:prstGeom prst="bentConnector3">
            <a:avLst>
              <a:gd name="adj1" fmla="val 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8">
            <a:extLst>
              <a:ext uri="{FF2B5EF4-FFF2-40B4-BE49-F238E27FC236}">
                <a16:creationId xmlns:a16="http://schemas.microsoft.com/office/drawing/2014/main" id="{6151DAAA-1A0F-4849-B883-8A65C5A4E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725" y="6067328"/>
            <a:ext cx="9765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Button Login</a:t>
            </a:r>
          </a:p>
        </p:txBody>
      </p:sp>
      <p:sp>
        <p:nvSpPr>
          <p:cNvPr id="80" name="Rectangle 8">
            <a:extLst>
              <a:ext uri="{FF2B5EF4-FFF2-40B4-BE49-F238E27FC236}">
                <a16:creationId xmlns:a16="http://schemas.microsoft.com/office/drawing/2014/main" id="{5F41030E-DFCA-40DE-AFB1-CB02E9F99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5399" y="5450141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848756B8-FA01-4443-B7A1-AFCDAE81C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305" y="5457855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C8351C94-626B-43FE-9CC5-FEEA4BC95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885" y="5703622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811285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23DC1-BF0E-A221-3749-8626B57D4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91CA67B-DE7E-48DB-B5CE-C7F3F0E1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24" y="1583367"/>
            <a:ext cx="6285640" cy="418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22FC3A9-560F-41FC-A51C-27B330F571D4}"/>
              </a:ext>
            </a:extLst>
          </p:cNvPr>
          <p:cNvSpPr txBox="1">
            <a:spLocks/>
          </p:cNvSpPr>
          <p:nvPr/>
        </p:nvSpPr>
        <p:spPr>
          <a:xfrm>
            <a:off x="457200" y="1090754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rgbClr val="2955AB"/>
                </a:solidFill>
                <a:latin typeface="Aptos Display" panose="020B0004020202020204" pitchFamily="34" charset="0"/>
              </a:rPr>
              <a:t>After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6BD4125-BDB1-4C88-BBA7-A706D2C7D86A}"/>
              </a:ext>
            </a:extLst>
          </p:cNvPr>
          <p:cNvCxnSpPr>
            <a:cxnSpLocks/>
          </p:cNvCxnSpPr>
          <p:nvPr/>
        </p:nvCxnSpPr>
        <p:spPr>
          <a:xfrm flipV="1">
            <a:off x="3572630" y="1196752"/>
            <a:ext cx="3519650" cy="1127599"/>
          </a:xfrm>
          <a:prstGeom prst="bentConnector3">
            <a:avLst>
              <a:gd name="adj1" fmla="val -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29CDEF6-C9D4-4843-B51F-EEBA0660AF65}"/>
              </a:ext>
            </a:extLst>
          </p:cNvPr>
          <p:cNvCxnSpPr>
            <a:cxnSpLocks/>
          </p:cNvCxnSpPr>
          <p:nvPr/>
        </p:nvCxnSpPr>
        <p:spPr>
          <a:xfrm flipV="1">
            <a:off x="4222915" y="1702722"/>
            <a:ext cx="3168352" cy="621629"/>
          </a:xfrm>
          <a:prstGeom prst="bentConnector3">
            <a:avLst>
              <a:gd name="adj1" fmla="val -1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B9EC791-9642-4E3A-B317-DC15BECC7521}"/>
              </a:ext>
            </a:extLst>
          </p:cNvPr>
          <p:cNvCxnSpPr>
            <a:cxnSpLocks/>
          </p:cNvCxnSpPr>
          <p:nvPr/>
        </p:nvCxnSpPr>
        <p:spPr>
          <a:xfrm flipV="1">
            <a:off x="4780419" y="2001490"/>
            <a:ext cx="2504554" cy="369632"/>
          </a:xfrm>
          <a:prstGeom prst="bentConnector3">
            <a:avLst>
              <a:gd name="adj1" fmla="val 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ECA8153-2477-4D42-8E65-2BF4DA945328}"/>
              </a:ext>
            </a:extLst>
          </p:cNvPr>
          <p:cNvCxnSpPr>
            <a:cxnSpLocks/>
          </p:cNvCxnSpPr>
          <p:nvPr/>
        </p:nvCxnSpPr>
        <p:spPr>
          <a:xfrm flipV="1">
            <a:off x="5222203" y="2402723"/>
            <a:ext cx="2165226" cy="305717"/>
          </a:xfrm>
          <a:prstGeom prst="bentConnector3">
            <a:avLst>
              <a:gd name="adj1" fmla="val -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91064DB-7E8B-49AA-80D4-FBDA3DEE47F1}"/>
              </a:ext>
            </a:extLst>
          </p:cNvPr>
          <p:cNvCxnSpPr>
            <a:cxnSpLocks/>
          </p:cNvCxnSpPr>
          <p:nvPr/>
        </p:nvCxnSpPr>
        <p:spPr>
          <a:xfrm>
            <a:off x="5909258" y="4177999"/>
            <a:ext cx="1160805" cy="209344"/>
          </a:xfrm>
          <a:prstGeom prst="bentConnector3">
            <a:avLst>
              <a:gd name="adj1" fmla="val 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F6D69F-2BF1-4479-A70C-B26A1CD42340}"/>
              </a:ext>
            </a:extLst>
          </p:cNvPr>
          <p:cNvCxnSpPr>
            <a:cxnSpLocks/>
          </p:cNvCxnSpPr>
          <p:nvPr/>
        </p:nvCxnSpPr>
        <p:spPr>
          <a:xfrm>
            <a:off x="4487677" y="2634022"/>
            <a:ext cx="2952328" cy="126079"/>
          </a:xfrm>
          <a:prstGeom prst="bentConnector3">
            <a:avLst>
              <a:gd name="adj1" fmla="val -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CCC09BE-87A8-4910-AFD1-101F5649EE23}"/>
              </a:ext>
            </a:extLst>
          </p:cNvPr>
          <p:cNvCxnSpPr>
            <a:cxnSpLocks/>
          </p:cNvCxnSpPr>
          <p:nvPr/>
        </p:nvCxnSpPr>
        <p:spPr>
          <a:xfrm flipV="1">
            <a:off x="6489660" y="3722842"/>
            <a:ext cx="890652" cy="409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8">
            <a:extLst>
              <a:ext uri="{FF2B5EF4-FFF2-40B4-BE49-F238E27FC236}">
                <a16:creationId xmlns:a16="http://schemas.microsoft.com/office/drawing/2014/main" id="{30814656-C6CA-4266-8193-98204606E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08536" y="4229685"/>
            <a:ext cx="113204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Proses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Inputan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7876A508-45E7-45B1-BC0E-136DF4E59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7429" y="3507398"/>
            <a:ext cx="112402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 err="1">
                <a:latin typeface="Arial" panose="020B0604020202020204" pitchFamily="34" charset="0"/>
              </a:rPr>
              <a:t>Untuk</a:t>
            </a:r>
            <a:r>
              <a:rPr kumimoji="0" lang="en-US" altLang="en-US" sz="1100" dirty="0">
                <a:latin typeface="Arial" panose="020B0604020202020204" pitchFamily="34" charset="0"/>
              </a:rPr>
              <a:t> Refresh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 err="1">
                <a:latin typeface="Arial" panose="020B0604020202020204" pitchFamily="34" charset="0"/>
              </a:rPr>
              <a:t>Halaman</a:t>
            </a:r>
            <a:endParaRPr kumimoji="0" lang="en-US" altLang="en-US" sz="1100" dirty="0">
              <a:latin typeface="Arial" panose="020B0604020202020204" pitchFamily="34" charset="0"/>
            </a:endParaRPr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id="{57F12715-8B4B-4637-8580-A771DA265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742" y="2591644"/>
            <a:ext cx="14446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Input Product/Model</a:t>
            </a: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A2D5937A-6A43-4E98-A70E-C01F4AC13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9295" y="2225769"/>
            <a:ext cx="92845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Input Cavity</a:t>
            </a:r>
          </a:p>
        </p:txBody>
      </p:sp>
      <p:sp>
        <p:nvSpPr>
          <p:cNvPr id="58" name="Rectangle 8">
            <a:extLst>
              <a:ext uri="{FF2B5EF4-FFF2-40B4-BE49-F238E27FC236}">
                <a16:creationId xmlns:a16="http://schemas.microsoft.com/office/drawing/2014/main" id="{35D3C039-18B8-4AB7-AA7B-BB0CC6358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4973" y="1847895"/>
            <a:ext cx="13035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Input </a:t>
            </a:r>
            <a:r>
              <a:rPr kumimoji="0" lang="en-US" altLang="en-US" sz="1100" dirty="0" err="1">
                <a:latin typeface="Arial" panose="020B0604020202020204" pitchFamily="34" charset="0"/>
              </a:rPr>
              <a:t>Nomor</a:t>
            </a:r>
            <a:r>
              <a:rPr kumimoji="0" lang="en-US" altLang="en-US" sz="1100" dirty="0">
                <a:latin typeface="Arial" panose="020B0604020202020204" pitchFamily="34" charset="0"/>
              </a:rPr>
              <a:t> Core</a:t>
            </a:r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342A0996-BDB7-4DDD-A928-2C02F9AAE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7429" y="1563706"/>
            <a:ext cx="14302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Input Shift Charging</a:t>
            </a:r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57665216-21D3-46CC-B983-5C9B0ECAE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842" y="1079156"/>
            <a:ext cx="144623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Input Charging Date</a:t>
            </a:r>
          </a:p>
        </p:txBody>
      </p:sp>
      <p:sp>
        <p:nvSpPr>
          <p:cNvPr id="61" name="Rectangle 8">
            <a:extLst>
              <a:ext uri="{FF2B5EF4-FFF2-40B4-BE49-F238E27FC236}">
                <a16:creationId xmlns:a16="http://schemas.microsoft.com/office/drawing/2014/main" id="{8F3DC38B-A467-48D2-AEBA-7842E2DC0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004" y="1971569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2" name="Rectangle 8">
            <a:extLst>
              <a:ext uri="{FF2B5EF4-FFF2-40B4-BE49-F238E27FC236}">
                <a16:creationId xmlns:a16="http://schemas.microsoft.com/office/drawing/2014/main" id="{A9A87CAD-F813-4EAF-BE25-D54EDC5C8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7096" y="1978398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3" name="Rectangle 8">
            <a:extLst>
              <a:ext uri="{FF2B5EF4-FFF2-40B4-BE49-F238E27FC236}">
                <a16:creationId xmlns:a16="http://schemas.microsoft.com/office/drawing/2014/main" id="{2EBDABBE-547E-4EFD-999E-36F4756A4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2874" y="1951496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4" name="Rectangle 8">
            <a:extLst>
              <a:ext uri="{FF2B5EF4-FFF2-40B4-BE49-F238E27FC236}">
                <a16:creationId xmlns:a16="http://schemas.microsoft.com/office/drawing/2014/main" id="{1C2ED17C-4788-49EB-8A4E-5C5B3DD24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203" y="2435993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5" name="Rectangle 8">
            <a:extLst>
              <a:ext uri="{FF2B5EF4-FFF2-40B4-BE49-F238E27FC236}">
                <a16:creationId xmlns:a16="http://schemas.microsoft.com/office/drawing/2014/main" id="{370DA525-318A-4352-B689-28D8B1BCB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91" y="2584419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7AD53EC-8477-4385-A6B5-A4EB794F8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346" y="2872497"/>
            <a:ext cx="101341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Input Proses 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651207A-30C3-4D0D-9F2B-78ED772CDB8B}"/>
              </a:ext>
            </a:extLst>
          </p:cNvPr>
          <p:cNvCxnSpPr>
            <a:cxnSpLocks/>
          </p:cNvCxnSpPr>
          <p:nvPr/>
        </p:nvCxnSpPr>
        <p:spPr>
          <a:xfrm>
            <a:off x="6242855" y="3009652"/>
            <a:ext cx="1313654" cy="12700"/>
          </a:xfrm>
          <a:prstGeom prst="bentConnector3">
            <a:avLst>
              <a:gd name="adj1" fmla="val -15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067FDF6-CEE1-4A36-8F5A-2E2D381313B5}"/>
              </a:ext>
            </a:extLst>
          </p:cNvPr>
          <p:cNvSpPr/>
          <p:nvPr/>
        </p:nvSpPr>
        <p:spPr>
          <a:xfrm>
            <a:off x="632779" y="2807165"/>
            <a:ext cx="5610076" cy="1144039"/>
          </a:xfrm>
          <a:prstGeom prst="rect">
            <a:avLst/>
          </a:prstGeom>
          <a:noFill/>
          <a:ln w="25400">
            <a:solidFill>
              <a:srgbClr val="2955A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ID" dirty="0">
              <a:solidFill>
                <a:srgbClr val="FFFFFF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FCCC0A2-403A-4495-B2AA-D14E46E563DA}"/>
              </a:ext>
            </a:extLst>
          </p:cNvPr>
          <p:cNvCxnSpPr>
            <a:cxnSpLocks/>
          </p:cNvCxnSpPr>
          <p:nvPr/>
        </p:nvCxnSpPr>
        <p:spPr>
          <a:xfrm>
            <a:off x="6489660" y="5058031"/>
            <a:ext cx="636199" cy="40925"/>
          </a:xfrm>
          <a:prstGeom prst="bentConnector3">
            <a:avLst>
              <a:gd name="adj1" fmla="val 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8">
            <a:extLst>
              <a:ext uri="{FF2B5EF4-FFF2-40B4-BE49-F238E27FC236}">
                <a16:creationId xmlns:a16="http://schemas.microsoft.com/office/drawing/2014/main" id="{716E4E9F-081E-48FF-8BF2-97B2B300E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251" y="4883512"/>
            <a:ext cx="137890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 err="1">
                <a:latin typeface="Arial" panose="020B0604020202020204" pitchFamily="34" charset="0"/>
              </a:rPr>
              <a:t>Menampilkan</a:t>
            </a:r>
            <a:r>
              <a:rPr kumimoji="0" lang="en-US" altLang="en-US" sz="1100" dirty="0">
                <a:latin typeface="Arial" panose="020B0604020202020204" pitchFamily="34" charset="0"/>
              </a:rPr>
              <a:t> Hasil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Input Data</a:t>
            </a:r>
          </a:p>
        </p:txBody>
      </p:sp>
      <p:sp>
        <p:nvSpPr>
          <p:cNvPr id="68" name="Rectangle 8">
            <a:extLst>
              <a:ext uri="{FF2B5EF4-FFF2-40B4-BE49-F238E27FC236}">
                <a16:creationId xmlns:a16="http://schemas.microsoft.com/office/drawing/2014/main" id="{6B840401-A7AE-4B13-86B0-AD4BE560B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737" y="2965916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70" name="Rectangle 8">
            <a:extLst>
              <a:ext uri="{FF2B5EF4-FFF2-40B4-BE49-F238E27FC236}">
                <a16:creationId xmlns:a16="http://schemas.microsoft.com/office/drawing/2014/main" id="{C601D498-279B-476A-BF3B-68CDD52B9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122" y="3901984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0EAFC663-ACAC-42A3-972E-28F79F8D8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092" y="4165539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F1D35584-611C-4735-BD53-16EC8EC1D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133" y="5069774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74360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23DC1-BF0E-A221-3749-8626B57D4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22FC3A9-560F-41FC-A51C-27B330F571D4}"/>
              </a:ext>
            </a:extLst>
          </p:cNvPr>
          <p:cNvSpPr txBox="1">
            <a:spLocks/>
          </p:cNvSpPr>
          <p:nvPr/>
        </p:nvSpPr>
        <p:spPr>
          <a:xfrm>
            <a:off x="457200" y="1090754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rgbClr val="2955AB"/>
                </a:solidFill>
                <a:latin typeface="Aptos Display" panose="020B0004020202020204" pitchFamily="34" charset="0"/>
              </a:rPr>
              <a:t>After</a:t>
            </a: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7AD53EC-8477-4385-A6B5-A4EB794F8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344" y="2290083"/>
            <a:ext cx="81945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Filter Shift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87D822-157B-453D-B9E6-9292606CC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43781"/>
            <a:ext cx="7140020" cy="337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6306224-7026-48C6-8B38-B60ACE2164C5}"/>
              </a:ext>
            </a:extLst>
          </p:cNvPr>
          <p:cNvCxnSpPr>
            <a:cxnSpLocks/>
          </p:cNvCxnSpPr>
          <p:nvPr/>
        </p:nvCxnSpPr>
        <p:spPr>
          <a:xfrm flipV="1">
            <a:off x="6588224" y="2420888"/>
            <a:ext cx="1080120" cy="504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3731E56-0895-44D0-9378-74010B86F2AC}"/>
              </a:ext>
            </a:extLst>
          </p:cNvPr>
          <p:cNvSpPr/>
          <p:nvPr/>
        </p:nvSpPr>
        <p:spPr>
          <a:xfrm>
            <a:off x="1547664" y="2420888"/>
            <a:ext cx="5040560" cy="57606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ID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F20BCA4-4E37-40BD-B74C-9734D92D69D3}"/>
              </a:ext>
            </a:extLst>
          </p:cNvPr>
          <p:cNvCxnSpPr>
            <a:cxnSpLocks/>
          </p:cNvCxnSpPr>
          <p:nvPr/>
        </p:nvCxnSpPr>
        <p:spPr>
          <a:xfrm rot="5400000">
            <a:off x="791580" y="4113076"/>
            <a:ext cx="2016224" cy="72008"/>
          </a:xfrm>
          <a:prstGeom prst="bentConnector3">
            <a:avLst>
              <a:gd name="adj1" fmla="val -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F6484F2-2C71-477A-9854-62A908833DD3}"/>
              </a:ext>
            </a:extLst>
          </p:cNvPr>
          <p:cNvCxnSpPr>
            <a:cxnSpLocks/>
          </p:cNvCxnSpPr>
          <p:nvPr/>
        </p:nvCxnSpPr>
        <p:spPr>
          <a:xfrm rot="5400000">
            <a:off x="1175963" y="4245449"/>
            <a:ext cx="2196263" cy="12700"/>
          </a:xfrm>
          <a:prstGeom prst="bentConnector3">
            <a:avLst>
              <a:gd name="adj1" fmla="val 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9463D04-504B-48CA-BF30-CD6CC5289B35}"/>
              </a:ext>
            </a:extLst>
          </p:cNvPr>
          <p:cNvCxnSpPr>
            <a:cxnSpLocks/>
          </p:cNvCxnSpPr>
          <p:nvPr/>
        </p:nvCxnSpPr>
        <p:spPr>
          <a:xfrm rot="5400000">
            <a:off x="1484061" y="4460457"/>
            <a:ext cx="2613578" cy="12700"/>
          </a:xfrm>
          <a:prstGeom prst="bentConnector3">
            <a:avLst>
              <a:gd name="adj1" fmla="val -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8">
            <a:extLst>
              <a:ext uri="{FF2B5EF4-FFF2-40B4-BE49-F238E27FC236}">
                <a16:creationId xmlns:a16="http://schemas.microsoft.com/office/drawing/2014/main" id="{D59F501C-5736-4726-9C7A-A0B514015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3960" y="5097659"/>
            <a:ext cx="8595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 err="1">
                <a:latin typeface="Arial" panose="020B0604020202020204" pitchFamily="34" charset="0"/>
              </a:rPr>
              <a:t>Pencarian</a:t>
            </a:r>
            <a:r>
              <a:rPr kumimoji="0" lang="en-US" altLang="en-US" sz="1100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0F16997A-C89D-44B0-B12D-8E13CF367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5349931"/>
            <a:ext cx="75052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Refresh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 err="1">
                <a:latin typeface="Arial" panose="020B0604020202020204" pitchFamily="34" charset="0"/>
              </a:rPr>
              <a:t>Halaman</a:t>
            </a:r>
            <a:endParaRPr kumimoji="0" lang="en-US" altLang="en-US" sz="1100" dirty="0">
              <a:latin typeface="Arial" panose="020B0604020202020204" pitchFamily="34" charset="0"/>
            </a:endParaRPr>
          </a:p>
        </p:txBody>
      </p:sp>
      <p:sp>
        <p:nvSpPr>
          <p:cNvPr id="70" name="Rectangle 8">
            <a:extLst>
              <a:ext uri="{FF2B5EF4-FFF2-40B4-BE49-F238E27FC236}">
                <a16:creationId xmlns:a16="http://schemas.microsoft.com/office/drawing/2014/main" id="{5835208A-1700-4BE5-8DAA-9745C9BC3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5797087"/>
            <a:ext cx="81785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Export </a:t>
            </a:r>
            <a:r>
              <a:rPr kumimoji="0" lang="en-US" altLang="en-US" sz="1100" dirty="0" err="1">
                <a:latin typeface="Arial" panose="020B0604020202020204" pitchFamily="34" charset="0"/>
              </a:rPr>
              <a:t>ke</a:t>
            </a:r>
            <a:r>
              <a:rPr kumimoji="0" lang="en-US" altLang="en-US" sz="1100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Excel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45DAD461-B652-4E20-B225-12771920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844" y="2504057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2D25396F-2F7F-4C73-8C7A-D87039EA0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878" y="4584947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CCD27D0-12FB-4A48-8360-24A468F38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438" y="4845491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5FC2C52B-7721-4737-8F20-F5FB68497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500" y="5369843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181698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4EC7719-38B2-B72F-7AA1-0808195AEB99}"/>
              </a:ext>
            </a:extLst>
          </p:cNvPr>
          <p:cNvSpPr txBox="1">
            <a:spLocks/>
          </p:cNvSpPr>
          <p:nvPr/>
        </p:nvSpPr>
        <p:spPr>
          <a:xfrm>
            <a:off x="12888416" y="3457095"/>
            <a:ext cx="2672208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b="1" dirty="0">
              <a:latin typeface="Aptos Display" panose="020B00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991E05-00F6-3F08-512E-DF3C859CBC10}"/>
              </a:ext>
            </a:extLst>
          </p:cNvPr>
          <p:cNvSpPr txBox="1">
            <a:spLocks/>
          </p:cNvSpPr>
          <p:nvPr/>
        </p:nvSpPr>
        <p:spPr>
          <a:xfrm>
            <a:off x="9490089" y="5363702"/>
            <a:ext cx="5155976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b="1" dirty="0">
              <a:latin typeface="Aptos Display" panose="020B0004020202020204" pitchFamily="34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DED7E6E-0311-AEDE-8DBA-74979DF4B5B4}"/>
              </a:ext>
            </a:extLst>
          </p:cNvPr>
          <p:cNvSpPr txBox="1">
            <a:spLocks/>
          </p:cNvSpPr>
          <p:nvPr/>
        </p:nvSpPr>
        <p:spPr>
          <a:xfrm>
            <a:off x="9490089" y="5867758"/>
            <a:ext cx="5155976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b="1" dirty="0">
              <a:latin typeface="Aptos Display" panose="020B00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0051D0-B6FF-4BFC-A8CD-46569B11E501}"/>
              </a:ext>
            </a:extLst>
          </p:cNvPr>
          <p:cNvSpPr txBox="1">
            <a:spLocks/>
          </p:cNvSpPr>
          <p:nvPr/>
        </p:nvSpPr>
        <p:spPr>
          <a:xfrm>
            <a:off x="539552" y="1196752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err="1">
                <a:solidFill>
                  <a:srgbClr val="2955AB"/>
                </a:solidFill>
                <a:latin typeface="Aptos Display" panose="020B0004020202020204" pitchFamily="34" charset="0"/>
              </a:rPr>
              <a:t>Kebutuhan</a:t>
            </a:r>
            <a:r>
              <a:rPr lang="en-US" sz="2000" b="1" dirty="0">
                <a:solidFill>
                  <a:srgbClr val="2955AB"/>
                </a:solidFill>
                <a:latin typeface="Aptos Display" panose="020B0004020202020204" pitchFamily="34" charset="0"/>
              </a:rPr>
              <a:t> </a:t>
            </a:r>
            <a:r>
              <a:rPr lang="en-US" sz="2000" b="1" dirty="0" err="1">
                <a:solidFill>
                  <a:srgbClr val="2955AB"/>
                </a:solidFill>
                <a:latin typeface="Aptos Display" panose="020B0004020202020204" pitchFamily="34" charset="0"/>
              </a:rPr>
              <a:t>Implementasi</a:t>
            </a:r>
            <a:endParaRPr lang="en-US" sz="2000" b="1" dirty="0">
              <a:solidFill>
                <a:srgbClr val="2955AB"/>
              </a:solidFill>
              <a:latin typeface="Aptos Display" panose="020B00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C85C08-2DAA-4339-9BFC-A31913C32A9E}"/>
              </a:ext>
            </a:extLst>
          </p:cNvPr>
          <p:cNvSpPr txBox="1">
            <a:spLocks/>
          </p:cNvSpPr>
          <p:nvPr/>
        </p:nvSpPr>
        <p:spPr>
          <a:xfrm>
            <a:off x="688740" y="1757989"/>
            <a:ext cx="7931224" cy="1438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ID" sz="1200" dirty="0"/>
              <a:t>List Data User Operator input data dan view report (NPK, NAMA, </a:t>
            </a:r>
            <a:r>
              <a:rPr lang="en-ID" sz="1200" dirty="0" err="1"/>
              <a:t>Inisial</a:t>
            </a:r>
            <a:r>
              <a:rPr lang="en-ID" sz="12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</a:t>
            </a:r>
            <a:r>
              <a:rPr lang="en-ID" sz="1200" dirty="0" err="1"/>
              <a:t>ist</a:t>
            </a:r>
            <a:r>
              <a:rPr lang="en-ID" sz="1200" dirty="0"/>
              <a:t> Data iPad yang </a:t>
            </a: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diinstall</a:t>
            </a:r>
            <a:r>
              <a:rPr lang="en-ID" sz="1200" dirty="0"/>
              <a:t> </a:t>
            </a:r>
            <a:r>
              <a:rPr lang="en-ID" sz="1200" dirty="0" err="1"/>
              <a:t>aplikasi</a:t>
            </a:r>
            <a:endParaRPr lang="en-ID" sz="1200" dirty="0"/>
          </a:p>
          <a:p>
            <a:pPr>
              <a:buFont typeface="+mj-lt"/>
              <a:buAutoNum type="arabicPeriod"/>
            </a:pPr>
            <a:r>
              <a:rPr lang="en-US" sz="1200" dirty="0" err="1"/>
              <a:t>Pelaksanaan</a:t>
            </a:r>
            <a:r>
              <a:rPr lang="en-US" sz="1200" dirty="0"/>
              <a:t> Trial 18 – 2 September.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Feedback </a:t>
            </a:r>
            <a:r>
              <a:rPr lang="en-US" sz="1200" dirty="0" err="1"/>
              <a:t>diinformasikan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IT  </a:t>
            </a:r>
            <a:r>
              <a:rPr lang="en-US" sz="1200" dirty="0" err="1"/>
              <a:t>tanggal</a:t>
            </a:r>
            <a:r>
              <a:rPr lang="en-US" sz="1200" dirty="0"/>
              <a:t> 5 September</a:t>
            </a:r>
          </a:p>
          <a:p>
            <a:pPr>
              <a:buFont typeface="+mj-lt"/>
              <a:buAutoNum type="arabicPeriod"/>
            </a:pPr>
            <a:r>
              <a:rPr lang="en-US" sz="1200" dirty="0" err="1"/>
              <a:t>Perbaikan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r>
              <a:rPr lang="en-US" sz="1200" dirty="0"/>
              <a:t> feedback 5-12 September</a:t>
            </a:r>
            <a:endParaRPr lang="en-ID" sz="1200" dirty="0"/>
          </a:p>
          <a:p>
            <a:pPr>
              <a:buFont typeface="+mj-lt"/>
              <a:buAutoNum type="arabicPeriod"/>
            </a:pPr>
            <a:r>
              <a:rPr lang="en-ID" sz="1200" dirty="0"/>
              <a:t>Go Live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6B6C22-6423-49C5-9456-890BF512777D}"/>
              </a:ext>
            </a:extLst>
          </p:cNvPr>
          <p:cNvSpPr txBox="1">
            <a:spLocks/>
          </p:cNvSpPr>
          <p:nvPr/>
        </p:nvSpPr>
        <p:spPr>
          <a:xfrm>
            <a:off x="556590" y="3245437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err="1">
                <a:solidFill>
                  <a:srgbClr val="2955AB"/>
                </a:solidFill>
                <a:latin typeface="Aptos Display" panose="020B0004020202020204" pitchFamily="34" charset="0"/>
              </a:rPr>
              <a:t>Akses</a:t>
            </a:r>
            <a:r>
              <a:rPr lang="en-US" sz="2000" b="1" dirty="0">
                <a:solidFill>
                  <a:srgbClr val="2955AB"/>
                </a:solidFill>
                <a:latin typeface="Aptos Display" panose="020B0004020202020204" pitchFamily="34" charset="0"/>
              </a:rPr>
              <a:t> </a:t>
            </a:r>
            <a:r>
              <a:rPr lang="en-US" sz="2000" b="1" dirty="0" err="1">
                <a:solidFill>
                  <a:srgbClr val="2955AB"/>
                </a:solidFill>
                <a:latin typeface="Aptos Display" panose="020B0004020202020204" pitchFamily="34" charset="0"/>
              </a:rPr>
              <a:t>Aplikasi</a:t>
            </a:r>
            <a:endParaRPr lang="en-US" sz="2000" b="1" dirty="0">
              <a:solidFill>
                <a:srgbClr val="2955AB"/>
              </a:solidFill>
              <a:latin typeface="Aptos Display" panose="020B00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9CD8A4-790A-4AA1-BE40-4DE63F718386}"/>
              </a:ext>
            </a:extLst>
          </p:cNvPr>
          <p:cNvSpPr txBox="1">
            <a:spLocks/>
          </p:cNvSpPr>
          <p:nvPr/>
        </p:nvSpPr>
        <p:spPr>
          <a:xfrm>
            <a:off x="705778" y="3806674"/>
            <a:ext cx="7931224" cy="1438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200" dirty="0"/>
              <a:t>Input Data (</a:t>
            </a:r>
            <a:r>
              <a:rPr lang="en-US" sz="1200" dirty="0" err="1"/>
              <a:t>Ipad</a:t>
            </a:r>
            <a:r>
              <a:rPr lang="en-US" sz="1200" dirty="0"/>
              <a:t>) : </a:t>
            </a:r>
            <a:r>
              <a:rPr lang="en-US" sz="1200" dirty="0">
                <a:hlinkClick r:id="rId3"/>
              </a:rPr>
              <a:t>http://10.63.0.2/aicc-tageto</a:t>
            </a: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200" dirty="0"/>
              <a:t>View Report (Laptop) : http://192.168.164.2/adis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67755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4EC7719-38B2-B72F-7AA1-0808195AEB99}"/>
              </a:ext>
            </a:extLst>
          </p:cNvPr>
          <p:cNvSpPr txBox="1">
            <a:spLocks/>
          </p:cNvSpPr>
          <p:nvPr/>
        </p:nvSpPr>
        <p:spPr>
          <a:xfrm>
            <a:off x="12888416" y="3457095"/>
            <a:ext cx="2672208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b="1" dirty="0">
              <a:latin typeface="Aptos Display" panose="020B00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991E05-00F6-3F08-512E-DF3C859CBC10}"/>
              </a:ext>
            </a:extLst>
          </p:cNvPr>
          <p:cNvSpPr txBox="1">
            <a:spLocks/>
          </p:cNvSpPr>
          <p:nvPr/>
        </p:nvSpPr>
        <p:spPr>
          <a:xfrm>
            <a:off x="9490089" y="5363702"/>
            <a:ext cx="5155976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b="1" dirty="0">
              <a:latin typeface="Aptos Display" panose="020B0004020202020204" pitchFamily="34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DED7E6E-0311-AEDE-8DBA-74979DF4B5B4}"/>
              </a:ext>
            </a:extLst>
          </p:cNvPr>
          <p:cNvSpPr txBox="1">
            <a:spLocks/>
          </p:cNvSpPr>
          <p:nvPr/>
        </p:nvSpPr>
        <p:spPr>
          <a:xfrm>
            <a:off x="9490089" y="5867758"/>
            <a:ext cx="5155976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b="1" dirty="0">
              <a:latin typeface="Aptos Display" panose="020B00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0051D0-B6FF-4BFC-A8CD-46569B11E501}"/>
              </a:ext>
            </a:extLst>
          </p:cNvPr>
          <p:cNvSpPr txBox="1">
            <a:spLocks/>
          </p:cNvSpPr>
          <p:nvPr/>
        </p:nvSpPr>
        <p:spPr>
          <a:xfrm>
            <a:off x="539552" y="1196752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rgbClr val="2955AB"/>
                </a:solidFill>
                <a:latin typeface="Aptos Display" panose="020B0004020202020204" pitchFamily="34" charset="0"/>
              </a:rPr>
              <a:t>Hasil Meeting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C85C08-2DAA-4339-9BFC-A31913C32A9E}"/>
              </a:ext>
            </a:extLst>
          </p:cNvPr>
          <p:cNvSpPr txBox="1">
            <a:spLocks/>
          </p:cNvSpPr>
          <p:nvPr/>
        </p:nvSpPr>
        <p:spPr>
          <a:xfrm>
            <a:off x="688740" y="1757989"/>
            <a:ext cx="7931224" cy="14389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200" b="1" dirty="0" err="1"/>
              <a:t>Ketika</a:t>
            </a:r>
            <a:r>
              <a:rPr lang="en-US" sz="1200" b="1" dirty="0"/>
              <a:t> </a:t>
            </a:r>
            <a:r>
              <a:rPr lang="en-US" sz="1200" b="1" dirty="0" err="1"/>
              <a:t>ada</a:t>
            </a:r>
            <a:r>
              <a:rPr lang="en-US" sz="1200" b="1" dirty="0"/>
              <a:t> double </a:t>
            </a:r>
            <a:r>
              <a:rPr lang="en-US" sz="1200" b="1" dirty="0" err="1"/>
              <a:t>maka</a:t>
            </a:r>
            <a:r>
              <a:rPr lang="en-US" sz="1200" b="1" dirty="0"/>
              <a:t> </a:t>
            </a:r>
            <a:r>
              <a:rPr lang="en-US" sz="1200" b="1" dirty="0" err="1"/>
              <a:t>munculkan</a:t>
            </a:r>
            <a:r>
              <a:rPr lang="en-US" sz="1200" b="1" dirty="0"/>
              <a:t> pop up, </a:t>
            </a:r>
            <a:r>
              <a:rPr lang="en-US" sz="1200" b="1" dirty="0" err="1"/>
              <a:t>mau</a:t>
            </a:r>
            <a:r>
              <a:rPr lang="en-US" sz="1200" b="1" dirty="0"/>
              <a:t> </a:t>
            </a:r>
            <a:r>
              <a:rPr lang="en-US" sz="1200" b="1" dirty="0" err="1"/>
              <a:t>lanjut</a:t>
            </a:r>
            <a:r>
              <a:rPr lang="en-US" sz="1200" b="1" dirty="0"/>
              <a:t> input </a:t>
            </a:r>
            <a:r>
              <a:rPr lang="en-US" sz="1200" b="1" dirty="0" err="1"/>
              <a:t>atau</a:t>
            </a:r>
            <a:r>
              <a:rPr lang="en-US" sz="1200" b="1" dirty="0"/>
              <a:t> </a:t>
            </a:r>
            <a:r>
              <a:rPr lang="en-US" sz="1200" b="1" dirty="0" err="1"/>
              <a:t>tidak</a:t>
            </a:r>
            <a:r>
              <a:rPr lang="en-US" sz="1200" b="1" dirty="0"/>
              <a:t> </a:t>
            </a:r>
            <a:r>
              <a:rPr lang="en-US" sz="1200" b="1" dirty="0" err="1"/>
              <a:t>jika</a:t>
            </a:r>
            <a:r>
              <a:rPr lang="en-US" sz="1200" b="1" dirty="0"/>
              <a:t> </a:t>
            </a:r>
            <a:r>
              <a:rPr lang="en-US" sz="1200" b="1" dirty="0" err="1"/>
              <a:t>lanjut</a:t>
            </a:r>
            <a:r>
              <a:rPr lang="en-US" sz="1200" b="1" dirty="0"/>
              <a:t> </a:t>
            </a:r>
            <a:r>
              <a:rPr lang="en-US" sz="1200" b="1" dirty="0" err="1"/>
              <a:t>maka</a:t>
            </a:r>
            <a:r>
              <a:rPr lang="en-US" sz="1200" b="1" dirty="0"/>
              <a:t> </a:t>
            </a:r>
            <a:r>
              <a:rPr lang="en-US" sz="1200" b="1" dirty="0" err="1"/>
              <a:t>tambahkan</a:t>
            </a:r>
            <a:r>
              <a:rPr lang="en-US" sz="1200" b="1" dirty="0"/>
              <a:t> </a:t>
            </a:r>
            <a:r>
              <a:rPr lang="en-US" sz="1200" b="1" dirty="0" err="1"/>
              <a:t>inisial</a:t>
            </a:r>
            <a:r>
              <a:rPr lang="en-US" sz="1200" b="1" dirty="0"/>
              <a:t> G</a:t>
            </a:r>
          </a:p>
          <a:p>
            <a:pPr>
              <a:buFont typeface="+mj-lt"/>
              <a:buAutoNum type="arabicPeriod"/>
            </a:pPr>
            <a:r>
              <a:rPr lang="en-US" sz="1200" b="1" dirty="0" err="1"/>
              <a:t>Inputan</a:t>
            </a:r>
            <a:r>
              <a:rPr lang="en-US" sz="1200" b="1" dirty="0"/>
              <a:t> Charging date </a:t>
            </a:r>
            <a:r>
              <a:rPr lang="en-US" sz="1200" b="1" dirty="0" err="1"/>
              <a:t>jangan</a:t>
            </a:r>
            <a:r>
              <a:rPr lang="en-US" sz="1200" b="1" dirty="0"/>
              <a:t> </a:t>
            </a:r>
            <a:r>
              <a:rPr lang="en-US" sz="1200" b="1" dirty="0" err="1"/>
              <a:t>dipertahankan</a:t>
            </a:r>
            <a:r>
              <a:rPr lang="en-US" sz="1200" b="1" dirty="0"/>
              <a:t>, </a:t>
            </a:r>
            <a:r>
              <a:rPr lang="en-US" sz="1200" b="1" dirty="0" err="1"/>
              <a:t>bersihkan</a:t>
            </a:r>
            <a:r>
              <a:rPr lang="en-US" sz="1200" b="1" dirty="0"/>
              <a:t> </a:t>
            </a:r>
            <a:r>
              <a:rPr lang="en-US" sz="1200" b="1" dirty="0" err="1"/>
              <a:t>inputan</a:t>
            </a:r>
            <a:endParaRPr lang="en-US" sz="1200" b="1" dirty="0"/>
          </a:p>
          <a:p>
            <a:pPr>
              <a:buFont typeface="+mj-lt"/>
              <a:buAutoNum type="arabicPeriod"/>
            </a:pPr>
            <a:r>
              <a:rPr lang="en-US" sz="1200" b="1" dirty="0"/>
              <a:t>Show </a:t>
            </a:r>
            <a:r>
              <a:rPr lang="en-US" sz="1200" b="1" dirty="0" err="1"/>
              <a:t>prosess</a:t>
            </a:r>
            <a:r>
              <a:rPr lang="en-US" sz="1200" b="1" dirty="0"/>
              <a:t> per user / line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Login </a:t>
            </a:r>
            <a:r>
              <a:rPr lang="en-US" sz="1200" b="1" dirty="0" err="1"/>
              <a:t>tambahkan</a:t>
            </a:r>
            <a:r>
              <a:rPr lang="en-US" sz="1200" b="1" dirty="0"/>
              <a:t> line 1 </a:t>
            </a:r>
            <a:r>
              <a:rPr lang="en-US" sz="1200" b="1" dirty="0" err="1"/>
              <a:t>sampai</a:t>
            </a:r>
            <a:r>
              <a:rPr lang="en-US" sz="1200" b="1" dirty="0"/>
              <a:t> 8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Report </a:t>
            </a:r>
            <a:r>
              <a:rPr lang="en-US" sz="1200" dirty="0" err="1"/>
              <a:t>tambahkan</a:t>
            </a:r>
            <a:r>
              <a:rPr lang="en-US" sz="1200" dirty="0"/>
              <a:t> filter per line</a:t>
            </a:r>
          </a:p>
          <a:p>
            <a:pPr>
              <a:buFont typeface="+mj-lt"/>
              <a:buAutoNum type="arabicPeriod"/>
            </a:pPr>
            <a:r>
              <a:rPr lang="en-US" sz="1200" b="1" dirty="0" err="1"/>
              <a:t>Tambah</a:t>
            </a:r>
            <a:r>
              <a:rPr lang="en-US" sz="1200" b="1" dirty="0"/>
              <a:t> </a:t>
            </a:r>
            <a:r>
              <a:rPr lang="en-US" sz="1200" b="1" dirty="0" err="1"/>
              <a:t>keterangan</a:t>
            </a:r>
            <a:r>
              <a:rPr lang="en-US" sz="1200" b="1" dirty="0"/>
              <a:t> </a:t>
            </a:r>
            <a:r>
              <a:rPr lang="en-US" sz="1200" b="1" dirty="0" err="1"/>
              <a:t>akhir</a:t>
            </a:r>
            <a:r>
              <a:rPr lang="en-US" sz="1200" b="1" dirty="0"/>
              <a:t> shift 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 marL="0" indent="0">
              <a:buNone/>
            </a:pP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33898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2540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第5回_IT戦略会議(ITM)20220324</Template>
  <TotalTime>26489</TotalTime>
  <Words>361</Words>
  <Application>Microsoft Office PowerPoint</Application>
  <PresentationFormat>On-screen Show (4:3)</PresentationFormat>
  <Paragraphs>87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メイリオ</vt:lpstr>
      <vt:lpstr>ＭＳ Ｐゴシック</vt:lpstr>
      <vt:lpstr>Yu Gothic</vt:lpstr>
      <vt:lpstr>Aptos</vt:lpstr>
      <vt:lpstr>Aptos Display</vt:lpstr>
      <vt:lpstr>Arial</vt:lpstr>
      <vt:lpstr>Calibri</vt:lpstr>
      <vt:lpstr>Segoe UI</vt:lpstr>
      <vt:lpstr>Times New Roman</vt:lpstr>
      <vt:lpstr>デザインの設定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yamamoto yoshinori HQ 山本 芳紀</dc:creator>
  <cp:lastModifiedBy>PC SPARE KWN AICC</cp:lastModifiedBy>
  <cp:revision>1356</cp:revision>
  <cp:lastPrinted>2020-09-21T08:37:21Z</cp:lastPrinted>
  <dcterms:created xsi:type="dcterms:W3CDTF">2022-08-25T03:51:08Z</dcterms:created>
  <dcterms:modified xsi:type="dcterms:W3CDTF">2025-08-20T09:21:42Z</dcterms:modified>
</cp:coreProperties>
</file>