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280" r:id="rId4"/>
    <p:sldId id="281" r:id="rId5"/>
    <p:sldId id="282" r:id="rId6"/>
    <p:sldId id="286" r:id="rId7"/>
    <p:sldId id="285" r:id="rId8"/>
    <p:sldId id="283" r:id="rId9"/>
    <p:sldId id="287" r:id="rId10"/>
    <p:sldId id="288" r:id="rId11"/>
    <p:sldId id="289" r:id="rId12"/>
    <p:sldId id="290" r:id="rId13"/>
    <p:sldId id="291" r:id="rId14"/>
    <p:sldId id="284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33B2"/>
    <a:srgbClr val="262686"/>
    <a:srgbClr val="1A1A59"/>
    <a:srgbClr val="170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12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27-Sep-17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65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rau.edu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rau.edu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u.edu/" TargetMode="External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u.edu/" TargetMode="External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rau.edu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6781800" y="6477000"/>
            <a:ext cx="23622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2438400" y="6477000"/>
            <a:ext cx="43434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477000"/>
            <a:ext cx="24384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20130"/>
            <a:ext cx="1828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Day, April ??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600" y="6520130"/>
            <a:ext cx="411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b="1"/>
              <a:t>EE 440 “Title of your presentation”</a:t>
            </a:r>
            <a:endParaRPr lang="en-US" b="1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20130"/>
            <a:ext cx="1828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??</a:t>
            </a:r>
          </a:p>
        </p:txBody>
      </p:sp>
      <p:pic>
        <p:nvPicPr>
          <p:cNvPr id="15" name="Picture 14" descr="Description: Description: Description: Description: ERAU_SMALL_locale0809">
            <a:hlinkClick r:id="rId2"/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2" y="152400"/>
            <a:ext cx="20097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effectLst/>
        </p:spPr>
        <p:txBody>
          <a:bodyPr/>
          <a:lstStyle>
            <a:lvl1pPr marL="182880" algn="l">
              <a:defRPr sz="32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6781800" y="6477000"/>
            <a:ext cx="23622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2438400" y="6477000"/>
            <a:ext cx="43434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0" y="6477000"/>
            <a:ext cx="24384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20130"/>
            <a:ext cx="1828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Day, April ??</a:t>
            </a:r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600" y="6520130"/>
            <a:ext cx="411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EE 440 “Title of your presentation”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20130"/>
            <a:ext cx="1828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??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143000"/>
            <a:ext cx="83058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Description: Description: Description: Description: ERAU_SMALL_locale0809">
            <a:hlinkClick r:id="rId2"/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2" y="152400"/>
            <a:ext cx="20097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sz="3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6781800" y="6477000"/>
            <a:ext cx="23622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2438400" y="6477000"/>
            <a:ext cx="43434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0" y="6477000"/>
            <a:ext cx="24384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0130"/>
            <a:ext cx="1828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Day, April ??</a:t>
            </a:r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600" y="6520130"/>
            <a:ext cx="411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440 “Title of your presentation”</a:t>
            </a:r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20130"/>
            <a:ext cx="1828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???</a:t>
            </a:r>
          </a:p>
        </p:txBody>
      </p:sp>
      <p:pic>
        <p:nvPicPr>
          <p:cNvPr id="13" name="Picture 12" descr="Description: Description: Description: Description: ERAU_SMALL_locale0809">
            <a:hlinkClick r:id="rId3"/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2" y="152400"/>
            <a:ext cx="20097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sz="3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6781800" y="6477000"/>
            <a:ext cx="23622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2438400" y="6477000"/>
            <a:ext cx="43434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0" y="6477000"/>
            <a:ext cx="24384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0130"/>
            <a:ext cx="1828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Day, April ??</a:t>
            </a:r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520130"/>
            <a:ext cx="411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440 “Title of your presentation”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20130"/>
            <a:ext cx="1828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???</a:t>
            </a:r>
          </a:p>
        </p:txBody>
      </p:sp>
      <p:pic>
        <p:nvPicPr>
          <p:cNvPr id="15" name="Picture 14" descr="Description: Description: Description: Description: ERAU_SMALL_locale0809">
            <a:hlinkClick r:id="rId3"/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2" y="152400"/>
            <a:ext cx="20097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3333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sz="3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6781800" y="6477000"/>
            <a:ext cx="23622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2438400" y="6477000"/>
            <a:ext cx="4343400" cy="381000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0" y="6477000"/>
            <a:ext cx="2438400" cy="381000"/>
          </a:xfrm>
          <a:prstGeom prst="rect">
            <a:avLst/>
          </a:prstGeom>
          <a:solidFill>
            <a:srgbClr val="1A1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20130"/>
            <a:ext cx="1828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Day, April ??</a:t>
            </a:r>
            <a:endParaRPr lang="en-US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600" y="6520130"/>
            <a:ext cx="411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440 “Title of your presentation”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20130"/>
            <a:ext cx="1828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???</a:t>
            </a:r>
          </a:p>
        </p:txBody>
      </p:sp>
      <p:pic>
        <p:nvPicPr>
          <p:cNvPr id="11" name="Picture 10" descr="Description: Description: Description: Description: ERAU_SMALL_locale0809">
            <a:hlinkClick r:id="rId2"/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2" y="152400"/>
            <a:ext cx="20097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Day, April ??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b="1"/>
              <a:t>EE 440 “Title of your presentation”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35635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of ?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Courier New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676400"/>
          </a:xfrm>
        </p:spPr>
        <p:txBody>
          <a:bodyPr/>
          <a:lstStyle/>
          <a:p>
            <a:r>
              <a:rPr lang="en-US" dirty="0"/>
              <a:t>Hough Transform</a:t>
            </a:r>
            <a:br>
              <a:rPr lang="en-US" dirty="0"/>
            </a:br>
            <a:r>
              <a:rPr lang="en-US" dirty="0"/>
              <a:t>CEC 495A</a:t>
            </a:r>
            <a:br>
              <a:rPr lang="en-US" dirty="0"/>
            </a:br>
            <a:r>
              <a:rPr lang="en-US" dirty="0"/>
              <a:t>David Olson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Friday September 29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Hough Transforms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1</a:t>
            </a:fld>
            <a:r>
              <a:rPr lang="en-US" dirty="0"/>
              <a:t> of 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3951-6998-44B8-8CA4-B27BD077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Parameterization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CAC38-36C9-4261-833A-03D2CAE950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Friday September 29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F473D-97BF-42E1-B39F-2F8A8710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Hough Transforms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535D6-B63A-427F-A4BD-EB3D1B103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10</a:t>
            </a:fld>
            <a:r>
              <a:rPr lang="en-US" dirty="0"/>
              <a:t> of 14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B78B09-838C-467E-832E-1D92612A1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8200"/>
            <a:ext cx="6078861" cy="533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E14DC0-BABC-4714-B77B-DA641BF6EFB8}"/>
                  </a:ext>
                </a:extLst>
              </p:cNvPr>
              <p:cNvSpPr txBox="1"/>
              <p:nvPr/>
            </p:nvSpPr>
            <p:spPr>
              <a:xfrm>
                <a:off x="5732909" y="2022636"/>
                <a:ext cx="2143599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E14DC0-BABC-4714-B77B-DA641BF6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09" y="2022636"/>
                <a:ext cx="2143599" cy="4743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37D3C8-274C-4914-A500-BD5037654D35}"/>
                  </a:ext>
                </a:extLst>
              </p:cNvPr>
              <p:cNvSpPr txBox="1"/>
              <p:nvPr/>
            </p:nvSpPr>
            <p:spPr>
              <a:xfrm>
                <a:off x="5732909" y="1676400"/>
                <a:ext cx="12012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37D3C8-274C-4914-A500-BD5037654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09" y="1676400"/>
                <a:ext cx="1201291" cy="276999"/>
              </a:xfrm>
              <a:prstGeom prst="rect">
                <a:avLst/>
              </a:prstGeom>
              <a:blipFill>
                <a:blip r:embed="rId4"/>
                <a:stretch>
                  <a:fillRect l="-4545" r="-1010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43A097-3831-4744-818E-D68C02D7463F}"/>
                  </a:ext>
                </a:extLst>
              </p:cNvPr>
              <p:cNvSpPr txBox="1"/>
              <p:nvPr/>
            </p:nvSpPr>
            <p:spPr>
              <a:xfrm>
                <a:off x="5691487" y="2565120"/>
                <a:ext cx="1970476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43A097-3831-4744-818E-D68C02D74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487" y="2565120"/>
                <a:ext cx="1970476" cy="474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030AC-5A79-409E-AD87-8488EE662C0C}"/>
                  </a:ext>
                </a:extLst>
              </p:cNvPr>
              <p:cNvSpPr txBox="1"/>
              <p:nvPr/>
            </p:nvSpPr>
            <p:spPr>
              <a:xfrm>
                <a:off x="5691487" y="3452694"/>
                <a:ext cx="2053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030AC-5A79-409E-AD87-8488EE662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487" y="3452694"/>
                <a:ext cx="2053447" cy="276999"/>
              </a:xfrm>
              <a:prstGeom prst="rect">
                <a:avLst/>
              </a:prstGeom>
              <a:blipFill>
                <a:blip r:embed="rId6"/>
                <a:stretch>
                  <a:fillRect l="-2381" r="-238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76B7FEC2-C13F-426C-9930-34F446A22D51}"/>
              </a:ext>
            </a:extLst>
          </p:cNvPr>
          <p:cNvSpPr/>
          <p:nvPr/>
        </p:nvSpPr>
        <p:spPr>
          <a:xfrm>
            <a:off x="5577196" y="3314195"/>
            <a:ext cx="2299312" cy="639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428A-817B-4ED0-89F3-C120D7C3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XY Space to Hough Space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1966C-F1A2-48FD-BE91-B01A33DB96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Friday September 29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0E16D-A800-4C61-8884-7A7E02FA6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Hough Transforms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98376-C851-41A5-BB5B-70D9E6C9D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11</a:t>
            </a:fld>
            <a:r>
              <a:rPr lang="en-US" dirty="0"/>
              <a:t> of 14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9AE760-9B6B-462D-9FCA-E81D70164767}"/>
              </a:ext>
            </a:extLst>
          </p:cNvPr>
          <p:cNvCxnSpPr>
            <a:cxnSpLocks/>
          </p:cNvCxnSpPr>
          <p:nvPr/>
        </p:nvCxnSpPr>
        <p:spPr>
          <a:xfrm flipV="1">
            <a:off x="904667" y="1292447"/>
            <a:ext cx="0" cy="4960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28A0FF-9A22-4FF5-B97F-F36FBBEAB932}"/>
              </a:ext>
            </a:extLst>
          </p:cNvPr>
          <p:cNvCxnSpPr>
            <a:cxnSpLocks/>
          </p:cNvCxnSpPr>
          <p:nvPr/>
        </p:nvCxnSpPr>
        <p:spPr>
          <a:xfrm flipV="1">
            <a:off x="211626" y="5554859"/>
            <a:ext cx="3674574" cy="28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8E9C4D-58ED-48F2-984C-0A6B1BA59345}"/>
                  </a:ext>
                </a:extLst>
              </p:cNvPr>
              <p:cNvSpPr txBox="1"/>
              <p:nvPr/>
            </p:nvSpPr>
            <p:spPr>
              <a:xfrm>
                <a:off x="3844524" y="556930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8E9C4D-58ED-48F2-984C-0A6B1BA59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524" y="5569301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6FDF73-A84D-42FF-97C8-992769921818}"/>
                  </a:ext>
                </a:extLst>
              </p:cNvPr>
              <p:cNvSpPr txBox="1"/>
              <p:nvPr/>
            </p:nvSpPr>
            <p:spPr>
              <a:xfrm>
                <a:off x="1001310" y="123777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6FDF73-A84D-42FF-97C8-992769921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10" y="1237777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2258" r="-25806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E49F15-52BA-41D6-9A03-4C242485D513}"/>
              </a:ext>
            </a:extLst>
          </p:cNvPr>
          <p:cNvCxnSpPr>
            <a:cxnSpLocks/>
          </p:cNvCxnSpPr>
          <p:nvPr/>
        </p:nvCxnSpPr>
        <p:spPr>
          <a:xfrm flipV="1">
            <a:off x="5029200" y="1237777"/>
            <a:ext cx="0" cy="4960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4D034C-63FE-432E-B86D-67FFE5796E18}"/>
              </a:ext>
            </a:extLst>
          </p:cNvPr>
          <p:cNvCxnSpPr>
            <a:cxnSpLocks/>
          </p:cNvCxnSpPr>
          <p:nvPr/>
        </p:nvCxnSpPr>
        <p:spPr>
          <a:xfrm>
            <a:off x="4440340" y="5547693"/>
            <a:ext cx="4158423" cy="7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B0EB166-6ACE-4341-A0E4-C8FE28CED1E1}"/>
              </a:ext>
            </a:extLst>
          </p:cNvPr>
          <p:cNvSpPr/>
          <p:nvPr/>
        </p:nvSpPr>
        <p:spPr>
          <a:xfrm>
            <a:off x="1205999" y="3049044"/>
            <a:ext cx="168676" cy="15979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B3DF72-A1AE-40D6-96C7-0B6D4398C501}"/>
              </a:ext>
            </a:extLst>
          </p:cNvPr>
          <p:cNvSpPr/>
          <p:nvPr/>
        </p:nvSpPr>
        <p:spPr>
          <a:xfrm>
            <a:off x="1505432" y="3468214"/>
            <a:ext cx="168676" cy="159798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407A00-8079-4281-BAFF-DA3F8DC4C139}"/>
              </a:ext>
            </a:extLst>
          </p:cNvPr>
          <p:cNvSpPr/>
          <p:nvPr/>
        </p:nvSpPr>
        <p:spPr>
          <a:xfrm>
            <a:off x="1787995" y="3882323"/>
            <a:ext cx="168676" cy="15979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008279-BA69-45CD-A679-BEC598DA868D}"/>
              </a:ext>
            </a:extLst>
          </p:cNvPr>
          <p:cNvSpPr/>
          <p:nvPr/>
        </p:nvSpPr>
        <p:spPr>
          <a:xfrm>
            <a:off x="2514600" y="4136725"/>
            <a:ext cx="168676" cy="15979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ACCC71-4A0B-4FA0-9511-0FFD3343820F}"/>
              </a:ext>
            </a:extLst>
          </p:cNvPr>
          <p:cNvCxnSpPr>
            <a:cxnSpLocks/>
          </p:cNvCxnSpPr>
          <p:nvPr/>
        </p:nvCxnSpPr>
        <p:spPr>
          <a:xfrm>
            <a:off x="1042197" y="2819400"/>
            <a:ext cx="1863068" cy="25908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84728E-7454-4785-8FC0-2963942081D3}"/>
                  </a:ext>
                </a:extLst>
              </p:cNvPr>
              <p:cNvSpPr txBox="1"/>
              <p:nvPr/>
            </p:nvSpPr>
            <p:spPr>
              <a:xfrm>
                <a:off x="5126996" y="1158831"/>
                <a:ext cx="185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84728E-7454-4785-8FC0-296394208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96" y="1158831"/>
                <a:ext cx="185564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26F131-B2AE-40A6-9ADB-D0AD19F072F0}"/>
                  </a:ext>
                </a:extLst>
              </p:cNvPr>
              <p:cNvSpPr txBox="1"/>
              <p:nvPr/>
            </p:nvSpPr>
            <p:spPr>
              <a:xfrm>
                <a:off x="8581571" y="5505547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26F131-B2AE-40A6-9ADB-D0AD19F07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571" y="5505547"/>
                <a:ext cx="189474" cy="276999"/>
              </a:xfrm>
              <a:prstGeom prst="rect">
                <a:avLst/>
              </a:prstGeom>
              <a:blipFill>
                <a:blip r:embed="rId5"/>
                <a:stretch>
                  <a:fillRect l="-32258" r="-225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4398AF8-DE38-40EE-BA5B-122233DFFD25}"/>
              </a:ext>
            </a:extLst>
          </p:cNvPr>
          <p:cNvSpPr/>
          <p:nvPr/>
        </p:nvSpPr>
        <p:spPr>
          <a:xfrm>
            <a:off x="5029201" y="2792112"/>
            <a:ext cx="3886200" cy="2314639"/>
          </a:xfrm>
          <a:custGeom>
            <a:avLst/>
            <a:gdLst>
              <a:gd name="connsiteX0" fmla="*/ 0 w 4651899"/>
              <a:gd name="connsiteY0" fmla="*/ 1391182 h 2314639"/>
              <a:gd name="connsiteX1" fmla="*/ 1553592 w 4651899"/>
              <a:gd name="connsiteY1" fmla="*/ 2261194 h 2314639"/>
              <a:gd name="connsiteX2" fmla="*/ 3098307 w 4651899"/>
              <a:gd name="connsiteY2" fmla="*/ 15143 h 2314639"/>
              <a:gd name="connsiteX3" fmla="*/ 4651899 w 4651899"/>
              <a:gd name="connsiteY3" fmla="*/ 1453326 h 231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1899" h="2314639">
                <a:moveTo>
                  <a:pt x="0" y="1391182"/>
                </a:moveTo>
                <a:cubicBezTo>
                  <a:pt x="518604" y="1940858"/>
                  <a:pt x="1037208" y="2490534"/>
                  <a:pt x="1553592" y="2261194"/>
                </a:cubicBezTo>
                <a:cubicBezTo>
                  <a:pt x="2069976" y="2031854"/>
                  <a:pt x="2581923" y="149788"/>
                  <a:pt x="3098307" y="15143"/>
                </a:cubicBezTo>
                <a:cubicBezTo>
                  <a:pt x="3614692" y="-119502"/>
                  <a:pt x="4133295" y="666912"/>
                  <a:pt x="4651899" y="1453326"/>
                </a:cubicBezTo>
              </a:path>
            </a:pathLst>
          </a:cu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15E35-38F3-4B4B-B77C-8DAD928593DB}"/>
              </a:ext>
            </a:extLst>
          </p:cNvPr>
          <p:cNvSpPr/>
          <p:nvPr/>
        </p:nvSpPr>
        <p:spPr>
          <a:xfrm>
            <a:off x="5049049" y="3440406"/>
            <a:ext cx="3657600" cy="1492630"/>
          </a:xfrm>
          <a:custGeom>
            <a:avLst/>
            <a:gdLst>
              <a:gd name="connsiteX0" fmla="*/ 0 w 4643021"/>
              <a:gd name="connsiteY0" fmla="*/ 303023 h 1492630"/>
              <a:gd name="connsiteX1" fmla="*/ 1162975 w 4643021"/>
              <a:gd name="connsiteY1" fmla="*/ 1226300 h 1492630"/>
              <a:gd name="connsiteX2" fmla="*/ 3107184 w 4643021"/>
              <a:gd name="connsiteY2" fmla="*/ 1182 h 1492630"/>
              <a:gd name="connsiteX3" fmla="*/ 4643021 w 4643021"/>
              <a:gd name="connsiteY3" fmla="*/ 1492630 h 149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3021" h="1492630">
                <a:moveTo>
                  <a:pt x="0" y="303023"/>
                </a:moveTo>
                <a:cubicBezTo>
                  <a:pt x="322555" y="789815"/>
                  <a:pt x="645111" y="1276607"/>
                  <a:pt x="1162975" y="1226300"/>
                </a:cubicBezTo>
                <a:cubicBezTo>
                  <a:pt x="1680839" y="1175993"/>
                  <a:pt x="2527177" y="-43206"/>
                  <a:pt x="3107184" y="1182"/>
                </a:cubicBezTo>
                <a:cubicBezTo>
                  <a:pt x="3687191" y="45570"/>
                  <a:pt x="4165106" y="769100"/>
                  <a:pt x="4643021" y="1492630"/>
                </a:cubicBezTo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3297C7-08A8-41B1-B44A-C10B2ADBCCF7}"/>
              </a:ext>
            </a:extLst>
          </p:cNvPr>
          <p:cNvSpPr/>
          <p:nvPr/>
        </p:nvSpPr>
        <p:spPr>
          <a:xfrm>
            <a:off x="5038162" y="2954606"/>
            <a:ext cx="3157148" cy="2175029"/>
          </a:xfrm>
          <a:custGeom>
            <a:avLst/>
            <a:gdLst>
              <a:gd name="connsiteX0" fmla="*/ 0 w 4234648"/>
              <a:gd name="connsiteY0" fmla="*/ 0 h 2175029"/>
              <a:gd name="connsiteX1" fmla="*/ 958788 w 4234648"/>
              <a:gd name="connsiteY1" fmla="*/ 1154097 h 2175029"/>
              <a:gd name="connsiteX2" fmla="*/ 3036163 w 4234648"/>
              <a:gd name="connsiteY2" fmla="*/ 683580 h 2175029"/>
              <a:gd name="connsiteX3" fmla="*/ 4234648 w 4234648"/>
              <a:gd name="connsiteY3" fmla="*/ 2175029 h 217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648" h="2175029">
                <a:moveTo>
                  <a:pt x="0" y="0"/>
                </a:moveTo>
                <a:cubicBezTo>
                  <a:pt x="226380" y="520083"/>
                  <a:pt x="452761" y="1040167"/>
                  <a:pt x="958788" y="1154097"/>
                </a:cubicBezTo>
                <a:cubicBezTo>
                  <a:pt x="1464815" y="1268027"/>
                  <a:pt x="2490186" y="513425"/>
                  <a:pt x="3036163" y="683580"/>
                </a:cubicBezTo>
                <a:cubicBezTo>
                  <a:pt x="3582140" y="853735"/>
                  <a:pt x="3908394" y="1514382"/>
                  <a:pt x="4234648" y="2175029"/>
                </a:cubicBez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FB202C5-7913-4AF2-B0F2-0940E039DE81}"/>
              </a:ext>
            </a:extLst>
          </p:cNvPr>
          <p:cNvSpPr/>
          <p:nvPr/>
        </p:nvSpPr>
        <p:spPr>
          <a:xfrm>
            <a:off x="5049048" y="2017864"/>
            <a:ext cx="3329126" cy="1908699"/>
          </a:xfrm>
          <a:custGeom>
            <a:avLst/>
            <a:gdLst>
              <a:gd name="connsiteX0" fmla="*/ 0 w 3329126"/>
              <a:gd name="connsiteY0" fmla="*/ 0 h 1908699"/>
              <a:gd name="connsiteX1" fmla="*/ 976544 w 3329126"/>
              <a:gd name="connsiteY1" fmla="*/ 1340528 h 1908699"/>
              <a:gd name="connsiteX2" fmla="*/ 2210540 w 3329126"/>
              <a:gd name="connsiteY2" fmla="*/ 1100831 h 1908699"/>
              <a:gd name="connsiteX3" fmla="*/ 3329126 w 3329126"/>
              <a:gd name="connsiteY3" fmla="*/ 1908699 h 19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9126" h="1908699">
                <a:moveTo>
                  <a:pt x="0" y="0"/>
                </a:moveTo>
                <a:cubicBezTo>
                  <a:pt x="304060" y="578528"/>
                  <a:pt x="608121" y="1157056"/>
                  <a:pt x="976544" y="1340528"/>
                </a:cubicBezTo>
                <a:cubicBezTo>
                  <a:pt x="1344967" y="1524000"/>
                  <a:pt x="1818443" y="1006136"/>
                  <a:pt x="2210540" y="1100831"/>
                </a:cubicBezTo>
                <a:cubicBezTo>
                  <a:pt x="2602637" y="1195526"/>
                  <a:pt x="2965881" y="1552112"/>
                  <a:pt x="3329126" y="1908699"/>
                </a:cubicBezTo>
              </a:path>
            </a:pathLst>
          </a:cu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2CDE50-6DFF-4978-BE81-95D5B38228C5}"/>
              </a:ext>
            </a:extLst>
          </p:cNvPr>
          <p:cNvCxnSpPr>
            <a:cxnSpLocks/>
          </p:cNvCxnSpPr>
          <p:nvPr/>
        </p:nvCxnSpPr>
        <p:spPr>
          <a:xfrm flipV="1">
            <a:off x="7109372" y="3645337"/>
            <a:ext cx="0" cy="192396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D2CBB2-2B99-4C48-8DD2-0F685EF11C5F}"/>
              </a:ext>
            </a:extLst>
          </p:cNvPr>
          <p:cNvCxnSpPr>
            <a:cxnSpLocks/>
          </p:cNvCxnSpPr>
          <p:nvPr/>
        </p:nvCxnSpPr>
        <p:spPr>
          <a:xfrm>
            <a:off x="5049048" y="3645337"/>
            <a:ext cx="2049276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979AE4C-3FDE-4E45-999F-FEBF6051FC46}"/>
              </a:ext>
            </a:extLst>
          </p:cNvPr>
          <p:cNvSpPr/>
          <p:nvPr/>
        </p:nvSpPr>
        <p:spPr>
          <a:xfrm>
            <a:off x="6969598" y="3525399"/>
            <a:ext cx="257453" cy="23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5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B8E7-96E0-4C1B-8028-7596EA7E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B2B6B-A974-4284-AE9D-700834866D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Friday September 29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BA34C-A870-472F-8A9E-A4270DDBC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Hough Transforms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A7BAD-2C1D-45E4-9F40-B3224EA19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12</a:t>
            </a:fld>
            <a:r>
              <a:rPr lang="en-US" dirty="0"/>
              <a:t> of 14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B97463-34F8-423B-8E42-77CA6A12E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 to MATLAB for Example</a:t>
            </a:r>
          </a:p>
        </p:txBody>
      </p:sp>
    </p:spTree>
    <p:extLst>
      <p:ext uri="{BB962C8B-B14F-4D97-AF65-F5344CB8AC3E}">
        <p14:creationId xmlns:p14="http://schemas.microsoft.com/office/powerpoint/2010/main" val="336934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BE51-F877-48EB-B7FB-544F1009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Use for </a:t>
            </a:r>
            <a:r>
              <a:rPr lang="en-US" dirty="0" err="1"/>
              <a:t>Qbot</a:t>
            </a:r>
            <a:r>
              <a:rPr lang="en-US" dirty="0"/>
              <a:t>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0C075-C6B1-47AC-8534-B9EEA6F5A9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Friday September 29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8B183-2602-46B8-8394-5D9EC47D0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Hough Transforms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57101-F7D7-4377-AD77-DA09A8FEE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13</a:t>
            </a:fld>
            <a:r>
              <a:rPr lang="en-US" dirty="0"/>
              <a:t> of 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CDA95E-D1B1-4B53-99A5-08FAC9FD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3657600" cy="3297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02BE71-FC55-4BBF-A1D7-014AFA51B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638640"/>
            <a:ext cx="5156632" cy="38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Friday September 29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Hough Transforms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Motivation and Purpose</a:t>
            </a:r>
          </a:p>
          <a:p>
            <a:r>
              <a:rPr lang="en-US" dirty="0"/>
              <a:t>Hough Transform Process</a:t>
            </a:r>
          </a:p>
          <a:p>
            <a:r>
              <a:rPr lang="en-US" dirty="0"/>
              <a:t>MATLAB Implementation Example</a:t>
            </a:r>
          </a:p>
          <a:p>
            <a:r>
              <a:rPr lang="en-US" dirty="0"/>
              <a:t>Research Use for </a:t>
            </a:r>
            <a:r>
              <a:rPr lang="en-US" dirty="0" err="1"/>
              <a:t>Qbot</a:t>
            </a:r>
            <a:r>
              <a:rPr lang="en-US" dirty="0"/>
              <a:t>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14</a:t>
            </a:fld>
            <a:r>
              <a:rPr lang="en-US" dirty="0"/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333573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Friday September 29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Hough Transforms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Motivation and Purpose</a:t>
            </a:r>
          </a:p>
          <a:p>
            <a:r>
              <a:rPr lang="en-US" dirty="0"/>
              <a:t>Hough Transform Process</a:t>
            </a:r>
          </a:p>
          <a:p>
            <a:r>
              <a:rPr lang="en-US" dirty="0"/>
              <a:t>MATLAB Implementation Example</a:t>
            </a:r>
          </a:p>
          <a:p>
            <a:r>
              <a:rPr lang="en-US" dirty="0"/>
              <a:t>Research Use for </a:t>
            </a:r>
            <a:r>
              <a:rPr lang="en-US" dirty="0" err="1"/>
              <a:t>Qbot</a:t>
            </a:r>
            <a:r>
              <a:rPr lang="en-US" dirty="0"/>
              <a:t>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2</a:t>
            </a:fld>
            <a:r>
              <a:rPr lang="en-US" dirty="0"/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19115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376"/>
            <a:ext cx="8915400" cy="762000"/>
          </a:xfrm>
        </p:spPr>
        <p:txBody>
          <a:bodyPr/>
          <a:lstStyle/>
          <a:p>
            <a:r>
              <a:rPr lang="en-US" dirty="0"/>
              <a:t>Why use a Hough Transform?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Friday September 29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Hough Transforms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3</a:t>
            </a:fld>
            <a:r>
              <a:rPr lang="en-US" dirty="0"/>
              <a:t> of 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B6BFA6-4321-4E4C-B9A2-8963BC6E0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35203"/>
            <a:ext cx="8077200" cy="5411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9C4FA-6EF9-41B4-8CC3-31B076C02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40" b="2788"/>
          <a:stretch/>
        </p:blipFill>
        <p:spPr>
          <a:xfrm>
            <a:off x="429703" y="920307"/>
            <a:ext cx="8367100" cy="543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 Definition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Friday September 29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Hough Transforms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143000"/>
            <a:ext cx="41910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Hough Transforms is a feature extraction technique which can detect and parameterize shapes within an image.  These shapes can be lines, circles, and many others.    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4</a:t>
            </a:fld>
            <a:r>
              <a:rPr lang="en-US" dirty="0"/>
              <a:t> of 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7A5D8-815F-4FA4-B553-C85D39A93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82" t="4879" r="12880" b="9731"/>
          <a:stretch/>
        </p:blipFill>
        <p:spPr>
          <a:xfrm>
            <a:off x="4685190" y="957530"/>
            <a:ext cx="4199978" cy="5290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30DE4-9FCE-427E-9BEE-E16F69EBF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190" y="957530"/>
            <a:ext cx="4199978" cy="529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8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 Process Overview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Friday September 29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Hough Transforms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Points in “</a:t>
            </a:r>
            <a:r>
              <a:rPr lang="en-US" dirty="0" err="1"/>
              <a:t>xy</a:t>
            </a:r>
            <a:r>
              <a:rPr lang="en-US" dirty="0"/>
              <a:t>” space are transformed into the Hough space given a certain parameterization.  </a:t>
            </a:r>
          </a:p>
          <a:p>
            <a:endParaRPr lang="en-US" dirty="0"/>
          </a:p>
          <a:p>
            <a:r>
              <a:rPr lang="en-US" dirty="0"/>
              <a:t>Intersections of lines in the Hough Space occur as more points are brought into the Hough Space.  </a:t>
            </a:r>
          </a:p>
          <a:p>
            <a:endParaRPr lang="en-US" dirty="0"/>
          </a:p>
          <a:p>
            <a:r>
              <a:rPr lang="en-US" dirty="0"/>
              <a:t>The location of intersecting lines provide the slope and y-intercept for the “</a:t>
            </a:r>
            <a:r>
              <a:rPr lang="en-US" dirty="0" err="1"/>
              <a:t>xy</a:t>
            </a:r>
            <a:r>
              <a:rPr lang="en-US" dirty="0"/>
              <a:t>” space.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5</a:t>
            </a:fld>
            <a:r>
              <a:rPr lang="en-US" dirty="0"/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24229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the Hough Transform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Friday September 29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Hough Transforms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143000"/>
            <a:ext cx="3505200" cy="5181600"/>
          </a:xfrm>
        </p:spPr>
        <p:txBody>
          <a:bodyPr/>
          <a:lstStyle/>
          <a:p>
            <a:r>
              <a:rPr lang="en-US" sz="2400" dirty="0"/>
              <a:t>Straight lines are normally parameterized with a slope and a        y-intercept.  </a:t>
            </a:r>
          </a:p>
          <a:p>
            <a:endParaRPr lang="en-US" sz="2400" dirty="0"/>
          </a:p>
          <a:p>
            <a:r>
              <a:rPr lang="en-US" sz="2400" dirty="0"/>
              <a:t>When would this parameterization fail?</a:t>
            </a:r>
          </a:p>
          <a:p>
            <a:endParaRPr lang="en-US" sz="2400" dirty="0"/>
          </a:p>
          <a:p>
            <a:r>
              <a:rPr lang="en-US" sz="2400" dirty="0"/>
              <a:t>What are some alternatives to the slope and y-intercept parameterization?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6</a:t>
            </a:fld>
            <a:r>
              <a:rPr lang="en-US" dirty="0"/>
              <a:t> of 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5B834-3C50-49B1-8116-54E87075B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544" y="1447800"/>
            <a:ext cx="4882529" cy="428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0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Rho and Theta Parameterization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Friday September 29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Hough Transforms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7</a:t>
            </a:fld>
            <a:r>
              <a:rPr lang="en-US" dirty="0"/>
              <a:t> of 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4597F-DCFC-44BD-A899-FE5CE12FF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39868"/>
            <a:ext cx="5821908" cy="51085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0286C4-D582-430C-BE8F-79FA76E53608}"/>
              </a:ext>
            </a:extLst>
          </p:cNvPr>
          <p:cNvSpPr txBox="1"/>
          <p:nvPr/>
        </p:nvSpPr>
        <p:spPr>
          <a:xfrm>
            <a:off x="2895600" y="1447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Rho – Distance of line perpendicular to the line of interest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0C16A-19B1-4D8F-BBAE-9497992E651E}"/>
              </a:ext>
            </a:extLst>
          </p:cNvPr>
          <p:cNvSpPr txBox="1"/>
          <p:nvPr/>
        </p:nvSpPr>
        <p:spPr>
          <a:xfrm>
            <a:off x="2895600" y="2010334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Theta – Angle from X-axis up to the perpendicular line</a:t>
            </a:r>
          </a:p>
        </p:txBody>
      </p:sp>
    </p:spTree>
    <p:extLst>
      <p:ext uri="{BB962C8B-B14F-4D97-AF65-F5344CB8AC3E}">
        <p14:creationId xmlns:p14="http://schemas.microsoft.com/office/powerpoint/2010/main" val="206015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Slope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Friday September 29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Hough Transforms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8</a:t>
            </a:fld>
            <a:r>
              <a:rPr lang="en-US" dirty="0"/>
              <a:t> of 14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0399CE6-3479-4AE9-B37B-D2771ED49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5868978" cy="51498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5504DD-B3FA-4595-91EE-248A0596560B}"/>
                  </a:ext>
                </a:extLst>
              </p:cNvPr>
              <p:cNvSpPr txBox="1"/>
              <p:nvPr/>
            </p:nvSpPr>
            <p:spPr>
              <a:xfrm>
                <a:off x="5410200" y="2133600"/>
                <a:ext cx="2104742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5504DD-B3FA-4595-91EE-248A05965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133600"/>
                <a:ext cx="2104742" cy="569580"/>
              </a:xfrm>
              <a:prstGeom prst="rect">
                <a:avLst/>
              </a:prstGeom>
              <a:blipFill>
                <a:blip r:embed="rId3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255D4AE-F2F1-4968-8930-CBFEA322C1DC}"/>
                  </a:ext>
                </a:extLst>
              </p:cNvPr>
              <p:cNvSpPr txBox="1"/>
              <p:nvPr/>
            </p:nvSpPr>
            <p:spPr>
              <a:xfrm>
                <a:off x="5407221" y="2755714"/>
                <a:ext cx="2710294" cy="600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255D4AE-F2F1-4968-8930-CBFEA322C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221" y="2755714"/>
                <a:ext cx="2710294" cy="6009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A008-C86E-4FB3-B3B1-D7DCA172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Y-Intercept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2882D-8CF3-4937-8916-EA55D608290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Friday September 29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F67A7-BAA4-4BEC-9C8A-C0460D757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Hough Transforms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89A7D-6D8C-4DB6-83EE-BD44D3CE3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D6CB6DE-1033-4C2C-8280-139BC16F7CB4}" type="slidenum">
              <a:rPr lang="en-US" smtClean="0"/>
              <a:pPr>
                <a:defRPr/>
              </a:pPr>
              <a:t>9</a:t>
            </a:fld>
            <a:r>
              <a:rPr lang="en-US" dirty="0"/>
              <a:t> of 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A0FDC-6D7E-4AE9-8315-98BE230F7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52498"/>
            <a:ext cx="5921478" cy="51959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28176-9F62-447D-8193-939BDF0459E7}"/>
                  </a:ext>
                </a:extLst>
              </p:cNvPr>
              <p:cNvSpPr txBox="1"/>
              <p:nvPr/>
            </p:nvSpPr>
            <p:spPr>
              <a:xfrm>
                <a:off x="5181600" y="2362200"/>
                <a:ext cx="1271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28176-9F62-447D-8193-939BDF045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362200"/>
                <a:ext cx="1271630" cy="276999"/>
              </a:xfrm>
              <a:prstGeom prst="rect">
                <a:avLst/>
              </a:prstGeom>
              <a:blipFill>
                <a:blip r:embed="rId3"/>
                <a:stretch>
                  <a:fillRect l="-3828" r="-382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13DBBC-3E1F-43D2-9852-D8ECE70D12FD}"/>
                  </a:ext>
                </a:extLst>
              </p:cNvPr>
              <p:cNvSpPr txBox="1"/>
              <p:nvPr/>
            </p:nvSpPr>
            <p:spPr>
              <a:xfrm>
                <a:off x="5181600" y="2798724"/>
                <a:ext cx="2858603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13DBBC-3E1F-43D2-9852-D8ECE70D1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798724"/>
                <a:ext cx="2858603" cy="4743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68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nm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nmt</Template>
  <TotalTime>555</TotalTime>
  <Words>393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Wingdings</vt:lpstr>
      <vt:lpstr>nmt</vt:lpstr>
      <vt:lpstr>Hough Transform CEC 495A David Olson</vt:lpstr>
      <vt:lpstr>Presentation Outline</vt:lpstr>
      <vt:lpstr>Why use a Hough Transform?</vt:lpstr>
      <vt:lpstr>Hough Transform Definition</vt:lpstr>
      <vt:lpstr>Hough Transform Process Overview</vt:lpstr>
      <vt:lpstr>Parameterizing the Hough Transform</vt:lpstr>
      <vt:lpstr>Rho and Theta Parameterization</vt:lpstr>
      <vt:lpstr>Parameterizing Slope</vt:lpstr>
      <vt:lpstr>Parameterizing Y-Intercept</vt:lpstr>
      <vt:lpstr>Complete Parameterization</vt:lpstr>
      <vt:lpstr>XY Space to Hough Space</vt:lpstr>
      <vt:lpstr>MATLAB Example</vt:lpstr>
      <vt:lpstr>Research Use for Qbot 2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bruder</dc:creator>
  <cp:lastModifiedBy>David Olson</cp:lastModifiedBy>
  <cp:revision>128</cp:revision>
  <dcterms:created xsi:type="dcterms:W3CDTF">2013-01-08T17:19:24Z</dcterms:created>
  <dcterms:modified xsi:type="dcterms:W3CDTF">2017-09-27T19:58:42Z</dcterms:modified>
</cp:coreProperties>
</file>