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77" r:id="rId2"/>
    <p:sldId id="276" r:id="rId3"/>
    <p:sldId id="295" r:id="rId4"/>
    <p:sldId id="298" r:id="rId5"/>
    <p:sldId id="297" r:id="rId6"/>
    <p:sldId id="296" r:id="rId7"/>
    <p:sldId id="299" r:id="rId8"/>
    <p:sldId id="300" r:id="rId9"/>
    <p:sldId id="301" r:id="rId10"/>
    <p:sldId id="341" r:id="rId11"/>
    <p:sldId id="375" r:id="rId12"/>
    <p:sldId id="304" r:id="rId13"/>
    <p:sldId id="367" r:id="rId14"/>
    <p:sldId id="370" r:id="rId15"/>
    <p:sldId id="371" r:id="rId16"/>
    <p:sldId id="317" r:id="rId17"/>
    <p:sldId id="372" r:id="rId18"/>
    <p:sldId id="318" r:id="rId19"/>
    <p:sldId id="373" r:id="rId20"/>
    <p:sldId id="374" r:id="rId21"/>
    <p:sldId id="319" r:id="rId22"/>
    <p:sldId id="320" r:id="rId23"/>
    <p:sldId id="322" r:id="rId24"/>
    <p:sldId id="376" r:id="rId25"/>
    <p:sldId id="323" r:id="rId26"/>
    <p:sldId id="324" r:id="rId27"/>
    <p:sldId id="325" r:id="rId28"/>
    <p:sldId id="32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63D"/>
    <a:srgbClr val="9DE1F9"/>
    <a:srgbClr val="07A6DF"/>
    <a:srgbClr val="5CD1FA"/>
    <a:srgbClr val="9797FF"/>
    <a:srgbClr val="4F4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B67D9-A094-41C8-9DDC-901066C8C51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B1BB-3CA4-43A7-BBD2-14C8DAE30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2253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DE1F4-615C-4A25-ADD1-C8C6935F3304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7494B-0739-4688-AC18-4AC9029392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70911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34F8-5EF3-4148-8F74-BB6EF661D479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8B10-8493-49D0-AAB1-065B5F588FD2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0CFF-DB26-4B2D-8E29-37E571BF1C08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5BCC-19F8-4E7A-9DB3-FD3D91A0B710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EF74-068E-48CD-88CE-B3C7B9E9E549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5C3-297E-4066-99D2-BFEFE7DEE6FC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9AB6-8BA9-4C25-8A87-754137229878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64EA-8ACA-421B-B642-C51702A45BB5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A9D7-D501-4944-9761-86DFF85A6601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1CA-58B7-4DEE-AECD-341E8CD144CF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EC6-13B7-4EE9-9791-9F50C8E95E3F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3800-DFF0-447B-AAB1-245F50D66992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5BCC-19F8-4E7A-9DB3-FD3D91A0B710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14401"/>
            <a:ext cx="1447800" cy="1523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199" y="46738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latin typeface="Georgia" pitchFamily="18" charset="0"/>
              </a:rPr>
              <a:t>About Presenter</a:t>
            </a:r>
            <a:r>
              <a:rPr lang="en-IN" b="1" dirty="0" smtClean="0">
                <a:solidFill>
                  <a:srgbClr val="FF0000"/>
                </a:solidFill>
                <a:latin typeface="Bodoni MT Black" pitchFamily="18" charset="0"/>
              </a:rPr>
              <a:t>	</a:t>
            </a:r>
            <a:endParaRPr lang="en-IN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0" y="2528888"/>
            <a:ext cx="354965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0F243E"/>
                </a:solidFill>
                <a:effectLst/>
                <a:latin typeface="Calibri" pitchFamily="34" charset="0"/>
                <a:cs typeface="Arial" pitchFamily="34" charset="0"/>
              </a:rPr>
              <a:t>Mr. </a:t>
            </a:r>
            <a:r>
              <a:rPr lang="en-US" sz="2600" b="1" dirty="0" err="1" smtClean="0">
                <a:solidFill>
                  <a:srgbClr val="0F243E"/>
                </a:solidFill>
                <a:latin typeface="Calibri" pitchFamily="34" charset="0"/>
                <a:cs typeface="Arial" pitchFamily="34" charset="0"/>
              </a:rPr>
              <a:t>Dinesh</a:t>
            </a:r>
            <a:r>
              <a:rPr lang="en-US" sz="2600" b="1" dirty="0" smtClean="0">
                <a:solidFill>
                  <a:srgbClr val="0F243E"/>
                </a:solidFill>
                <a:latin typeface="Calibri" pitchFamily="34" charset="0"/>
                <a:cs typeface="Arial" pitchFamily="34" charset="0"/>
              </a:rPr>
              <a:t> C. </a:t>
            </a:r>
            <a:r>
              <a:rPr lang="en-US" sz="2600" b="1" dirty="0" err="1" smtClean="0">
                <a:solidFill>
                  <a:srgbClr val="0F243E"/>
                </a:solidFill>
                <a:latin typeface="Calibri" pitchFamily="34" charset="0"/>
                <a:cs typeface="Arial" pitchFamily="34" charset="0"/>
              </a:rPr>
              <a:t>Chaudhari</a:t>
            </a:r>
            <a:endParaRPr kumimoji="0" lang="en-US" sz="2600" b="1" i="0" u="none" strike="noStrike" cap="none" normalizeH="0" baseline="0" dirty="0" smtClean="0">
              <a:ln>
                <a:noFill/>
              </a:ln>
              <a:solidFill>
                <a:srgbClr val="0F243E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95626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What I am??</a:t>
            </a:r>
            <a:endParaRPr lang="en-US" sz="3200" b="1" dirty="0" smtClean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  <a:ea typeface="+mj-ea"/>
              <a:cs typeface="+mj-cs"/>
            </a:endParaRP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828800"/>
            <a:ext cx="350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CCNA (R &amp; S) Certified.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RedHat (RSCSA)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Hardware ( A+) &amp; Network (N+) Certified.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What I do??</a:t>
            </a:r>
            <a:endParaRPr lang="en-US" sz="3200" b="1" dirty="0" smtClean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  <a:ea typeface="+mj-ea"/>
              <a:cs typeface="+mj-cs"/>
            </a:endParaRP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3797856"/>
            <a:ext cx="7924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Since 3 years I am working as Network Developer Engineer and System </a:t>
            </a:r>
            <a:r>
              <a:rPr lang="en-US" sz="2000" b="1" dirty="0" smtClean="0">
                <a:solidFill>
                  <a:srgbClr val="002060"/>
                </a:solidFill>
              </a:rPr>
              <a:t>       Engineer </a:t>
            </a:r>
            <a:r>
              <a:rPr lang="en-US" sz="2000" b="1" dirty="0" smtClean="0">
                <a:solidFill>
                  <a:srgbClr val="002060"/>
                </a:solidFill>
              </a:rPr>
              <a:t>in Government Confidential Site at Nashik.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Also I am Director of NITS &amp; trainer of Networking N+, CCNA, Cloud, AWS in NITS.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I Have one year working experience with Airtel Bharti as Network Engineer in NOC in Mumbai.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Also I have 2 years working experience as Network and Desktop engineer  with HCL learning pvt ltd.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5" name="Content Placeholder 4" descr="Service model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0418" y="0"/>
            <a:ext cx="926441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6927"/>
            <a:ext cx="9144000" cy="68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46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Top Cloud Service Providers</a:t>
            </a:r>
            <a:endParaRPr lang="en-US" sz="3600" b="1" dirty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 descr="Cloud-Computing-Service-Providers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15" y="817245"/>
            <a:ext cx="4733290" cy="2607310"/>
          </a:xfrm>
          <a:prstGeom prst="rect">
            <a:avLst/>
          </a:prstGeom>
        </p:spPr>
      </p:pic>
      <p:pic>
        <p:nvPicPr>
          <p:cNvPr id="9" name="Content Placeholder 8" descr="private cloud provid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490" y="3257550"/>
            <a:ext cx="4895215" cy="30854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4455" y="1617980"/>
            <a:ext cx="4439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Public Cloud Providers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999990" y="4591050"/>
            <a:ext cx="4261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sz="2800" b="1" dirty="0" smtClean="0">
                <a:solidFill>
                  <a:srgbClr val="FF0000"/>
                </a:solidFill>
              </a:rPr>
              <a:t>Private Cloud Providers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Why AWS</a:t>
            </a:r>
            <a:endParaRPr lang="en-US" sz="3600" b="1" dirty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40410" y="1752600"/>
            <a:ext cx="69557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Cost Saving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Scalable &amp; Adaptable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Security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Location, Location, Location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Automated Multi Region Backups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Streamlined Disaster Recovery 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Consistency &amp; Reliability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Simple Automated Scheduling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Pay-As-You-Go Pricing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Customization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Third Party APIs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&amp; Lots of Services…………..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 dirty="0">
              <a:solidFill>
                <a:srgbClr val="00206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5" name="Content Placeholder 4" descr="aws securit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865" y="0"/>
            <a:ext cx="9177865" cy="6400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5" name="Picture 4" descr="w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0"/>
            <a:ext cx="91440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5" name="Content Placeholder 4" descr="main us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0744" y="1981200"/>
            <a:ext cx="2475856" cy="116153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52812" y="1981200"/>
            <a:ext cx="2466988" cy="116153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58439" y="1981200"/>
            <a:ext cx="2428361" cy="116153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733800"/>
            <a:ext cx="2567679" cy="1295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04521" y="3733800"/>
            <a:ext cx="2415280" cy="1295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09094" y="3733800"/>
            <a:ext cx="2377706" cy="1295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477000" cy="914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Georgia" panose="02040502050405020303" pitchFamily="18" charset="0"/>
              </a:rPr>
              <a:t>Enterprises Use Cases on AWS</a:t>
            </a:r>
            <a:endParaRPr lang="en-US" sz="3200" b="1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966" y="3962400"/>
            <a:ext cx="2301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Web, Mobile, and Social Apps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8228" y="3962400"/>
            <a:ext cx="193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Disaster Recovery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3962400"/>
            <a:ext cx="1620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Virtual Desktops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133600"/>
            <a:ext cx="2319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Enterprise Apps and Dev./Test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432" y="2281535"/>
            <a:ext cx="21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Big Data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63620" y="2133600"/>
            <a:ext cx="2675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Storage, Backup and Archival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5" name="Content Placeholder 4" descr="partner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15000" y="2514600"/>
            <a:ext cx="1676400" cy="838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4608"/>
            <a:ext cx="8077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What </a:t>
            </a:r>
            <a:r>
              <a:rPr lang="en-IN" sz="60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is Cloud </a:t>
            </a:r>
            <a:r>
              <a:rPr lang="en-US" altLang="en-IN" sz="60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Computing</a:t>
            </a:r>
            <a:r>
              <a:rPr lang="en-IN" sz="60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 ?</a:t>
            </a:r>
            <a:endParaRPr lang="en-IN" sz="6000" b="1" dirty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pic>
        <p:nvPicPr>
          <p:cNvPr id="2" name="Content Placeholder 1" descr="clou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4419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5" name="Content Placeholder 4" descr="part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" y="81280"/>
            <a:ext cx="9059545" cy="6122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477000" cy="914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Georgia" panose="02040502050405020303" pitchFamily="18" charset="0"/>
              </a:rPr>
              <a:t>Advantages of AWS Cloud          </a:t>
            </a:r>
            <a:endParaRPr lang="en-US" sz="3200" b="1" dirty="0">
              <a:latin typeface="Georgia" panose="02040502050405020303" pitchFamily="18" charset="0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533400" y="18288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Lower Computer Costs / IT Devices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Improved Performance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Reduced software costs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No worry about software updates or patch updates or any update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Unlimited Storage capacity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Increased data reliability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Universal access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Device independence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477000" cy="914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Georgia" panose="02040502050405020303" pitchFamily="18" charset="0"/>
              </a:rPr>
              <a:t>Disadvantages of AWS Cloud          </a:t>
            </a:r>
            <a:endParaRPr lang="en-US" sz="3200" b="1" dirty="0">
              <a:latin typeface="Georgia" panose="02040502050405020303" pitchFamily="18" charset="0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457200" y="2146518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Requires constant internet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Limitations of EC2 instances to region to region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Security Limitations on some features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No free Technical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5" name="Picture 4" descr="AWS-Cerfifi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249"/>
            <a:ext cx="9144000" cy="6382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www.netleap.co.in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914400"/>
            <a:ext cx="8644063" cy="5105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20000" cy="914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Georgia" panose="02040502050405020303" pitchFamily="18" charset="0"/>
              </a:rPr>
              <a:t>Topics Covered in AWS Solutions Architect Associate Course          </a:t>
            </a:r>
            <a:endParaRPr lang="en-US" sz="3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9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4999" y="342782"/>
            <a:ext cx="563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latin typeface="Georgia" panose="02040502050405020303" pitchFamily="18" charset="0"/>
              </a:rPr>
              <a:t>NetLeap Founder Members</a:t>
            </a:r>
            <a:r>
              <a:rPr lang="en-IN" b="1" dirty="0" smtClean="0">
                <a:solidFill>
                  <a:srgbClr val="FF0000"/>
                </a:solidFill>
                <a:latin typeface="Bodoni MT Black" panose="02070A03080606020203" pitchFamily="18" charset="0"/>
              </a:rPr>
              <a:t>	</a:t>
            </a:r>
            <a:endParaRPr lang="en-IN" b="1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199" y="1265873"/>
            <a:ext cx="4876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Franklin Gothic Heavy" panose="020B0903020102020204" pitchFamily="34" charset="0"/>
              </a:rPr>
              <a:t>        </a:t>
            </a:r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Mrs. Mrunal Dahale	        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	        Director</a:t>
            </a:r>
          </a:p>
          <a:p>
            <a:r>
              <a:rPr lang="en-IN" sz="2400" dirty="0" smtClean="0">
                <a:latin typeface="Franklin Gothic Heavy" panose="020B0903020102020204" pitchFamily="34" charset="0"/>
              </a:rPr>
              <a:t> (Forensic Consultant, Network</a:t>
            </a:r>
            <a:r>
              <a:rPr lang="en-IN" sz="2400" dirty="0">
                <a:latin typeface="Franklin Gothic Heavy" panose="020B0903020102020204" pitchFamily="34" charset="0"/>
              </a:rPr>
              <a:t>, </a:t>
            </a:r>
            <a:r>
              <a:rPr lang="en-IN" sz="2400" dirty="0" smtClean="0">
                <a:latin typeface="Franklin Gothic Heavy" panose="020B0903020102020204" pitchFamily="34" charset="0"/>
              </a:rPr>
              <a:t>	Windows Expert</a:t>
            </a:r>
            <a:r>
              <a:rPr lang="en-IN" sz="2400" dirty="0">
                <a:latin typeface="Franklin Gothic Heavy" panose="020B0903020102020204" pitchFamily="34" charset="0"/>
              </a:rPr>
              <a:t>)</a:t>
            </a:r>
          </a:p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3352799" y="3048001"/>
            <a:ext cx="5029200" cy="1219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    Miss. Priyanka Gaikwad	    </a:t>
            </a:r>
          </a:p>
          <a:p>
            <a:pPr>
              <a:spcAft>
                <a:spcPts val="0"/>
              </a:spcAft>
            </a:pPr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 	     Director</a:t>
            </a:r>
            <a:endParaRPr lang="en-IN" sz="2400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pPr>
              <a:spcAft>
                <a:spcPts val="0"/>
              </a:spcAft>
            </a:pPr>
            <a:r>
              <a:rPr lang="en-IN" sz="2400" dirty="0" smtClean="0">
                <a:latin typeface="Franklin Gothic Heavy" panose="020B0903020102020204" pitchFamily="34" charset="0"/>
              </a:rPr>
              <a:t>           (RedHat </a:t>
            </a:r>
            <a:r>
              <a:rPr lang="en-IN" sz="2400" dirty="0">
                <a:latin typeface="Franklin Gothic Heavy" panose="020B0903020102020204" pitchFamily="34" charset="0"/>
              </a:rPr>
              <a:t>&amp; Linux </a:t>
            </a:r>
            <a:r>
              <a:rPr lang="en-IN" sz="2400" dirty="0" smtClean="0">
                <a:latin typeface="Franklin Gothic Heavy" panose="020B0903020102020204" pitchFamily="34" charset="0"/>
              </a:rPr>
              <a:t/>
            </a:r>
            <a:br>
              <a:rPr lang="en-IN" sz="2400" dirty="0" smtClean="0">
                <a:latin typeface="Franklin Gothic Heavy" panose="020B0903020102020204" pitchFamily="34" charset="0"/>
              </a:rPr>
            </a:br>
            <a:r>
              <a:rPr lang="en-IN" sz="2400" dirty="0" smtClean="0">
                <a:latin typeface="Franklin Gothic Heavy" panose="020B0903020102020204" pitchFamily="34" charset="0"/>
              </a:rPr>
              <a:t>        Technologies Expert</a:t>
            </a:r>
            <a:r>
              <a:rPr lang="en-IN" sz="2400" dirty="0">
                <a:latin typeface="Franklin Gothic Heavy" panose="020B0903020102020204" pitchFamily="34" charset="0"/>
              </a:rPr>
              <a:t>)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4800601"/>
            <a:ext cx="1447800" cy="152399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/>
        </p:nvSpPr>
        <p:spPr>
          <a:xfrm>
            <a:off x="3505199" y="4800601"/>
            <a:ext cx="3810000" cy="1371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Mr. Dinesh </a:t>
            </a:r>
            <a:r>
              <a:rPr lang="en-IN" sz="2400" dirty="0" err="1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Chaudhari</a:t>
            </a:r>
            <a:endParaRPr lang="en-IN" sz="2400" dirty="0" smtClean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Director</a:t>
            </a:r>
            <a:endParaRPr lang="en-IN" sz="2400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IN" sz="2400" dirty="0" smtClean="0">
                <a:latin typeface="Franklin Gothic Heavy" panose="020B0903020102020204" pitchFamily="34" charset="0"/>
              </a:rPr>
              <a:t>(Network </a:t>
            </a:r>
            <a:r>
              <a:rPr lang="en-IN" sz="2400" dirty="0">
                <a:latin typeface="Franklin Gothic Heavy" panose="020B0903020102020204" pitchFamily="34" charset="0"/>
              </a:rPr>
              <a:t>&amp; Cloud Expert)</a:t>
            </a:r>
          </a:p>
        </p:txBody>
      </p:sp>
      <p:pic>
        <p:nvPicPr>
          <p:cNvPr id="11" name="Picture 2" descr="C:\Users\lenovo\Downloads\WhatsApp Image 2020-06-25 at 8.31.09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6393" y="1160752"/>
            <a:ext cx="1426806" cy="150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999" y="2895601"/>
            <a:ext cx="1447200" cy="153554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www.netleap.co.in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:\NITS\Profile\swar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9364" y="1143000"/>
            <a:ext cx="13423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266581"/>
            <a:ext cx="563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latin typeface="Georgia" panose="02040502050405020303" pitchFamily="18" charset="0"/>
              </a:rPr>
              <a:t>NetLeap Faculty Members</a:t>
            </a:r>
            <a:r>
              <a:rPr lang="en-IN" b="1" dirty="0" smtClean="0">
                <a:solidFill>
                  <a:srgbClr val="FF0000"/>
                </a:solidFill>
                <a:latin typeface="Bodoni MT Black" panose="02070A03080606020203" pitchFamily="18" charset="0"/>
              </a:rPr>
              <a:t>	</a:t>
            </a:r>
            <a:endParaRPr lang="en-IN" b="1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3124200" y="1371599"/>
            <a:ext cx="4648200" cy="1371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Miss.  Swarada Kabnurkar</a:t>
            </a:r>
            <a:b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</a:br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Advocate </a:t>
            </a:r>
            <a:endParaRPr lang="en-IN" sz="2400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IN" sz="2400" dirty="0" smtClean="0">
                <a:latin typeface="Franklin Gothic Heavy" panose="020B0903020102020204" pitchFamily="34" charset="0"/>
              </a:rPr>
              <a:t>(B.S.L.LL.B &amp; Diploma in Cyber Law)</a:t>
            </a:r>
            <a:endParaRPr lang="en-IN" sz="2400" dirty="0">
              <a:latin typeface="Franklin Gothic Heavy" panose="020B0903020102020204" pitchFamily="34" charset="0"/>
            </a:endParaRPr>
          </a:p>
        </p:txBody>
      </p:sp>
      <p:pic>
        <p:nvPicPr>
          <p:cNvPr id="16387" name="Picture 3" descr="F:\NITS\Profile\IMG_20200624_1758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7191" y="2934297"/>
            <a:ext cx="1282209" cy="17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3262745" y="3124199"/>
            <a:ext cx="4648200" cy="1371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Mr. Aman Gupta </a:t>
            </a:r>
            <a:endParaRPr lang="en-IN" sz="2400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IN" sz="2400" dirty="0" smtClean="0">
                <a:latin typeface="Franklin Gothic Heavy" panose="020B0903020102020204" pitchFamily="34" charset="0"/>
              </a:rPr>
              <a:t>(Ethical Hacking &amp; Forensic Expert)</a:t>
            </a:r>
            <a:endParaRPr lang="en-IN" sz="2400" dirty="0">
              <a:latin typeface="Franklin Gothic Heavy" panose="020B09030201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3429000" y="4952999"/>
            <a:ext cx="4648200" cy="1371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400" dirty="0" smtClean="0">
                <a:solidFill>
                  <a:srgbClr val="FF0000"/>
                </a:solidFill>
                <a:latin typeface="Franklin Gothic Heavy" panose="020B0903020102020204" pitchFamily="34" charset="0"/>
              </a:rPr>
              <a:t>Mr. Gaurav Shirsath </a:t>
            </a:r>
            <a:endParaRPr lang="en-IN" sz="2400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IN" sz="2400" dirty="0" smtClean="0">
                <a:latin typeface="Franklin Gothic Heavy" panose="020B0903020102020204" pitchFamily="34" charset="0"/>
              </a:rPr>
              <a:t>(Cloud Developer, Native &amp; Object Oriented Language  Expert)</a:t>
            </a:r>
            <a:endParaRPr lang="en-IN" sz="2400" dirty="0">
              <a:latin typeface="Franklin Gothic Heavy" panose="020B0903020102020204" pitchFamily="34" charset="0"/>
            </a:endParaRPr>
          </a:p>
        </p:txBody>
      </p:sp>
      <p:pic>
        <p:nvPicPr>
          <p:cNvPr id="2050" name="Picture 2" descr="G:\Profile\Images\gaurav shirsath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1119" y="4800600"/>
            <a:ext cx="1344481" cy="1676400"/>
          </a:xfrm>
          <a:prstGeom prst="rect">
            <a:avLst/>
          </a:prstGeom>
          <a:noFill/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www.netleap.co.in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7432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smtClean="0">
                <a:solidFill>
                  <a:srgbClr val="00B050"/>
                </a:solidFill>
              </a:rPr>
              <a:t>www.netleap.co.in</a:t>
            </a:r>
            <a:endParaRPr lang="en-US" sz="6000" b="1" u="sng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3810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lgerian" panose="04020705040A02060702" pitchFamily="82" charset="0"/>
              </a:rPr>
              <a:t>Visit Us</a:t>
            </a:r>
            <a:endParaRPr lang="en-US" sz="5400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www.netleap.co.in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lenovo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57150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3860800"/>
            <a:ext cx="6172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NetLeap IT Training &amp; </a:t>
            </a:r>
            <a:r>
              <a:rPr lang="en-US" sz="3200" b="1" i="1" dirty="0" smtClean="0">
                <a:solidFill>
                  <a:srgbClr val="FF0000"/>
                </a:solidFill>
              </a:rPr>
              <a:t>Solutions</a:t>
            </a:r>
          </a:p>
          <a:p>
            <a:pPr algn="ctr"/>
            <a:r>
              <a:rPr lang="en-US" sz="2400" b="1" i="1" dirty="0" smtClean="0"/>
              <a:t>9307338125 </a:t>
            </a:r>
            <a:r>
              <a:rPr lang="en-US" sz="2400" b="1" i="1" dirty="0"/>
              <a:t>/ </a:t>
            </a:r>
            <a:r>
              <a:rPr lang="en-US" sz="2400" b="1" i="1" dirty="0" smtClean="0"/>
              <a:t>8329349481</a:t>
            </a:r>
            <a:br>
              <a:rPr lang="en-US" sz="2400" b="1" i="1" dirty="0" smtClean="0"/>
            </a:br>
            <a:r>
              <a:rPr lang="en-US" sz="2400" b="1" i="1" dirty="0" smtClean="0"/>
              <a:t>Address – Flat No 03, Sitagufa Society, Near Vidya Vikas Circle, Gangapur Road, Nashik.</a:t>
            </a:r>
            <a:endParaRPr lang="en-US" sz="2400" b="1" i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www.netleap.co.in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42670" y="713740"/>
            <a:ext cx="66655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What we are discussing in Cloud Computing now ?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92810" y="2249170"/>
            <a:ext cx="69557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Before Cloud Computing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What is Cloud Computing ?</a:t>
            </a:r>
          </a:p>
          <a:p>
            <a:pPr indent="0">
              <a:buFont typeface="Wingdings" panose="05000000000000000000" charset="0"/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Types of Cloud Computing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  <a:sym typeface="+mn-ea"/>
              </a:rPr>
              <a:t>Benefits of Cloud Computing</a:t>
            </a:r>
            <a:endParaRPr lang="en-US" sz="2000" b="1" dirty="0">
              <a:solidFill>
                <a:srgbClr val="00206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Who uses Cloud Computing 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/>
          <p:nvPr/>
        </p:nvSpPr>
        <p:spPr>
          <a:xfrm>
            <a:off x="5672773" y="1645603"/>
            <a:ext cx="1771015" cy="704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400" b="1" kern="100" dirty="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</a:p>
          <a:p>
            <a:pPr algn="ctr"/>
            <a:r>
              <a:rPr lang="en-US" altLang="zh-CN" sz="1400" b="1" kern="100" dirty="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Server Room</a:t>
            </a:r>
          </a:p>
        </p:txBody>
      </p:sp>
      <p:sp>
        <p:nvSpPr>
          <p:cNvPr id="4" name="Text Box 1"/>
          <p:cNvSpPr txBox="1"/>
          <p:nvPr/>
        </p:nvSpPr>
        <p:spPr>
          <a:xfrm>
            <a:off x="773748" y="1511935"/>
            <a:ext cx="2761615" cy="1155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800" b="1" kern="100" dirty="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</a:p>
          <a:p>
            <a:pPr algn="ctr"/>
            <a:r>
              <a:rPr lang="en-US" altLang="zh-CN" sz="2800" b="1" kern="100" dirty="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Company Area</a:t>
            </a:r>
          </a:p>
        </p:txBody>
      </p:sp>
      <p:cxnSp>
        <p:nvCxnSpPr>
          <p:cNvPr id="6" name="Straight Arrow Connector 4"/>
          <p:cNvCxnSpPr/>
          <p:nvPr/>
        </p:nvCxnSpPr>
        <p:spPr>
          <a:xfrm>
            <a:off x="6565265" y="2377758"/>
            <a:ext cx="0" cy="457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s 9"/>
          <p:cNvSpPr/>
          <p:nvPr/>
        </p:nvSpPr>
        <p:spPr>
          <a:xfrm>
            <a:off x="4903153" y="2851468"/>
            <a:ext cx="332422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server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903470" y="3017520"/>
            <a:ext cx="1112520" cy="1112520"/>
          </a:xfrm>
          <a:prstGeom prst="rect">
            <a:avLst/>
          </a:prstGeom>
        </p:spPr>
      </p:pic>
      <p:pic>
        <p:nvPicPr>
          <p:cNvPr id="10" name="Picture 6" descr="databas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4235" y="3055620"/>
            <a:ext cx="1076960" cy="922020"/>
          </a:xfrm>
          <a:prstGeom prst="rect">
            <a:avLst/>
          </a:prstGeom>
        </p:spPr>
      </p:pic>
      <p:pic>
        <p:nvPicPr>
          <p:cNvPr id="12" name="Picture 7" descr="soft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7078" y="3045143"/>
            <a:ext cx="981075" cy="9810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92810" y="3451860"/>
            <a:ext cx="49745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Cost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24/7 Electricity 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Hardware Maintenance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Technical team maintain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Continue monitoring from software to hardware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42595" y="458470"/>
            <a:ext cx="64681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1">
                        <a:tint val="1000"/>
                      </a:schemeClr>
                    </a:gs>
                    <a:gs pos="68000">
                      <a:schemeClr val="accent1">
                        <a:tint val="77000"/>
                      </a:schemeClr>
                    </a:gs>
                    <a:gs pos="81000">
                      <a:schemeClr val="accent1">
                        <a:tint val="79000"/>
                      </a:schemeClr>
                    </a:gs>
                    <a:gs pos="86000">
                      <a:schemeClr val="accent1">
                        <a:tint val="73000"/>
                      </a:schemeClr>
                    </a:gs>
                    <a:gs pos="100000">
                      <a:schemeClr val="accent1">
                        <a:tint val="35000"/>
                      </a:schemeClr>
                    </a:gs>
                  </a:gsLst>
                  <a:lin ang="5400000" scaled="1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Before Cloud Computing</a:t>
            </a:r>
            <a:r>
              <a:rPr lang="en-US" sz="2000" dirty="0"/>
              <a:t>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What is Cloud Computing ? </a:t>
            </a:r>
            <a:endParaRPr lang="en-US" sz="3200" b="1" dirty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2971800"/>
            <a:ext cx="8077200" cy="1401762"/>
          </a:xfrm>
          <a:prstGeom prst="rect">
            <a:avLst/>
          </a:prstGeom>
        </p:spPr>
        <p:txBody>
          <a:bodyPr vert="horz" lIns="45720" rIns="4572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Cloud computing is the use of a Network of remote servers hosted on the internet to store, manage and process data rather than a local server or Personal Computer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286000"/>
            <a:ext cx="2133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Servers, Databases, Networking, Software, etc.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429000" y="9144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 only what you use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324600" y="22098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Storing or accessing your data  over the internet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6200000" flipV="1">
            <a:off x="2057400" y="3810000"/>
            <a:ext cx="914400" cy="914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V="1">
            <a:off x="3543301" y="3162301"/>
            <a:ext cx="1676400" cy="2285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5905500" y="3619500"/>
            <a:ext cx="1066800" cy="990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2895600" y="4800600"/>
            <a:ext cx="3962400" cy="1524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Cloud Computing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467600" cy="9445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Benefits of Cloud Computing ? </a:t>
            </a:r>
            <a:endParaRPr lang="en-US" sz="3600" b="1" dirty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Up Arrow Callout 5"/>
          <p:cNvSpPr/>
          <p:nvPr/>
        </p:nvSpPr>
        <p:spPr>
          <a:xfrm>
            <a:off x="304800" y="1981200"/>
            <a:ext cx="1981200" cy="34290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Speed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Big amount of resource can be easily available in minutes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Up Arrow Callout 6"/>
          <p:cNvSpPr/>
          <p:nvPr/>
        </p:nvSpPr>
        <p:spPr>
          <a:xfrm>
            <a:off x="2514600" y="1981200"/>
            <a:ext cx="1981200" cy="34290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Cost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Less expenses on hardware and software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Up Arrow Callout 7"/>
          <p:cNvSpPr/>
          <p:nvPr/>
        </p:nvSpPr>
        <p:spPr>
          <a:xfrm>
            <a:off x="4724400" y="1981200"/>
            <a:ext cx="1981200" cy="34290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Scalability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Easy to scale or update Cloud capacity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Up Arrow Callout 8"/>
          <p:cNvSpPr/>
          <p:nvPr/>
        </p:nvSpPr>
        <p:spPr>
          <a:xfrm>
            <a:off x="6934200" y="1981200"/>
            <a:ext cx="1981200" cy="34290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Accessibility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Easy to access data anywhere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pic>
        <p:nvPicPr>
          <p:cNvPr id="7" name="Picture 6" descr="types_of_cloud_computing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199"/>
            <a:ext cx="8534400" cy="446509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467600" cy="9445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Types of Cloud Computing ? </a:t>
            </a:r>
            <a:endParaRPr lang="en-US" sz="3600" b="1" dirty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www.netleap.co.in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  <a:latin typeface="Georgia" panose="02040502050405020303" pitchFamily="18" charset="0"/>
              </a:rPr>
              <a:t>Deployment Cloud Models</a:t>
            </a:r>
            <a:endParaRPr lang="en-US" sz="3600" b="1" dirty="0">
              <a:solidFill>
                <a:schemeClr val="bg1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" name="Content Placeholder 6" descr="CLOUD deployment model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" y="0"/>
            <a:ext cx="9137015" cy="68738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773680" y="1624965"/>
            <a:ext cx="382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HPE, DELL, ORACLE, |RedHat, etc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73680" y="3481705"/>
            <a:ext cx="552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AWS, Microsft Azure, Google Cloud Plat, Alibaba, etc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748280" y="2056765"/>
            <a:ext cx="382968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 smtClean="0">
                <a:ln w="12700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AWS-VPC, AZURE-AzureStack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538</Words>
  <Application>Microsoft Office PowerPoint</Application>
  <PresentationFormat>On-screen Show (4:3)</PresentationFormat>
  <Paragraphs>139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What is Cloud Computing ? </vt:lpstr>
      <vt:lpstr>Slide 6</vt:lpstr>
      <vt:lpstr>Benefits of Cloud Computing ? </vt:lpstr>
      <vt:lpstr>Types of Cloud Computing ? </vt:lpstr>
      <vt:lpstr>Deployment Cloud Models</vt:lpstr>
      <vt:lpstr>Slide 10</vt:lpstr>
      <vt:lpstr>Slide 11</vt:lpstr>
      <vt:lpstr>Top Cloud Service Providers</vt:lpstr>
      <vt:lpstr>Why AWS</vt:lpstr>
      <vt:lpstr>Slide 14</vt:lpstr>
      <vt:lpstr>Slide 15</vt:lpstr>
      <vt:lpstr>Slide 16</vt:lpstr>
      <vt:lpstr>Slide 17</vt:lpstr>
      <vt:lpstr>Enterprises Use Cases on AWS</vt:lpstr>
      <vt:lpstr>Slide 19</vt:lpstr>
      <vt:lpstr>Slide 20</vt:lpstr>
      <vt:lpstr>Advantages of AWS Cloud          </vt:lpstr>
      <vt:lpstr>Disadvantages of AWS Cloud          </vt:lpstr>
      <vt:lpstr>Slide 23</vt:lpstr>
      <vt:lpstr>Topics Covered in AWS Solutions Architect Associate Course          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netleap</dc:creator>
  <cp:lastModifiedBy>whitehat</cp:lastModifiedBy>
  <cp:revision>87</cp:revision>
  <dcterms:created xsi:type="dcterms:W3CDTF">2006-08-16T00:00:00Z</dcterms:created>
  <dcterms:modified xsi:type="dcterms:W3CDTF">2020-10-10T09:35:15Z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