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5" r:id="rId3"/>
    <p:sldId id="286" r:id="rId4"/>
    <p:sldId id="304" r:id="rId5"/>
    <p:sldId id="288" r:id="rId6"/>
    <p:sldId id="319" r:id="rId7"/>
    <p:sldId id="289" r:id="rId8"/>
    <p:sldId id="290" r:id="rId9"/>
    <p:sldId id="320" r:id="rId10"/>
    <p:sldId id="321" r:id="rId11"/>
    <p:sldId id="322" r:id="rId12"/>
    <p:sldId id="324" r:id="rId13"/>
    <p:sldId id="325" r:id="rId14"/>
    <p:sldId id="299" r:id="rId15"/>
    <p:sldId id="330" r:id="rId16"/>
    <p:sldId id="331" r:id="rId17"/>
    <p:sldId id="332" r:id="rId18"/>
    <p:sldId id="3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70850" y="1045845"/>
            <a:ext cx="3971925" cy="2901950"/>
          </a:xfrm>
        </p:spPr>
        <p:txBody>
          <a:bodyPr anchor="b">
            <a:normAutofit/>
          </a:bodyPr>
          <a:lstStyle/>
          <a:p>
            <a:r>
              <a:rPr lang="en-US" sz="4000" dirty="0">
                <a:solidFill>
                  <a:schemeClr val="bg1"/>
                </a:solidFill>
                <a:latin typeface="Courier New" panose="02070309020205020404" charset="0"/>
                <a:cs typeface="Courier New" panose="02070309020205020404" charset="0"/>
              </a:rPr>
              <a:t>Entertainer Data Analysis</a:t>
            </a:r>
            <a:endParaRPr lang="en-US" sz="4000" dirty="0">
              <a:solidFill>
                <a:schemeClr val="bg1"/>
              </a:solidFill>
              <a:latin typeface="Courier New" panose="02070309020205020404" charset="0"/>
              <a:cs typeface="Courier New" panose="02070309020205020404" charset="0"/>
            </a:endParaRPr>
          </a:p>
        </p:txBody>
      </p:sp>
      <p:sp>
        <p:nvSpPr>
          <p:cNvPr id="3" name="Subtitle 2"/>
          <p:cNvSpPr>
            <a:spLocks noGrp="1"/>
          </p:cNvSpPr>
          <p:nvPr>
            <p:ph type="subTitle" idx="1"/>
          </p:nvPr>
        </p:nvSpPr>
        <p:spPr>
          <a:xfrm>
            <a:off x="8176010" y="4327271"/>
            <a:ext cx="3205640" cy="774186"/>
          </a:xfrm>
        </p:spPr>
        <p:txBody>
          <a:bodyPr anchor="t">
            <a:normAutofit/>
          </a:bodyPr>
          <a:lstStyle/>
          <a:p>
            <a:pPr>
              <a:lnSpc>
                <a:spcPct val="100000"/>
              </a:lnSpc>
            </a:pPr>
            <a:r>
              <a:rPr lang="en-US" sz="1600" b="1" dirty="0">
                <a:solidFill>
                  <a:schemeClr val="bg1"/>
                </a:solidFill>
                <a:sym typeface="+mn-ea"/>
              </a:rPr>
              <a:t> Python</a:t>
            </a:r>
            <a:r>
              <a:rPr lang="en-US" sz="1600" b="1" dirty="0">
                <a:solidFill>
                  <a:schemeClr val="bg1"/>
                </a:solidFill>
              </a:rPr>
              <a:t> | Po</a:t>
            </a:r>
            <a:r>
              <a:rPr lang="en-IN" altLang="en-US" sz="1600" b="1" dirty="0">
                <a:solidFill>
                  <a:schemeClr val="bg1"/>
                </a:solidFill>
              </a:rPr>
              <a:t>wer BI</a:t>
            </a:r>
            <a:endParaRPr lang="en-IN" altLang="en-US" sz="1600" b="1" dirty="0">
              <a:solidFill>
                <a:schemeClr val="bg1"/>
              </a:solidFill>
            </a:endParaRPr>
          </a:p>
        </p:txBody>
      </p:sp>
      <p:cxnSp>
        <p:nvCxnSpPr>
          <p:cNvPr id="32" name="Straight Connector 31"/>
          <p:cNvCxnSpPr>
            <a:cxnSpLocks noGrp="1" noRot="1" noChangeAspect="1" noMove="1" noResize="1" noEditPoints="1" noAdjustHandles="1" noChangeArrowheads="1" noChangeShapeType="1"/>
          </p:cNvCxnSpPr>
          <p:nvPr/>
        </p:nvCxnSpPr>
        <p:spPr>
          <a:xfrm>
            <a:off x="8176090" y="4137679"/>
            <a:ext cx="3108960"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pic>
        <p:nvPicPr>
          <p:cNvPr id="8" name="Picture 7" descr="EntertainersSpLucas-removebg-preview"/>
          <p:cNvPicPr>
            <a:picLocks noChangeAspect="1"/>
          </p:cNvPicPr>
          <p:nvPr/>
        </p:nvPicPr>
        <p:blipFill>
          <a:blip r:embed="rId1"/>
          <a:stretch>
            <a:fillRect/>
          </a:stretch>
        </p:blipFill>
        <p:spPr>
          <a:xfrm>
            <a:off x="201295" y="1045845"/>
            <a:ext cx="7594600" cy="4029710"/>
          </a:xfrm>
          <a:prstGeom prst="rect">
            <a:avLst/>
          </a:prstGeom>
        </p:spPr>
      </p:pic>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Populated Dataset</a:t>
            </a:r>
            <a:endParaRPr lang="en-IN" altLang="en-US"/>
          </a:p>
        </p:txBody>
      </p:sp>
      <p:sp>
        <p:nvSpPr>
          <p:cNvPr id="3" name="Content Placeholder 2"/>
          <p:cNvSpPr>
            <a:spLocks noGrp="1"/>
          </p:cNvSpPr>
          <p:nvPr>
            <p:ph idx="1"/>
          </p:nvPr>
        </p:nvSpPr>
        <p:spPr>
          <a:xfrm>
            <a:off x="1097280" y="2188211"/>
            <a:ext cx="10058400" cy="3760891"/>
          </a:xfrm>
        </p:spPr>
        <p:txBody>
          <a:bodyPr>
            <a:normAutofit fontScale="60000"/>
          </a:bodyPr>
          <a:p>
            <a:r>
              <a:rPr lang="en-US" b="1">
                <a:latin typeface="Bookman Old Style" panose="02050604050505020204" charset="0"/>
                <a:cs typeface="Bookman Old Style" panose="02050604050505020204" charset="0"/>
                <a:sym typeface="+mn-ea"/>
              </a:rPr>
              <a:t>Quote:</a:t>
            </a:r>
            <a:r>
              <a:rPr lang="en-US">
                <a:latin typeface="Bookman Old Style" panose="02050604050505020204" charset="0"/>
                <a:cs typeface="Bookman Old Style" panose="02050604050505020204" charset="0"/>
                <a:sym typeface="+mn-ea"/>
              </a:rPr>
              <a:t> Famous quote by the entertainer.</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Award Won from Breakthrough:</a:t>
            </a:r>
            <a:r>
              <a:rPr lang="en-US">
                <a:latin typeface="Bookman Old Style" panose="02050604050505020204" charset="0"/>
                <a:cs typeface="Bookman Old Style" panose="02050604050505020204" charset="0"/>
                <a:sym typeface="+mn-ea"/>
              </a:rPr>
              <a:t> Award won from the breakthrough project.</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Total Awards Won: </a:t>
            </a:r>
            <a:r>
              <a:rPr lang="en-US">
                <a:latin typeface="Bookman Old Style" panose="02050604050505020204" charset="0"/>
                <a:cs typeface="Bookman Old Style" panose="02050604050505020204" charset="0"/>
                <a:sym typeface="+mn-ea"/>
              </a:rPr>
              <a:t>Total number of awards won.</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Total Nominations:</a:t>
            </a:r>
            <a:r>
              <a:rPr lang="en-US">
                <a:latin typeface="Bookman Old Style" panose="02050604050505020204" charset="0"/>
                <a:cs typeface="Bookman Old Style" panose="02050604050505020204" charset="0"/>
                <a:sym typeface="+mn-ea"/>
              </a:rPr>
              <a:t> Total number of award nominations.</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Profession:</a:t>
            </a:r>
            <a:r>
              <a:rPr lang="en-US">
                <a:latin typeface="Bookman Old Style" panose="02050604050505020204" charset="0"/>
                <a:cs typeface="Bookman Old Style" panose="02050604050505020204" charset="0"/>
                <a:sym typeface="+mn-ea"/>
              </a:rPr>
              <a:t> Entertainer's profession (e.g., actor, singer).</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Oscar Won:</a:t>
            </a:r>
            <a:r>
              <a:rPr lang="en-US">
                <a:latin typeface="Bookman Old Style" panose="02050604050505020204" charset="0"/>
                <a:cs typeface="Bookman Old Style" panose="02050604050505020204" charset="0"/>
                <a:sym typeface="+mn-ea"/>
              </a:rPr>
              <a:t> Number of Oscars won.</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Grammy Won:</a:t>
            </a:r>
            <a:r>
              <a:rPr lang="en-US">
                <a:latin typeface="Bookman Old Style" panose="02050604050505020204" charset="0"/>
                <a:cs typeface="Bookman Old Style" panose="02050604050505020204" charset="0"/>
                <a:sym typeface="+mn-ea"/>
              </a:rPr>
              <a:t> Number of Grammys won.</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Emmy Won:</a:t>
            </a:r>
            <a:r>
              <a:rPr lang="en-US">
                <a:latin typeface="Bookman Old Style" panose="02050604050505020204" charset="0"/>
                <a:cs typeface="Bookman Old Style" panose="02050604050505020204" charset="0"/>
                <a:sym typeface="+mn-ea"/>
              </a:rPr>
              <a:t> Number of Emmys won.</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Other Awards Won:</a:t>
            </a:r>
            <a:r>
              <a:rPr lang="en-US">
                <a:latin typeface="Bookman Old Style" panose="02050604050505020204" charset="0"/>
                <a:cs typeface="Bookman Old Style" panose="02050604050505020204" charset="0"/>
                <a:sym typeface="+mn-ea"/>
              </a:rPr>
              <a:t> Number of other awards won.</a:t>
            </a:r>
            <a:endParaRPr lang="en-US">
              <a:latin typeface="Bookman Old Style" panose="02050604050505020204" charset="0"/>
              <a:cs typeface="Bookman Old Style" panose="02050604050505020204" charset="0"/>
            </a:endParaRPr>
          </a:p>
          <a:p>
            <a:r>
              <a:rPr lang="en-US" b="1">
                <a:latin typeface="Bookman Old Style" panose="02050604050505020204" charset="0"/>
                <a:cs typeface="Bookman Old Style" panose="02050604050505020204" charset="0"/>
                <a:sym typeface="+mn-ea"/>
              </a:rPr>
              <a:t>Average Rating:</a:t>
            </a:r>
            <a:r>
              <a:rPr lang="en-US">
                <a:latin typeface="Bookman Old Style" panose="02050604050505020204" charset="0"/>
                <a:cs typeface="Bookman Old Style" panose="02050604050505020204" charset="0"/>
                <a:sym typeface="+mn-ea"/>
              </a:rPr>
              <a:t> Average rating of the entertainer's films.</a:t>
            </a:r>
            <a:endParaRPr lang="en-US">
              <a:latin typeface="Bookman Old Style" panose="02050604050505020204" charset="0"/>
              <a:cs typeface="Bookman Old Style" panose="02050604050505020204" charset="0"/>
            </a:endParaRPr>
          </a:p>
          <a:p>
            <a:endParaRPr lang="en-US"/>
          </a:p>
        </p:txBody>
      </p:sp>
      <p:sp>
        <p:nvSpPr>
          <p:cNvPr id="9"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a:sym typeface="+mn-ea"/>
              </a:rPr>
              <a:t>Some of the insights from the Report</a:t>
            </a:r>
            <a:endParaRPr lang="en-IN" sz="4000" dirty="0">
              <a:sym typeface="+mn-ea"/>
            </a:endParaRPr>
          </a:p>
        </p:txBody>
      </p:sp>
      <p:sp>
        <p:nvSpPr>
          <p:cNvPr id="3" name="Content Placeholder 2"/>
          <p:cNvSpPr>
            <a:spLocks noGrp="1"/>
          </p:cNvSpPr>
          <p:nvPr>
            <p:ph idx="1"/>
          </p:nvPr>
        </p:nvSpPr>
        <p:spPr>
          <a:xfrm>
            <a:off x="935355" y="1906905"/>
            <a:ext cx="11809730" cy="3454400"/>
          </a:xfrm>
        </p:spPr>
        <p:txBody>
          <a:bodyPr>
            <a:noAutofit/>
          </a:bodyPr>
          <a:p>
            <a:pPr marL="0" indent="0">
              <a:lnSpc>
                <a:spcPct val="100000"/>
              </a:lnSpc>
              <a:buNone/>
            </a:pPr>
            <a:r>
              <a:rPr lang="en-US" sz="1400" b="1">
                <a:latin typeface="Times New Roman" panose="02020603050405020304" pitchFamily="18" charset="0"/>
                <a:cs typeface="Times New Roman" panose="02020603050405020304" pitchFamily="18" charset="0"/>
              </a:rPr>
              <a:t> </a:t>
            </a:r>
            <a:r>
              <a:rPr lang="en-US" sz="1400" b="1">
                <a:solidFill>
                  <a:srgbClr val="2747BE"/>
                </a:solidFill>
                <a:latin typeface="Times New Roman" panose="02020603050405020304" pitchFamily="18" charset="0"/>
                <a:cs typeface="Times New Roman" panose="02020603050405020304" pitchFamily="18" charset="0"/>
              </a:rPr>
              <a:t>Entertainer’s Overview Page</a:t>
            </a:r>
            <a:endParaRPr lang="en-US" sz="1400">
              <a:solidFill>
                <a:srgbClr val="2747BE"/>
              </a:solidFill>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Adele: </a:t>
            </a:r>
            <a:r>
              <a:rPr lang="en-US" sz="1400">
                <a:latin typeface="Times New Roman" panose="02020603050405020304" pitchFamily="18" charset="0"/>
                <a:cs typeface="Times New Roman" panose="02020603050405020304" pitchFamily="18" charset="0"/>
              </a:rPr>
              <a:t>The page highlights key information about Adele, including her height (5'9"), birth year (1988), and the number of films she has acted in (14). </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Career Milestones</a:t>
            </a:r>
            <a:r>
              <a:rPr lang="en-US" sz="1400">
                <a:latin typeface="Times New Roman" panose="02020603050405020304" pitchFamily="18" charset="0"/>
                <a:cs typeface="Times New Roman" panose="02020603050405020304" pitchFamily="18" charset="0"/>
              </a:rPr>
              <a:t>: Adele’s breakthrough year is noted as 2008, with her first award coming in 2009.</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Awards:</a:t>
            </a:r>
            <a:r>
              <a:rPr lang="en-US" sz="1400">
                <a:latin typeface="Times New Roman" panose="02020603050405020304" pitchFamily="18" charset="0"/>
                <a:cs typeface="Times New Roman" panose="02020603050405020304" pitchFamily="18" charset="0"/>
              </a:rPr>
              <a:t> She has won 1 Oscar, 15 Grammys, 0 Emmys, and 16 other awards, totaling 32 awards.</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Performance Rating:</a:t>
            </a:r>
            <a:r>
              <a:rPr lang="en-US" sz="1400">
                <a:latin typeface="Times New Roman" panose="02020603050405020304" pitchFamily="18" charset="0"/>
                <a:cs typeface="Times New Roman" panose="02020603050405020304" pitchFamily="18" charset="0"/>
              </a:rPr>
              <a:t> Her performance rating is 7.00.</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Famous Quotes:</a:t>
            </a:r>
            <a:r>
              <a:rPr lang="en-US" sz="1400">
                <a:latin typeface="Times New Roman" panose="02020603050405020304" pitchFamily="18" charset="0"/>
                <a:cs typeface="Times New Roman" panose="02020603050405020304" pitchFamily="18" charset="0"/>
              </a:rPr>
              <a:t> The page also features a quote attributed to Adele, adding a personal touch to her profile.</a:t>
            </a:r>
            <a:endParaRPr lang="en-US" sz="1400">
              <a:latin typeface="Times New Roman" panose="02020603050405020304" pitchFamily="18" charset="0"/>
              <a:cs typeface="Times New Roman" panose="02020603050405020304" pitchFamily="18" charset="0"/>
            </a:endParaRPr>
          </a:p>
          <a:p>
            <a:pPr marL="0" indent="0">
              <a:lnSpc>
                <a:spcPct val="100000"/>
              </a:lnSpc>
              <a:buNone/>
            </a:pPr>
            <a:r>
              <a:rPr lang="en-US" sz="1400" b="1">
                <a:solidFill>
                  <a:srgbClr val="2747BE"/>
                </a:solidFill>
                <a:latin typeface="Times New Roman" panose="02020603050405020304" pitchFamily="18" charset="0"/>
                <a:cs typeface="Times New Roman" panose="02020603050405020304" pitchFamily="18" charset="0"/>
              </a:rPr>
              <a:t>Movies Overview Page</a:t>
            </a:r>
            <a:endParaRPr lang="en-US" sz="1400">
              <a:solidFill>
                <a:srgbClr val="2747BE"/>
              </a:solidFill>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Breakthrough Films:</a:t>
            </a:r>
            <a:r>
              <a:rPr lang="en-US" sz="1400">
                <a:latin typeface="Times New Roman" panose="02020603050405020304" pitchFamily="18" charset="0"/>
                <a:cs typeface="Times New Roman" panose="02020603050405020304" pitchFamily="18" charset="0"/>
              </a:rPr>
              <a:t> The table lists various breakthrough films along with their breakthrough year and whether they won an Oscar.</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Visual Appeal: </a:t>
            </a:r>
            <a:r>
              <a:rPr lang="en-US" sz="1400">
                <a:latin typeface="Times New Roman" panose="02020603050405020304" pitchFamily="18" charset="0"/>
                <a:cs typeface="Times New Roman" panose="02020603050405020304" pitchFamily="18" charset="0"/>
              </a:rPr>
              <a:t>Each film entry includes a cover image, adding to the visual attractiveness of the page.</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Top Movies:</a:t>
            </a:r>
            <a:r>
              <a:rPr lang="en-US" sz="1400">
                <a:latin typeface="Times New Roman" panose="02020603050405020304" pitchFamily="18" charset="0"/>
                <a:cs typeface="Times New Roman" panose="02020603050405020304" pitchFamily="18" charset="0"/>
              </a:rPr>
              <a:t> The page highlights the top movies, showing a bar chart of movie ratings by breakthrough name.</a:t>
            </a:r>
            <a:endParaRPr lang="en-US" sz="1400">
              <a:latin typeface="Times New Roman" panose="02020603050405020304" pitchFamily="18" charset="0"/>
              <a:cs typeface="Times New Roman" panose="02020603050405020304" pitchFamily="18" charset="0"/>
            </a:endParaRPr>
          </a:p>
          <a:p>
            <a:pPr>
              <a:lnSpc>
                <a:spcPct val="100000"/>
              </a:lnSpc>
            </a:pPr>
            <a:r>
              <a:rPr lang="en-US" sz="1400" b="1">
                <a:latin typeface="Times New Roman" panose="02020603050405020304" pitchFamily="18" charset="0"/>
                <a:cs typeface="Times New Roman" panose="02020603050405020304" pitchFamily="18" charset="0"/>
              </a:rPr>
              <a:t>Details:</a:t>
            </a:r>
            <a:r>
              <a:rPr lang="en-US" sz="1400">
                <a:latin typeface="Times New Roman" panose="02020603050405020304" pitchFamily="18" charset="0"/>
                <a:cs typeface="Times New Roman" panose="02020603050405020304" pitchFamily="18" charset="0"/>
              </a:rPr>
              <a:t> It provides specific details like the name of the director and awards won, enhancing the informational value.</a:t>
            </a:r>
            <a:endParaRPr lang="en-US" sz="1400">
              <a:latin typeface="Times New Roman" panose="02020603050405020304" pitchFamily="18" charset="0"/>
              <a:cs typeface="Times New Roman" panose="02020603050405020304" pitchFamily="18" charset="0"/>
            </a:endParaRPr>
          </a:p>
          <a:p>
            <a:pPr>
              <a:lnSpc>
                <a:spcPct val="100000"/>
              </a:lnSpc>
            </a:pPr>
            <a:endParaRPr lang="en-US" sz="400">
              <a:latin typeface="Times New Roman" panose="02020603050405020304" pitchFamily="18" charset="0"/>
              <a:cs typeface="Times New Roman" panose="02020603050405020304" pitchFamily="18" charset="0"/>
            </a:endParaRPr>
          </a:p>
        </p:txBody>
      </p:sp>
      <p:sp>
        <p:nvSpPr>
          <p:cNvPr id="9"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sp>
        <p:nvSpPr>
          <p:cNvPr id="4" name="Text Box 3"/>
          <p:cNvSpPr txBox="1"/>
          <p:nvPr/>
        </p:nvSpPr>
        <p:spPr>
          <a:xfrm>
            <a:off x="4890770" y="7454900"/>
            <a:ext cx="4064000" cy="368300"/>
          </a:xfrm>
          <a:prstGeom prst="rect">
            <a:avLst/>
          </a:prstGeom>
          <a:noFill/>
        </p:spPr>
        <p:txBody>
          <a:bodyPr wrap="square" rtlCol="0">
            <a:sp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97280" y="2037081"/>
            <a:ext cx="10058400" cy="3760891"/>
          </a:xfrm>
        </p:spPr>
        <p:txBody>
          <a:bodyPr>
            <a:noAutofit/>
          </a:bodyPr>
          <a:p>
            <a:pPr marL="0" indent="0">
              <a:buNone/>
            </a:pPr>
            <a:r>
              <a:rPr lang="en-US" sz="1400" b="1">
                <a:solidFill>
                  <a:srgbClr val="2747BE"/>
                </a:solidFill>
                <a:latin typeface="Times New Roman" panose="02020603050405020304" pitchFamily="18" charset="0"/>
                <a:cs typeface="Times New Roman" panose="02020603050405020304" pitchFamily="18" charset="0"/>
                <a:sym typeface="+mn-ea"/>
              </a:rPr>
              <a:t>Overall Performance &amp; Evaluation Metrics</a:t>
            </a:r>
            <a:endParaRPr lang="en-US" sz="1400" b="1">
              <a:solidFill>
                <a:srgbClr val="2747BE"/>
              </a:solidFill>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Clustered Chart</a:t>
            </a:r>
            <a:r>
              <a:rPr lang="en-IN" altLang="en-US" sz="1400" b="1">
                <a:latin typeface="Times New Roman" panose="02020603050405020304" pitchFamily="18" charset="0"/>
                <a:cs typeface="Times New Roman" panose="02020603050405020304" pitchFamily="18" charset="0"/>
                <a:sym typeface="+mn-ea"/>
              </a:rPr>
              <a:t>:</a:t>
            </a:r>
            <a:r>
              <a:rPr lang="en-US" sz="1400">
                <a:latin typeface="Times New Roman" panose="02020603050405020304" pitchFamily="18" charset="0"/>
                <a:cs typeface="Times New Roman" panose="02020603050405020304" pitchFamily="18" charset="0"/>
                <a:sym typeface="+mn-ea"/>
              </a:rPr>
              <a:t> Displays the number of Emmy, Grammy, Oscar, and other awards won by entertainers.</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Top Entertainers by Awards:</a:t>
            </a:r>
            <a:r>
              <a:rPr lang="en-US" sz="1400">
                <a:latin typeface="Times New Roman" panose="02020603050405020304" pitchFamily="18" charset="0"/>
                <a:cs typeface="Times New Roman" panose="02020603050405020304" pitchFamily="18" charset="0"/>
                <a:sym typeface="+mn-ea"/>
              </a:rPr>
              <a:t> The clustered chart shows Oprah Winfrey and Meryl Streep as top Emmy and other award winners, respectively.</a:t>
            </a:r>
            <a:endParaRPr lang="en-US" sz="1400">
              <a:latin typeface="Times New Roman" panose="02020603050405020304" pitchFamily="18" charset="0"/>
              <a:cs typeface="Times New Roman" panose="02020603050405020304" pitchFamily="18" charset="0"/>
              <a:sym typeface="+mn-ea"/>
            </a:endParaRPr>
          </a:p>
          <a:p>
            <a:r>
              <a:rPr lang="en-US" sz="1400" b="1">
                <a:latin typeface="Times New Roman" panose="02020603050405020304" pitchFamily="18" charset="0"/>
                <a:cs typeface="Times New Roman" panose="02020603050405020304" pitchFamily="18" charset="0"/>
                <a:sym typeface="+mn-ea"/>
              </a:rPr>
              <a:t>Gender Distribution: </a:t>
            </a:r>
            <a:r>
              <a:rPr lang="en-US" sz="1400">
                <a:latin typeface="Times New Roman" panose="02020603050405020304" pitchFamily="18" charset="0"/>
                <a:cs typeface="Times New Roman" panose="02020603050405020304" pitchFamily="18" charset="0"/>
                <a:sym typeface="+mn-ea"/>
              </a:rPr>
              <a:t>A donut chart indicates that 71.43% of the dataset consists of males and 28.57% are females.</a:t>
            </a:r>
            <a:endParaRPr lang="en-US" sz="1400">
              <a:latin typeface="Times New Roman" panose="02020603050405020304" pitchFamily="18" charset="0"/>
              <a:cs typeface="Times New Roman" panose="02020603050405020304" pitchFamily="18" charset="0"/>
              <a:sym typeface="+mn-ea"/>
            </a:endParaRPr>
          </a:p>
          <a:p>
            <a:r>
              <a:rPr lang="en-US" sz="1400" b="1">
                <a:latin typeface="Times New Roman" panose="02020603050405020304" pitchFamily="18" charset="0"/>
                <a:cs typeface="Times New Roman" panose="02020603050405020304" pitchFamily="18" charset="0"/>
                <a:sym typeface="+mn-ea"/>
              </a:rPr>
              <a:t>Profession Distribution:</a:t>
            </a:r>
            <a:r>
              <a:rPr lang="en-US" sz="1400">
                <a:latin typeface="Times New Roman" panose="02020603050405020304" pitchFamily="18" charset="0"/>
                <a:cs typeface="Times New Roman" panose="02020603050405020304" pitchFamily="18" charset="0"/>
                <a:sym typeface="+mn-ea"/>
              </a:rPr>
              <a:t> Another donut chart shows that 68.57% are actors and 31.43% are singers.</a:t>
            </a:r>
            <a:endParaRPr lang="en-US" sz="1400">
              <a:latin typeface="Times New Roman" panose="02020603050405020304" pitchFamily="18" charset="0"/>
              <a:cs typeface="Times New Roman" panose="02020603050405020304" pitchFamily="18" charset="0"/>
            </a:endParaRPr>
          </a:p>
          <a:p>
            <a:pPr marL="0" indent="0">
              <a:buNone/>
            </a:pPr>
            <a:r>
              <a:rPr lang="en-US" sz="1400" b="1">
                <a:solidFill>
                  <a:srgbClr val="2747BE"/>
                </a:solidFill>
                <a:latin typeface="Times New Roman" panose="02020603050405020304" pitchFamily="18" charset="0"/>
                <a:cs typeface="Times New Roman" panose="02020603050405020304" pitchFamily="18" charset="0"/>
                <a:sym typeface="+mn-ea"/>
              </a:rPr>
              <a:t>Insights</a:t>
            </a:r>
            <a:endParaRPr lang="en-US" sz="1400" b="1">
              <a:solidFill>
                <a:srgbClr val="2747BE"/>
              </a:solidFill>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Award Distribution:</a:t>
            </a:r>
            <a:r>
              <a:rPr lang="en-US" sz="1400">
                <a:latin typeface="Times New Roman" panose="02020603050405020304" pitchFamily="18" charset="0"/>
                <a:cs typeface="Times New Roman" panose="02020603050405020304" pitchFamily="18" charset="0"/>
                <a:sym typeface="+mn-ea"/>
              </a:rPr>
              <a:t> Oprah Winfrey leads in Emmy wins, while Meryl Streep dominates other awards.</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Diversity: </a:t>
            </a:r>
            <a:r>
              <a:rPr lang="en-US" sz="1400">
                <a:latin typeface="Times New Roman" panose="02020603050405020304" pitchFamily="18" charset="0"/>
                <a:cs typeface="Times New Roman" panose="02020603050405020304" pitchFamily="18" charset="0"/>
                <a:sym typeface="+mn-ea"/>
              </a:rPr>
              <a:t>The dataset includes a significant number of actors compared to singers, with a male predominance.</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Top Films:</a:t>
            </a:r>
            <a:r>
              <a:rPr lang="en-US" sz="1400">
                <a:latin typeface="Times New Roman" panose="02020603050405020304" pitchFamily="18" charset="0"/>
                <a:cs typeface="Times New Roman" panose="02020603050405020304" pitchFamily="18" charset="0"/>
                <a:sym typeface="+mn-ea"/>
              </a:rPr>
              <a:t> Films like "East of Eden" and "The Fame" have the highest movie ratings in the dataset.</a:t>
            </a:r>
            <a:endParaRPr lang="en-US" sz="1400">
              <a:latin typeface="Times New Roman" panose="02020603050405020304" pitchFamily="18" charset="0"/>
              <a:cs typeface="Times New Roman" panose="02020603050405020304" pitchFamily="18" charset="0"/>
            </a:endParaRPr>
          </a:p>
          <a:p>
            <a:endParaRPr lang="en-US" sz="800">
              <a:latin typeface="Times New Roman" panose="02020603050405020304" pitchFamily="18" charset="0"/>
              <a:cs typeface="Times New Roman" panose="02020603050405020304" pitchFamily="18" charset="0"/>
            </a:endParaRPr>
          </a:p>
        </p:txBody>
      </p:sp>
      <p:sp>
        <p:nvSpPr>
          <p:cNvPr id="9"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sp>
        <p:nvSpPr>
          <p:cNvPr id="4" name="Title 3"/>
          <p:cNvSpPr>
            <a:spLocks noGrp="1"/>
          </p:cNvSpPr>
          <p:nvPr>
            <p:ph type="title"/>
          </p:nvPr>
        </p:nvSpPr>
        <p:spPr/>
        <p:txBody>
          <a:bodyPr/>
          <a:p>
            <a:r>
              <a:rPr lang="en-IN" sz="4000" dirty="0">
                <a:sym typeface="+mn-ea"/>
              </a:rPr>
              <a:t>Cont...</a:t>
            </a:r>
            <a:endParaRPr lang="en-IN" sz="40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pic>
        <p:nvPicPr>
          <p:cNvPr id="6" name="Picture 6" descr="Screenshot 2024-05-27 110951"/>
          <p:cNvPicPr>
            <a:picLocks noChangeAspect="1"/>
          </p:cNvPicPr>
          <p:nvPr/>
        </p:nvPicPr>
        <p:blipFill>
          <a:blip r:embed="rId1"/>
          <a:stretch>
            <a:fillRect/>
          </a:stretch>
        </p:blipFill>
        <p:spPr>
          <a:xfrm>
            <a:off x="1318260" y="885825"/>
            <a:ext cx="9018270" cy="5086350"/>
          </a:xfrm>
          <a:prstGeom prst="rect">
            <a:avLst/>
          </a:prstGeom>
        </p:spPr>
      </p:pic>
      <p:sp>
        <p:nvSpPr>
          <p:cNvPr id="2" name="Text Box 1"/>
          <p:cNvSpPr txBox="1"/>
          <p:nvPr/>
        </p:nvSpPr>
        <p:spPr>
          <a:xfrm>
            <a:off x="771525" y="328295"/>
            <a:ext cx="2912745" cy="460375"/>
          </a:xfrm>
          <a:prstGeom prst="rect">
            <a:avLst/>
          </a:prstGeom>
          <a:noFill/>
        </p:spPr>
        <p:txBody>
          <a:bodyPr wrap="square" rtlCol="0">
            <a:spAutoFit/>
          </a:bodyPr>
          <a:p>
            <a:r>
              <a:rPr lang="en-US" sz="2400">
                <a:latin typeface="Bookman Old Style" panose="02050604050505020204" charset="0"/>
                <a:cs typeface="Bookman Old Style" panose="02050604050505020204" charset="0"/>
              </a:rPr>
              <a:t>Home Page</a:t>
            </a:r>
            <a:endParaRPr lang="en-US" sz="2400">
              <a:latin typeface="Bookman Old Style" panose="02050604050505020204" charset="0"/>
              <a:cs typeface="Bookman Old Style" panose="02050604050505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37210" y="375603"/>
            <a:ext cx="5080000" cy="460375"/>
          </a:xfrm>
          <a:prstGeom prst="rect">
            <a:avLst/>
          </a:prstGeom>
          <a:noFill/>
          <a:ln w="9525">
            <a:noFill/>
          </a:ln>
        </p:spPr>
        <p:txBody>
          <a:bodyPr>
            <a:spAutoFit/>
          </a:bodyPr>
          <a:p>
            <a:pPr indent="0"/>
            <a:r>
              <a:rPr lang="en-US" sz="2400" b="0">
                <a:solidFill>
                  <a:schemeClr val="tx1"/>
                </a:solidFill>
                <a:latin typeface="Bookman Old Style" panose="02050604050505020204" charset="0"/>
                <a:ea typeface="SimSun" panose="02010600030101010101" pitchFamily="2" charset="-122"/>
                <a:cs typeface="Bookman Old Style" panose="02050604050505020204" charset="0"/>
              </a:rPr>
              <a:t>Entertainer’s Overview Page</a:t>
            </a:r>
            <a:endParaRPr lang="en-US" sz="2400" b="0">
              <a:solidFill>
                <a:schemeClr val="tx1"/>
              </a:solidFill>
              <a:latin typeface="Bookman Old Style" panose="02050604050505020204" charset="0"/>
              <a:ea typeface="SimSun" panose="02010600030101010101" pitchFamily="2" charset="-122"/>
              <a:cs typeface="Bookman Old Style" panose="02050604050505020204" charset="0"/>
            </a:endParaRPr>
          </a:p>
        </p:txBody>
      </p:sp>
      <p:pic>
        <p:nvPicPr>
          <p:cNvPr id="5" name="Picture 4"/>
          <p:cNvPicPr/>
          <p:nvPr/>
        </p:nvPicPr>
        <p:blipFill>
          <a:blip r:embed="rId1"/>
          <a:stretch>
            <a:fillRect/>
          </a:stretch>
        </p:blipFill>
        <p:spPr>
          <a:xfrm>
            <a:off x="1602105" y="994410"/>
            <a:ext cx="9018905" cy="5041265"/>
          </a:xfrm>
          <a:prstGeom prst="rect">
            <a:avLst/>
          </a:prstGeom>
          <a:noFill/>
          <a:ln w="9525">
            <a:noFill/>
          </a:ln>
        </p:spPr>
      </p:pic>
      <p:sp>
        <p:nvSpPr>
          <p:cNvPr id="6"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7" name="Date Placeholder 6"/>
          <p:cNvSpPr>
            <a:spLocks noGrp="1"/>
          </p:cNvSpPr>
          <p:nvPr>
            <p:ph type="dt" sz="half" idx="10"/>
          </p:nvPr>
        </p:nvSpPr>
        <p:spPr/>
        <p:txBody>
          <a:bodyPr/>
          <a:p>
            <a:fld id="{9184DA70-C731-4C70-880D-CCD4705E623C}" type="datetime1">
              <a:rPr lang="en-US" sz="1200" smtClean="0"/>
            </a:fld>
            <a:endParaRPr lang="en-US" sz="1200" dirty="0" smtClean="0"/>
          </a:p>
        </p:txBody>
      </p:sp>
      <p:sp>
        <p:nvSpPr>
          <p:cNvPr id="8" name="Slide Number Placeholder 7"/>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913765" y="459740"/>
            <a:ext cx="5080000" cy="460375"/>
          </a:xfrm>
          <a:prstGeom prst="rect">
            <a:avLst/>
          </a:prstGeom>
          <a:noFill/>
          <a:ln w="9525">
            <a:noFill/>
          </a:ln>
        </p:spPr>
        <p:txBody>
          <a:bodyPr>
            <a:spAutoFit/>
          </a:bodyPr>
          <a:p>
            <a:pPr indent="0"/>
            <a:r>
              <a:rPr lang="en-US" sz="2400" b="0">
                <a:solidFill>
                  <a:schemeClr val="tx1"/>
                </a:solidFill>
                <a:latin typeface="Bookman Old Style" panose="02050604050505020204" charset="0"/>
                <a:ea typeface="SimSun" panose="02010600030101010101" pitchFamily="2" charset="-122"/>
                <a:cs typeface="Bookman Old Style" panose="02050604050505020204" charset="0"/>
              </a:rPr>
              <a:t>Movie Overview Page </a:t>
            </a:r>
            <a:endParaRPr lang="en-US" sz="2400" b="0">
              <a:solidFill>
                <a:schemeClr val="tx1"/>
              </a:solidFill>
              <a:latin typeface="Bookman Old Style" panose="02050604050505020204" charset="0"/>
              <a:ea typeface="SimSun" panose="02010600030101010101" pitchFamily="2" charset="-122"/>
              <a:cs typeface="Bookman Old Style" panose="02050604050505020204" charset="0"/>
            </a:endParaRPr>
          </a:p>
        </p:txBody>
      </p:sp>
      <p:pic>
        <p:nvPicPr>
          <p:cNvPr id="5" name="Picture 4"/>
          <p:cNvPicPr/>
          <p:nvPr/>
        </p:nvPicPr>
        <p:blipFill>
          <a:blip r:embed="rId1"/>
          <a:stretch>
            <a:fillRect/>
          </a:stretch>
        </p:blipFill>
        <p:spPr>
          <a:xfrm>
            <a:off x="1506220" y="920115"/>
            <a:ext cx="9018905" cy="5086350"/>
          </a:xfrm>
          <a:prstGeom prst="rect">
            <a:avLst/>
          </a:prstGeom>
          <a:noFill/>
          <a:ln w="9525">
            <a:noFill/>
          </a:ln>
        </p:spPr>
      </p:pic>
      <p:sp>
        <p:nvSpPr>
          <p:cNvPr id="7"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8" name="Date Placeholder 7"/>
          <p:cNvSpPr>
            <a:spLocks noGrp="1"/>
          </p:cNvSpPr>
          <p:nvPr>
            <p:ph type="dt" sz="half" idx="10"/>
          </p:nvPr>
        </p:nvSpPr>
        <p:spPr/>
        <p:txBody>
          <a:bodyPr/>
          <a:p>
            <a:fld id="{9184DA70-C731-4C70-880D-CCD4705E623C}" type="datetime1">
              <a:rPr lang="en-US" sz="1200" smtClean="0"/>
            </a:fld>
            <a:endParaRPr lang="en-US" sz="1200" dirty="0" smtClean="0"/>
          </a:p>
        </p:txBody>
      </p:sp>
      <p:sp>
        <p:nvSpPr>
          <p:cNvPr id="9" name="Slide Number Placeholder 8"/>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ext Box 101"/>
          <p:cNvSpPr txBox="1"/>
          <p:nvPr/>
        </p:nvSpPr>
        <p:spPr>
          <a:xfrm>
            <a:off x="584835" y="506730"/>
            <a:ext cx="6214745" cy="721360"/>
          </a:xfrm>
          <a:prstGeom prst="rect">
            <a:avLst/>
          </a:prstGeom>
          <a:noFill/>
          <a:ln w="9525">
            <a:noFill/>
          </a:ln>
        </p:spPr>
        <p:txBody>
          <a:bodyPr wrap="square">
            <a:noAutofit/>
          </a:bodyPr>
          <a:p>
            <a:pPr indent="0"/>
            <a:r>
              <a:rPr lang="en-US" sz="2400" b="0">
                <a:solidFill>
                  <a:srgbClr val="1F497D"/>
                </a:solidFill>
                <a:latin typeface="Bookman Old Style" panose="02050604050505020204" charset="0"/>
                <a:ea typeface="SimSun" panose="02010600030101010101" pitchFamily="2" charset="-122"/>
                <a:cs typeface="Bookman Old Style" panose="02050604050505020204" charset="0"/>
              </a:rPr>
              <a:t>Overall Performance &amp; Metrics Page </a:t>
            </a:r>
            <a:r>
              <a:rPr lang="en-US" sz="2400" b="0">
                <a:latin typeface="Bookman Old Style" panose="02050604050505020204" charset="0"/>
                <a:ea typeface="SimSun" panose="02010600030101010101" pitchFamily="2" charset="-122"/>
                <a:cs typeface="Bookman Old Style" panose="02050604050505020204" charset="0"/>
              </a:rPr>
              <a:t> </a:t>
            </a:r>
            <a:endParaRPr lang="en-US" sz="2400" b="0">
              <a:latin typeface="Bookman Old Style" panose="02050604050505020204" charset="0"/>
              <a:ea typeface="SimSun" panose="02010600030101010101" pitchFamily="2" charset="-122"/>
              <a:cs typeface="Bookman Old Style" panose="02050604050505020204" charset="0"/>
            </a:endParaRPr>
          </a:p>
        </p:txBody>
      </p:sp>
      <p:pic>
        <p:nvPicPr>
          <p:cNvPr id="6" name="Picture 5"/>
          <p:cNvPicPr/>
          <p:nvPr/>
        </p:nvPicPr>
        <p:blipFill>
          <a:blip r:embed="rId1"/>
          <a:stretch>
            <a:fillRect/>
          </a:stretch>
        </p:blipFill>
        <p:spPr>
          <a:xfrm>
            <a:off x="1506220" y="1140460"/>
            <a:ext cx="9018270" cy="5062220"/>
          </a:xfrm>
          <a:prstGeom prst="rect">
            <a:avLst/>
          </a:prstGeom>
          <a:noFill/>
          <a:ln w="9525">
            <a:noFill/>
          </a:ln>
        </p:spPr>
      </p:pic>
      <p:sp>
        <p:nvSpPr>
          <p:cNvPr id="5"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7" name="Date Placeholder 6"/>
          <p:cNvSpPr>
            <a:spLocks noGrp="1"/>
          </p:cNvSpPr>
          <p:nvPr>
            <p:ph type="dt" sz="half" idx="10"/>
          </p:nvPr>
        </p:nvSpPr>
        <p:spPr/>
        <p:txBody>
          <a:bodyPr/>
          <a:p>
            <a:fld id="{9184DA70-C731-4C70-880D-CCD4705E623C}" type="datetime1">
              <a:rPr lang="en-US" sz="1200" smtClean="0"/>
            </a:fld>
            <a:endParaRPr lang="en-US" sz="1200" dirty="0" smtClean="0"/>
          </a:p>
        </p:txBody>
      </p:sp>
      <p:sp>
        <p:nvSpPr>
          <p:cNvPr id="8" name="Slide Number Placeholder 7"/>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6" name="Date Placeholder 5"/>
          <p:cNvSpPr>
            <a:spLocks noGrp="1"/>
          </p:cNvSpPr>
          <p:nvPr>
            <p:ph type="dt" sz="half" idx="10"/>
          </p:nvPr>
        </p:nvSpPr>
        <p:spPr/>
        <p:txBody>
          <a:bodyPr/>
          <a:p>
            <a:fld id="{9184DA70-C731-4C70-880D-CCD4705E623C}" type="datetime1">
              <a:rPr lang="en-US" sz="1200" smtClean="0"/>
            </a:fld>
            <a:endParaRPr lang="en-US" sz="1200" dirty="0" smtClean="0"/>
          </a:p>
        </p:txBody>
      </p:sp>
      <p:sp>
        <p:nvSpPr>
          <p:cNvPr id="7" name="Slide Number Placeholder 6"/>
          <p:cNvSpPr>
            <a:spLocks noGrp="1"/>
          </p:cNvSpPr>
          <p:nvPr>
            <p:ph type="sldNum" sz="quarter" idx="12"/>
          </p:nvPr>
        </p:nvSpPr>
        <p:spPr/>
        <p:txBody>
          <a:bodyPr/>
          <a:p>
            <a:fld id="{3A98EE3D-8CD1-4C3F-BD1C-C98C9596463C}" type="slidenum">
              <a:rPr lang="en-US" sz="1200" smtClean="0"/>
            </a:fld>
            <a:endParaRPr lang="en-US" sz="1200" dirty="0" smtClean="0"/>
          </a:p>
        </p:txBody>
      </p:sp>
      <p:sp>
        <p:nvSpPr>
          <p:cNvPr id="5" name="Text Box 4"/>
          <p:cNvSpPr txBox="1"/>
          <p:nvPr/>
        </p:nvSpPr>
        <p:spPr>
          <a:xfrm>
            <a:off x="1283970" y="2276475"/>
            <a:ext cx="9114790" cy="2122805"/>
          </a:xfrm>
          <a:prstGeom prst="rect">
            <a:avLst/>
          </a:prstGeom>
          <a:noFill/>
        </p:spPr>
        <p:txBody>
          <a:bodyPr wrap="square" rtlCol="0">
            <a:spAutoFit/>
          </a:bodyPr>
          <a:p>
            <a:pPr algn="ctr"/>
            <a:r>
              <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rPr>
              <a:t>Dedicated Thanks </a:t>
            </a:r>
            <a:endPar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endParaRPr>
          </a:p>
          <a:p>
            <a:pPr algn="ctr"/>
            <a:r>
              <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rPr>
              <a:t>to </a:t>
            </a:r>
            <a:endPar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endParaRPr>
          </a:p>
          <a:p>
            <a:pPr algn="ctr"/>
            <a:r>
              <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rPr>
              <a:t>iNeuron Team</a:t>
            </a:r>
            <a:endParaRPr lang="en-US" sz="4400" b="1">
              <a:effectLst>
                <a:outerShdw blurRad="38100" dist="38100" dir="2700000" algn="tl">
                  <a:srgbClr val="000000">
                    <a:alpha val="43137"/>
                  </a:srgbClr>
                </a:outerShdw>
              </a:effectLst>
              <a:latin typeface="Bookman Old Style" panose="02050604050505020204" charset="0"/>
              <a:cs typeface="Bookman Old Style" panose="02050604050505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370" y="516835"/>
            <a:ext cx="3084844" cy="5772840"/>
          </a:xfrm>
        </p:spPr>
        <p:txBody>
          <a:bodyPr anchor="ctr">
            <a:normAutofit/>
          </a:bodyPr>
          <a:lstStyle/>
          <a:p>
            <a:r>
              <a:rPr lang="en-US" sz="3600" dirty="0">
                <a:solidFill>
                  <a:schemeClr val="bg1"/>
                </a:solidFill>
              </a:rPr>
              <a:t>Problem statement</a:t>
            </a:r>
            <a:endParaRPr lang="en-US" sz="3600" dirty="0">
              <a:solidFill>
                <a:schemeClr val="bg1"/>
              </a:solidFill>
            </a:endParaRPr>
          </a:p>
        </p:txBody>
      </p:sp>
      <p:sp>
        <p:nvSpPr>
          <p:cNvPr id="4" name="Content Placeholder 3"/>
          <p:cNvSpPr>
            <a:spLocks noGrp="1"/>
          </p:cNvSpPr>
          <p:nvPr>
            <p:ph idx="1"/>
          </p:nvPr>
        </p:nvSpPr>
        <p:spPr>
          <a:xfrm>
            <a:off x="1090930" y="2056765"/>
            <a:ext cx="10100945" cy="3106420"/>
          </a:xfrm>
        </p:spPr>
        <p:txBody>
          <a:bodyPr>
            <a:normAutofit/>
          </a:bodyPr>
          <a:lstStyle/>
          <a:p>
            <a:pPr algn="just"/>
            <a:r>
              <a:rPr lang="en-US"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endParaRPr lang="en-IN" dirty="0"/>
          </a:p>
        </p:txBody>
      </p:sp>
      <p:sp>
        <p:nvSpPr>
          <p:cNvPr id="5" name="Title 3"/>
          <p:cNvSpPr>
            <a:spLocks noGrp="1"/>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4000" dirty="0"/>
              <a:t>Problem Statement </a:t>
            </a:r>
            <a:endParaRPr lang="en-IN" sz="4000" dirty="0"/>
          </a:p>
        </p:txBody>
      </p:sp>
      <p:sp>
        <p:nvSpPr>
          <p:cNvPr id="7"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9" name="Date Placeholder 8"/>
          <p:cNvSpPr>
            <a:spLocks noGrp="1"/>
          </p:cNvSpPr>
          <p:nvPr>
            <p:ph type="dt" sz="half" idx="10"/>
          </p:nvPr>
        </p:nvSpPr>
        <p:spPr/>
        <p:txBody>
          <a:bodyPr/>
          <a:p>
            <a:fld id="{9184DA70-C731-4C70-880D-CCD4705E623C}" type="datetime1">
              <a:rPr lang="en-US" sz="1200" smtClean="0"/>
            </a:fld>
            <a:endParaRPr lang="en-US" sz="1200" dirty="0" smtClean="0"/>
          </a:p>
        </p:txBody>
      </p:sp>
      <p:sp>
        <p:nvSpPr>
          <p:cNvPr id="12" name="Slide Number Placeholder 11"/>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0930" y="2056765"/>
            <a:ext cx="10100945" cy="3106420"/>
          </a:xfrm>
        </p:spPr>
        <p:txBody>
          <a:bodyPr>
            <a:normAutofit/>
          </a:bodyPr>
          <a:lstStyle/>
          <a:p>
            <a:pPr algn="just"/>
            <a:r>
              <a:rPr lang="en-US" dirty="0"/>
              <a:t>Task #1 - In a word document write the process and data added to the current dataset. </a:t>
            </a:r>
            <a:endParaRPr lang="en-US" dirty="0"/>
          </a:p>
          <a:p>
            <a:pPr algn="just"/>
            <a:r>
              <a:rPr lang="en-US" dirty="0"/>
              <a:t>In addition, mention the theme on which you will be creating the dashboard.</a:t>
            </a:r>
            <a:endParaRPr lang="en-US" dirty="0"/>
          </a:p>
          <a:p>
            <a:pPr algn="just"/>
            <a:r>
              <a:rPr lang="en-US" dirty="0"/>
              <a:t>Task #2 - You can add your data as per your convenience.</a:t>
            </a:r>
            <a:endParaRPr lang="en-US" dirty="0"/>
          </a:p>
          <a:p>
            <a:pPr algn="just"/>
            <a:r>
              <a:rPr lang="en-US" dirty="0"/>
              <a:t>Task #3 – Do the data preparation part.</a:t>
            </a:r>
            <a:endParaRPr lang="en-US" dirty="0"/>
          </a:p>
          <a:p>
            <a:pPr algn="just"/>
            <a:r>
              <a:rPr lang="en-US" dirty="0"/>
              <a:t>Task #4 – Build the dashboards</a:t>
            </a:r>
            <a:endParaRPr lang="en-US" dirty="0"/>
          </a:p>
          <a:p>
            <a:pPr algn="just"/>
            <a:r>
              <a:rPr lang="en-US" dirty="0"/>
              <a:t>Task #5 – Build a Storyline</a:t>
            </a:r>
            <a:endParaRPr lang="en-US" dirty="0"/>
          </a:p>
        </p:txBody>
      </p:sp>
      <p:sp>
        <p:nvSpPr>
          <p:cNvPr id="5" name="Title 3"/>
          <p:cNvSpPr>
            <a:spLocks noGrp="1"/>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4000" dirty="0"/>
              <a:t>Tasks Given </a:t>
            </a:r>
            <a:endParaRPr lang="en-IN" sz="4000" dirty="0"/>
          </a:p>
        </p:txBody>
      </p:sp>
      <p:sp>
        <p:nvSpPr>
          <p:cNvPr id="3"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6" name="Date Placeholder 5"/>
          <p:cNvSpPr>
            <a:spLocks noGrp="1"/>
          </p:cNvSpPr>
          <p:nvPr>
            <p:ph type="dt" sz="half" idx="10"/>
          </p:nvPr>
        </p:nvSpPr>
        <p:spPr/>
        <p:txBody>
          <a:bodyPr/>
          <a:p>
            <a:fld id="{9184DA70-C731-4C70-880D-CCD4705E623C}" type="datetime1">
              <a:rPr lang="en-US" sz="1200" smtClean="0"/>
            </a:fld>
            <a:endParaRPr lang="en-US" sz="1200" dirty="0" smtClean="0"/>
          </a:p>
        </p:txBody>
      </p:sp>
      <p:sp>
        <p:nvSpPr>
          <p:cNvPr id="7" name="Slide Number Placeholder 6"/>
          <p:cNvSpPr>
            <a:spLocks noGrp="1"/>
          </p:cNvSpPr>
          <p:nvPr>
            <p:ph type="sldNum" sz="quarter" idx="12"/>
          </p:nvPr>
        </p:nvSpPr>
        <p:spPr/>
        <p:txBody>
          <a:bodyPr/>
          <a:p>
            <a:fld id="{3A98EE3D-8CD1-4C3F-BD1C-C98C9596463C}" type="slidenum">
              <a:rPr lang="en-US" sz="1200" smtClean="0"/>
            </a:fld>
            <a:endParaRPr lang="en-US" sz="1200" dirty="0" smtClean="0"/>
          </a:p>
        </p:txBody>
      </p:sp>
      <p:sp>
        <p:nvSpPr>
          <p:cNvPr id="9" name="Text Box 8"/>
          <p:cNvSpPr txBox="1"/>
          <p:nvPr/>
        </p:nvSpPr>
        <p:spPr>
          <a:xfrm>
            <a:off x="1935480" y="1861820"/>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dirty="0"/>
              <a:t>Project Details </a:t>
            </a:r>
            <a:endParaRPr lang="en-IN" sz="4000" dirty="0"/>
          </a:p>
        </p:txBody>
      </p:sp>
      <p:graphicFrame>
        <p:nvGraphicFramePr>
          <p:cNvPr id="7" name="Table 7"/>
          <p:cNvGraphicFramePr>
            <a:graphicFrameLocks noGrp="1"/>
          </p:cNvGraphicFramePr>
          <p:nvPr>
            <p:ph idx="1"/>
          </p:nvPr>
        </p:nvGraphicFramePr>
        <p:xfrm>
          <a:off x="1203325" y="2108200"/>
          <a:ext cx="7947660" cy="2979420"/>
        </p:xfrm>
        <a:graphic>
          <a:graphicData uri="http://schemas.openxmlformats.org/drawingml/2006/table">
            <a:tbl>
              <a:tblPr firstRow="1" bandRow="1">
                <a:tableStyleId>{5C22544A-7EE6-4342-B048-85BDC9FD1C3A}</a:tableStyleId>
              </a:tblPr>
              <a:tblGrid>
                <a:gridCol w="3973830"/>
                <a:gridCol w="3973830"/>
              </a:tblGrid>
              <a:tr h="496570">
                <a:tc>
                  <a:txBody>
                    <a:bodyPr/>
                    <a:lstStyle/>
                    <a:p>
                      <a:r>
                        <a:rPr lang="en-IN" dirty="0"/>
                        <a:t>Title</a:t>
                      </a:r>
                      <a:endParaRPr lang="en-IN" dirty="0"/>
                    </a:p>
                  </a:txBody>
                  <a:tcPr>
                    <a:solidFill>
                      <a:schemeClr val="accent1">
                        <a:lumMod val="75000"/>
                      </a:schemeClr>
                    </a:solidFill>
                  </a:tcPr>
                </a:tc>
                <a:tc>
                  <a:txBody>
                    <a:bodyPr/>
                    <a:lstStyle/>
                    <a:p>
                      <a:r>
                        <a:rPr lang="en-IN" dirty="0"/>
                        <a:t>Entertainer Data Analysis</a:t>
                      </a:r>
                      <a:endParaRPr lang="en-IN" dirty="0"/>
                    </a:p>
                  </a:txBody>
                  <a:tcPr>
                    <a:solidFill>
                      <a:schemeClr val="accent1">
                        <a:lumMod val="75000"/>
                      </a:schemeClr>
                    </a:solidFill>
                  </a:tcPr>
                </a:tc>
              </a:tr>
              <a:tr h="496570">
                <a:tc>
                  <a:txBody>
                    <a:bodyPr/>
                    <a:lstStyle/>
                    <a:p>
                      <a:r>
                        <a:rPr lang="en-IN" dirty="0"/>
                        <a:t>Technologies </a:t>
                      </a:r>
                      <a:endParaRPr lang="en-IN" dirty="0"/>
                    </a:p>
                  </a:txBody>
                  <a:tcPr>
                    <a:solidFill>
                      <a:schemeClr val="accent1">
                        <a:lumMod val="60000"/>
                        <a:lumOff val="40000"/>
                      </a:schemeClr>
                    </a:solidFill>
                  </a:tcPr>
                </a:tc>
                <a:tc>
                  <a:txBody>
                    <a:bodyPr/>
                    <a:lstStyle/>
                    <a:p>
                      <a:r>
                        <a:rPr lang="en-IN" dirty="0"/>
                        <a:t>Business Intelligence</a:t>
                      </a:r>
                      <a:endParaRPr lang="en-IN" dirty="0"/>
                    </a:p>
                  </a:txBody>
                  <a:tcPr>
                    <a:solidFill>
                      <a:schemeClr val="accent1">
                        <a:lumMod val="60000"/>
                        <a:lumOff val="40000"/>
                      </a:schemeClr>
                    </a:solidFill>
                  </a:tcPr>
                </a:tc>
              </a:tr>
              <a:tr h="496570">
                <a:tc>
                  <a:txBody>
                    <a:bodyPr/>
                    <a:lstStyle/>
                    <a:p>
                      <a:r>
                        <a:rPr lang="en-IN" dirty="0"/>
                        <a:t>Domain</a:t>
                      </a:r>
                      <a:endParaRPr lang="en-IN" dirty="0"/>
                    </a:p>
                  </a:txBody>
                  <a:tcPr>
                    <a:solidFill>
                      <a:schemeClr val="accent1">
                        <a:lumMod val="60000"/>
                        <a:lumOff val="40000"/>
                      </a:schemeClr>
                    </a:solidFill>
                  </a:tcPr>
                </a:tc>
                <a:tc>
                  <a:txBody>
                    <a:bodyPr/>
                    <a:lstStyle/>
                    <a:p>
                      <a:r>
                        <a:rPr lang="en-IN" dirty="0"/>
                        <a:t>Film and Entertainment</a:t>
                      </a:r>
                      <a:endParaRPr lang="en-IN" dirty="0"/>
                    </a:p>
                  </a:txBody>
                  <a:tcPr>
                    <a:solidFill>
                      <a:schemeClr val="accent1">
                        <a:lumMod val="60000"/>
                        <a:lumOff val="40000"/>
                      </a:schemeClr>
                    </a:solidFill>
                  </a:tcPr>
                </a:tc>
              </a:tr>
              <a:tr h="496570">
                <a:tc>
                  <a:txBody>
                    <a:bodyPr/>
                    <a:lstStyle/>
                    <a:p>
                      <a:r>
                        <a:rPr lang="en-IN" dirty="0"/>
                        <a:t>Project Difficulties level</a:t>
                      </a:r>
                      <a:endParaRPr lang="en-IN" dirty="0"/>
                    </a:p>
                  </a:txBody>
                  <a:tcPr>
                    <a:solidFill>
                      <a:schemeClr val="accent1">
                        <a:lumMod val="60000"/>
                        <a:lumOff val="40000"/>
                      </a:schemeClr>
                    </a:solidFill>
                  </a:tcPr>
                </a:tc>
                <a:tc>
                  <a:txBody>
                    <a:bodyPr/>
                    <a:lstStyle/>
                    <a:p>
                      <a:r>
                        <a:rPr lang="en-IN" dirty="0"/>
                        <a:t>Intermediate</a:t>
                      </a:r>
                      <a:endParaRPr lang="en-IN" dirty="0"/>
                    </a:p>
                  </a:txBody>
                  <a:tcPr>
                    <a:solidFill>
                      <a:schemeClr val="accent1">
                        <a:lumMod val="60000"/>
                        <a:lumOff val="40000"/>
                      </a:schemeClr>
                    </a:solidFill>
                  </a:tcPr>
                </a:tc>
              </a:tr>
              <a:tr h="496570">
                <a:tc>
                  <a:txBody>
                    <a:bodyPr/>
                    <a:lstStyle/>
                    <a:p>
                      <a:r>
                        <a:rPr lang="en-IN" dirty="0"/>
                        <a:t>Programming language used</a:t>
                      </a:r>
                      <a:endParaRPr lang="en-IN" dirty="0"/>
                    </a:p>
                  </a:txBody>
                  <a:tcPr>
                    <a:solidFill>
                      <a:schemeClr val="accent1">
                        <a:lumMod val="60000"/>
                        <a:lumOff val="40000"/>
                      </a:schemeClr>
                    </a:solidFill>
                  </a:tcPr>
                </a:tc>
                <a:tc>
                  <a:txBody>
                    <a:bodyPr/>
                    <a:lstStyle/>
                    <a:p>
                      <a:r>
                        <a:rPr lang="en-IN" dirty="0"/>
                        <a:t>Python, SQL</a:t>
                      </a:r>
                      <a:endParaRPr lang="en-IN" dirty="0"/>
                    </a:p>
                  </a:txBody>
                  <a:tcPr>
                    <a:solidFill>
                      <a:schemeClr val="accent1">
                        <a:lumMod val="60000"/>
                        <a:lumOff val="40000"/>
                      </a:schemeClr>
                    </a:solidFill>
                  </a:tcPr>
                </a:tc>
              </a:tr>
              <a:tr h="496570">
                <a:tc>
                  <a:txBody>
                    <a:bodyPr/>
                    <a:lstStyle/>
                    <a:p>
                      <a:r>
                        <a:rPr lang="en-IN" dirty="0"/>
                        <a:t>Others tools</a:t>
                      </a:r>
                      <a:endParaRPr lang="en-IN" dirty="0"/>
                    </a:p>
                  </a:txBody>
                  <a:tcPr>
                    <a:solidFill>
                      <a:schemeClr val="accent1">
                        <a:lumMod val="60000"/>
                        <a:lumOff val="40000"/>
                      </a:schemeClr>
                    </a:solidFill>
                  </a:tcPr>
                </a:tc>
                <a:tc>
                  <a:txBody>
                    <a:bodyPr/>
                    <a:lstStyle/>
                    <a:p>
                      <a:r>
                        <a:rPr lang="en-IN" dirty="0"/>
                        <a:t>PowerBi, Excel, </a:t>
                      </a:r>
                      <a:r>
                        <a:rPr lang="en-IN" dirty="0" err="1"/>
                        <a:t>Jupyter</a:t>
                      </a:r>
                      <a:r>
                        <a:rPr lang="en-IN" dirty="0"/>
                        <a:t> Notebook</a:t>
                      </a:r>
                      <a:endParaRPr lang="en-IN" dirty="0"/>
                    </a:p>
                  </a:txBody>
                  <a:tcPr>
                    <a:solidFill>
                      <a:schemeClr val="accent1">
                        <a:lumMod val="60000"/>
                        <a:lumOff val="40000"/>
                      </a:schemeClr>
                    </a:solidFill>
                  </a:tcPr>
                </a:tc>
              </a:tr>
            </a:tbl>
          </a:graphicData>
        </a:graphic>
      </p:graphicFrame>
      <p:sp>
        <p:nvSpPr>
          <p:cNvPr id="2"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3" name="Date Placeholder 2"/>
          <p:cNvSpPr>
            <a:spLocks noGrp="1"/>
          </p:cNvSpPr>
          <p:nvPr>
            <p:ph type="dt" sz="half" idx="10"/>
          </p:nvPr>
        </p:nvSpPr>
        <p:spPr/>
        <p:txBody>
          <a:bodyPr/>
          <a:p>
            <a:fld id="{9184DA70-C731-4C70-880D-CCD4705E623C}" type="datetime1">
              <a:rPr lang="en-US" sz="1200" smtClean="0"/>
            </a:fld>
            <a:endParaRPr lang="en-US" sz="1200" dirty="0" smtClean="0"/>
          </a:p>
        </p:txBody>
      </p:sp>
      <p:sp>
        <p:nvSpPr>
          <p:cNvPr id="5" name="Slide Number Placeholder 4"/>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Objective</a:t>
            </a:r>
            <a:endParaRPr lang="en-US"/>
          </a:p>
        </p:txBody>
      </p:sp>
      <p:sp>
        <p:nvSpPr>
          <p:cNvPr id="3" name="Content Placeholder 2"/>
          <p:cNvSpPr>
            <a:spLocks noGrp="1"/>
          </p:cNvSpPr>
          <p:nvPr>
            <p:ph idx="1"/>
          </p:nvPr>
        </p:nvSpPr>
        <p:spPr/>
        <p:txBody>
          <a:bodyPr/>
          <a:p>
            <a:r>
              <a:rPr lang="en-IN" dirty="0">
                <a:sym typeface="+mn-ea"/>
              </a:rPr>
              <a:t>This project will create a Power BI Dashboard to look at entertainers' careers and their movies over time. It will show how many movies they've made, their genres, box office results, and reviews. Users can see trends, important moments, and compare different entertainers. It will also highlight key movies and industry trends based on acheivements year. The goal is to help understand the film industry better.</a:t>
            </a:r>
            <a:endParaRPr lang="en-IN" dirty="0"/>
          </a:p>
          <a:p>
            <a:endParaRPr lang="en-US"/>
          </a:p>
        </p:txBody>
      </p:sp>
      <p:sp>
        <p:nvSpPr>
          <p:cNvPr id="6"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7" name="Date Placeholder 6"/>
          <p:cNvSpPr>
            <a:spLocks noGrp="1"/>
          </p:cNvSpPr>
          <p:nvPr>
            <p:ph type="dt" sz="half" idx="10"/>
          </p:nvPr>
        </p:nvSpPr>
        <p:spPr/>
        <p:txBody>
          <a:bodyPr/>
          <a:p>
            <a:fld id="{9184DA70-C731-4C70-880D-CCD4705E623C}" type="datetime1">
              <a:rPr lang="en-US" sz="1200" smtClean="0"/>
            </a:fld>
            <a:endParaRPr lang="en-US" sz="1200" dirty="0" smtClean="0"/>
          </a:p>
        </p:txBody>
      </p:sp>
      <p:sp>
        <p:nvSpPr>
          <p:cNvPr id="8" name="Slide Number Placeholder 7"/>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Flow Chart</a:t>
            </a:r>
            <a:endParaRPr lang="en-IN" dirty="0"/>
          </a:p>
        </p:txBody>
      </p:sp>
      <p:sp>
        <p:nvSpPr>
          <p:cNvPr id="6" name="TextBox 5"/>
          <p:cNvSpPr txBox="1"/>
          <p:nvPr/>
        </p:nvSpPr>
        <p:spPr>
          <a:xfrm>
            <a:off x="1201420" y="5027930"/>
            <a:ext cx="10101580" cy="645160"/>
          </a:xfrm>
          <a:prstGeom prst="rect">
            <a:avLst/>
          </a:prstGeom>
          <a:noFill/>
        </p:spPr>
        <p:txBody>
          <a:bodyPr wrap="square" rtlCol="0">
            <a:spAutoFit/>
          </a:bodyPr>
          <a:lstStyle/>
          <a:p>
            <a:r>
              <a:rPr lang="en-IN" dirty="0"/>
              <a:t>As the provided data is not sufficient for data analysis, To populated data for the given entertainers and </a:t>
            </a:r>
            <a:endParaRPr lang="en-IN" dirty="0"/>
          </a:p>
          <a:p>
            <a:r>
              <a:rPr lang="en-IN" dirty="0"/>
              <a:t>stored Kaggle IMDB Dataset &amp; pandas library.</a:t>
            </a:r>
            <a:endParaRPr lang="en-IN" dirty="0"/>
          </a:p>
        </p:txBody>
      </p:sp>
      <p:sp>
        <p:nvSpPr>
          <p:cNvPr id="3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pic>
        <p:nvPicPr>
          <p:cNvPr id="4" name="Content Placeholder 3" descr="1_pJnfAWcDbz7qnQr7at3jkw"/>
          <p:cNvPicPr>
            <a:picLocks noChangeAspect="1"/>
          </p:cNvPicPr>
          <p:nvPr>
            <p:ph idx="1"/>
          </p:nvPr>
        </p:nvPicPr>
        <p:blipFill>
          <a:blip r:embed="rId1"/>
          <a:stretch>
            <a:fillRect/>
          </a:stretch>
        </p:blipFill>
        <p:spPr>
          <a:xfrm>
            <a:off x="2826385" y="2950210"/>
            <a:ext cx="1835150" cy="767715"/>
          </a:xfrm>
          <a:prstGeom prst="rect">
            <a:avLst/>
          </a:prstGeom>
        </p:spPr>
      </p:pic>
      <p:pic>
        <p:nvPicPr>
          <p:cNvPr id="12" name="Picture 11" descr="microsoft-excel-logo-1"/>
          <p:cNvPicPr>
            <a:picLocks noChangeAspect="1"/>
          </p:cNvPicPr>
          <p:nvPr/>
        </p:nvPicPr>
        <p:blipFill>
          <a:blip r:embed="rId2"/>
          <a:stretch>
            <a:fillRect/>
          </a:stretch>
        </p:blipFill>
        <p:spPr>
          <a:xfrm>
            <a:off x="497840" y="2753995"/>
            <a:ext cx="1450975" cy="967740"/>
          </a:xfrm>
          <a:prstGeom prst="rect">
            <a:avLst/>
          </a:prstGeom>
        </p:spPr>
      </p:pic>
      <p:pic>
        <p:nvPicPr>
          <p:cNvPr id="13" name="Picture 12" descr="pngegg (11)"/>
          <p:cNvPicPr>
            <a:picLocks noChangeAspect="1"/>
          </p:cNvPicPr>
          <p:nvPr/>
        </p:nvPicPr>
        <p:blipFill>
          <a:blip r:embed="rId3"/>
          <a:stretch>
            <a:fillRect/>
          </a:stretch>
        </p:blipFill>
        <p:spPr>
          <a:xfrm>
            <a:off x="1948815" y="3126740"/>
            <a:ext cx="698500" cy="353060"/>
          </a:xfrm>
          <a:prstGeom prst="rect">
            <a:avLst/>
          </a:prstGeom>
        </p:spPr>
      </p:pic>
      <p:pic>
        <p:nvPicPr>
          <p:cNvPr id="14" name="Picture 13" descr="t5301bcqr8sto33800k766m1kn"/>
          <p:cNvPicPr>
            <a:picLocks noChangeAspect="1"/>
          </p:cNvPicPr>
          <p:nvPr/>
        </p:nvPicPr>
        <p:blipFill>
          <a:blip r:embed="rId4"/>
          <a:stretch>
            <a:fillRect/>
          </a:stretch>
        </p:blipFill>
        <p:spPr>
          <a:xfrm>
            <a:off x="9857740" y="2742565"/>
            <a:ext cx="1724660" cy="1182370"/>
          </a:xfrm>
          <a:prstGeom prst="rect">
            <a:avLst/>
          </a:prstGeom>
        </p:spPr>
      </p:pic>
      <p:pic>
        <p:nvPicPr>
          <p:cNvPr id="15" name="Picture 14" descr="re388xshtgihucfiiavf"/>
          <p:cNvPicPr>
            <a:picLocks noChangeAspect="1"/>
          </p:cNvPicPr>
          <p:nvPr/>
        </p:nvPicPr>
        <p:blipFill>
          <a:blip r:embed="rId5"/>
          <a:stretch>
            <a:fillRect/>
          </a:stretch>
        </p:blipFill>
        <p:spPr>
          <a:xfrm>
            <a:off x="7646035" y="2642870"/>
            <a:ext cx="1402080" cy="1381760"/>
          </a:xfrm>
          <a:prstGeom prst="rect">
            <a:avLst/>
          </a:prstGeom>
        </p:spPr>
      </p:pic>
      <p:pic>
        <p:nvPicPr>
          <p:cNvPr id="22" name="Picture 21" descr="pngegg (11)"/>
          <p:cNvPicPr>
            <a:picLocks noChangeAspect="1"/>
          </p:cNvPicPr>
          <p:nvPr/>
        </p:nvPicPr>
        <p:blipFill>
          <a:blip r:embed="rId3"/>
          <a:stretch>
            <a:fillRect/>
          </a:stretch>
        </p:blipFill>
        <p:spPr>
          <a:xfrm>
            <a:off x="4840605" y="3157220"/>
            <a:ext cx="698500" cy="353060"/>
          </a:xfrm>
          <a:prstGeom prst="rect">
            <a:avLst/>
          </a:prstGeom>
        </p:spPr>
      </p:pic>
      <p:pic>
        <p:nvPicPr>
          <p:cNvPr id="23" name="Picture 22" descr="microsoft-excel-logo-1"/>
          <p:cNvPicPr>
            <a:picLocks noChangeAspect="1"/>
          </p:cNvPicPr>
          <p:nvPr/>
        </p:nvPicPr>
        <p:blipFill>
          <a:blip r:embed="rId2"/>
          <a:stretch>
            <a:fillRect/>
          </a:stretch>
        </p:blipFill>
        <p:spPr>
          <a:xfrm>
            <a:off x="5527040" y="3172460"/>
            <a:ext cx="1450975" cy="967740"/>
          </a:xfrm>
          <a:prstGeom prst="rect">
            <a:avLst/>
          </a:prstGeom>
        </p:spPr>
      </p:pic>
      <p:pic>
        <p:nvPicPr>
          <p:cNvPr id="24" name="Picture 23" descr="pngegg (11)"/>
          <p:cNvPicPr>
            <a:picLocks noChangeAspect="1"/>
          </p:cNvPicPr>
          <p:nvPr/>
        </p:nvPicPr>
        <p:blipFill>
          <a:blip r:embed="rId3"/>
          <a:stretch>
            <a:fillRect/>
          </a:stretch>
        </p:blipFill>
        <p:spPr>
          <a:xfrm>
            <a:off x="6928485" y="3152140"/>
            <a:ext cx="698500" cy="353060"/>
          </a:xfrm>
          <a:prstGeom prst="rect">
            <a:avLst/>
          </a:prstGeom>
        </p:spPr>
      </p:pic>
      <p:pic>
        <p:nvPicPr>
          <p:cNvPr id="25" name="Picture 24" descr="pngegg (11)"/>
          <p:cNvPicPr>
            <a:picLocks noChangeAspect="1"/>
          </p:cNvPicPr>
          <p:nvPr/>
        </p:nvPicPr>
        <p:blipFill>
          <a:blip r:embed="rId3"/>
          <a:stretch>
            <a:fillRect/>
          </a:stretch>
        </p:blipFill>
        <p:spPr>
          <a:xfrm>
            <a:off x="9067165" y="3157220"/>
            <a:ext cx="698500" cy="353060"/>
          </a:xfrm>
          <a:prstGeom prst="rect">
            <a:avLst/>
          </a:prstGeom>
        </p:spPr>
      </p:pic>
      <p:sp>
        <p:nvSpPr>
          <p:cNvPr id="26" name="Text Box 25"/>
          <p:cNvSpPr txBox="1"/>
          <p:nvPr/>
        </p:nvSpPr>
        <p:spPr>
          <a:xfrm>
            <a:off x="655320" y="3649345"/>
            <a:ext cx="1371600" cy="275590"/>
          </a:xfrm>
          <a:prstGeom prst="rect">
            <a:avLst/>
          </a:prstGeom>
          <a:noFill/>
        </p:spPr>
        <p:txBody>
          <a:bodyPr wrap="square" rtlCol="0">
            <a:spAutoFit/>
          </a:bodyPr>
          <a:p>
            <a:r>
              <a:rPr lang="en-IN" altLang="en-US" sz="1200" b="1">
                <a:latin typeface="Times New Roman" panose="02020603050405020304" pitchFamily="18" charset="0"/>
                <a:cs typeface="Times New Roman" panose="02020603050405020304" pitchFamily="18" charset="0"/>
              </a:rPr>
              <a:t>Provided Dataset</a:t>
            </a:r>
            <a:endParaRPr lang="en-IN" altLang="en-US" sz="1200" b="1">
              <a:latin typeface="Times New Roman" panose="02020603050405020304" pitchFamily="18" charset="0"/>
              <a:cs typeface="Times New Roman" panose="02020603050405020304" pitchFamily="18" charset="0"/>
            </a:endParaRPr>
          </a:p>
        </p:txBody>
      </p:sp>
      <p:sp>
        <p:nvSpPr>
          <p:cNvPr id="27" name="Text Box 26"/>
          <p:cNvSpPr txBox="1"/>
          <p:nvPr/>
        </p:nvSpPr>
        <p:spPr>
          <a:xfrm>
            <a:off x="5642610" y="4151630"/>
            <a:ext cx="1669415" cy="275590"/>
          </a:xfrm>
          <a:prstGeom prst="rect">
            <a:avLst/>
          </a:prstGeom>
          <a:noFill/>
        </p:spPr>
        <p:txBody>
          <a:bodyPr wrap="square" rtlCol="0">
            <a:spAutoFit/>
          </a:bodyPr>
          <a:p>
            <a:r>
              <a:rPr lang="en-IN" altLang="en-US" sz="1200" b="1">
                <a:latin typeface="Times New Roman" panose="02020603050405020304" pitchFamily="18" charset="0"/>
                <a:cs typeface="Times New Roman" panose="02020603050405020304" pitchFamily="18" charset="0"/>
              </a:rPr>
              <a:t>Populated Dataset</a:t>
            </a:r>
            <a:endParaRPr lang="en-IN" altLang="en-US" sz="1200" b="1">
              <a:latin typeface="Times New Roman" panose="02020603050405020304" pitchFamily="18" charset="0"/>
              <a:cs typeface="Times New Roman" panose="02020603050405020304" pitchFamily="18" charset="0"/>
            </a:endParaRPr>
          </a:p>
        </p:txBody>
      </p:sp>
      <p:pic>
        <p:nvPicPr>
          <p:cNvPr id="28" name="Picture 27" descr="IMDB_Logo_2016.svg"/>
          <p:cNvPicPr>
            <a:picLocks noChangeAspect="1"/>
          </p:cNvPicPr>
          <p:nvPr/>
        </p:nvPicPr>
        <p:blipFill>
          <a:blip r:embed="rId6"/>
          <a:stretch>
            <a:fillRect/>
          </a:stretch>
        </p:blipFill>
        <p:spPr>
          <a:xfrm>
            <a:off x="5860415" y="2479040"/>
            <a:ext cx="934720" cy="471170"/>
          </a:xfrm>
          <a:prstGeom prst="rect">
            <a:avLst/>
          </a:prstGeom>
        </p:spPr>
      </p:pic>
      <p:sp>
        <p:nvSpPr>
          <p:cNvPr id="29" name="Text Box 28"/>
          <p:cNvSpPr txBox="1"/>
          <p:nvPr/>
        </p:nvSpPr>
        <p:spPr>
          <a:xfrm>
            <a:off x="6145530" y="2950210"/>
            <a:ext cx="520700" cy="368300"/>
          </a:xfrm>
          <a:prstGeom prst="rect">
            <a:avLst/>
          </a:prstGeom>
          <a:noFill/>
        </p:spPr>
        <p:txBody>
          <a:bodyPr wrap="square" rtlCol="0">
            <a:spAutoFit/>
          </a:bodyPr>
          <a:p>
            <a:r>
              <a:rPr lang="en-IN" altLang="en-US"/>
              <a:t>+</a:t>
            </a:r>
            <a:endParaRPr lang="en-IN" altLang="en-US"/>
          </a:p>
        </p:txBody>
      </p:sp>
      <p:sp>
        <p:nvSpPr>
          <p:cNvPr id="30" name="Text Box 29"/>
          <p:cNvSpPr txBox="1"/>
          <p:nvPr/>
        </p:nvSpPr>
        <p:spPr>
          <a:xfrm>
            <a:off x="9892665" y="4024630"/>
            <a:ext cx="1669415" cy="275590"/>
          </a:xfrm>
          <a:prstGeom prst="rect">
            <a:avLst/>
          </a:prstGeom>
          <a:noFill/>
        </p:spPr>
        <p:txBody>
          <a:bodyPr wrap="square" rtlCol="0">
            <a:spAutoFit/>
          </a:bodyPr>
          <a:p>
            <a:r>
              <a:rPr lang="en-IN" altLang="en-US" sz="1200" b="1">
                <a:latin typeface="Times New Roman" panose="02020603050405020304" pitchFamily="18" charset="0"/>
                <a:cs typeface="Times New Roman" panose="02020603050405020304" pitchFamily="18" charset="0"/>
              </a:rPr>
              <a:t>Interactive Dashboard</a:t>
            </a:r>
            <a:endParaRPr lang="en-IN" altLang="en-US"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Architecture</a:t>
            </a:r>
            <a:endParaRPr lang="en-IN" dirty="0"/>
          </a:p>
        </p:txBody>
      </p:sp>
      <p:sp>
        <p:nvSpPr>
          <p:cNvPr id="6" name="TextBox 5"/>
          <p:cNvSpPr txBox="1"/>
          <p:nvPr/>
        </p:nvSpPr>
        <p:spPr>
          <a:xfrm>
            <a:off x="2462239" y="5329868"/>
            <a:ext cx="7328481" cy="369332"/>
          </a:xfrm>
          <a:prstGeom prst="rect">
            <a:avLst/>
          </a:prstGeom>
          <a:noFill/>
        </p:spPr>
        <p:txBody>
          <a:bodyPr wrap="none" rtlCol="0">
            <a:spAutoFit/>
          </a:bodyPr>
          <a:lstStyle/>
          <a:p>
            <a:r>
              <a:rPr lang="en-IN" dirty="0"/>
              <a:t>Overall architecture of the project, which was used to build the dashboard </a:t>
            </a:r>
            <a:endParaRPr lang="en-IN" dirty="0"/>
          </a:p>
        </p:txBody>
      </p:sp>
      <p:pic>
        <p:nvPicPr>
          <p:cNvPr id="8" name="Content Placeholder 7"/>
          <p:cNvPicPr>
            <a:picLocks noGrp="1" noChangeAspect="1"/>
          </p:cNvPicPr>
          <p:nvPr>
            <p:ph idx="1"/>
          </p:nvPr>
        </p:nvPicPr>
        <p:blipFill>
          <a:blip r:embed="rId1"/>
          <a:stretch>
            <a:fillRect/>
          </a:stretch>
        </p:blipFill>
        <p:spPr>
          <a:xfrm>
            <a:off x="2550936" y="1958178"/>
            <a:ext cx="6883754" cy="3162463"/>
          </a:xfrm>
        </p:spPr>
      </p:pic>
      <p:sp>
        <p:nvSpPr>
          <p:cNvPr id="3"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4" name="Date Placeholder 3"/>
          <p:cNvSpPr>
            <a:spLocks noGrp="1"/>
          </p:cNvSpPr>
          <p:nvPr>
            <p:ph type="dt" sz="half" idx="10"/>
          </p:nvPr>
        </p:nvSpPr>
        <p:spPr/>
        <p:txBody>
          <a:bodyPr/>
          <a:p>
            <a:fld id="{9184DA70-C731-4C70-880D-CCD4705E623C}" type="datetime1">
              <a:rPr lang="en-US" sz="1200" smtClean="0"/>
            </a:fld>
            <a:endParaRPr lang="en-US" sz="1200" dirty="0" smtClean="0"/>
          </a:p>
        </p:txBody>
      </p:sp>
      <p:sp>
        <p:nvSpPr>
          <p:cNvPr id="5" name="Slide Number Placeholder 4"/>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Dataset Information</a:t>
            </a:r>
            <a:endParaRPr lang="en-US"/>
          </a:p>
        </p:txBody>
      </p:sp>
      <p:sp>
        <p:nvSpPr>
          <p:cNvPr id="3" name="Content Placeholder 2"/>
          <p:cNvSpPr>
            <a:spLocks noGrp="1"/>
          </p:cNvSpPr>
          <p:nvPr>
            <p:ph idx="1"/>
          </p:nvPr>
        </p:nvSpPr>
        <p:spPr>
          <a:xfrm>
            <a:off x="1097280" y="2910840"/>
            <a:ext cx="10058400" cy="2922905"/>
          </a:xfrm>
        </p:spPr>
        <p:txBody>
          <a:bodyPr/>
          <a:p>
            <a:pPr lvl="0" algn="just">
              <a:lnSpc>
                <a:spcPct val="150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Entertainer-Basic Info</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 It consists of list of </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70</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 Entertainers Name, Birth year and Gender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Entertainer-Breakthrough Info:</a:t>
            </a:r>
            <a:r>
              <a:rPr lang="en-US"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It consists of details about the 70 entertainers like breakthrough year, first major award, breakthrough movie name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pPr>
            <a:r>
              <a:rPr 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Entertainer-Last major work Info:</a:t>
            </a:r>
            <a:r>
              <a:rPr lang="en-US"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It consists of the details about the 70 entertainers last major work and if died, Year of death details.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1097280" y="2267585"/>
            <a:ext cx="4328160" cy="46037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Given </a:t>
            </a:r>
            <a:r>
              <a:rPr lang="en-IN" altLang="en-US" sz="2400" b="1">
                <a:latin typeface="Times New Roman" panose="02020603050405020304" pitchFamily="18" charset="0"/>
                <a:cs typeface="Times New Roman" panose="02020603050405020304" pitchFamily="18" charset="0"/>
              </a:rPr>
              <a:t>Dataset:</a:t>
            </a:r>
            <a:endParaRPr lang="en-IN" altLang="en-US" sz="2400" b="1">
              <a:latin typeface="Times New Roman" panose="02020603050405020304" pitchFamily="18" charset="0"/>
              <a:cs typeface="Times New Roman" panose="02020603050405020304" pitchFamily="18" charset="0"/>
            </a:endParaRPr>
          </a:p>
        </p:txBody>
      </p:sp>
      <p:sp>
        <p:nvSpPr>
          <p:cNvPr id="7"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8" name="Date Placeholder 7"/>
          <p:cNvSpPr>
            <a:spLocks noGrp="1"/>
          </p:cNvSpPr>
          <p:nvPr>
            <p:ph type="dt" sz="half" idx="10"/>
          </p:nvPr>
        </p:nvSpPr>
        <p:spPr/>
        <p:txBody>
          <a:bodyPr/>
          <a:p>
            <a:fld id="{9184DA70-C731-4C70-880D-CCD4705E623C}" type="datetime1">
              <a:rPr lang="en-US" sz="1200" smtClean="0"/>
            </a:fld>
            <a:endParaRPr lang="en-US" sz="1200" dirty="0" smtClean="0"/>
          </a:p>
        </p:txBody>
      </p:sp>
      <p:sp>
        <p:nvSpPr>
          <p:cNvPr id="9" name="Slide Number Placeholder 8"/>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effectLst/>
                <a:ea typeface="DengXian Light" panose="02010600030101010101" pitchFamily="2" charset="-122"/>
                <a:cs typeface="+mj-lt"/>
                <a:sym typeface="+mn-ea"/>
              </a:rPr>
              <a:t>Populated Dataset</a:t>
            </a:r>
            <a:endParaRPr lang="en-US">
              <a:cs typeface="+mj-lt"/>
            </a:endParaRPr>
          </a:p>
        </p:txBody>
      </p:sp>
      <p:sp>
        <p:nvSpPr>
          <p:cNvPr id="3" name="Content Placeholder 2"/>
          <p:cNvSpPr>
            <a:spLocks noGrp="1"/>
          </p:cNvSpPr>
          <p:nvPr>
            <p:ph idx="1"/>
          </p:nvPr>
        </p:nvSpPr>
        <p:spPr>
          <a:xfrm>
            <a:off x="1066800" y="2010410"/>
            <a:ext cx="9652635" cy="4158615"/>
          </a:xfrm>
        </p:spPr>
        <p:txBody>
          <a:bodyPr>
            <a:noAutofit/>
          </a:bodyPr>
          <a:p>
            <a:r>
              <a:rPr lang="en-US" sz="1200" b="1">
                <a:latin typeface="Bookman Old Style" panose="02050604050505020204" charset="0"/>
                <a:cs typeface="Bookman Old Style" panose="02050604050505020204" charset="0"/>
              </a:rPr>
              <a:t>Entertainer:</a:t>
            </a:r>
            <a:r>
              <a:rPr lang="en-US" sz="1200">
                <a:latin typeface="Bookman Old Style" panose="02050604050505020204" charset="0"/>
                <a:cs typeface="Bookman Old Style" panose="02050604050505020204" charset="0"/>
              </a:rPr>
              <a:t> Name of the entertainer.</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Gender (traditional):</a:t>
            </a:r>
            <a:r>
              <a:rPr lang="en-US" sz="1200">
                <a:latin typeface="Bookman Old Style" panose="02050604050505020204" charset="0"/>
                <a:cs typeface="Bookman Old Style" panose="02050604050505020204" charset="0"/>
              </a:rPr>
              <a:t> Traditional gender of the entertainer.</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Birth Year:</a:t>
            </a:r>
            <a:r>
              <a:rPr lang="en-US" sz="1200">
                <a:latin typeface="Bookman Old Style" panose="02050604050505020204" charset="0"/>
                <a:cs typeface="Bookman Old Style" panose="02050604050505020204" charset="0"/>
              </a:rPr>
              <a:t> Year the entertainer was born.</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Year of Breakthrough/#1 Hit/Award Nomination:</a:t>
            </a:r>
            <a:r>
              <a:rPr lang="en-US" sz="1200">
                <a:latin typeface="Bookman Old Style" panose="02050604050505020204" charset="0"/>
                <a:cs typeface="Bookman Old Style" panose="02050604050505020204" charset="0"/>
              </a:rPr>
              <a:t> Year the entertainer had their first big hit or major nomination.</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Breakthrough Name:</a:t>
            </a:r>
            <a:r>
              <a:rPr lang="en-US" sz="1200">
                <a:latin typeface="Bookman Old Style" panose="02050604050505020204" charset="0"/>
                <a:cs typeface="Bookman Old Style" panose="02050604050505020204" charset="0"/>
              </a:rPr>
              <a:t> Name of the breakthrough project.</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Director:</a:t>
            </a:r>
            <a:r>
              <a:rPr lang="en-US" sz="1200">
                <a:latin typeface="Bookman Old Style" panose="02050604050505020204" charset="0"/>
                <a:cs typeface="Bookman Old Style" panose="02050604050505020204" charset="0"/>
              </a:rPr>
              <a:t> Director of the breakthrough project.</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Breakthrough Image:</a:t>
            </a:r>
            <a:r>
              <a:rPr lang="en-US" sz="1200">
                <a:latin typeface="Bookman Old Style" panose="02050604050505020204" charset="0"/>
                <a:cs typeface="Bookman Old Style" panose="02050604050505020204" charset="0"/>
              </a:rPr>
              <a:t> Cover image of the breakthrough project.</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Year of First Oscar/Grammy/Emmy:</a:t>
            </a:r>
            <a:r>
              <a:rPr lang="en-US" sz="1200">
                <a:latin typeface="Bookman Old Style" panose="02050604050505020204" charset="0"/>
                <a:cs typeface="Bookman Old Style" panose="02050604050505020204" charset="0"/>
              </a:rPr>
              <a:t> Year the entertainer won their first major award.</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Headshot:</a:t>
            </a:r>
            <a:r>
              <a:rPr lang="en-US" sz="1200">
                <a:latin typeface="Bookman Old Style" panose="02050604050505020204" charset="0"/>
                <a:cs typeface="Bookman Old Style" panose="02050604050505020204" charset="0"/>
              </a:rPr>
              <a:t> Headshot of the entertainer.</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Height:</a:t>
            </a:r>
            <a:r>
              <a:rPr lang="en-US" sz="1200">
                <a:latin typeface="Bookman Old Style" panose="02050604050505020204" charset="0"/>
                <a:cs typeface="Bookman Old Style" panose="02050604050505020204" charset="0"/>
              </a:rPr>
              <a:t> Height of the entertainer.</a:t>
            </a:r>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Number of Films Acted In: </a:t>
            </a:r>
            <a:r>
              <a:rPr lang="en-US" sz="1200">
                <a:latin typeface="Bookman Old Style" panose="02050604050505020204" charset="0"/>
                <a:cs typeface="Bookman Old Style" panose="02050604050505020204" charset="0"/>
              </a:rPr>
              <a:t>Total number of films the entertainer has acted in.</a:t>
            </a:r>
            <a:endParaRPr lang="en-US" sz="1200">
              <a:latin typeface="Bookman Old Style" panose="02050604050505020204" charset="0"/>
              <a:cs typeface="Bookman Old Style" panose="02050604050505020204" charset="0"/>
            </a:endParaRPr>
          </a:p>
          <a:p>
            <a:endParaRPr lang="en-US" sz="1200">
              <a:latin typeface="Bookman Old Style" panose="02050604050505020204" charset="0"/>
              <a:cs typeface="Bookman Old Style" panose="02050604050505020204" charset="0"/>
            </a:endParaRPr>
          </a:p>
        </p:txBody>
      </p:sp>
      <p:sp>
        <p:nvSpPr>
          <p:cNvPr id="9"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p>
            <a:pPr algn="l">
              <a:lnSpc>
                <a:spcPct val="150000"/>
              </a:lnSpc>
            </a:pPr>
            <a:r>
              <a:rPr lang="en-IN" altLang="en-US" sz="1200">
                <a:solidFill>
                  <a:schemeClr val="bg2">
                    <a:lumMod val="40000"/>
                    <a:lumOff val="60000"/>
                  </a:schemeClr>
                </a:solidFill>
              </a:rPr>
              <a:t>       By </a:t>
            </a:r>
            <a:r>
              <a:rPr lang="en-IN" altLang="en-US" sz="1200" b="1">
                <a:solidFill>
                  <a:schemeClr val="bg2">
                    <a:lumMod val="40000"/>
                    <a:lumOff val="60000"/>
                  </a:schemeClr>
                </a:solidFill>
              </a:rPr>
              <a:t>Divakar K G </a:t>
            </a:r>
            <a:r>
              <a:rPr lang="en-IN" altLang="en-US" sz="1200">
                <a:solidFill>
                  <a:schemeClr val="bg2">
                    <a:lumMod val="40000"/>
                    <a:lumOff val="60000"/>
                  </a:schemeClr>
                </a:solidFill>
              </a:rPr>
              <a:t>| Data Aspirant													</a:t>
            </a:r>
            <a:endParaRPr lang="en-IN" altLang="en-US" sz="1200">
              <a:solidFill>
                <a:schemeClr val="bg2">
                  <a:lumMod val="40000"/>
                  <a:lumOff val="60000"/>
                </a:schemeClr>
              </a:solidFill>
            </a:endParaRPr>
          </a:p>
        </p:txBody>
      </p:sp>
      <p:sp>
        <p:nvSpPr>
          <p:cNvPr id="10" name="Date Placeholder 9"/>
          <p:cNvSpPr>
            <a:spLocks noGrp="1"/>
          </p:cNvSpPr>
          <p:nvPr>
            <p:ph type="dt" sz="half" idx="10"/>
          </p:nvPr>
        </p:nvSpPr>
        <p:spPr/>
        <p:txBody>
          <a:bodyPr/>
          <a:p>
            <a:fld id="{9184DA70-C731-4C70-880D-CCD4705E623C}" type="datetime1">
              <a:rPr lang="en-US" sz="1200" smtClean="0"/>
            </a:fld>
            <a:endParaRPr lang="en-US" sz="1200" dirty="0" smtClean="0"/>
          </a:p>
        </p:txBody>
      </p:sp>
      <p:sp>
        <p:nvSpPr>
          <p:cNvPr id="11" name="Slide Number Placeholder 10"/>
          <p:cNvSpPr>
            <a:spLocks noGrp="1"/>
          </p:cNvSpPr>
          <p:nvPr>
            <p:ph type="sldNum" sz="quarter" idx="12"/>
          </p:nvPr>
        </p:nvSpPr>
        <p:spPr/>
        <p:txBody>
          <a:bodyPr/>
          <a:p>
            <a:fld id="{3A98EE3D-8CD1-4C3F-BD1C-C98C9596463C}" type="slidenum">
              <a:rPr lang="en-US" sz="1200" smtClean="0"/>
            </a:fld>
            <a:endParaRPr lang="en-US" sz="1200" dirty="0" smtClean="0"/>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2 "   m a : c o n t e n t T y p e D e s c r i p t i o n = " C r e a t e   a   n e w   d o c u m e n t . "   m a : c o n t e n t T y p e S c o p e = " "   m a : v e r s i o n I D = " 4 2 6 e 9 7 f a 3 1 5 3 5 6 f f f b d c d 9 8 7 6 f e 9 8 8 c 2 "   x m l n s : c t = " h t t p : / / s c h e m a s . m i c r o s o f t . c o m / o f f i c e / 2 0 0 6 / m e t a d a t a / c o n t e n t T y p e "   x m l n s : m a = " h t t p : / / s c h e m a s . m i c r o s o f t . c o m / o f f i c e / 2 0 0 6 / m e t a d a t a / p r o p e r t i e s / m e t a A t t r i b u t e s " >  
 < x s d : s c h e m a   t a r g e t N a m e s p a c e = " h t t p : / / s c h e m a s . m i c r o s o f t . c o m / o f f i c e / 2 0 0 6 / m e t a d a t a / p r o p e r t i e s "   m a : r o o t = " t r u e "   m a : f i e l d s I D = " 1 4 b 8 f 0 d e f 8 0 e 6 d 7 0 c e 3 d e f 2 0 c 9 0 7 5 9 a 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4F503EC-3FFF-4193-A86F-39150E2BAC75}">
  <ds:schemaRefs/>
</ds:datastoreItem>
</file>

<file path=customXml/itemProps2.xml><?xml version="1.0" encoding="utf-8"?>
<ds:datastoreItem xmlns:ds="http://schemas.openxmlformats.org/officeDocument/2006/customXml" ds:itemID="{2E5ECA37-C458-4BA2-A090-D7A19E07B434}">
  <ds:schemaRefs/>
</ds:datastoreItem>
</file>

<file path=customXml/itemProps3.xml><?xml version="1.0" encoding="utf-8"?>
<ds:datastoreItem xmlns:ds="http://schemas.openxmlformats.org/officeDocument/2006/customXml" ds:itemID="{7A26AAF5-6CFC-4C52-B7DF-08410EDE6701}">
  <ds:schemaRefs/>
</ds:datastoreItem>
</file>

<file path=docProps/app.xml><?xml version="1.0" encoding="utf-8"?>
<Properties xmlns="http://schemas.openxmlformats.org/officeDocument/2006/extended-properties" xmlns:vt="http://schemas.openxmlformats.org/officeDocument/2006/docPropsVTypes">
  <Template>{DE4C5830-97A0-4BE1-9D37-D2285A6F7F33}tf11429527_win32</Template>
  <TotalTime>0</TotalTime>
  <Words>6353</Words>
  <Application>WPS Presentation</Application>
  <PresentationFormat>Widescreen</PresentationFormat>
  <Paragraphs>249</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Calibri</vt:lpstr>
      <vt:lpstr>Courier New</vt:lpstr>
      <vt:lpstr>Times New Roman</vt:lpstr>
      <vt:lpstr>DengXian Light</vt:lpstr>
      <vt:lpstr>Bookman Old Style</vt:lpstr>
      <vt:lpstr>Symbol</vt:lpstr>
      <vt:lpstr>Mangal</vt:lpstr>
      <vt:lpstr>Segoe Print</vt:lpstr>
      <vt:lpstr>Franklin Gothic Book</vt:lpstr>
      <vt:lpstr>Microsoft YaHei</vt:lpstr>
      <vt:lpstr>Arial Unicode MS</vt:lpstr>
      <vt:lpstr>1_RetrospectVTI</vt:lpstr>
      <vt:lpstr>Entertainer Data Analysis</vt:lpstr>
      <vt:lpstr>Problem statement</vt:lpstr>
      <vt:lpstr>PowerPoint 演示文稿</vt:lpstr>
      <vt:lpstr>Project Details </vt:lpstr>
      <vt:lpstr>Objective</vt:lpstr>
      <vt:lpstr> Flow Chart</vt:lpstr>
      <vt:lpstr>Power BI Architecture</vt:lpstr>
      <vt:lpstr>Dataset Information</vt:lpstr>
      <vt:lpstr>Populated Dataset</vt:lpstr>
      <vt:lpstr>Populated Dataset</vt:lpstr>
      <vt:lpstr>Some of the insights from the Report</vt:lpstr>
      <vt:lpstr>Some of the insights from the Report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91638</dc:creator>
  <cp:lastModifiedBy>DIVAKAR K G</cp:lastModifiedBy>
  <cp:revision>9</cp:revision>
  <dcterms:created xsi:type="dcterms:W3CDTF">2022-08-15T13:13:00Z</dcterms:created>
  <dcterms:modified xsi:type="dcterms:W3CDTF">2024-05-27T09:00:47Z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1B76716A94E042F09F3B8780D1B8DDAE_12</vt:lpwstr>
  </property>
  <property fmtid="{D5CDD505-2E9C-101B-9397-08002B2CF9AE}" pid="4" name="KSOProductBuildVer">
    <vt:lpwstr>1033-12.2.0.16909</vt:lpwstr>
  </property>
</Properties>
</file>