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4"/>
  </p:sldMasterIdLst>
  <p:notesMasterIdLst>
    <p:notesMasterId r:id="rId23"/>
  </p:notesMasterIdLst>
  <p:handoutMasterIdLst>
    <p:handoutMasterId r:id="rId24"/>
  </p:handoutMasterIdLst>
  <p:sldIdLst>
    <p:sldId id="257" r:id="rId5"/>
    <p:sldId id="294" r:id="rId6"/>
    <p:sldId id="292" r:id="rId7"/>
    <p:sldId id="293" r:id="rId8"/>
    <p:sldId id="296" r:id="rId9"/>
    <p:sldId id="297" r:id="rId10"/>
    <p:sldId id="298" r:id="rId11"/>
    <p:sldId id="288" r:id="rId12"/>
    <p:sldId id="289" r:id="rId13"/>
    <p:sldId id="300" r:id="rId14"/>
    <p:sldId id="301" r:id="rId15"/>
    <p:sldId id="302" r:id="rId16"/>
    <p:sldId id="303" r:id="rId17"/>
    <p:sldId id="304" r:id="rId18"/>
    <p:sldId id="283" r:id="rId19"/>
    <p:sldId id="305" r:id="rId20"/>
    <p:sldId id="306" r:id="rId21"/>
    <p:sldId id="27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11" autoAdjust="0"/>
    <p:restoredTop sz="94628"/>
  </p:normalViewPr>
  <p:slideViewPr>
    <p:cSldViewPr snapToGrid="0" snapToObjects="1">
      <p:cViewPr varScale="1">
        <p:scale>
          <a:sx n="71" d="100"/>
          <a:sy n="71" d="100"/>
        </p:scale>
        <p:origin x="732" y="78"/>
      </p:cViewPr>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7939FE9-0B2E-4997-BA24-44FF9669BA9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0AE1028-7A43-40A3-A2EC-124FFB073D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8B3D3C9-ED3E-4430-A8CA-03711A676035}" type="datetimeFigureOut">
              <a:rPr lang="en-US" smtClean="0"/>
              <a:t>4/24/2025</a:t>
            </a:fld>
            <a:endParaRPr lang="en-US" dirty="0"/>
          </a:p>
        </p:txBody>
      </p:sp>
      <p:sp>
        <p:nvSpPr>
          <p:cNvPr id="4" name="Footer Placeholder 3">
            <a:extLst>
              <a:ext uri="{FF2B5EF4-FFF2-40B4-BE49-F238E27FC236}">
                <a16:creationId xmlns:a16="http://schemas.microsoft.com/office/drawing/2014/main" id="{8ACACB66-3B0A-415A-9449-9278044DA54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9B7EC22-6F70-469D-B720-84BF796C51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94CC5C-2831-4FAC-8076-6410B257E0B7}" type="slidenum">
              <a:rPr lang="en-US" smtClean="0"/>
              <a:t>‹#›</a:t>
            </a:fld>
            <a:endParaRPr lang="en-US" dirty="0"/>
          </a:p>
        </p:txBody>
      </p:sp>
    </p:spTree>
    <p:extLst>
      <p:ext uri="{BB962C8B-B14F-4D97-AF65-F5344CB8AC3E}">
        <p14:creationId xmlns:p14="http://schemas.microsoft.com/office/powerpoint/2010/main" val="9509838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E67E2B-6215-4DB6-B113-75ACD1123374}" type="datetimeFigureOut">
              <a:rPr lang="en-US" smtClean="0"/>
              <a:t>4/24/2025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BC8106-034A-47C1-ADA6-0A1F9E0E7474}" type="slidenum">
              <a:rPr lang="en-US" smtClean="0"/>
              <a:t>‹#›</a:t>
            </a:fld>
            <a:endParaRPr lang="en-US" dirty="0"/>
          </a:p>
        </p:txBody>
      </p:sp>
    </p:spTree>
    <p:extLst>
      <p:ext uri="{BB962C8B-B14F-4D97-AF65-F5344CB8AC3E}">
        <p14:creationId xmlns:p14="http://schemas.microsoft.com/office/powerpoint/2010/main" val="2880787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1</a:t>
            </a:fld>
            <a:endParaRPr lang="en-US" dirty="0"/>
          </a:p>
        </p:txBody>
      </p:sp>
    </p:spTree>
    <p:extLst>
      <p:ext uri="{BB962C8B-B14F-4D97-AF65-F5344CB8AC3E}">
        <p14:creationId xmlns:p14="http://schemas.microsoft.com/office/powerpoint/2010/main" val="3095859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18</a:t>
            </a:fld>
            <a:endParaRPr lang="en-US" dirty="0"/>
          </a:p>
        </p:txBody>
      </p:sp>
    </p:spTree>
    <p:extLst>
      <p:ext uri="{BB962C8B-B14F-4D97-AF65-F5344CB8AC3E}">
        <p14:creationId xmlns:p14="http://schemas.microsoft.com/office/powerpoint/2010/main" val="497408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smtClean="0"/>
              <a:pPr/>
              <a:t>4/24/2025</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7796242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4/24/2025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051425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4/24/2025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845499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4/24/2025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150405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smtClean="0"/>
              <a:pPr/>
              <a:t>4/24/2025</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66594190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4/24/2025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332195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4/24/2025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269596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4/24/2025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592791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4/24/2025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809832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4/24/2025</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84512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4/24/2025</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63938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smtClean="0"/>
              <a:pPr/>
              <a:t>4/24/2025</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015156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310B1DD0-264A-47E3-A16A-C87AFA51E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8" y="0"/>
            <a:ext cx="12192000" cy="6858000"/>
          </a:xfrm>
          <a:prstGeom prst="rect">
            <a:avLst/>
          </a:prstGeom>
          <a:gradFill flip="none" rotWithShape="1">
            <a:gsLst>
              <a:gs pos="20000">
                <a:schemeClr val="tx2">
                  <a:alpha val="70000"/>
                </a:schemeClr>
              </a:gs>
              <a:gs pos="100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6">
            <a:extLst>
              <a:ext uri="{FF2B5EF4-FFF2-40B4-BE49-F238E27FC236}">
                <a16:creationId xmlns:a16="http://schemas.microsoft.com/office/drawing/2014/main" id="{69C1BB7B-F21E-41A2-B30C-D8507B960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bg2"/>
          </a:solidFill>
          <a:ln w="0">
            <a:noFill/>
            <a:prstDash val="solid"/>
            <a:round/>
            <a:headEnd/>
            <a:tailEnd/>
          </a:ln>
        </p:spPr>
      </p:sp>
      <p:sp>
        <p:nvSpPr>
          <p:cNvPr id="34" name="Freeform 6">
            <a:extLst>
              <a:ext uri="{FF2B5EF4-FFF2-40B4-BE49-F238E27FC236}">
                <a16:creationId xmlns:a16="http://schemas.microsoft.com/office/drawing/2014/main" id="{DF6D7DDE-F8A1-4105-9729-F9EB5F81A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bg2"/>
          </a:solidFill>
          <a:ln w="0">
            <a:noFill/>
            <a:prstDash val="solid"/>
            <a:round/>
            <a:headEnd/>
            <a:tailEnd/>
          </a:ln>
        </p:spPr>
      </p:sp>
      <p:sp>
        <p:nvSpPr>
          <p:cNvPr id="2" name="Title 1">
            <a:extLst>
              <a:ext uri="{FF2B5EF4-FFF2-40B4-BE49-F238E27FC236}">
                <a16:creationId xmlns:a16="http://schemas.microsoft.com/office/drawing/2014/main" id="{A5C93519-6B29-1346-9FCB-0835B80531A4}"/>
              </a:ext>
            </a:extLst>
          </p:cNvPr>
          <p:cNvSpPr>
            <a:spLocks noGrp="1"/>
          </p:cNvSpPr>
          <p:nvPr>
            <p:ph type="ctrTitle"/>
          </p:nvPr>
        </p:nvSpPr>
        <p:spPr>
          <a:xfrm>
            <a:off x="1553227" y="1454821"/>
            <a:ext cx="9018739" cy="1749288"/>
          </a:xfrm>
        </p:spPr>
        <p:txBody>
          <a:bodyPr>
            <a:normAutofit/>
          </a:bodyPr>
          <a:lstStyle/>
          <a:p>
            <a:r>
              <a:rPr lang="en-US" sz="4000" dirty="0">
                <a:solidFill>
                  <a:schemeClr val="bg1"/>
                </a:solidFill>
                <a:latin typeface="Segoe UI Black" panose="020B0A02040204020203" pitchFamily="34" charset="0"/>
                <a:ea typeface="Segoe UI Black" panose="020B0A02040204020203" pitchFamily="34" charset="0"/>
              </a:rPr>
              <a:t>Video editing using ai</a:t>
            </a:r>
            <a:endParaRPr lang="en-US" sz="4000" dirty="0">
              <a:solidFill>
                <a:schemeClr val="bg2"/>
              </a:solidFill>
            </a:endParaRPr>
          </a:p>
        </p:txBody>
      </p:sp>
      <p:sp>
        <p:nvSpPr>
          <p:cNvPr id="6" name="Subtitle 5">
            <a:extLst>
              <a:ext uri="{FF2B5EF4-FFF2-40B4-BE49-F238E27FC236}">
                <a16:creationId xmlns:a16="http://schemas.microsoft.com/office/drawing/2014/main" id="{B411D7E0-2BDB-AAD0-55A0-D2CE874EE750}"/>
              </a:ext>
            </a:extLst>
          </p:cNvPr>
          <p:cNvSpPr>
            <a:spLocks noGrp="1"/>
          </p:cNvSpPr>
          <p:nvPr>
            <p:ph type="subTitle" idx="1"/>
          </p:nvPr>
        </p:nvSpPr>
        <p:spPr>
          <a:xfrm>
            <a:off x="2482357" y="4143851"/>
            <a:ext cx="5404207" cy="1948848"/>
          </a:xfrm>
        </p:spPr>
        <p:txBody>
          <a:bodyPr>
            <a:normAutofit fontScale="92500"/>
          </a:bodyPr>
          <a:lstStyle/>
          <a:p>
            <a:r>
              <a:rPr lang="en-US" dirty="0">
                <a:solidFill>
                  <a:schemeClr val="bg1"/>
                </a:solidFill>
                <a:latin typeface="Arial Rounded MT Bold" panose="020F0704030504030204" pitchFamily="34" charset="0"/>
                <a:cs typeface="Times New Roman" panose="02020603050405020304" pitchFamily="18" charset="0"/>
              </a:rPr>
              <a:t>               By</a:t>
            </a:r>
            <a:r>
              <a:rPr lang="en-US" dirty="0">
                <a:solidFill>
                  <a:schemeClr val="bg2"/>
                </a:solidFill>
                <a:latin typeface="Arial Rounded MT Bold" panose="020F0704030504030204" pitchFamily="34" charset="0"/>
                <a:cs typeface="Times New Roman" panose="02020603050405020304" pitchFamily="18" charset="0"/>
              </a:rPr>
              <a:t>(</a:t>
            </a:r>
            <a:r>
              <a:rPr lang="en-IN" b="1" dirty="0">
                <a:solidFill>
                  <a:schemeClr val="bg2"/>
                </a:solidFill>
              </a:rPr>
              <a:t>BCSE498J)</a:t>
            </a:r>
            <a:endParaRPr lang="en-US" dirty="0">
              <a:solidFill>
                <a:schemeClr val="bg2"/>
              </a:solidFill>
              <a:latin typeface="Arial Rounded MT Bold" panose="020F0704030504030204" pitchFamily="34" charset="0"/>
              <a:cs typeface="Times New Roman" panose="02020603050405020304" pitchFamily="18" charset="0"/>
            </a:endParaRPr>
          </a:p>
          <a:p>
            <a:r>
              <a:rPr lang="en-US" dirty="0">
                <a:solidFill>
                  <a:schemeClr val="bg1"/>
                </a:solidFill>
                <a:latin typeface="Arial Rounded MT Bold" panose="020F0704030504030204" pitchFamily="34" charset="0"/>
                <a:cs typeface="Times New Roman" panose="02020603050405020304" pitchFamily="18" charset="0"/>
              </a:rPr>
              <a:t>Name :G. Divakar Reddy(21BCE3417) ,</a:t>
            </a:r>
          </a:p>
          <a:p>
            <a:r>
              <a:rPr lang="en-US" dirty="0">
                <a:solidFill>
                  <a:schemeClr val="bg1"/>
                </a:solidFill>
                <a:latin typeface="Arial Rounded MT Bold" panose="020F0704030504030204" pitchFamily="34" charset="0"/>
                <a:cs typeface="Times New Roman" panose="02020603050405020304" pitchFamily="18" charset="0"/>
              </a:rPr>
              <a:t>M. </a:t>
            </a:r>
            <a:r>
              <a:rPr lang="en-US" dirty="0" err="1">
                <a:solidFill>
                  <a:schemeClr val="bg1"/>
                </a:solidFill>
                <a:latin typeface="Arial Rounded MT Bold" panose="020F0704030504030204" pitchFamily="34" charset="0"/>
                <a:cs typeface="Times New Roman" panose="02020603050405020304" pitchFamily="18" charset="0"/>
              </a:rPr>
              <a:t>Gurushrekar</a:t>
            </a:r>
            <a:r>
              <a:rPr lang="en-US" dirty="0">
                <a:solidFill>
                  <a:schemeClr val="bg1"/>
                </a:solidFill>
                <a:latin typeface="Arial Rounded MT Bold" panose="020F0704030504030204" pitchFamily="34" charset="0"/>
                <a:cs typeface="Times New Roman" panose="02020603050405020304" pitchFamily="18" charset="0"/>
              </a:rPr>
              <a:t>(21BCE3738)</a:t>
            </a:r>
          </a:p>
          <a:p>
            <a:r>
              <a:rPr lang="en-US" dirty="0">
                <a:solidFill>
                  <a:schemeClr val="bg1"/>
                </a:solidFill>
                <a:latin typeface="Arial Rounded MT Bold" panose="020F0704030504030204" pitchFamily="34" charset="0"/>
                <a:cs typeface="Times New Roman" panose="02020603050405020304" pitchFamily="18" charset="0"/>
              </a:rPr>
              <a:t>Under the Guidance of </a:t>
            </a:r>
          </a:p>
          <a:p>
            <a:r>
              <a:rPr lang="en-US" dirty="0">
                <a:solidFill>
                  <a:schemeClr val="bg1"/>
                </a:solidFill>
                <a:latin typeface="Arial Rounded MT Bold" panose="020F0704030504030204" pitchFamily="34" charset="0"/>
                <a:cs typeface="Times New Roman" panose="02020603050405020304" pitchFamily="18" charset="0"/>
              </a:rPr>
              <a:t>Dr. Karthik. K</a:t>
            </a:r>
          </a:p>
          <a:p>
            <a:endParaRPr lang="en-IN" dirty="0"/>
          </a:p>
        </p:txBody>
      </p:sp>
    </p:spTree>
    <p:extLst>
      <p:ext uri="{BB962C8B-B14F-4D97-AF65-F5344CB8AC3E}">
        <p14:creationId xmlns:p14="http://schemas.microsoft.com/office/powerpoint/2010/main" val="154658038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A68CC-0286-D38D-4FCE-19A29CC58C26}"/>
              </a:ext>
            </a:extLst>
          </p:cNvPr>
          <p:cNvSpPr>
            <a:spLocks noGrp="1"/>
          </p:cNvSpPr>
          <p:nvPr>
            <p:ph type="title"/>
          </p:nvPr>
        </p:nvSpPr>
        <p:spPr/>
        <p:txBody>
          <a:bodyPr/>
          <a:lstStyle/>
          <a:p>
            <a:r>
              <a:rPr lang="en-IN" dirty="0">
                <a:latin typeface="Algerian" panose="04020705040A02060702" pitchFamily="82" charset="0"/>
              </a:rPr>
              <a:t>RESULTS</a:t>
            </a:r>
          </a:p>
        </p:txBody>
      </p:sp>
      <p:pic>
        <p:nvPicPr>
          <p:cNvPr id="4" name="Content Placeholder 3">
            <a:extLst>
              <a:ext uri="{FF2B5EF4-FFF2-40B4-BE49-F238E27FC236}">
                <a16:creationId xmlns:a16="http://schemas.microsoft.com/office/drawing/2014/main" id="{426FF488-CCC7-5515-A2FC-CA997A6F938A}"/>
              </a:ext>
            </a:extLst>
          </p:cNvPr>
          <p:cNvPicPr>
            <a:picLocks noGrp="1" noChangeAspect="1"/>
          </p:cNvPicPr>
          <p:nvPr>
            <p:ph idx="1"/>
          </p:nvPr>
        </p:nvPicPr>
        <p:blipFill>
          <a:blip r:embed="rId2"/>
          <a:stretch>
            <a:fillRect/>
          </a:stretch>
        </p:blipFill>
        <p:spPr>
          <a:xfrm>
            <a:off x="3897757" y="-1"/>
            <a:ext cx="4750943" cy="6894739"/>
          </a:xfrm>
          <a:prstGeom prst="rect">
            <a:avLst/>
          </a:prstGeom>
        </p:spPr>
      </p:pic>
    </p:spTree>
    <p:extLst>
      <p:ext uri="{BB962C8B-B14F-4D97-AF65-F5344CB8AC3E}">
        <p14:creationId xmlns:p14="http://schemas.microsoft.com/office/powerpoint/2010/main" val="910006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C3277-9E07-410C-F218-0383EA6A07FD}"/>
              </a:ext>
            </a:extLst>
          </p:cNvPr>
          <p:cNvSpPr>
            <a:spLocks noGrp="1"/>
          </p:cNvSpPr>
          <p:nvPr>
            <p:ph type="title"/>
          </p:nvPr>
        </p:nvSpPr>
        <p:spPr>
          <a:xfrm>
            <a:off x="1371600" y="685800"/>
            <a:ext cx="9601200" cy="971550"/>
          </a:xfrm>
        </p:spPr>
        <p:txBody>
          <a:bodyPr>
            <a:normAutofit/>
          </a:bodyPr>
          <a:lstStyle/>
          <a:p>
            <a:r>
              <a:rPr lang="en-IN" sz="2000" b="1" dirty="0">
                <a:effectLst/>
                <a:latin typeface="Times New Roman" panose="02020603050405020304" pitchFamily="18" charset="0"/>
                <a:ea typeface="Batang" panose="02030600000101010101" pitchFamily="18" charset="-127"/>
              </a:rPr>
              <a:t>Smart Trimming</a:t>
            </a:r>
            <a:r>
              <a:rPr lang="en-IN" sz="2000" dirty="0">
                <a:effectLst/>
                <a:latin typeface="Times New Roman" panose="02020603050405020304" pitchFamily="18" charset="0"/>
                <a:ea typeface="Batang" panose="02030600000101010101" pitchFamily="18" charset="-127"/>
              </a:rPr>
              <a:t> – B</a:t>
            </a:r>
            <a:r>
              <a:rPr lang="en-US" sz="2000" dirty="0">
                <a:effectLst/>
                <a:latin typeface="Times New Roman" panose="02020603050405020304" pitchFamily="18" charset="0"/>
                <a:ea typeface="Batang" panose="02030600000101010101" pitchFamily="18" charset="-127"/>
              </a:rPr>
              <a:t>y providing a specific input, such as trimming the video from 20 to 30, the system processes the request and outputs the trimmed segment accordingly.</a:t>
            </a:r>
            <a:endParaRPr lang="en-IN" sz="2000" dirty="0"/>
          </a:p>
        </p:txBody>
      </p:sp>
      <p:pic>
        <p:nvPicPr>
          <p:cNvPr id="4" name="Content Placeholder 3">
            <a:extLst>
              <a:ext uri="{FF2B5EF4-FFF2-40B4-BE49-F238E27FC236}">
                <a16:creationId xmlns:a16="http://schemas.microsoft.com/office/drawing/2014/main" id="{CB992B9E-FE3B-C6D0-E31A-B23E383AD3E6}"/>
              </a:ext>
            </a:extLst>
          </p:cNvPr>
          <p:cNvPicPr>
            <a:picLocks noGrp="1" noChangeAspect="1"/>
          </p:cNvPicPr>
          <p:nvPr>
            <p:ph idx="1"/>
          </p:nvPr>
        </p:nvPicPr>
        <p:blipFill>
          <a:blip r:embed="rId2"/>
          <a:stretch>
            <a:fillRect/>
          </a:stretch>
        </p:blipFill>
        <p:spPr>
          <a:xfrm>
            <a:off x="1104615" y="1657350"/>
            <a:ext cx="10592085" cy="4983129"/>
          </a:xfrm>
          <a:prstGeom prst="rect">
            <a:avLst/>
          </a:prstGeom>
        </p:spPr>
      </p:pic>
    </p:spTree>
    <p:extLst>
      <p:ext uri="{BB962C8B-B14F-4D97-AF65-F5344CB8AC3E}">
        <p14:creationId xmlns:p14="http://schemas.microsoft.com/office/powerpoint/2010/main" val="849581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121C8-DE33-0B65-EB76-21F7B771C4AA}"/>
              </a:ext>
            </a:extLst>
          </p:cNvPr>
          <p:cNvSpPr>
            <a:spLocks noGrp="1"/>
          </p:cNvSpPr>
          <p:nvPr>
            <p:ph type="title"/>
          </p:nvPr>
        </p:nvSpPr>
        <p:spPr/>
        <p:txBody>
          <a:bodyPr>
            <a:normAutofit/>
          </a:bodyPr>
          <a:lstStyle/>
          <a:p>
            <a:r>
              <a:rPr lang="en-IN" sz="2000" b="1" dirty="0"/>
              <a:t>OUTPUT VIDEO</a:t>
            </a:r>
          </a:p>
        </p:txBody>
      </p:sp>
      <p:pic>
        <p:nvPicPr>
          <p:cNvPr id="4" name="Content Placeholder 3">
            <a:extLst>
              <a:ext uri="{FF2B5EF4-FFF2-40B4-BE49-F238E27FC236}">
                <a16:creationId xmlns:a16="http://schemas.microsoft.com/office/drawing/2014/main" id="{B97B2493-826D-3CDC-689C-0B2DA7BB486E}"/>
              </a:ext>
            </a:extLst>
          </p:cNvPr>
          <p:cNvPicPr>
            <a:picLocks noGrp="1" noChangeAspect="1"/>
          </p:cNvPicPr>
          <p:nvPr>
            <p:ph idx="1"/>
          </p:nvPr>
        </p:nvPicPr>
        <p:blipFill>
          <a:blip r:embed="rId2"/>
          <a:stretch>
            <a:fillRect/>
          </a:stretch>
        </p:blipFill>
        <p:spPr>
          <a:xfrm>
            <a:off x="1219200" y="1238248"/>
            <a:ext cx="11510346" cy="5486401"/>
          </a:xfrm>
          <a:prstGeom prst="rect">
            <a:avLst/>
          </a:prstGeom>
        </p:spPr>
      </p:pic>
    </p:spTree>
    <p:extLst>
      <p:ext uri="{BB962C8B-B14F-4D97-AF65-F5344CB8AC3E}">
        <p14:creationId xmlns:p14="http://schemas.microsoft.com/office/powerpoint/2010/main" val="1528474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EA6F7-618A-C396-8773-21D9B6978FE3}"/>
              </a:ext>
            </a:extLst>
          </p:cNvPr>
          <p:cNvSpPr>
            <a:spLocks noGrp="1"/>
          </p:cNvSpPr>
          <p:nvPr>
            <p:ph type="title"/>
          </p:nvPr>
        </p:nvSpPr>
        <p:spPr>
          <a:xfrm>
            <a:off x="1371600" y="685800"/>
            <a:ext cx="9601200" cy="952500"/>
          </a:xfrm>
        </p:spPr>
        <p:txBody>
          <a:bodyPr>
            <a:normAutofit fontScale="90000"/>
          </a:bodyPr>
          <a:lstStyle/>
          <a:p>
            <a:r>
              <a:rPr lang="en-US" sz="2000" b="1" dirty="0">
                <a:latin typeface="Times New Roman" panose="02020603050405020304" pitchFamily="18" charset="0"/>
                <a:ea typeface="Batang" panose="02030600000101010101" pitchFamily="18" charset="-127"/>
              </a:rPr>
              <a:t>INPUT VIDEO </a:t>
            </a:r>
            <a:r>
              <a:rPr lang="en-US" sz="2000" dirty="0">
                <a:latin typeface="Times New Roman" panose="02020603050405020304" pitchFamily="18" charset="0"/>
                <a:ea typeface="Batang" panose="02030600000101010101" pitchFamily="18" charset="-127"/>
              </a:rPr>
              <a:t>- </a:t>
            </a:r>
            <a:r>
              <a:rPr lang="en-US" sz="2000" dirty="0">
                <a:effectLst/>
                <a:latin typeface="Times New Roman" panose="02020603050405020304" pitchFamily="18" charset="0"/>
                <a:ea typeface="Batang" panose="02030600000101010101" pitchFamily="18" charset="-127"/>
              </a:rPr>
              <a:t>By providing an input such as 'apply black and white filter to the video,' the system processes the request and applies the black and white effect to the entire video accordingly.</a:t>
            </a:r>
            <a:br>
              <a:rPr lang="en-IN" sz="2000" dirty="0">
                <a:effectLst/>
                <a:latin typeface="Times New Roman" panose="02020603050405020304" pitchFamily="18" charset="0"/>
                <a:ea typeface="Batang" panose="02030600000101010101" pitchFamily="18" charset="-127"/>
              </a:rPr>
            </a:br>
            <a:endParaRPr lang="en-IN" sz="2000" dirty="0"/>
          </a:p>
        </p:txBody>
      </p:sp>
      <p:pic>
        <p:nvPicPr>
          <p:cNvPr id="4" name="Content Placeholder 3">
            <a:extLst>
              <a:ext uri="{FF2B5EF4-FFF2-40B4-BE49-F238E27FC236}">
                <a16:creationId xmlns:a16="http://schemas.microsoft.com/office/drawing/2014/main" id="{085DEB67-7047-4ED7-6456-22D05E06EAB4}"/>
              </a:ext>
            </a:extLst>
          </p:cNvPr>
          <p:cNvPicPr>
            <a:picLocks noGrp="1" noChangeAspect="1"/>
          </p:cNvPicPr>
          <p:nvPr>
            <p:ph idx="1"/>
          </p:nvPr>
        </p:nvPicPr>
        <p:blipFill>
          <a:blip r:embed="rId2"/>
          <a:stretch>
            <a:fillRect/>
          </a:stretch>
        </p:blipFill>
        <p:spPr>
          <a:xfrm>
            <a:off x="1130277" y="1638300"/>
            <a:ext cx="11004697" cy="5048250"/>
          </a:xfrm>
          <a:prstGeom prst="rect">
            <a:avLst/>
          </a:prstGeom>
        </p:spPr>
      </p:pic>
    </p:spTree>
    <p:extLst>
      <p:ext uri="{BB962C8B-B14F-4D97-AF65-F5344CB8AC3E}">
        <p14:creationId xmlns:p14="http://schemas.microsoft.com/office/powerpoint/2010/main" val="3697653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BDB54-9904-FF13-B124-2FC284E87E45}"/>
              </a:ext>
            </a:extLst>
          </p:cNvPr>
          <p:cNvSpPr>
            <a:spLocks noGrp="1"/>
          </p:cNvSpPr>
          <p:nvPr>
            <p:ph type="title"/>
          </p:nvPr>
        </p:nvSpPr>
        <p:spPr>
          <a:xfrm>
            <a:off x="1371600" y="685800"/>
            <a:ext cx="9601200" cy="666750"/>
          </a:xfrm>
        </p:spPr>
        <p:txBody>
          <a:bodyPr>
            <a:normAutofit/>
          </a:bodyPr>
          <a:lstStyle/>
          <a:p>
            <a:r>
              <a:rPr lang="en-IN" sz="2000" b="1" dirty="0"/>
              <a:t>OUTPUT VIDEO</a:t>
            </a:r>
          </a:p>
        </p:txBody>
      </p:sp>
      <p:pic>
        <p:nvPicPr>
          <p:cNvPr id="4" name="Content Placeholder 3">
            <a:extLst>
              <a:ext uri="{FF2B5EF4-FFF2-40B4-BE49-F238E27FC236}">
                <a16:creationId xmlns:a16="http://schemas.microsoft.com/office/drawing/2014/main" id="{CD519182-45AB-B6C7-3E01-CBE2BB955C94}"/>
              </a:ext>
            </a:extLst>
          </p:cNvPr>
          <p:cNvPicPr>
            <a:picLocks noGrp="1" noChangeAspect="1"/>
          </p:cNvPicPr>
          <p:nvPr>
            <p:ph idx="1"/>
          </p:nvPr>
        </p:nvPicPr>
        <p:blipFill>
          <a:blip r:embed="rId2"/>
          <a:stretch>
            <a:fillRect/>
          </a:stretch>
        </p:blipFill>
        <p:spPr>
          <a:xfrm>
            <a:off x="964365" y="1352550"/>
            <a:ext cx="10992033" cy="5086350"/>
          </a:xfrm>
          <a:prstGeom prst="rect">
            <a:avLst/>
          </a:prstGeom>
        </p:spPr>
      </p:pic>
    </p:spTree>
    <p:extLst>
      <p:ext uri="{BB962C8B-B14F-4D97-AF65-F5344CB8AC3E}">
        <p14:creationId xmlns:p14="http://schemas.microsoft.com/office/powerpoint/2010/main" val="570190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50F31-6765-4AA7-746E-6143276D0D4F}"/>
              </a:ext>
            </a:extLst>
          </p:cNvPr>
          <p:cNvSpPr>
            <a:spLocks noGrp="1"/>
          </p:cNvSpPr>
          <p:nvPr>
            <p:ph type="title"/>
          </p:nvPr>
        </p:nvSpPr>
        <p:spPr>
          <a:xfrm>
            <a:off x="1371600" y="685800"/>
            <a:ext cx="9601200" cy="806116"/>
          </a:xfrm>
        </p:spPr>
        <p:txBody>
          <a:bodyPr/>
          <a:lstStyle/>
          <a:p>
            <a:r>
              <a:rPr lang="en-IN" b="1" dirty="0">
                <a:latin typeface="Algerian" panose="04020705040A02060702" pitchFamily="82" charset="0"/>
              </a:rPr>
              <a:t>CONCLUSION</a:t>
            </a:r>
          </a:p>
        </p:txBody>
      </p:sp>
      <p:sp>
        <p:nvSpPr>
          <p:cNvPr id="3" name="Content Placeholder 2">
            <a:extLst>
              <a:ext uri="{FF2B5EF4-FFF2-40B4-BE49-F238E27FC236}">
                <a16:creationId xmlns:a16="http://schemas.microsoft.com/office/drawing/2014/main" id="{593BF605-E6DD-1DF0-07E1-1A5A396F7A70}"/>
              </a:ext>
            </a:extLst>
          </p:cNvPr>
          <p:cNvSpPr>
            <a:spLocks noGrp="1"/>
          </p:cNvSpPr>
          <p:nvPr>
            <p:ph idx="1"/>
          </p:nvPr>
        </p:nvSpPr>
        <p:spPr>
          <a:xfrm>
            <a:off x="1371600" y="1491916"/>
            <a:ext cx="9601200" cy="4375484"/>
          </a:xfrm>
        </p:spPr>
        <p:txBody>
          <a:bodyPr>
            <a:normAutofit/>
          </a:bodyPr>
          <a:lstStyle/>
          <a:p>
            <a:pPr algn="just">
              <a:lnSpc>
                <a:spcPct val="100000"/>
              </a:lnSpc>
            </a:pPr>
            <a:r>
              <a:rPr lang="en-US" dirty="0">
                <a:latin typeface="Times New Roman" panose="02020603050405020304" pitchFamily="18" charset="0"/>
                <a:cs typeface="Times New Roman" panose="02020603050405020304" pitchFamily="18" charset="0"/>
              </a:rPr>
              <a:t>In this project, we explored how Artificial Intelligence can be used to make video editing faster, smarter, and more user-friendly. Traditional video editing takes a lot of time and effort, but with the help of AI, many tasks like scene detection and video quality improvement can be automated.</a:t>
            </a:r>
          </a:p>
          <a:p>
            <a:pPr algn="just">
              <a:lnSpc>
                <a:spcPct val="100000"/>
              </a:lnSpc>
            </a:pPr>
            <a:r>
              <a:rPr lang="en-US" dirty="0">
                <a:latin typeface="Times New Roman" panose="02020603050405020304" pitchFamily="18" charset="0"/>
                <a:cs typeface="Times New Roman" panose="02020603050405020304" pitchFamily="18" charset="0"/>
              </a:rPr>
              <a:t>The proposed AI-based system helps both beginners and professionals by simplifying the editing process and producing high-quality results with less manual work. It saves time, reduces the need for advanced skills, and supports the creation of engaging content for education, entertainment, and business.</a:t>
            </a:r>
          </a:p>
          <a:p>
            <a:pPr algn="just">
              <a:lnSpc>
                <a:spcPct val="100000"/>
              </a:lnSpc>
            </a:pPr>
            <a:r>
              <a:rPr lang="en-US" dirty="0">
                <a:latin typeface="Times New Roman" panose="02020603050405020304" pitchFamily="18" charset="0"/>
                <a:cs typeface="Times New Roman" panose="02020603050405020304" pitchFamily="18" charset="0"/>
              </a:rPr>
              <a:t>Overall, this project shows how AI can transform video editing into a more efficient and accessible process, supporting creativity and innovation in the digital world.</a:t>
            </a:r>
          </a:p>
        </p:txBody>
      </p:sp>
    </p:spTree>
    <p:extLst>
      <p:ext uri="{BB962C8B-B14F-4D97-AF65-F5344CB8AC3E}">
        <p14:creationId xmlns:p14="http://schemas.microsoft.com/office/powerpoint/2010/main" val="19379220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E079D-2E8A-DBAF-6F49-F2040C796CAE}"/>
              </a:ext>
            </a:extLst>
          </p:cNvPr>
          <p:cNvSpPr>
            <a:spLocks noGrp="1"/>
          </p:cNvSpPr>
          <p:nvPr>
            <p:ph type="title"/>
          </p:nvPr>
        </p:nvSpPr>
        <p:spPr/>
        <p:txBody>
          <a:bodyPr/>
          <a:lstStyle/>
          <a:p>
            <a:r>
              <a:rPr lang="en-IN" dirty="0">
                <a:latin typeface="Algerian" panose="04020705040A02060702" pitchFamily="82" charset="0"/>
              </a:rPr>
              <a:t>Contribution of individual team members</a:t>
            </a:r>
          </a:p>
        </p:txBody>
      </p:sp>
      <p:sp>
        <p:nvSpPr>
          <p:cNvPr id="3" name="Content Placeholder 2">
            <a:extLst>
              <a:ext uri="{FF2B5EF4-FFF2-40B4-BE49-F238E27FC236}">
                <a16:creationId xmlns:a16="http://schemas.microsoft.com/office/drawing/2014/main" id="{AE6206F8-A56E-DCC0-8877-F0B9E723DAD5}"/>
              </a:ext>
            </a:extLst>
          </p:cNvPr>
          <p:cNvSpPr>
            <a:spLocks noGrp="1"/>
          </p:cNvSpPr>
          <p:nvPr>
            <p:ph idx="1"/>
          </p:nvPr>
        </p:nvSpPr>
        <p:spPr/>
        <p:txBody>
          <a:bodyPr>
            <a:normAutofit/>
          </a:bodyPr>
          <a:lstStyle/>
          <a:p>
            <a:r>
              <a:rPr lang="en-IN" sz="3200" dirty="0">
                <a:latin typeface="Times New Roman" panose="02020603050405020304" pitchFamily="18" charset="0"/>
                <a:cs typeface="Times New Roman" panose="02020603050405020304" pitchFamily="18" charset="0"/>
              </a:rPr>
              <a:t>M. </a:t>
            </a:r>
            <a:r>
              <a:rPr lang="en-IN" sz="3200" dirty="0" err="1">
                <a:latin typeface="Times New Roman" panose="02020603050405020304" pitchFamily="18" charset="0"/>
                <a:cs typeface="Times New Roman" panose="02020603050405020304" pitchFamily="18" charset="0"/>
              </a:rPr>
              <a:t>Gurushrekar</a:t>
            </a:r>
            <a:r>
              <a:rPr lang="en-IN" sz="3200" dirty="0">
                <a:latin typeface="Times New Roman" panose="02020603050405020304" pitchFamily="18" charset="0"/>
                <a:cs typeface="Times New Roman" panose="02020603050405020304" pitchFamily="18" charset="0"/>
              </a:rPr>
              <a:t> (21BCE3738) – Frontend</a:t>
            </a:r>
          </a:p>
          <a:p>
            <a:r>
              <a:rPr lang="en-IN" sz="3200" dirty="0">
                <a:latin typeface="Times New Roman" panose="02020603050405020304" pitchFamily="18" charset="0"/>
                <a:cs typeface="Times New Roman" panose="02020603050405020304" pitchFamily="18" charset="0"/>
              </a:rPr>
              <a:t>G. Divakar Reddy (21BCE3417) - Backend</a:t>
            </a:r>
          </a:p>
        </p:txBody>
      </p:sp>
    </p:spTree>
    <p:extLst>
      <p:ext uri="{BB962C8B-B14F-4D97-AF65-F5344CB8AC3E}">
        <p14:creationId xmlns:p14="http://schemas.microsoft.com/office/powerpoint/2010/main" val="14858898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C7570-76DB-3700-1C2E-37A46D4F0C40}"/>
              </a:ext>
            </a:extLst>
          </p:cNvPr>
          <p:cNvSpPr>
            <a:spLocks noGrp="1"/>
          </p:cNvSpPr>
          <p:nvPr>
            <p:ph type="title"/>
          </p:nvPr>
        </p:nvSpPr>
        <p:spPr>
          <a:xfrm>
            <a:off x="1371600" y="685800"/>
            <a:ext cx="9601200" cy="1333500"/>
          </a:xfrm>
        </p:spPr>
        <p:txBody>
          <a:bodyPr/>
          <a:lstStyle/>
          <a:p>
            <a:r>
              <a:rPr lang="en-US" b="0" i="0" dirty="0">
                <a:solidFill>
                  <a:srgbClr val="222222"/>
                </a:solidFill>
                <a:effectLst/>
                <a:latin typeface="Algerian" panose="04020705040A02060702" pitchFamily="82" charset="0"/>
              </a:rPr>
              <a:t>Impact of the project on society and environment</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6DB487FB-8B93-F255-215B-230685B761E4}"/>
              </a:ext>
            </a:extLst>
          </p:cNvPr>
          <p:cNvSpPr>
            <a:spLocks noGrp="1"/>
          </p:cNvSpPr>
          <p:nvPr>
            <p:ph idx="1"/>
          </p:nvPr>
        </p:nvSpPr>
        <p:spPr>
          <a:xfrm>
            <a:off x="1371600" y="2019300"/>
            <a:ext cx="9848850" cy="4838700"/>
          </a:xfrm>
        </p:spPr>
        <p:txBody>
          <a:bodyPr>
            <a:normAutofit/>
          </a:bodyPr>
          <a:lstStyle/>
          <a:p>
            <a:pPr algn="just"/>
            <a:r>
              <a:rPr lang="en-US" dirty="0"/>
              <a:t>This project has a positive impact on society by making video editing easier and more accessible. With AI handling most of the work, even people who don’t have editing skills can create quality videos. This is helpful for students, teachers, content creators, small business owners, and influencers, as it allows them to share their ideas more effectively.</a:t>
            </a:r>
          </a:p>
          <a:p>
            <a:pPr algn="just"/>
            <a:r>
              <a:rPr lang="en-US" dirty="0"/>
              <a:t>In terms of </a:t>
            </a:r>
            <a:r>
              <a:rPr lang="en-US" b="1" dirty="0"/>
              <a:t>employment and creativity</a:t>
            </a:r>
            <a:r>
              <a:rPr lang="en-US" dirty="0"/>
              <a:t>, AI-powered video editing saves time and effort, It also opens up new job opportunities in fields like AI, software development, content creation, and digital marketing.</a:t>
            </a:r>
          </a:p>
          <a:p>
            <a:pPr algn="just"/>
            <a:r>
              <a:rPr lang="en-US" dirty="0"/>
              <a:t>Regarding the </a:t>
            </a:r>
            <a:r>
              <a:rPr lang="en-US" b="1" dirty="0"/>
              <a:t>environment</a:t>
            </a:r>
            <a:r>
              <a:rPr lang="en-US" dirty="0"/>
              <a:t>, AI tools, especially those that run in the cloud, are more energy-efficient compared to traditional editing setups, which require heavy hardware and long hours of work. By automating tasks and reducing the need for re-editing, the system helps save energy and resources, which benefits the environment.</a:t>
            </a:r>
          </a:p>
          <a:p>
            <a:pPr marL="0" indent="0">
              <a:buNone/>
            </a:pPr>
            <a:endParaRPr lang="en-IN" dirty="0"/>
          </a:p>
        </p:txBody>
      </p:sp>
    </p:spTree>
    <p:extLst>
      <p:ext uri="{BB962C8B-B14F-4D97-AF65-F5344CB8AC3E}">
        <p14:creationId xmlns:p14="http://schemas.microsoft.com/office/powerpoint/2010/main" val="17218169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Picture 5" descr="Woman carrying briefcase heading down road">
            <a:extLst>
              <a:ext uri="{FF2B5EF4-FFF2-40B4-BE49-F238E27FC236}">
                <a16:creationId xmlns:a16="http://schemas.microsoft.com/office/drawing/2014/main" id="{6BE62510-A175-9D47-9EDF-D9FB6C162CE7}"/>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20" y="10"/>
            <a:ext cx="12191980" cy="6859300"/>
          </a:xfrm>
          <a:prstGeom prst="rect">
            <a:avLst/>
          </a:prstGeom>
        </p:spPr>
      </p:pic>
      <p:sp>
        <p:nvSpPr>
          <p:cNvPr id="11" name="Rectangle 10">
            <a:extLst>
              <a:ext uri="{FF2B5EF4-FFF2-40B4-BE49-F238E27FC236}">
                <a16:creationId xmlns:a16="http://schemas.microsoft.com/office/drawing/2014/main" id="{310B1DD0-264A-47E3-A16A-C87AFA51E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8" y="0"/>
            <a:ext cx="12192000" cy="6858000"/>
          </a:xfrm>
          <a:prstGeom prst="rect">
            <a:avLst/>
          </a:prstGeom>
          <a:gradFill flip="none" rotWithShape="1">
            <a:gsLst>
              <a:gs pos="20000">
                <a:schemeClr val="tx2">
                  <a:alpha val="70000"/>
                </a:schemeClr>
              </a:gs>
              <a:gs pos="100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6">
            <a:extLst>
              <a:ext uri="{FF2B5EF4-FFF2-40B4-BE49-F238E27FC236}">
                <a16:creationId xmlns:a16="http://schemas.microsoft.com/office/drawing/2014/main" id="{69C1BB7B-F21E-41A2-B30C-D8507B960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bg2"/>
          </a:solidFill>
          <a:ln w="0">
            <a:noFill/>
            <a:prstDash val="solid"/>
            <a:round/>
            <a:headEnd/>
            <a:tailEnd/>
          </a:ln>
        </p:spPr>
      </p:sp>
      <p:sp>
        <p:nvSpPr>
          <p:cNvPr id="15" name="Freeform 6">
            <a:extLst>
              <a:ext uri="{FF2B5EF4-FFF2-40B4-BE49-F238E27FC236}">
                <a16:creationId xmlns:a16="http://schemas.microsoft.com/office/drawing/2014/main" id="{DF6D7DDE-F8A1-4105-9729-F9EB5F81A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bg2"/>
          </a:solidFill>
          <a:ln w="0">
            <a:noFill/>
            <a:prstDash val="solid"/>
            <a:round/>
            <a:headEnd/>
            <a:tailEnd/>
          </a:ln>
        </p:spPr>
      </p:sp>
      <p:sp>
        <p:nvSpPr>
          <p:cNvPr id="2" name="Title 1">
            <a:extLst>
              <a:ext uri="{FF2B5EF4-FFF2-40B4-BE49-F238E27FC236}">
                <a16:creationId xmlns:a16="http://schemas.microsoft.com/office/drawing/2014/main" id="{A5C93519-6B29-1346-9FCB-0835B80531A4}"/>
              </a:ext>
            </a:extLst>
          </p:cNvPr>
          <p:cNvSpPr>
            <a:spLocks noGrp="1"/>
          </p:cNvSpPr>
          <p:nvPr>
            <p:ph type="ctrTitle"/>
          </p:nvPr>
        </p:nvSpPr>
        <p:spPr>
          <a:xfrm>
            <a:off x="1915128" y="1788454"/>
            <a:ext cx="8361229" cy="2098226"/>
          </a:xfrm>
        </p:spPr>
        <p:txBody>
          <a:bodyPr>
            <a:normAutofit/>
          </a:bodyPr>
          <a:lstStyle/>
          <a:p>
            <a:r>
              <a:rPr lang="en-US" dirty="0">
                <a:solidFill>
                  <a:schemeClr val="bg2"/>
                </a:solidFill>
              </a:rPr>
              <a:t>Thank you</a:t>
            </a:r>
          </a:p>
        </p:txBody>
      </p:sp>
    </p:spTree>
    <p:extLst>
      <p:ext uri="{BB962C8B-B14F-4D97-AF65-F5344CB8AC3E}">
        <p14:creationId xmlns:p14="http://schemas.microsoft.com/office/powerpoint/2010/main" val="1799120912"/>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B1BB0-4DD7-50FE-4BFC-BF6EAA482E46}"/>
              </a:ext>
            </a:extLst>
          </p:cNvPr>
          <p:cNvSpPr>
            <a:spLocks noGrp="1"/>
          </p:cNvSpPr>
          <p:nvPr>
            <p:ph type="title"/>
          </p:nvPr>
        </p:nvSpPr>
        <p:spPr/>
        <p:txBody>
          <a:bodyPr/>
          <a:lstStyle/>
          <a:p>
            <a:r>
              <a:rPr lang="en-IN" dirty="0">
                <a:latin typeface="Algerian" panose="04020705040A02060702" pitchFamily="82" charset="0"/>
              </a:rPr>
              <a:t>Introduction</a:t>
            </a:r>
          </a:p>
        </p:txBody>
      </p:sp>
      <p:sp>
        <p:nvSpPr>
          <p:cNvPr id="3" name="Content Placeholder 2">
            <a:extLst>
              <a:ext uri="{FF2B5EF4-FFF2-40B4-BE49-F238E27FC236}">
                <a16:creationId xmlns:a16="http://schemas.microsoft.com/office/drawing/2014/main" id="{4B47335F-5E81-B5D2-C80E-E8125E06FE89}"/>
              </a:ext>
            </a:extLst>
          </p:cNvPr>
          <p:cNvSpPr>
            <a:spLocks noGrp="1"/>
          </p:cNvSpPr>
          <p:nvPr>
            <p:ph idx="1"/>
          </p:nvPr>
        </p:nvSpPr>
        <p:spPr>
          <a:xfrm>
            <a:off x="1371600" y="2228850"/>
            <a:ext cx="9601200" cy="3638550"/>
          </a:xfrm>
        </p:spPr>
        <p:txBody>
          <a:bodyPr>
            <a:normAutofit lnSpcReduction="10000"/>
          </a:bodyPr>
          <a:lstStyle/>
          <a:p>
            <a:pPr algn="just"/>
            <a:r>
              <a:rPr lang="en-US" sz="2400" dirty="0">
                <a:latin typeface="Times New Roman" panose="02020603050405020304" pitchFamily="18" charset="0"/>
                <a:cs typeface="Times New Roman" panose="02020603050405020304" pitchFamily="18" charset="0"/>
              </a:rPr>
              <a:t>Video editing is the process of cutting, arranging, and improving video clips to make them look better and tell a story. Normally, this takes a lot of time and effort. But now, with the help of Artificial Intelligence (AI), video editing has become much easier and faster.</a:t>
            </a:r>
          </a:p>
          <a:p>
            <a:pPr algn="just"/>
            <a:r>
              <a:rPr lang="en-US" sz="2400" dirty="0">
                <a:latin typeface="Times New Roman" panose="02020603050405020304" pitchFamily="18" charset="0"/>
                <a:cs typeface="Times New Roman" panose="02020603050405020304" pitchFamily="18" charset="0"/>
              </a:rPr>
              <a:t>In this project, we use AI to automatically edit videos. AI can help with many tasks like cutting out unwanted parts , improving video quality, adding background noise, and even suggesting the best scenes. This saves a lot of time and helps even beginners create professional-looking videos.</a:t>
            </a:r>
          </a:p>
          <a:p>
            <a:pPr algn="just"/>
            <a:r>
              <a:rPr lang="en-US" sz="2400" dirty="0">
                <a:latin typeface="Times New Roman" panose="02020603050405020304" pitchFamily="18" charset="0"/>
                <a:cs typeface="Times New Roman" panose="02020603050405020304" pitchFamily="18" charset="0"/>
              </a:rPr>
              <a:t>Our goal is to show how AI can make video editing smarter, faster, and more efficient.</a:t>
            </a:r>
          </a:p>
          <a:p>
            <a:endParaRPr lang="en-IN" dirty="0"/>
          </a:p>
        </p:txBody>
      </p:sp>
    </p:spTree>
    <p:extLst>
      <p:ext uri="{BB962C8B-B14F-4D97-AF65-F5344CB8AC3E}">
        <p14:creationId xmlns:p14="http://schemas.microsoft.com/office/powerpoint/2010/main" val="3868560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9B5AC-F9B5-4870-6ABB-274B2D215A2D}"/>
              </a:ext>
            </a:extLst>
          </p:cNvPr>
          <p:cNvSpPr>
            <a:spLocks noGrp="1"/>
          </p:cNvSpPr>
          <p:nvPr>
            <p:ph type="title"/>
          </p:nvPr>
        </p:nvSpPr>
        <p:spPr>
          <a:xfrm>
            <a:off x="1371600" y="685800"/>
            <a:ext cx="9601200" cy="1250576"/>
          </a:xfrm>
        </p:spPr>
        <p:txBody>
          <a:bodyPr/>
          <a:lstStyle/>
          <a:p>
            <a:r>
              <a:rPr lang="en-IN" dirty="0">
                <a:latin typeface="Algerian" panose="04020705040A02060702" pitchFamily="82" charset="0"/>
              </a:rPr>
              <a:t>LITERATURE SURVEY</a:t>
            </a:r>
          </a:p>
        </p:txBody>
      </p:sp>
      <p:sp>
        <p:nvSpPr>
          <p:cNvPr id="6" name="Content Placeholder 5">
            <a:extLst>
              <a:ext uri="{FF2B5EF4-FFF2-40B4-BE49-F238E27FC236}">
                <a16:creationId xmlns:a16="http://schemas.microsoft.com/office/drawing/2014/main" id="{AC946322-D8B4-DDCD-6522-53F5CC320C6A}"/>
              </a:ext>
            </a:extLst>
          </p:cNvPr>
          <p:cNvSpPr>
            <a:spLocks noGrp="1"/>
          </p:cNvSpPr>
          <p:nvPr>
            <p:ph idx="1"/>
          </p:nvPr>
        </p:nvSpPr>
        <p:spPr/>
        <p:txBody>
          <a:bodyPr/>
          <a:lstStyle/>
          <a:p>
            <a:endParaRPr lang="en-IN"/>
          </a:p>
        </p:txBody>
      </p:sp>
      <p:pic>
        <p:nvPicPr>
          <p:cNvPr id="8" name="Picture 7">
            <a:extLst>
              <a:ext uri="{FF2B5EF4-FFF2-40B4-BE49-F238E27FC236}">
                <a16:creationId xmlns:a16="http://schemas.microsoft.com/office/drawing/2014/main" id="{ACCB5B02-B90D-E5A0-3465-AA5D0112BE2F}"/>
              </a:ext>
            </a:extLst>
          </p:cNvPr>
          <p:cNvPicPr>
            <a:picLocks noChangeAspect="1"/>
          </p:cNvPicPr>
          <p:nvPr/>
        </p:nvPicPr>
        <p:blipFill>
          <a:blip r:embed="rId2"/>
          <a:stretch>
            <a:fillRect/>
          </a:stretch>
        </p:blipFill>
        <p:spPr>
          <a:xfrm>
            <a:off x="1219200" y="1490121"/>
            <a:ext cx="9874624" cy="5236494"/>
          </a:xfrm>
          <a:prstGeom prst="rect">
            <a:avLst/>
          </a:prstGeom>
        </p:spPr>
      </p:pic>
    </p:spTree>
    <p:extLst>
      <p:ext uri="{BB962C8B-B14F-4D97-AF65-F5344CB8AC3E}">
        <p14:creationId xmlns:p14="http://schemas.microsoft.com/office/powerpoint/2010/main" val="829148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963D3-3ED0-F4D1-41CA-E8AD9265980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5ED6F1D-9B46-B6E4-386B-FC778557B67B}"/>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8D44CDD5-A0B0-8009-E08F-921C478E0F94}"/>
              </a:ext>
            </a:extLst>
          </p:cNvPr>
          <p:cNvPicPr>
            <a:picLocks noChangeAspect="1"/>
          </p:cNvPicPr>
          <p:nvPr/>
        </p:nvPicPr>
        <p:blipFill>
          <a:blip r:embed="rId2"/>
          <a:stretch>
            <a:fillRect/>
          </a:stretch>
        </p:blipFill>
        <p:spPr>
          <a:xfrm>
            <a:off x="1219200" y="460114"/>
            <a:ext cx="9928412" cy="6397886"/>
          </a:xfrm>
          <a:prstGeom prst="rect">
            <a:avLst/>
          </a:prstGeom>
        </p:spPr>
      </p:pic>
    </p:spTree>
    <p:extLst>
      <p:ext uri="{BB962C8B-B14F-4D97-AF65-F5344CB8AC3E}">
        <p14:creationId xmlns:p14="http://schemas.microsoft.com/office/powerpoint/2010/main" val="4119629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80FD0-714C-F201-5CF5-66C87203700F}"/>
              </a:ext>
            </a:extLst>
          </p:cNvPr>
          <p:cNvSpPr>
            <a:spLocks noGrp="1"/>
          </p:cNvSpPr>
          <p:nvPr>
            <p:ph type="title"/>
          </p:nvPr>
        </p:nvSpPr>
        <p:spPr>
          <a:xfrm>
            <a:off x="1371600" y="685800"/>
            <a:ext cx="9601200" cy="1104900"/>
          </a:xfrm>
        </p:spPr>
        <p:txBody>
          <a:bodyPr>
            <a:normAutofit/>
          </a:bodyPr>
          <a:lstStyle/>
          <a:p>
            <a:r>
              <a:rPr lang="en-US" sz="3600" dirty="0">
                <a:latin typeface="Algerian" panose="04020705040A02060702" pitchFamily="82" charset="0"/>
              </a:rPr>
              <a:t>Problem Statement with respect to Software Development Goals</a:t>
            </a:r>
            <a:endParaRPr lang="en-IN" sz="3600" dirty="0">
              <a:latin typeface="Algerian" panose="04020705040A02060702" pitchFamily="82" charset="0"/>
            </a:endParaRPr>
          </a:p>
        </p:txBody>
      </p:sp>
      <p:sp>
        <p:nvSpPr>
          <p:cNvPr id="3" name="Content Placeholder 2">
            <a:extLst>
              <a:ext uri="{FF2B5EF4-FFF2-40B4-BE49-F238E27FC236}">
                <a16:creationId xmlns:a16="http://schemas.microsoft.com/office/drawing/2014/main" id="{A2E59D8E-D21B-0B12-E3C0-9206F83EC4A4}"/>
              </a:ext>
            </a:extLst>
          </p:cNvPr>
          <p:cNvSpPr>
            <a:spLocks noGrp="1"/>
          </p:cNvSpPr>
          <p:nvPr>
            <p:ph idx="1"/>
          </p:nvPr>
        </p:nvSpPr>
        <p:spPr>
          <a:xfrm>
            <a:off x="1371600" y="1790700"/>
            <a:ext cx="10344150" cy="4933950"/>
          </a:xfrm>
        </p:spPr>
        <p:txBody>
          <a:bodyPr>
            <a:normAutofit/>
          </a:bodyPr>
          <a:lstStyle/>
          <a:p>
            <a:pPr algn="just"/>
            <a:r>
              <a:rPr lang="en-US" dirty="0">
                <a:latin typeface="Times New Roman" panose="02020603050405020304" pitchFamily="18" charset="0"/>
                <a:cs typeface="Times New Roman" panose="02020603050405020304" pitchFamily="18" charset="0"/>
              </a:rPr>
              <a:t>The "Video Editing Using AI" project matches well with important goals in software development, such as automation, better user experience, and using new technology.</a:t>
            </a:r>
          </a:p>
          <a:p>
            <a:pPr algn="just"/>
            <a:r>
              <a:rPr lang="en-US" dirty="0">
                <a:latin typeface="Times New Roman" panose="02020603050405020304" pitchFamily="18" charset="0"/>
                <a:cs typeface="Times New Roman" panose="02020603050405020304" pitchFamily="18" charset="0"/>
              </a:rPr>
              <a:t>First, it helps with </a:t>
            </a:r>
            <a:r>
              <a:rPr lang="en-US" b="1" dirty="0">
                <a:latin typeface="Times New Roman" panose="02020603050405020304" pitchFamily="18" charset="0"/>
                <a:cs typeface="Times New Roman" panose="02020603050405020304" pitchFamily="18" charset="0"/>
              </a:rPr>
              <a:t>automation of repetitive tasks</a:t>
            </a:r>
            <a:r>
              <a:rPr lang="en-US" dirty="0">
                <a:latin typeface="Times New Roman" panose="02020603050405020304" pitchFamily="18" charset="0"/>
                <a:cs typeface="Times New Roman" panose="02020603050405020304" pitchFamily="18" charset="0"/>
              </a:rPr>
              <a:t>. In software development, one main goal is to save time by letting the software do boring or repeated jobs. This project uses AI to automatically detect scenes, adding background noise and improve video quality. This saves a lot of time and reduces manual work.</a:t>
            </a:r>
          </a:p>
          <a:p>
            <a:pPr algn="just"/>
            <a:r>
              <a:rPr lang="en-US" dirty="0">
                <a:latin typeface="Times New Roman" panose="02020603050405020304" pitchFamily="18" charset="0"/>
                <a:cs typeface="Times New Roman" panose="02020603050405020304" pitchFamily="18" charset="0"/>
              </a:rPr>
              <a:t>Next, it supports </a:t>
            </a:r>
            <a:r>
              <a:rPr lang="en-US" b="1" dirty="0">
                <a:latin typeface="Times New Roman" panose="02020603050405020304" pitchFamily="18" charset="0"/>
                <a:cs typeface="Times New Roman" panose="02020603050405020304" pitchFamily="18" charset="0"/>
              </a:rPr>
              <a:t>improving user experience (UX)</a:t>
            </a:r>
            <a:r>
              <a:rPr lang="en-US" dirty="0">
                <a:latin typeface="Times New Roman" panose="02020603050405020304" pitchFamily="18" charset="0"/>
                <a:cs typeface="Times New Roman" panose="02020603050405020304" pitchFamily="18" charset="0"/>
              </a:rPr>
              <a:t>. Good software should be easy to use. With AI, video editing tools become simpler and more helpful, especially for people who are new to editing. This makes the software more accessible and efficient for everyone.</a:t>
            </a:r>
          </a:p>
          <a:p>
            <a:pPr algn="just"/>
            <a:r>
              <a:rPr lang="en-US" dirty="0">
                <a:latin typeface="Times New Roman" panose="02020603050405020304" pitchFamily="18" charset="0"/>
                <a:cs typeface="Times New Roman" panose="02020603050405020304" pitchFamily="18" charset="0"/>
              </a:rPr>
              <a:t>It also encourages </a:t>
            </a:r>
            <a:r>
              <a:rPr lang="en-US" b="1" dirty="0">
                <a:latin typeface="Times New Roman" panose="02020603050405020304" pitchFamily="18" charset="0"/>
                <a:cs typeface="Times New Roman" panose="02020603050405020304" pitchFamily="18" charset="0"/>
              </a:rPr>
              <a:t>innovation by using AI</a:t>
            </a:r>
            <a:r>
              <a:rPr lang="en-US" dirty="0">
                <a:latin typeface="Times New Roman" panose="02020603050405020304" pitchFamily="18" charset="0"/>
                <a:cs typeface="Times New Roman" panose="02020603050405020304" pitchFamily="18" charset="0"/>
              </a:rPr>
              <a:t>. This project combines AI with video editing, adding smart features that traditional editors may not have. It brings new ideas and creativity to the software.</a:t>
            </a:r>
          </a:p>
          <a:p>
            <a:pPr marL="0" indent="0">
              <a:buNone/>
            </a:pPr>
            <a:endParaRPr lang="en-IN" dirty="0"/>
          </a:p>
        </p:txBody>
      </p:sp>
    </p:spTree>
    <p:extLst>
      <p:ext uri="{BB962C8B-B14F-4D97-AF65-F5344CB8AC3E}">
        <p14:creationId xmlns:p14="http://schemas.microsoft.com/office/powerpoint/2010/main" val="677701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6C389-677D-F55A-6F11-CA1688B2627C}"/>
              </a:ext>
            </a:extLst>
          </p:cNvPr>
          <p:cNvSpPr>
            <a:spLocks noGrp="1"/>
          </p:cNvSpPr>
          <p:nvPr>
            <p:ph type="title"/>
          </p:nvPr>
        </p:nvSpPr>
        <p:spPr>
          <a:xfrm>
            <a:off x="1371600" y="685800"/>
            <a:ext cx="9601200" cy="1104900"/>
          </a:xfrm>
        </p:spPr>
        <p:txBody>
          <a:bodyPr/>
          <a:lstStyle/>
          <a:p>
            <a:r>
              <a:rPr lang="en-US" dirty="0">
                <a:latin typeface="Algerian" panose="04020705040A02060702" pitchFamily="82" charset="0"/>
              </a:rPr>
              <a:t>MODULE DESIGN</a:t>
            </a:r>
            <a:endParaRPr lang="en-IN" dirty="0"/>
          </a:p>
        </p:txBody>
      </p:sp>
      <p:sp>
        <p:nvSpPr>
          <p:cNvPr id="3" name="Content Placeholder 2">
            <a:extLst>
              <a:ext uri="{FF2B5EF4-FFF2-40B4-BE49-F238E27FC236}">
                <a16:creationId xmlns:a16="http://schemas.microsoft.com/office/drawing/2014/main" id="{98B7053F-DF8D-9431-9E64-8AA7762E561B}"/>
              </a:ext>
            </a:extLst>
          </p:cNvPr>
          <p:cNvSpPr>
            <a:spLocks noGrp="1"/>
          </p:cNvSpPr>
          <p:nvPr>
            <p:ph idx="1"/>
          </p:nvPr>
        </p:nvSpPr>
        <p:spPr>
          <a:xfrm>
            <a:off x="1371600" y="1790700"/>
            <a:ext cx="9829800" cy="4648200"/>
          </a:xfrm>
        </p:spPr>
        <p:txBody>
          <a:bodyPr>
            <a:normAutofit/>
          </a:bodyPr>
          <a:lstStyle/>
          <a:p>
            <a:pPr algn="just"/>
            <a:r>
              <a:rPr lang="en-US" dirty="0">
                <a:latin typeface="Times New Roman" panose="02020603050405020304" pitchFamily="18" charset="0"/>
                <a:cs typeface="Times New Roman" panose="02020603050405020304" pitchFamily="18" charset="0"/>
              </a:rPr>
              <a:t>The system will be structured with both a frontend and a backend to provide a smooth and efficient video editing experience.</a:t>
            </a:r>
          </a:p>
          <a:p>
            <a:pPr algn="just"/>
            <a:r>
              <a:rPr lang="en-US" dirty="0">
                <a:latin typeface="Times New Roman" panose="02020603050405020304" pitchFamily="18" charset="0"/>
                <a:cs typeface="Times New Roman" panose="02020603050405020304" pitchFamily="18" charset="0"/>
              </a:rPr>
              <a:t>For the </a:t>
            </a:r>
            <a:r>
              <a:rPr lang="en-US" b="1" dirty="0">
                <a:latin typeface="Times New Roman" panose="02020603050405020304" pitchFamily="18" charset="0"/>
                <a:cs typeface="Times New Roman" panose="02020603050405020304" pitchFamily="18" charset="0"/>
              </a:rPr>
              <a:t>frontend (user interface)</a:t>
            </a:r>
            <a:r>
              <a:rPr lang="en-US" dirty="0">
                <a:latin typeface="Times New Roman" panose="02020603050405020304" pitchFamily="18" charset="0"/>
                <a:cs typeface="Times New Roman" panose="02020603050405020304" pitchFamily="18" charset="0"/>
              </a:rPr>
              <a:t>, the application will use </a:t>
            </a:r>
            <a:r>
              <a:rPr lang="en-US" b="1" dirty="0">
                <a:latin typeface="Times New Roman" panose="02020603050405020304" pitchFamily="18" charset="0"/>
                <a:cs typeface="Times New Roman" panose="02020603050405020304" pitchFamily="18" charset="0"/>
              </a:rPr>
              <a:t>React.js</a:t>
            </a:r>
            <a:r>
              <a:rPr lang="en-US" dirty="0">
                <a:latin typeface="Times New Roman" panose="02020603050405020304" pitchFamily="18" charset="0"/>
                <a:cs typeface="Times New Roman" panose="02020603050405020304" pitchFamily="18" charset="0"/>
              </a:rPr>
              <a:t> for web-based apps. The frontend will focus on creating an easy-to-navigate editing dashboard, where users can preview their videos and access various editing options, such as trimming, adding effects, and adjusting colors.</a:t>
            </a:r>
          </a:p>
          <a:p>
            <a:pPr algn="just"/>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backend (processing and storage)</a:t>
            </a:r>
            <a:r>
              <a:rPr lang="en-US" dirty="0">
                <a:latin typeface="Times New Roman" panose="02020603050405020304" pitchFamily="18" charset="0"/>
                <a:cs typeface="Times New Roman" panose="02020603050405020304" pitchFamily="18" charset="0"/>
              </a:rPr>
              <a:t> will rely on </a:t>
            </a:r>
            <a:r>
              <a:rPr lang="en-US" b="1" dirty="0">
                <a:latin typeface="Times New Roman" panose="02020603050405020304" pitchFamily="18" charset="0"/>
                <a:cs typeface="Times New Roman" panose="02020603050405020304" pitchFamily="18" charset="0"/>
              </a:rPr>
              <a:t>Python</a:t>
            </a:r>
            <a:r>
              <a:rPr lang="en-US" dirty="0">
                <a:latin typeface="Times New Roman" panose="02020603050405020304" pitchFamily="18" charset="0"/>
                <a:cs typeface="Times New Roman" panose="02020603050405020304" pitchFamily="18" charset="0"/>
              </a:rPr>
              <a:t> for the AI models that perform video analysis and editing tasks. </a:t>
            </a:r>
          </a:p>
          <a:p>
            <a:pPr algn="just"/>
            <a:r>
              <a:rPr lang="en-US" dirty="0">
                <a:latin typeface="Times New Roman" panose="02020603050405020304" pitchFamily="18" charset="0"/>
                <a:cs typeface="Times New Roman" panose="02020603050405020304" pitchFamily="18" charset="0"/>
              </a:rPr>
              <a:t>An NLP model using RNNs can understand text prompts like "trim the video" and trigger automated video editing tasks. It uses Python libraries like </a:t>
            </a:r>
            <a:r>
              <a:rPr lang="en-US" dirty="0" err="1">
                <a:latin typeface="Times New Roman" panose="02020603050405020304" pitchFamily="18" charset="0"/>
                <a:cs typeface="Times New Roman" panose="02020603050405020304" pitchFamily="18" charset="0"/>
              </a:rPr>
              <a:t>MoviePy</a:t>
            </a:r>
            <a:r>
              <a:rPr lang="en-US" dirty="0">
                <a:latin typeface="Times New Roman" panose="02020603050405020304" pitchFamily="18" charset="0"/>
                <a:cs typeface="Times New Roman" panose="02020603050405020304" pitchFamily="18" charset="0"/>
              </a:rPr>
              <a:t> for video editing and </a:t>
            </a:r>
            <a:r>
              <a:rPr lang="en-US" dirty="0" err="1">
                <a:latin typeface="Times New Roman" panose="02020603050405020304" pitchFamily="18" charset="0"/>
                <a:cs typeface="Times New Roman" panose="02020603050405020304" pitchFamily="18" charset="0"/>
              </a:rPr>
              <a:t>Pydub</a:t>
            </a:r>
            <a:r>
              <a:rPr lang="en-US" dirty="0">
                <a:latin typeface="Times New Roman" panose="02020603050405020304" pitchFamily="18" charset="0"/>
                <a:cs typeface="Times New Roman" panose="02020603050405020304" pitchFamily="18" charset="0"/>
              </a:rPr>
              <a:t> for audio manipulation. The system processes the commands and produces the edited video with the requested effects and adjustments.</a:t>
            </a:r>
            <a:endParaRPr lang="en-IN" dirty="0">
              <a:latin typeface="Times New Roman" panose="02020603050405020304" pitchFamily="18" charset="0"/>
              <a:cs typeface="Times New Roman" panose="02020603050405020304" pitchFamily="18" charset="0"/>
            </a:endParaRPr>
          </a:p>
          <a:p>
            <a:pPr algn="just"/>
            <a:endParaRPr lang="en-IN" dirty="0"/>
          </a:p>
          <a:p>
            <a:pPr marL="0" indent="0">
              <a:buNone/>
            </a:pPr>
            <a:endParaRPr lang="en-IN" dirty="0"/>
          </a:p>
        </p:txBody>
      </p:sp>
    </p:spTree>
    <p:extLst>
      <p:ext uri="{BB962C8B-B14F-4D97-AF65-F5344CB8AC3E}">
        <p14:creationId xmlns:p14="http://schemas.microsoft.com/office/powerpoint/2010/main" val="2275306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207B6-6E23-4BB8-8B20-EBAC21AE592A}"/>
              </a:ext>
            </a:extLst>
          </p:cNvPr>
          <p:cNvSpPr>
            <a:spLocks noGrp="1"/>
          </p:cNvSpPr>
          <p:nvPr>
            <p:ph type="title"/>
          </p:nvPr>
        </p:nvSpPr>
        <p:spPr/>
        <p:txBody>
          <a:bodyPr/>
          <a:lstStyle/>
          <a:p>
            <a:r>
              <a:rPr lang="en-IN" dirty="0">
                <a:latin typeface="Algerian" panose="04020705040A02060702" pitchFamily="82" charset="0"/>
              </a:rPr>
              <a:t>SYSTEM ARCHITECTURE</a:t>
            </a:r>
          </a:p>
        </p:txBody>
      </p:sp>
      <p:pic>
        <p:nvPicPr>
          <p:cNvPr id="4" name="Content Placeholder 3">
            <a:extLst>
              <a:ext uri="{FF2B5EF4-FFF2-40B4-BE49-F238E27FC236}">
                <a16:creationId xmlns:a16="http://schemas.microsoft.com/office/drawing/2014/main" id="{08ECE5A5-AECE-24FC-F2A4-C50EE97C120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05150" y="1239012"/>
            <a:ext cx="6076950" cy="5622500"/>
          </a:xfrm>
          <a:prstGeom prst="rect">
            <a:avLst/>
          </a:prstGeom>
          <a:noFill/>
          <a:ln>
            <a:noFill/>
          </a:ln>
        </p:spPr>
      </p:pic>
    </p:spTree>
    <p:extLst>
      <p:ext uri="{BB962C8B-B14F-4D97-AF65-F5344CB8AC3E}">
        <p14:creationId xmlns:p14="http://schemas.microsoft.com/office/powerpoint/2010/main" val="727085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3AB66-F6D3-C3E0-909D-0DFC2344F50A}"/>
              </a:ext>
            </a:extLst>
          </p:cNvPr>
          <p:cNvSpPr>
            <a:spLocks noGrp="1"/>
          </p:cNvSpPr>
          <p:nvPr>
            <p:ph type="title"/>
          </p:nvPr>
        </p:nvSpPr>
        <p:spPr/>
        <p:txBody>
          <a:bodyPr/>
          <a:lstStyle/>
          <a:p>
            <a:r>
              <a:rPr lang="en-US" dirty="0">
                <a:latin typeface="Algerian" panose="04020705040A02060702" pitchFamily="82" charset="0"/>
              </a:rPr>
              <a:t>SOFTWARE SPECIFICATIONS</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EB91CB88-3AC8-53F7-C00A-EFF84D916361}"/>
              </a:ext>
            </a:extLst>
          </p:cNvPr>
          <p:cNvSpPr>
            <a:spLocks noGrp="1"/>
          </p:cNvSpPr>
          <p:nvPr>
            <p:ph idx="1"/>
          </p:nvPr>
        </p:nvSpPr>
        <p:spPr/>
        <p:txBody>
          <a:bodyPr>
            <a:normAutofit/>
          </a:bodyPr>
          <a:lstStyle/>
          <a:p>
            <a:pPr algn="just"/>
            <a:r>
              <a:rPr lang="en-US" dirty="0"/>
              <a:t>The libraries you mentioned </a:t>
            </a:r>
            <a:r>
              <a:rPr lang="en-US" dirty="0" err="1"/>
              <a:t>MoviePy</a:t>
            </a:r>
            <a:r>
              <a:rPr lang="en-US" dirty="0"/>
              <a:t>, </a:t>
            </a:r>
            <a:r>
              <a:rPr lang="en-US" dirty="0" err="1"/>
              <a:t>Pygame</a:t>
            </a:r>
            <a:r>
              <a:rPr lang="en-US" dirty="0"/>
              <a:t>, </a:t>
            </a:r>
            <a:r>
              <a:rPr lang="en-US" dirty="0" err="1"/>
              <a:t>Librosa</a:t>
            </a:r>
            <a:r>
              <a:rPr lang="en-US" dirty="0"/>
              <a:t> and OpenCV (cv2)—are essential tools for audio and video manipulation in Python. </a:t>
            </a:r>
            <a:r>
              <a:rPr lang="en-US" b="1" dirty="0" err="1"/>
              <a:t>MoviePy</a:t>
            </a:r>
            <a:r>
              <a:rPr lang="en-US" dirty="0"/>
              <a:t> is a versatile video editing library that allows you to cut, concatenate, resize, add effects, and manipulate both video and audio. </a:t>
            </a:r>
            <a:r>
              <a:rPr lang="en-US" b="1" dirty="0" err="1"/>
              <a:t>Pygame</a:t>
            </a:r>
            <a:r>
              <a:rPr lang="en-US" dirty="0"/>
              <a:t>, primarily used for game development, also supports video playback, sound mixing, and media manipulation for interactive applications. </a:t>
            </a:r>
            <a:r>
              <a:rPr lang="en-US" b="1" dirty="0" err="1"/>
              <a:t>Librosa</a:t>
            </a:r>
            <a:r>
              <a:rPr lang="en-US" dirty="0"/>
              <a:t> is a specialized library for audio analysis and manipulation, perfect for tasks like pitch shifting, tempo changes, and spectral analysis. </a:t>
            </a:r>
            <a:r>
              <a:rPr lang="en-US" b="1" dirty="0"/>
              <a:t>OpenCV</a:t>
            </a:r>
            <a:r>
              <a:rPr lang="en-US" dirty="0"/>
              <a:t> is a powerful computer vision library, ideal for video analysis, real-time frame manipulation and video capture, making it widely used in video processing. Together, these libraries provide a comprehensive toolkit for multimedia manipulation in Python.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7646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3AA8F-BD26-F5F2-B0BE-62A9E1AF5C64}"/>
              </a:ext>
            </a:extLst>
          </p:cNvPr>
          <p:cNvSpPr>
            <a:spLocks noGrp="1"/>
          </p:cNvSpPr>
          <p:nvPr>
            <p:ph type="title"/>
          </p:nvPr>
        </p:nvSpPr>
        <p:spPr/>
        <p:txBody>
          <a:bodyPr/>
          <a:lstStyle/>
          <a:p>
            <a:r>
              <a:rPr lang="en-US" dirty="0">
                <a:latin typeface="Algerian" panose="04020705040A02060702" pitchFamily="82" charset="0"/>
              </a:rPr>
              <a:t>HARDWARE SPECIFICATIONS</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84630AE0-B509-722E-CD5C-A681FB7F944E}"/>
              </a:ext>
            </a:extLst>
          </p:cNvPr>
          <p:cNvSpPr>
            <a:spLocks noGrp="1"/>
          </p:cNvSpPr>
          <p:nvPr>
            <p:ph idx="1"/>
          </p:nvPr>
        </p:nvSpPr>
        <p:spPr/>
        <p:txBody>
          <a:bodyPr>
            <a:normAutofit fontScale="92500" lnSpcReduction="10000"/>
          </a:bodyPr>
          <a:lstStyle/>
          <a:p>
            <a:pPr algn="just"/>
            <a:r>
              <a:rPr lang="en-US" dirty="0"/>
              <a:t>For a video editing project using AI, having the right hardware is crucial to handle the demanding tasks involved. A fast processor (CPU), such as an Intel i5 or AMD Ryzen 7, is essential for managing both video editing and AI computations efficiently. A graphics card (GPU) like the </a:t>
            </a:r>
            <a:r>
              <a:rPr lang="en-IN" dirty="0"/>
              <a:t>Intel Iris Xe </a:t>
            </a:r>
            <a:r>
              <a:rPr lang="en-US" dirty="0"/>
              <a:t>is necessary to speed up rendering and boost AI performance, especially for tasks like real-time video processing. RAM (Memory) is also important, as video editing with high-resolution files can be very memory-intensive. A minimum of 8GB of RAM is recommended, with 32GB being ideal for smooth performance. For storage, a solid-state drive (SSD) with at least 512GB is recommended to store video files and software, and adding an extra 1TB of storage will help with larger video files and AI models. A high-resolution display (1080p ) is vital for clear video details during editing, and a larger screen or dual-monitor setup can help improve workflow efficiency. Lastly, since video editing and AI tasks can generate a lot of heat, a cooling system is necessary to prevent the system from overheating during extended use.</a:t>
            </a:r>
            <a:endParaRPr lang="en-IN" dirty="0"/>
          </a:p>
        </p:txBody>
      </p:sp>
    </p:spTree>
    <p:extLst>
      <p:ext uri="{BB962C8B-B14F-4D97-AF65-F5344CB8AC3E}">
        <p14:creationId xmlns:p14="http://schemas.microsoft.com/office/powerpoint/2010/main" val="2976206416"/>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7F32B251-29F3-43CE-BD66-A3B48CC7BC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9E48938-CE0A-4976-83E6-A8FD4583CC20}">
  <ds:schemaRefs>
    <ds:schemaRef ds:uri="http://schemas.microsoft.com/sharepoint/v3/contenttype/forms"/>
  </ds:schemaRefs>
</ds:datastoreItem>
</file>

<file path=customXml/itemProps3.xml><?xml version="1.0" encoding="utf-8"?>
<ds:datastoreItem xmlns:ds="http://schemas.openxmlformats.org/officeDocument/2006/customXml" ds:itemID="{E755A93C-578E-47D2-96A6-AF17136F6BCE}">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Travel design</Template>
  <TotalTime>2270</TotalTime>
  <Words>1262</Words>
  <Application>Microsoft Office PowerPoint</Application>
  <PresentationFormat>Widescreen</PresentationFormat>
  <Paragraphs>45</Paragraphs>
  <Slides>18</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Algerian</vt:lpstr>
      <vt:lpstr>Arial Rounded MT Bold</vt:lpstr>
      <vt:lpstr>Calibri</vt:lpstr>
      <vt:lpstr>Franklin Gothic Book</vt:lpstr>
      <vt:lpstr>Segoe UI Black</vt:lpstr>
      <vt:lpstr>Times New Roman</vt:lpstr>
      <vt:lpstr>Crop</vt:lpstr>
      <vt:lpstr>Video editing using ai</vt:lpstr>
      <vt:lpstr>Introduction</vt:lpstr>
      <vt:lpstr>LITERATURE SURVEY</vt:lpstr>
      <vt:lpstr>PowerPoint Presentation</vt:lpstr>
      <vt:lpstr>Problem Statement with respect to Software Development Goals</vt:lpstr>
      <vt:lpstr>MODULE DESIGN</vt:lpstr>
      <vt:lpstr>SYSTEM ARCHITECTURE</vt:lpstr>
      <vt:lpstr>SOFTWARE SPECIFICATIONS</vt:lpstr>
      <vt:lpstr>HARDWARE SPECIFICATIONS</vt:lpstr>
      <vt:lpstr>RESULTS</vt:lpstr>
      <vt:lpstr>Smart Trimming – By providing a specific input, such as trimming the video from 20 to 30, the system processes the request and outputs the trimmed segment accordingly.</vt:lpstr>
      <vt:lpstr>OUTPUT VIDEO</vt:lpstr>
      <vt:lpstr>INPUT VIDEO - By providing an input such as 'apply black and white filter to the video,' the system processes the request and applies the black and white effect to the entire video accordingly. </vt:lpstr>
      <vt:lpstr>OUTPUT VIDEO</vt:lpstr>
      <vt:lpstr>CONCLUSION</vt:lpstr>
      <vt:lpstr>Contribution of individual team members</vt:lpstr>
      <vt:lpstr>Impact of the project on society and environment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Growth Catalyst: Enhancing Indian Farming with  ML-Based Crop and Disease Insights</dc:title>
  <dc:creator>Deekonda Harini</dc:creator>
  <cp:lastModifiedBy>DIVAKAR REDDY</cp:lastModifiedBy>
  <cp:revision>58</cp:revision>
  <dcterms:created xsi:type="dcterms:W3CDTF">2023-11-13T08:09:30Z</dcterms:created>
  <dcterms:modified xsi:type="dcterms:W3CDTF">2025-04-24T06:23:42Z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