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545088"/>
  <p:notesSz cx="6858000" cy="9144000"/>
  <p:defaultTextStyle>
    <a:defPPr>
      <a:defRPr lang="en-US"/>
    </a:defPPr>
    <a:lvl1pPr marL="0" algn="l" defTabSz="2119488" rtl="0" eaLnBrk="1" latinLnBrk="0" hangingPunct="1">
      <a:defRPr sz="4172" kern="1200">
        <a:solidFill>
          <a:schemeClr val="tx1"/>
        </a:solidFill>
        <a:latin typeface="+mn-lt"/>
        <a:ea typeface="+mn-ea"/>
        <a:cs typeface="+mn-cs"/>
      </a:defRPr>
    </a:lvl1pPr>
    <a:lvl2pPr marL="1059744" algn="l" defTabSz="2119488" rtl="0" eaLnBrk="1" latinLnBrk="0" hangingPunct="1">
      <a:defRPr sz="4172" kern="1200">
        <a:solidFill>
          <a:schemeClr val="tx1"/>
        </a:solidFill>
        <a:latin typeface="+mn-lt"/>
        <a:ea typeface="+mn-ea"/>
        <a:cs typeface="+mn-cs"/>
      </a:defRPr>
    </a:lvl2pPr>
    <a:lvl3pPr marL="2119488" algn="l" defTabSz="2119488" rtl="0" eaLnBrk="1" latinLnBrk="0" hangingPunct="1">
      <a:defRPr sz="4172" kern="1200">
        <a:solidFill>
          <a:schemeClr val="tx1"/>
        </a:solidFill>
        <a:latin typeface="+mn-lt"/>
        <a:ea typeface="+mn-ea"/>
        <a:cs typeface="+mn-cs"/>
      </a:defRPr>
    </a:lvl3pPr>
    <a:lvl4pPr marL="3179232" algn="l" defTabSz="2119488" rtl="0" eaLnBrk="1" latinLnBrk="0" hangingPunct="1">
      <a:defRPr sz="4172" kern="1200">
        <a:solidFill>
          <a:schemeClr val="tx1"/>
        </a:solidFill>
        <a:latin typeface="+mn-lt"/>
        <a:ea typeface="+mn-ea"/>
        <a:cs typeface="+mn-cs"/>
      </a:defRPr>
    </a:lvl4pPr>
    <a:lvl5pPr marL="4238976" algn="l" defTabSz="2119488" rtl="0" eaLnBrk="1" latinLnBrk="0" hangingPunct="1">
      <a:defRPr sz="4172" kern="1200">
        <a:solidFill>
          <a:schemeClr val="tx1"/>
        </a:solidFill>
        <a:latin typeface="+mn-lt"/>
        <a:ea typeface="+mn-ea"/>
        <a:cs typeface="+mn-cs"/>
      </a:defRPr>
    </a:lvl5pPr>
    <a:lvl6pPr marL="5298719" algn="l" defTabSz="2119488" rtl="0" eaLnBrk="1" latinLnBrk="0" hangingPunct="1">
      <a:defRPr sz="4172" kern="1200">
        <a:solidFill>
          <a:schemeClr val="tx1"/>
        </a:solidFill>
        <a:latin typeface="+mn-lt"/>
        <a:ea typeface="+mn-ea"/>
        <a:cs typeface="+mn-cs"/>
      </a:defRPr>
    </a:lvl6pPr>
    <a:lvl7pPr marL="6358463" algn="l" defTabSz="2119488" rtl="0" eaLnBrk="1" latinLnBrk="0" hangingPunct="1">
      <a:defRPr sz="4172" kern="1200">
        <a:solidFill>
          <a:schemeClr val="tx1"/>
        </a:solidFill>
        <a:latin typeface="+mn-lt"/>
        <a:ea typeface="+mn-ea"/>
        <a:cs typeface="+mn-cs"/>
      </a:defRPr>
    </a:lvl7pPr>
    <a:lvl8pPr marL="7418207" algn="l" defTabSz="2119488" rtl="0" eaLnBrk="1" latinLnBrk="0" hangingPunct="1">
      <a:defRPr sz="4172" kern="1200">
        <a:solidFill>
          <a:schemeClr val="tx1"/>
        </a:solidFill>
        <a:latin typeface="+mn-lt"/>
        <a:ea typeface="+mn-ea"/>
        <a:cs typeface="+mn-cs"/>
      </a:defRPr>
    </a:lvl8pPr>
    <a:lvl9pPr marL="8477951" algn="l" defTabSz="2119488" rtl="0" eaLnBrk="1" latinLnBrk="0" hangingPunct="1">
      <a:defRPr sz="417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3" d="100"/>
          <a:sy n="33" d="100"/>
        </p:scale>
        <p:origin x="1206" y="-20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98932"/>
            <a:ext cx="18176081" cy="10634216"/>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6043244"/>
            <a:ext cx="16037719" cy="7374657"/>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23-04-2025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23-04-2025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26243"/>
            <a:ext cx="4610844" cy="258855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26243"/>
            <a:ext cx="13565237" cy="25885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23-04-2025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23-04-2025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615069"/>
            <a:ext cx="18443377" cy="12705906"/>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441178"/>
            <a:ext cx="18443377" cy="6681736"/>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t>23-04-2025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t>23-04-2025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26250"/>
            <a:ext cx="18443377" cy="59039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87791"/>
            <a:ext cx="9046274"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157442"/>
            <a:ext cx="9046274"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87791"/>
            <a:ext cx="9090826"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157442"/>
            <a:ext cx="9090826"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t>23-04-2025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t>23-04-2025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t>23-04-2025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97934"/>
            <a:ext cx="10825460" cy="21706810"/>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23-04-2025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97934"/>
            <a:ext cx="10825460" cy="21706810"/>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23-04-2025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26250"/>
            <a:ext cx="18443377" cy="59039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310778"/>
            <a:ext cx="4811316" cy="1626243"/>
          </a:xfrm>
          <a:prstGeom prst="rect">
            <a:avLst/>
          </a:prstGeom>
        </p:spPr>
        <p:txBody>
          <a:bodyPr vert="horz" lIns="91440" tIns="45720" rIns="91440" bIns="45720" rtlCol="0" anchor="ctr"/>
          <a:lstStyle>
            <a:lvl1pPr algn="l">
              <a:defRPr sz="2806">
                <a:solidFill>
                  <a:schemeClr val="tx1">
                    <a:tint val="75000"/>
                  </a:schemeClr>
                </a:solidFill>
              </a:defRPr>
            </a:lvl1pPr>
          </a:lstStyle>
          <a:p>
            <a:fld id="{8453E2C6-8CDE-4FA4-9434-0173729C9153}" type="datetimeFigureOut">
              <a:rPr lang="en-IN" smtClean="0"/>
              <a:t>23-04-2025</a:t>
            </a:fld>
            <a:endParaRPr lang="en-IN" dirty="0"/>
          </a:p>
        </p:txBody>
      </p:sp>
      <p:sp>
        <p:nvSpPr>
          <p:cNvPr id="5" name="Footer Placeholder 4"/>
          <p:cNvSpPr>
            <a:spLocks noGrp="1"/>
          </p:cNvSpPr>
          <p:nvPr>
            <p:ph type="ftr" sz="quarter" idx="3"/>
          </p:nvPr>
        </p:nvSpPr>
        <p:spPr>
          <a:xfrm>
            <a:off x="7083326" y="28310778"/>
            <a:ext cx="7216973" cy="1626243"/>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5102185" y="28310778"/>
            <a:ext cx="4811316" cy="1626243"/>
          </a:xfrm>
          <a:prstGeom prst="rect">
            <a:avLst/>
          </a:prstGeom>
        </p:spPr>
        <p:txBody>
          <a:bodyPr vert="horz" lIns="91440" tIns="45720" rIns="91440" bIns="45720" rtlCol="0" anchor="ctr"/>
          <a:lstStyle>
            <a:lvl1pPr algn="r">
              <a:defRPr sz="2806">
                <a:solidFill>
                  <a:schemeClr val="tx1">
                    <a:tint val="75000"/>
                  </a:schemeClr>
                </a:solidFill>
              </a:defRPr>
            </a:lvl1pPr>
          </a:lstStyle>
          <a:p>
            <a:fld id="{AA8FA1BF-A921-4444-88C6-9EFD5BFD1773}" type="slidenum">
              <a:rPr lang="en-IN" smtClean="0"/>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812" y="365760"/>
            <a:ext cx="20664000" cy="2955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3"/>
          <p:cNvSpPr txBox="1">
            <a:spLocks/>
          </p:cNvSpPr>
          <p:nvPr/>
        </p:nvSpPr>
        <p:spPr>
          <a:xfrm>
            <a:off x="2633472" y="365760"/>
            <a:ext cx="18390340" cy="1133856"/>
          </a:xfrm>
          <a:prstGeom prst="rect">
            <a:avLst/>
          </a:prstGeom>
        </p:spPr>
        <p:txBody>
          <a:bodyPr vert="horz" lIns="91440" tIns="45720" rIns="91440" bIns="45720" rtlCol="0" anchor="ctr">
            <a:normAutofit/>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pPr algn="ctr"/>
            <a:r>
              <a:rPr lang="en-US" sz="4800" dirty="0"/>
              <a:t>VIDEO EDITING USING ARTIFICIAL INTELLIGENCE</a:t>
            </a:r>
            <a:endParaRPr lang="en-IN" sz="4800" dirty="0"/>
          </a:p>
        </p:txBody>
      </p:sp>
      <p:sp>
        <p:nvSpPr>
          <p:cNvPr id="7" name="Text Placeholder 22"/>
          <p:cNvSpPr txBox="1">
            <a:spLocks/>
          </p:cNvSpPr>
          <p:nvPr/>
        </p:nvSpPr>
        <p:spPr>
          <a:xfrm>
            <a:off x="2558349" y="1499616"/>
            <a:ext cx="18220435" cy="622337"/>
          </a:xfrm>
          <a:prstGeom prst="rect">
            <a:avLst/>
          </a:prstGeom>
          <a:noFill/>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US" sz="3600" dirty="0"/>
              <a:t>Divakar Reddy G |</a:t>
            </a:r>
            <a:r>
              <a:rPr lang="en-US" sz="3600" dirty="0" err="1"/>
              <a:t>Gurushrekar</a:t>
            </a:r>
            <a:r>
              <a:rPr lang="en-US" sz="3600" dirty="0"/>
              <a:t> M | Dr. Karthik k</a:t>
            </a:r>
            <a:r>
              <a:rPr lang="en-US" sz="3600" dirty="0">
                <a:solidFill>
                  <a:schemeClr val="tx1">
                    <a:lumMod val="95000"/>
                    <a:lumOff val="5000"/>
                  </a:schemeClr>
                </a:solidFill>
              </a:rPr>
              <a:t>|</a:t>
            </a:r>
            <a:r>
              <a:rPr lang="en-US" sz="3600" dirty="0">
                <a:solidFill>
                  <a:srgbClr val="FF0000"/>
                </a:solidFill>
              </a:rPr>
              <a:t> </a:t>
            </a:r>
            <a:r>
              <a:rPr lang="en-US" sz="3600" dirty="0"/>
              <a:t>School of Computer Science and Engineering</a:t>
            </a:r>
          </a:p>
        </p:txBody>
      </p:sp>
      <p:sp>
        <p:nvSpPr>
          <p:cNvPr id="10" name="Content Placeholder 10"/>
          <p:cNvSpPr txBox="1">
            <a:spLocks/>
          </p:cNvSpPr>
          <p:nvPr/>
        </p:nvSpPr>
        <p:spPr>
          <a:xfrm>
            <a:off x="359812" y="10955038"/>
            <a:ext cx="10350000" cy="18250344"/>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nSpc>
                <a:spcPct val="100000"/>
              </a:lnSpc>
            </a:pPr>
            <a:r>
              <a:rPr lang="en-US" sz="2400" dirty="0"/>
              <a:t>The input video is first analyzed using AI to detect scenes, objects, and actions.</a:t>
            </a:r>
            <a:br>
              <a:rPr lang="en-US" sz="2400" dirty="0"/>
            </a:br>
            <a:r>
              <a:rPr lang="en-US" sz="2400" dirty="0"/>
              <a:t>Based on this analysis, the system generates smart editing suggestions like trimming or transitions. These suggestions are applied automatically to enhance the video with minimal user input. The final output is a professionally edited video ready for viewing or sharing.</a:t>
            </a:r>
          </a:p>
          <a:p>
            <a:r>
              <a:rPr lang="en-IN" sz="2400" dirty="0"/>
              <a:t>Block diagram</a:t>
            </a:r>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pPr>
              <a:lnSpc>
                <a:spcPct val="100000"/>
              </a:lnSpc>
            </a:pPr>
            <a:r>
              <a:rPr lang="en-US" sz="2400" dirty="0"/>
              <a:t>• Natural Language Input</a:t>
            </a:r>
          </a:p>
          <a:p>
            <a:pPr>
              <a:lnSpc>
                <a:spcPct val="100000"/>
              </a:lnSpc>
            </a:pPr>
            <a:r>
              <a:rPr lang="en-US" sz="2400" dirty="0"/>
              <a:t>Users describe edits in plain English. Example: “Trim the first 5 seconds and blur the face.”	</a:t>
            </a:r>
          </a:p>
          <a:p>
            <a:pPr>
              <a:lnSpc>
                <a:spcPct val="100000"/>
              </a:lnSpc>
            </a:pPr>
            <a:r>
              <a:rPr lang="en-US" sz="2400" dirty="0"/>
              <a:t>•NLP-Driven Intelligence</a:t>
            </a:r>
          </a:p>
          <a:p>
            <a:pPr>
              <a:lnSpc>
                <a:spcPct val="100000"/>
              </a:lnSpc>
            </a:pPr>
            <a:r>
              <a:rPr lang="en-US" sz="2400" dirty="0"/>
              <a:t>An RNN-based model processes the prompt and selects the right editing operations  such as trim, blur or enhance.	</a:t>
            </a:r>
          </a:p>
          <a:p>
            <a:pPr>
              <a:lnSpc>
                <a:spcPct val="100000"/>
              </a:lnSpc>
            </a:pPr>
            <a:r>
              <a:rPr lang="en-US" sz="2400" dirty="0"/>
              <a:t>•Real-Time Backend Processing:</a:t>
            </a:r>
          </a:p>
          <a:p>
            <a:pPr>
              <a:lnSpc>
                <a:spcPct val="100000"/>
              </a:lnSpc>
            </a:pPr>
            <a:r>
              <a:rPr lang="en-US" sz="2400" dirty="0"/>
              <a:t>Powered by </a:t>
            </a:r>
            <a:r>
              <a:rPr lang="en-US" sz="2400" dirty="0" err="1"/>
              <a:t>FastAPI</a:t>
            </a:r>
            <a:r>
              <a:rPr lang="en-US" sz="2400" dirty="0"/>
              <a:t>, user prompts are sent from the frontend to backend instantly for seamless performance.	</a:t>
            </a:r>
          </a:p>
          <a:p>
            <a:pPr>
              <a:lnSpc>
                <a:spcPct val="100000"/>
              </a:lnSpc>
            </a:pPr>
            <a:r>
              <a:rPr lang="en-US" sz="2400" dirty="0"/>
              <a:t>•Auto-Detection Features</a:t>
            </a:r>
          </a:p>
          <a:p>
            <a:pPr>
              <a:lnSpc>
                <a:spcPct val="100000"/>
              </a:lnSpc>
            </a:pPr>
            <a:r>
              <a:rPr lang="en-US" sz="2400" dirty="0"/>
              <a:t>AI detects faces, scenes, motion, and lighting conditions for precision-level edits without manual input.	</a:t>
            </a:r>
          </a:p>
          <a:p>
            <a:pPr>
              <a:lnSpc>
                <a:spcPct val="100000"/>
              </a:lnSpc>
            </a:pPr>
            <a:r>
              <a:rPr lang="en-US" sz="2400" dirty="0"/>
              <a:t>•User-Centric Interface </a:t>
            </a:r>
          </a:p>
          <a:p>
            <a:pPr>
              <a:lnSpc>
                <a:spcPct val="100000"/>
              </a:lnSpc>
            </a:pPr>
            <a:r>
              <a:rPr lang="en-US" sz="2400" dirty="0"/>
              <a:t>A clean, intuitive UI allows users to preview, approve, or fine-tune edits — all in one place.</a:t>
            </a:r>
          </a:p>
          <a:p>
            <a:pPr>
              <a:lnSpc>
                <a:spcPct val="100000"/>
              </a:lnSpc>
            </a:pPr>
            <a:r>
              <a:rPr lang="en-US" sz="2400" dirty="0"/>
              <a:t>• </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Future Scope</a:t>
            </a:r>
          </a:p>
          <a:p>
            <a:pPr>
              <a:lnSpc>
                <a:spcPct val="100000"/>
              </a:lnSpc>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Plan for integration of generative AI to create missing scenes or effects.</a:t>
            </a:r>
          </a:p>
          <a:p>
            <a:pPr>
              <a:lnSpc>
                <a:spcPct val="100000"/>
              </a:lnSpc>
            </a:pPr>
            <a:endParaRPr lang="en-IN" sz="2400" dirty="0"/>
          </a:p>
        </p:txBody>
      </p:sp>
      <p:sp>
        <p:nvSpPr>
          <p:cNvPr id="11" name="Text Placeholder 68"/>
          <p:cNvSpPr txBox="1">
            <a:spLocks/>
          </p:cNvSpPr>
          <p:nvPr/>
        </p:nvSpPr>
        <p:spPr>
          <a:xfrm>
            <a:off x="10709812" y="3095034"/>
            <a:ext cx="10350000" cy="13155721"/>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IN" b="1" dirty="0"/>
              <a:t>Index Page</a:t>
            </a:r>
          </a:p>
          <a:p>
            <a:endParaRPr lang="en-IN" b="1" dirty="0"/>
          </a:p>
          <a:p>
            <a:endParaRPr lang="en-IN" b="1" dirty="0"/>
          </a:p>
          <a:p>
            <a:r>
              <a:rPr lang="en-IN" b="1" dirty="0"/>
              <a:t>H</a:t>
            </a:r>
          </a:p>
          <a:p>
            <a:endParaRPr lang="en-IN" b="1" dirty="0"/>
          </a:p>
          <a:p>
            <a:endParaRPr lang="en-IN" b="1" dirty="0"/>
          </a:p>
          <a:p>
            <a:endParaRPr lang="en-IN" b="1" dirty="0"/>
          </a:p>
          <a:p>
            <a:endParaRPr lang="en-IN" b="1" dirty="0"/>
          </a:p>
          <a:p>
            <a:endParaRPr lang="en-IN" b="1" dirty="0"/>
          </a:p>
          <a:p>
            <a:endParaRPr lang="en-US"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By using above snapshot by clicking ‘Click to upload video’ we can give any video to index </a:t>
            </a:r>
            <a:r>
              <a:rPr lang="en-US" spc="-10" dirty="0">
                <a:effectLst/>
                <a:latin typeface="Times New Roman" panose="02020603050405020304" pitchFamily="18" charset="0"/>
                <a:ea typeface="Times New Roman" panose="02020603050405020304" pitchFamily="18" charset="0"/>
              </a:rPr>
              <a:t>page.</a:t>
            </a:r>
            <a:endParaRPr lang="en-IN" dirty="0">
              <a:latin typeface="Times New Roman" panose="02020603050405020304" pitchFamily="18" charset="0"/>
              <a:ea typeface="Times New Roman" panose="02020603050405020304" pitchFamily="18" charset="0"/>
            </a:endParaRPr>
          </a:p>
          <a:p>
            <a:r>
              <a:rPr lang="en-US" b="1" spc="0" dirty="0">
                <a:effectLst/>
                <a:latin typeface="Times New Roman" panose="02020603050405020304" pitchFamily="18" charset="0"/>
                <a:ea typeface="Times New Roman" panose="02020603050405020304" pitchFamily="18" charset="0"/>
              </a:rPr>
              <a:t>1.Smart</a:t>
            </a:r>
            <a:r>
              <a:rPr lang="en-US" b="1" spc="-30" dirty="0">
                <a:effectLst/>
                <a:latin typeface="Times New Roman" panose="02020603050405020304" pitchFamily="18" charset="0"/>
                <a:ea typeface="Times New Roman" panose="02020603050405020304" pitchFamily="18" charset="0"/>
              </a:rPr>
              <a:t> </a:t>
            </a:r>
            <a:r>
              <a:rPr lang="en-US" b="1" spc="0" dirty="0">
                <a:effectLst/>
                <a:latin typeface="Times New Roman" panose="02020603050405020304" pitchFamily="18" charset="0"/>
                <a:ea typeface="Times New Roman" panose="02020603050405020304" pitchFamily="18" charset="0"/>
              </a:rPr>
              <a:t>Trimming</a:t>
            </a:r>
            <a:r>
              <a:rPr lang="en-US" b="1" spc="-3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a:t>
            </a:r>
            <a:r>
              <a:rPr lang="en-US" spc="-2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By</a:t>
            </a:r>
            <a:r>
              <a:rPr lang="en-US" spc="-3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providing</a:t>
            </a:r>
            <a:r>
              <a:rPr lang="en-US" spc="-2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a</a:t>
            </a:r>
            <a:r>
              <a:rPr lang="en-US" spc="-3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specific</a:t>
            </a:r>
            <a:r>
              <a:rPr lang="en-US" spc="-3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input,</a:t>
            </a:r>
            <a:r>
              <a:rPr lang="en-US" spc="-2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such</a:t>
            </a:r>
            <a:r>
              <a:rPr lang="en-US" spc="-2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as</a:t>
            </a:r>
            <a:r>
              <a:rPr lang="en-US" spc="-2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trimming</a:t>
            </a:r>
            <a:r>
              <a:rPr lang="en-US" spc="-2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the</a:t>
            </a:r>
            <a:r>
              <a:rPr lang="en-US" spc="-2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video</a:t>
            </a:r>
            <a:r>
              <a:rPr lang="en-US" spc="-2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from</a:t>
            </a:r>
            <a:r>
              <a:rPr lang="en-US" spc="-2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20</a:t>
            </a:r>
            <a:r>
              <a:rPr lang="en-US" spc="-25"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to</a:t>
            </a:r>
            <a:r>
              <a:rPr lang="en-US" spc="-20" dirty="0">
                <a:effectLst/>
                <a:latin typeface="Times New Roman" panose="02020603050405020304" pitchFamily="18" charset="0"/>
                <a:ea typeface="Times New Roman" panose="02020603050405020304" pitchFamily="18" charset="0"/>
              </a:rPr>
              <a:t> </a:t>
            </a:r>
            <a:r>
              <a:rPr lang="en-US" spc="0" dirty="0">
                <a:effectLst/>
                <a:latin typeface="Times New Roman" panose="02020603050405020304" pitchFamily="18" charset="0"/>
                <a:ea typeface="Times New Roman" panose="02020603050405020304" pitchFamily="18" charset="0"/>
              </a:rPr>
              <a:t>30 seconds, the system processes the request and outputs the trimmed segment accordingly.</a:t>
            </a:r>
          </a:p>
          <a:p>
            <a:r>
              <a:rPr lang="en-US" b="1" dirty="0"/>
              <a:t>2.Style Transfer </a:t>
            </a:r>
            <a:r>
              <a:rPr lang="en-US" dirty="0"/>
              <a:t>- By providing an input such as 'apply black and white filter to the video,' the system processes the request and applies the black and white effect to the entire video accordingly. </a:t>
            </a:r>
          </a:p>
          <a:p>
            <a:r>
              <a:rPr lang="en-US" b="1" dirty="0"/>
              <a:t>3. Add Music By Link - </a:t>
            </a:r>
            <a:r>
              <a:rPr lang="en-US" dirty="0"/>
              <a:t>By providing an input, such as a music link, the system processes the request and adds the corresponding audio as background music to the video.</a:t>
            </a:r>
            <a:endParaRPr lang="en-US" spc="0" dirty="0">
              <a:effectLst/>
              <a:latin typeface="Times New Roman" panose="02020603050405020304" pitchFamily="18" charset="0"/>
              <a:ea typeface="Times New Roman" panose="02020603050405020304" pitchFamily="18" charset="0"/>
            </a:endParaRPr>
          </a:p>
          <a:p>
            <a:r>
              <a:rPr lang="en-US" b="1" dirty="0"/>
              <a:t>4. Blur Face - </a:t>
            </a:r>
            <a:r>
              <a:rPr lang="en-US" dirty="0"/>
              <a:t>By providing an input such as 'blur the face in the video,' the system processes the request and automatically detects and blurs all visible faces in the video.</a:t>
            </a:r>
          </a:p>
          <a:p>
            <a:pPr>
              <a:buNone/>
            </a:pPr>
            <a:endParaRPr lang="en-US" b="1" dirty="0"/>
          </a:p>
          <a:p>
            <a:pPr>
              <a:buNone/>
            </a:pPr>
            <a:endParaRPr lang="en-IN" b="1" dirty="0"/>
          </a:p>
        </p:txBody>
      </p:sp>
      <p:sp>
        <p:nvSpPr>
          <p:cNvPr id="3" name="Rectangle 2"/>
          <p:cNvSpPr/>
          <p:nvPr/>
        </p:nvSpPr>
        <p:spPr>
          <a:xfrm>
            <a:off x="413417" y="6737576"/>
            <a:ext cx="3950056" cy="646331"/>
          </a:xfrm>
          <a:prstGeom prst="rect">
            <a:avLst/>
          </a:prstGeom>
        </p:spPr>
        <p:txBody>
          <a:bodyPr wrap="none">
            <a:spAutoFit/>
          </a:bodyPr>
          <a:lstStyle/>
          <a:p>
            <a:pPr algn="ctr"/>
            <a:r>
              <a:rPr lang="en-US" sz="3600" dirty="0">
                <a:solidFill>
                  <a:schemeClr val="tx1">
                    <a:lumMod val="95000"/>
                    <a:lumOff val="5000"/>
                  </a:schemeClr>
                </a:solidFill>
              </a:rPr>
              <a:t>Scope</a:t>
            </a:r>
            <a:r>
              <a:rPr lang="en-US" sz="3600" dirty="0">
                <a:solidFill>
                  <a:srgbClr val="FF0000"/>
                </a:solidFill>
              </a:rPr>
              <a:t> </a:t>
            </a:r>
            <a:r>
              <a:rPr lang="en-US" sz="3600" dirty="0"/>
              <a:t>of the Project</a:t>
            </a:r>
          </a:p>
        </p:txBody>
      </p:sp>
      <p:sp>
        <p:nvSpPr>
          <p:cNvPr id="12" name="Rectangle 11"/>
          <p:cNvSpPr/>
          <p:nvPr/>
        </p:nvSpPr>
        <p:spPr>
          <a:xfrm>
            <a:off x="10655812" y="2481980"/>
            <a:ext cx="1519840" cy="646331"/>
          </a:xfrm>
          <a:prstGeom prst="rect">
            <a:avLst/>
          </a:prstGeom>
        </p:spPr>
        <p:txBody>
          <a:bodyPr wrap="none">
            <a:spAutoFit/>
          </a:bodyPr>
          <a:lstStyle/>
          <a:p>
            <a:pPr algn="ctr"/>
            <a:r>
              <a:rPr lang="en-US" sz="3600" dirty="0"/>
              <a:t>Results</a:t>
            </a:r>
          </a:p>
        </p:txBody>
      </p:sp>
      <p:sp>
        <p:nvSpPr>
          <p:cNvPr id="13" name="Rectangle 12"/>
          <p:cNvSpPr/>
          <p:nvPr/>
        </p:nvSpPr>
        <p:spPr>
          <a:xfrm>
            <a:off x="359812" y="10298296"/>
            <a:ext cx="2706895" cy="646331"/>
          </a:xfrm>
          <a:prstGeom prst="rect">
            <a:avLst/>
          </a:prstGeom>
        </p:spPr>
        <p:txBody>
          <a:bodyPr wrap="none">
            <a:spAutoFit/>
          </a:bodyPr>
          <a:lstStyle/>
          <a:p>
            <a:r>
              <a:rPr lang="en-US" altLang="zh-CN" sz="3600" dirty="0"/>
              <a:t>Methodology</a:t>
            </a:r>
          </a:p>
        </p:txBody>
      </p:sp>
      <p:sp>
        <p:nvSpPr>
          <p:cNvPr id="14" name="Content Placeholder 10"/>
          <p:cNvSpPr txBox="1">
            <a:spLocks/>
          </p:cNvSpPr>
          <p:nvPr/>
        </p:nvSpPr>
        <p:spPr>
          <a:xfrm>
            <a:off x="359812" y="7410004"/>
            <a:ext cx="10350000" cy="276548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The project aims to explore how Artificial Intelligence can automate and enhance video editing tasks. It focuses on features like automatic scene detection and smart transitions. It targets reducing manual work involved in editing while maintaining high-quality output. The tool is designed to be user-friendly, catering to both beginners and professionals. The project will test the model’s ability to adapt to different types of video content. There is also potential to integrate the tool with social media platforms for quick publishing. Overall, the project seeks to make video editing more accessible, intelligent, and time-efficient.</a:t>
            </a:r>
          </a:p>
        </p:txBody>
      </p:sp>
      <p:sp>
        <p:nvSpPr>
          <p:cNvPr id="21" name="Text Placeholder 68"/>
          <p:cNvSpPr txBox="1">
            <a:spLocks/>
          </p:cNvSpPr>
          <p:nvPr/>
        </p:nvSpPr>
        <p:spPr>
          <a:xfrm>
            <a:off x="359812" y="3092216"/>
            <a:ext cx="10350000" cy="1754596"/>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dirty="0"/>
              <a:t>In today’s digital era, video content has become one of the most powerful forms of communication, widely used across platforms for entertainment, education, marketing, and social interaction.AI is transforming video editing by automating complex tasks and enhancing creativity. This reduces manual effort and speeds up the production process. </a:t>
            </a:r>
          </a:p>
        </p:txBody>
      </p:sp>
      <p:sp>
        <p:nvSpPr>
          <p:cNvPr id="22" name="Rectangle 21"/>
          <p:cNvSpPr/>
          <p:nvPr/>
        </p:nvSpPr>
        <p:spPr>
          <a:xfrm>
            <a:off x="415049" y="2481980"/>
            <a:ext cx="2514919" cy="646331"/>
          </a:xfrm>
          <a:prstGeom prst="rect">
            <a:avLst/>
          </a:prstGeom>
        </p:spPr>
        <p:txBody>
          <a:bodyPr wrap="none">
            <a:spAutoFit/>
          </a:bodyPr>
          <a:lstStyle/>
          <a:p>
            <a:pPr algn="ctr"/>
            <a:r>
              <a:rPr lang="en-US" sz="3600" dirty="0"/>
              <a:t>Introduction</a:t>
            </a:r>
          </a:p>
        </p:txBody>
      </p:sp>
      <p:sp>
        <p:nvSpPr>
          <p:cNvPr id="27" name="Text Placeholder 68"/>
          <p:cNvSpPr txBox="1">
            <a:spLocks/>
          </p:cNvSpPr>
          <p:nvPr/>
        </p:nvSpPr>
        <p:spPr>
          <a:xfrm>
            <a:off x="10703962" y="23383399"/>
            <a:ext cx="10350000" cy="3839052"/>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dirty="0"/>
              <a:t>AI-powered video editing revolutionizes traditional workflows by automating complex tasks.</a:t>
            </a:r>
            <a:br>
              <a:rPr lang="en-US" dirty="0"/>
            </a:br>
            <a:r>
              <a:rPr lang="en-US" dirty="0"/>
              <a:t>It enhances efficiency, accuracy, and creativity while minimizing manual intervention.</a:t>
            </a:r>
            <a:br>
              <a:rPr lang="en-US" dirty="0"/>
            </a:br>
            <a:r>
              <a:rPr lang="en-US" dirty="0"/>
              <a:t>Through models like NLP and RNN, user prompts are intelligently interpreted.</a:t>
            </a:r>
            <a:br>
              <a:rPr lang="en-US" dirty="0"/>
            </a:br>
            <a:r>
              <a:rPr lang="en-US" dirty="0"/>
              <a:t>This allows for smart selection of editing tools like trimming, blurring, and transitions.</a:t>
            </a:r>
            <a:br>
              <a:rPr lang="en-US" dirty="0"/>
            </a:br>
            <a:r>
              <a:rPr lang="en-US" dirty="0"/>
              <a:t>Overall, AI offers scalable, user-friendly solutions that redefine digital content creation.</a:t>
            </a:r>
            <a:endParaRPr lang="en-IN" dirty="0"/>
          </a:p>
        </p:txBody>
      </p:sp>
      <p:sp>
        <p:nvSpPr>
          <p:cNvPr id="28" name="Rectangle 27"/>
          <p:cNvSpPr/>
          <p:nvPr/>
        </p:nvSpPr>
        <p:spPr>
          <a:xfrm>
            <a:off x="10655812" y="27243740"/>
            <a:ext cx="10362150" cy="2123658"/>
          </a:xfrm>
          <a:prstGeom prst="rect">
            <a:avLst/>
          </a:prstGeom>
        </p:spPr>
        <p:txBody>
          <a:bodyPr wrap="square">
            <a:spAutoFit/>
          </a:bodyPr>
          <a:lstStyle/>
          <a:p>
            <a:r>
              <a:rPr lang="en-US" sz="3600" dirty="0"/>
              <a:t>References</a:t>
            </a:r>
          </a:p>
          <a:p>
            <a:r>
              <a:rPr lang="en-IN" sz="2400" dirty="0"/>
              <a:t>[1]. Wang, T. et al. (2021). “Learning Retargetable Video Representations for Efficient Video Editing.” ICCV.</a:t>
            </a:r>
          </a:p>
          <a:p>
            <a:r>
              <a:rPr lang="en-IN" sz="2400" dirty="0"/>
              <a:t>[2]. </a:t>
            </a:r>
            <a:r>
              <a:rPr lang="en-US" sz="2400" dirty="0"/>
              <a:t>S. Kashyap (2024). "AI-Driven Content Creation Tools for Video Editors," International Journal of Digital Media, vol. 12, no. 1, pp. 23-40.</a:t>
            </a:r>
          </a:p>
        </p:txBody>
      </p:sp>
      <p:sp>
        <p:nvSpPr>
          <p:cNvPr id="29" name="Rectangle 28"/>
          <p:cNvSpPr/>
          <p:nvPr/>
        </p:nvSpPr>
        <p:spPr>
          <a:xfrm>
            <a:off x="10788168" y="22741062"/>
            <a:ext cx="2233304" cy="646331"/>
          </a:xfrm>
          <a:prstGeom prst="rect">
            <a:avLst/>
          </a:prstGeom>
        </p:spPr>
        <p:txBody>
          <a:bodyPr wrap="none">
            <a:spAutoFit/>
          </a:bodyPr>
          <a:lstStyle/>
          <a:p>
            <a:pPr algn="ctr"/>
            <a:r>
              <a:rPr lang="en-US" sz="3600" dirty="0"/>
              <a:t>Conclusion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402" y="419068"/>
            <a:ext cx="2142948" cy="2069595"/>
          </a:xfrm>
          <a:prstGeom prst="rect">
            <a:avLst/>
          </a:prstGeom>
        </p:spPr>
      </p:pic>
      <p:sp>
        <p:nvSpPr>
          <p:cNvPr id="24" name="Text Placeholder 68"/>
          <p:cNvSpPr txBox="1">
            <a:spLocks/>
          </p:cNvSpPr>
          <p:nvPr/>
        </p:nvSpPr>
        <p:spPr>
          <a:xfrm>
            <a:off x="359812" y="5525143"/>
            <a:ext cx="10405636" cy="1262524"/>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dirty="0"/>
              <a:t>The motivation behind using AI in video editing is to simplify and speed up the editing process while maintaining high quality. Traditional editing can be time-consuming and skill-intensive, whereas AI tools offer automation, precision, and ease of use. </a:t>
            </a:r>
            <a:endParaRPr lang="en-IN" dirty="0"/>
          </a:p>
        </p:txBody>
      </p:sp>
      <p:sp>
        <p:nvSpPr>
          <p:cNvPr id="25" name="Rectangle 24"/>
          <p:cNvSpPr/>
          <p:nvPr/>
        </p:nvSpPr>
        <p:spPr>
          <a:xfrm>
            <a:off x="396948" y="4878812"/>
            <a:ext cx="2246321" cy="646331"/>
          </a:xfrm>
          <a:prstGeom prst="rect">
            <a:avLst/>
          </a:prstGeom>
        </p:spPr>
        <p:txBody>
          <a:bodyPr wrap="none">
            <a:spAutoFit/>
          </a:bodyPr>
          <a:lstStyle/>
          <a:p>
            <a:pPr algn="ctr"/>
            <a:r>
              <a:rPr lang="en-US" sz="3600" dirty="0"/>
              <a:t>Motivation</a:t>
            </a:r>
          </a:p>
        </p:txBody>
      </p:sp>
      <p:pic>
        <p:nvPicPr>
          <p:cNvPr id="17" name="Picture 16">
            <a:extLst>
              <a:ext uri="{FF2B5EF4-FFF2-40B4-BE49-F238E27FC236}">
                <a16:creationId xmlns:a16="http://schemas.microsoft.com/office/drawing/2014/main" id="{0F18E0A2-A0A6-F925-371B-844FE65BE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6876" y="13726155"/>
            <a:ext cx="6780034" cy="4518257"/>
          </a:xfrm>
          <a:prstGeom prst="rect">
            <a:avLst/>
          </a:prstGeom>
        </p:spPr>
      </p:pic>
      <p:pic>
        <p:nvPicPr>
          <p:cNvPr id="23" name="Picture 22">
            <a:extLst>
              <a:ext uri="{FF2B5EF4-FFF2-40B4-BE49-F238E27FC236}">
                <a16:creationId xmlns:a16="http://schemas.microsoft.com/office/drawing/2014/main" id="{235A864D-4030-BFC5-B4D9-FAA07BC24BFD}"/>
              </a:ext>
            </a:extLst>
          </p:cNvPr>
          <p:cNvPicPr>
            <a:picLocks noChangeAspect="1"/>
          </p:cNvPicPr>
          <p:nvPr/>
        </p:nvPicPr>
        <p:blipFill>
          <a:blip r:embed="rId4"/>
          <a:stretch>
            <a:fillRect/>
          </a:stretch>
        </p:blipFill>
        <p:spPr>
          <a:xfrm>
            <a:off x="10819053" y="3655319"/>
            <a:ext cx="10151155" cy="5079467"/>
          </a:xfrm>
          <a:prstGeom prst="rect">
            <a:avLst/>
          </a:prstGeom>
        </p:spPr>
      </p:pic>
      <p:pic>
        <p:nvPicPr>
          <p:cNvPr id="4" name="Image 18">
            <a:extLst>
              <a:ext uri="{FF2B5EF4-FFF2-40B4-BE49-F238E27FC236}">
                <a16:creationId xmlns:a16="http://schemas.microsoft.com/office/drawing/2014/main" id="{A9AF4F94-0FD2-B8A6-C58D-0B905C038157}"/>
              </a:ext>
            </a:extLst>
          </p:cNvPr>
          <p:cNvPicPr>
            <a:picLocks/>
          </p:cNvPicPr>
          <p:nvPr/>
        </p:nvPicPr>
        <p:blipFill>
          <a:blip r:embed="rId5" cstate="print"/>
          <a:stretch>
            <a:fillRect/>
          </a:stretch>
        </p:blipFill>
        <p:spPr>
          <a:xfrm>
            <a:off x="15892522" y="16304828"/>
            <a:ext cx="5077685" cy="2755900"/>
          </a:xfrm>
          <a:prstGeom prst="rect">
            <a:avLst/>
          </a:prstGeom>
        </p:spPr>
      </p:pic>
      <p:pic>
        <p:nvPicPr>
          <p:cNvPr id="8" name="Image 16">
            <a:extLst>
              <a:ext uri="{FF2B5EF4-FFF2-40B4-BE49-F238E27FC236}">
                <a16:creationId xmlns:a16="http://schemas.microsoft.com/office/drawing/2014/main" id="{62A88407-E996-4C95-B853-C7D8BE0CDF7E}"/>
              </a:ext>
            </a:extLst>
          </p:cNvPr>
          <p:cNvPicPr>
            <a:picLocks/>
          </p:cNvPicPr>
          <p:nvPr/>
        </p:nvPicPr>
        <p:blipFill>
          <a:blip r:embed="rId6" cstate="print"/>
          <a:stretch>
            <a:fillRect/>
          </a:stretch>
        </p:blipFill>
        <p:spPr>
          <a:xfrm>
            <a:off x="10788168" y="16304828"/>
            <a:ext cx="5048719" cy="2755900"/>
          </a:xfrm>
          <a:prstGeom prst="rect">
            <a:avLst/>
          </a:prstGeom>
        </p:spPr>
      </p:pic>
      <p:pic>
        <p:nvPicPr>
          <p:cNvPr id="15" name="Image 21">
            <a:extLst>
              <a:ext uri="{FF2B5EF4-FFF2-40B4-BE49-F238E27FC236}">
                <a16:creationId xmlns:a16="http://schemas.microsoft.com/office/drawing/2014/main" id="{C6CC7104-FA16-94C6-BD92-895A9D4C8891}"/>
              </a:ext>
            </a:extLst>
          </p:cNvPr>
          <p:cNvPicPr>
            <a:picLocks/>
          </p:cNvPicPr>
          <p:nvPr/>
        </p:nvPicPr>
        <p:blipFill>
          <a:blip r:embed="rId7" cstate="print"/>
          <a:stretch>
            <a:fillRect/>
          </a:stretch>
        </p:blipFill>
        <p:spPr>
          <a:xfrm>
            <a:off x="10765448" y="19347108"/>
            <a:ext cx="5127074" cy="2981950"/>
          </a:xfrm>
          <a:prstGeom prst="rect">
            <a:avLst/>
          </a:prstGeom>
        </p:spPr>
      </p:pic>
      <p:pic>
        <p:nvPicPr>
          <p:cNvPr id="16" name="Image 27">
            <a:extLst>
              <a:ext uri="{FF2B5EF4-FFF2-40B4-BE49-F238E27FC236}">
                <a16:creationId xmlns:a16="http://schemas.microsoft.com/office/drawing/2014/main" id="{98233E29-08CF-3723-0295-96392A525267}"/>
              </a:ext>
            </a:extLst>
          </p:cNvPr>
          <p:cNvPicPr>
            <a:picLocks/>
          </p:cNvPicPr>
          <p:nvPr/>
        </p:nvPicPr>
        <p:blipFill>
          <a:blip r:embed="rId8" cstate="print"/>
          <a:stretch>
            <a:fillRect/>
          </a:stretch>
        </p:blipFill>
        <p:spPr>
          <a:xfrm>
            <a:off x="15940278" y="19347108"/>
            <a:ext cx="5077685" cy="2981950"/>
          </a:xfrm>
          <a:prstGeom prst="rect">
            <a:avLst/>
          </a:prstGeom>
        </p:spPr>
      </p:pic>
    </p:spTree>
    <p:extLst>
      <p:ext uri="{BB962C8B-B14F-4D97-AF65-F5344CB8AC3E}">
        <p14:creationId xmlns:p14="http://schemas.microsoft.com/office/powerpoint/2010/main" val="3606041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1302</TotalTime>
  <Words>735</Words>
  <Application>Microsoft Office PowerPoint</Application>
  <PresentationFormat>Custom</PresentationFormat>
  <Paragraphs>53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DIVAKAR REDDY</cp:lastModifiedBy>
  <cp:revision>32</cp:revision>
  <dcterms:created xsi:type="dcterms:W3CDTF">2016-03-28T06:32:15Z</dcterms:created>
  <dcterms:modified xsi:type="dcterms:W3CDTF">2025-04-23T10:19:02Z</dcterms:modified>
</cp:coreProperties>
</file>