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5" r:id="rId2"/>
    <p:sldId id="2147377004" r:id="rId3"/>
    <p:sldId id="35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1BDF2-4C1C-4C59-ABB7-1753DD18DB09}" v="21" dt="2023-01-04T14:27:30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5AD7-1F9C-4F85-82A3-FB7B4BE15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61463-1646-4A93-B7BA-7133ADF3F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1063-0FB1-4A2E-99B5-F91A3855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D721-2EE3-4EA0-B5EB-046DA789C53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6319-B296-4DCC-BF65-8E7D38AA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AF8B8-EDA8-42AF-9AC9-DCB0CB33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3854-5F38-41BA-93B7-2813F3AA6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8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7006-CBBD-4441-B1F2-A6AC76D3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93342-60F2-4630-8BF3-7F6D46D99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6F6A7-8E22-4E15-8A82-D2A5943E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D721-2EE3-4EA0-B5EB-046DA789C53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B5CD-5F65-4977-831B-52A9A345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87CC-2F07-4E01-BEE1-518F7D05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3854-5F38-41BA-93B7-2813F3AA6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96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69274-DC4B-4CCE-B54F-DD9360DD8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552A8-4B73-4BDB-805F-385E635D8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9152-8B71-42EA-989F-2FFCCBE7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D721-2EE3-4EA0-B5EB-046DA789C53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3C5E-3D16-46FD-8A74-8AFBEC2C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AF9B2-4668-4A03-A71B-23168F8E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3854-5F38-41BA-93B7-2813F3AA6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8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754674" y="6520069"/>
            <a:ext cx="4187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B89B87-9FEA-4AFC-AD60-09FC0207E223}" type="slidenum">
              <a:rPr kumimoji="0" lang="en-IN" sz="1500" b="1" i="0" u="none" strike="noStrike" kern="1200" cap="none" spc="0" normalizeH="0" baseline="0" noProof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500" b="1" i="0" u="none" strike="noStrike" kern="1200" cap="none" spc="0" normalizeH="0" baseline="0" noProof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8175" y="115440"/>
            <a:ext cx="138759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626BB9-4AF4-4BE8-ABDD-9210F582D192}"/>
              </a:ext>
            </a:extLst>
          </p:cNvPr>
          <p:cNvCxnSpPr/>
          <p:nvPr userDrawn="1"/>
        </p:nvCxnSpPr>
        <p:spPr>
          <a:xfrm>
            <a:off x="473679" y="904159"/>
            <a:ext cx="730250" cy="0"/>
          </a:xfrm>
          <a:prstGeom prst="line">
            <a:avLst/>
          </a:prstGeom>
          <a:ln w="38100" cmpd="sng">
            <a:solidFill>
              <a:srgbClr val="E5555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661F35F-7157-4DEE-9DF6-32D88755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9" y="391395"/>
            <a:ext cx="1022449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>
              <a:defRPr kumimoji="0" lang="en-US" sz="2400" b="1" i="0" u="none" strike="noStrike" kern="0" cap="all" spc="0" normalizeH="0">
                <a:ln>
                  <a:noFill/>
                </a:ln>
                <a:solidFill>
                  <a:srgbClr val="4171C3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74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45E4-A93C-40DB-AC6A-943C3E29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FC1F-03BD-4F9F-9FE1-EEF11E17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51086-9034-44A0-8C6E-3B458751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D721-2EE3-4EA0-B5EB-046DA789C53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62E5-57DC-4B47-8B7A-B6178EF7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BF894-99F8-47E1-B029-9EF9FEF1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3854-5F38-41BA-93B7-2813F3AA6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98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ED97-71B1-490A-A2CE-FB7715B9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1E837-B074-4461-9FCD-A88AE46C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9491-C88D-4C1F-9937-7D2BCEA0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D721-2EE3-4EA0-B5EB-046DA789C53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FBE4-C4A7-4D64-8396-D542B2C3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D5CC-36C2-4EB7-9110-A6FA1302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3854-5F38-41BA-93B7-2813F3AA6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0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D276-D28C-460F-9324-81F35AEA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3B55-5BDA-4BC5-8465-7849B884F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64915-7860-491F-A454-DDA970B9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0AD2E-4ED4-4762-B7DE-28DB8EFD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D721-2EE3-4EA0-B5EB-046DA789C53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941A0-FB72-485D-9899-0463E6E2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62BA-2DF8-4014-9F91-D178D101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3854-5F38-41BA-93B7-2813F3AA6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4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E780-2C7B-4330-85FE-1CF255DA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51D9-0093-413A-BC4C-E1779DD70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AAE71-6CDC-46A1-8154-BA081EA26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B6642-72B5-42D9-87FA-88159821C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15032-0A4E-4BF1-A7E1-DDC2AE918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7EF50-FC5F-49A3-8244-4CF667ED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D721-2EE3-4EA0-B5EB-046DA789C53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FBF86-8AA1-47A2-A392-7C678B04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D86F3-2E60-45F3-903C-F350C97E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3854-5F38-41BA-93B7-2813F3AA6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1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9B54-4987-4C88-913F-DD333455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6DF46-89BC-42A5-B3F4-5013AD9E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D721-2EE3-4EA0-B5EB-046DA789C53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27CE2-6076-4A2C-9477-4A9FE3B6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987E-DC15-4B20-A3E9-38638AA0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3854-5F38-41BA-93B7-2813F3AA6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0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AFD12-D092-4200-A7C3-D78F00C7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D721-2EE3-4EA0-B5EB-046DA789C53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A599B-B31B-4432-A94E-D3A604A6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343F1-4DBB-407B-BF2A-A060D4B8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3854-5F38-41BA-93B7-2813F3AA6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2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593A-D413-4F94-8802-680751F0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E1D9-D837-4614-85FE-36D93BFE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98A1-366C-4072-8DB2-C95BC5F45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F903C-6E19-482C-A4CE-69AC76F9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D721-2EE3-4EA0-B5EB-046DA789C53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BA843-1007-431E-8F70-8CDAF5C1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301E-62D8-4FC0-A105-5E3B750D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3854-5F38-41BA-93B7-2813F3AA6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08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6F33-6AA1-4602-B70C-8562AB12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61A03-4C09-4754-B892-22BBD1526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B5894-A097-4B17-AA9F-18902617C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B8B8F-7099-47F5-9C05-55EC8A9B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D721-2EE3-4EA0-B5EB-046DA789C53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E4FF-B0FA-432F-A5F5-DE1AC492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748FF-B584-4904-90B2-7A7713A2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3854-5F38-41BA-93B7-2813F3AA6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1D125-2756-42BA-BA66-1AD31158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FDA5-5EA7-4C15-92CD-AB68005B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FEF3-4E67-4C94-9E30-68E6F0A92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2D721-2EE3-4EA0-B5EB-046DA789C53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F594D-F64C-407E-9966-074E5C664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250BD-EE5D-40F3-9534-BD7B55032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3854-5F38-41BA-93B7-2813F3AA6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43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70C5-356F-04E7-827A-5903FC92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9" y="391395"/>
            <a:ext cx="10224496" cy="424732"/>
          </a:xfrm>
        </p:spPr>
        <p:txBody>
          <a:bodyPr/>
          <a:lstStyle/>
          <a:p>
            <a:r>
              <a:rPr lang="en-US" dirty="0"/>
              <a:t>Discovery </a:t>
            </a:r>
            <a:r>
              <a:rPr lang="en-US"/>
              <a:t>objectives &amp; </a:t>
            </a:r>
            <a:r>
              <a:rPr lang="en-US" dirty="0"/>
              <a:t>approach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68ECB8-ECDA-4C33-7AF7-8AF7850AE65D}"/>
              </a:ext>
            </a:extLst>
          </p:cNvPr>
          <p:cNvGrpSpPr/>
          <p:nvPr/>
        </p:nvGrpSpPr>
        <p:grpSpPr>
          <a:xfrm>
            <a:off x="682462" y="1111837"/>
            <a:ext cx="10447375" cy="3813150"/>
            <a:chOff x="682462" y="1111837"/>
            <a:chExt cx="10447375" cy="381315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6E56DAE-AC99-B3BD-AE80-AFF7D184E613}"/>
                </a:ext>
              </a:extLst>
            </p:cNvPr>
            <p:cNvSpPr/>
            <p:nvPr/>
          </p:nvSpPr>
          <p:spPr>
            <a:xfrm>
              <a:off x="2266056" y="2629074"/>
              <a:ext cx="707144" cy="778676"/>
            </a:xfrm>
            <a:custGeom>
              <a:avLst/>
              <a:gdLst>
                <a:gd name="connsiteX0" fmla="*/ 503853 w 839409"/>
                <a:gd name="connsiteY0" fmla="*/ 0 h 1007706"/>
                <a:gd name="connsiteX1" fmla="*/ 785562 w 839409"/>
                <a:gd name="connsiteY1" fmla="*/ 86050 h 1007706"/>
                <a:gd name="connsiteX2" fmla="*/ 839409 w 839409"/>
                <a:gd name="connsiteY2" fmla="*/ 130478 h 1007706"/>
                <a:gd name="connsiteX3" fmla="*/ 839409 w 839409"/>
                <a:gd name="connsiteY3" fmla="*/ 877228 h 1007706"/>
                <a:gd name="connsiteX4" fmla="*/ 785562 w 839409"/>
                <a:gd name="connsiteY4" fmla="*/ 921656 h 1007706"/>
                <a:gd name="connsiteX5" fmla="*/ 503853 w 839409"/>
                <a:gd name="connsiteY5" fmla="*/ 1007706 h 1007706"/>
                <a:gd name="connsiteX6" fmla="*/ 0 w 839409"/>
                <a:gd name="connsiteY6" fmla="*/ 503853 h 1007706"/>
                <a:gd name="connsiteX7" fmla="*/ 503853 w 839409"/>
                <a:gd name="connsiteY7" fmla="*/ 0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409" h="1007706">
                  <a:moveTo>
                    <a:pt x="503853" y="0"/>
                  </a:moveTo>
                  <a:cubicBezTo>
                    <a:pt x="608204" y="0"/>
                    <a:pt x="705146" y="31723"/>
                    <a:pt x="785562" y="86050"/>
                  </a:cubicBezTo>
                  <a:lnTo>
                    <a:pt x="839409" y="130478"/>
                  </a:lnTo>
                  <a:lnTo>
                    <a:pt x="839409" y="877228"/>
                  </a:lnTo>
                  <a:lnTo>
                    <a:pt x="785562" y="921656"/>
                  </a:lnTo>
                  <a:cubicBezTo>
                    <a:pt x="705146" y="975984"/>
                    <a:pt x="608204" y="1007706"/>
                    <a:pt x="503853" y="1007706"/>
                  </a:cubicBezTo>
                  <a:cubicBezTo>
                    <a:pt x="225583" y="1007706"/>
                    <a:pt x="0" y="782123"/>
                    <a:pt x="0" y="503853"/>
                  </a:cubicBezTo>
                  <a:cubicBezTo>
                    <a:pt x="0" y="225583"/>
                    <a:pt x="225583" y="0"/>
                    <a:pt x="503853" y="0"/>
                  </a:cubicBezTo>
                  <a:close/>
                </a:path>
              </a:pathLst>
            </a:custGeom>
            <a:solidFill>
              <a:srgbClr val="039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40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0F8E5B4-C548-F927-C520-36AC16FC951D}"/>
                </a:ext>
              </a:extLst>
            </p:cNvPr>
            <p:cNvSpPr/>
            <p:nvPr/>
          </p:nvSpPr>
          <p:spPr>
            <a:xfrm>
              <a:off x="2266056" y="3975147"/>
              <a:ext cx="707144" cy="778676"/>
            </a:xfrm>
            <a:custGeom>
              <a:avLst/>
              <a:gdLst>
                <a:gd name="connsiteX0" fmla="*/ 503853 w 839409"/>
                <a:gd name="connsiteY0" fmla="*/ 0 h 1007706"/>
                <a:gd name="connsiteX1" fmla="*/ 785562 w 839409"/>
                <a:gd name="connsiteY1" fmla="*/ 86050 h 1007706"/>
                <a:gd name="connsiteX2" fmla="*/ 839409 w 839409"/>
                <a:gd name="connsiteY2" fmla="*/ 130478 h 1007706"/>
                <a:gd name="connsiteX3" fmla="*/ 839409 w 839409"/>
                <a:gd name="connsiteY3" fmla="*/ 877228 h 1007706"/>
                <a:gd name="connsiteX4" fmla="*/ 785562 w 839409"/>
                <a:gd name="connsiteY4" fmla="*/ 921656 h 1007706"/>
                <a:gd name="connsiteX5" fmla="*/ 503853 w 839409"/>
                <a:gd name="connsiteY5" fmla="*/ 1007706 h 1007706"/>
                <a:gd name="connsiteX6" fmla="*/ 0 w 839409"/>
                <a:gd name="connsiteY6" fmla="*/ 503853 h 1007706"/>
                <a:gd name="connsiteX7" fmla="*/ 503853 w 839409"/>
                <a:gd name="connsiteY7" fmla="*/ 0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409" h="1007706">
                  <a:moveTo>
                    <a:pt x="503853" y="0"/>
                  </a:moveTo>
                  <a:cubicBezTo>
                    <a:pt x="608204" y="0"/>
                    <a:pt x="705146" y="31723"/>
                    <a:pt x="785562" y="86050"/>
                  </a:cubicBezTo>
                  <a:lnTo>
                    <a:pt x="839409" y="130478"/>
                  </a:lnTo>
                  <a:lnTo>
                    <a:pt x="839409" y="877228"/>
                  </a:lnTo>
                  <a:lnTo>
                    <a:pt x="785562" y="921656"/>
                  </a:lnTo>
                  <a:cubicBezTo>
                    <a:pt x="705146" y="975984"/>
                    <a:pt x="608204" y="1007706"/>
                    <a:pt x="503853" y="1007706"/>
                  </a:cubicBezTo>
                  <a:cubicBezTo>
                    <a:pt x="225583" y="1007706"/>
                    <a:pt x="0" y="782123"/>
                    <a:pt x="0" y="503853"/>
                  </a:cubicBezTo>
                  <a:cubicBezTo>
                    <a:pt x="0" y="225583"/>
                    <a:pt x="225583" y="0"/>
                    <a:pt x="503853" y="0"/>
                  </a:cubicBezTo>
                  <a:close/>
                </a:path>
              </a:pathLst>
            </a:custGeom>
            <a:solidFill>
              <a:srgbClr val="039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4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A382C96-E995-F76C-83CF-C172566372B8}"/>
                </a:ext>
              </a:extLst>
            </p:cNvPr>
            <p:cNvSpPr/>
            <p:nvPr/>
          </p:nvSpPr>
          <p:spPr>
            <a:xfrm>
              <a:off x="2266056" y="1284526"/>
              <a:ext cx="707144" cy="778676"/>
            </a:xfrm>
            <a:custGeom>
              <a:avLst/>
              <a:gdLst>
                <a:gd name="connsiteX0" fmla="*/ 503853 w 839409"/>
                <a:gd name="connsiteY0" fmla="*/ 0 h 1007706"/>
                <a:gd name="connsiteX1" fmla="*/ 785562 w 839409"/>
                <a:gd name="connsiteY1" fmla="*/ 86050 h 1007706"/>
                <a:gd name="connsiteX2" fmla="*/ 839409 w 839409"/>
                <a:gd name="connsiteY2" fmla="*/ 130478 h 1007706"/>
                <a:gd name="connsiteX3" fmla="*/ 839409 w 839409"/>
                <a:gd name="connsiteY3" fmla="*/ 877228 h 1007706"/>
                <a:gd name="connsiteX4" fmla="*/ 785562 w 839409"/>
                <a:gd name="connsiteY4" fmla="*/ 921656 h 1007706"/>
                <a:gd name="connsiteX5" fmla="*/ 503853 w 839409"/>
                <a:gd name="connsiteY5" fmla="*/ 1007706 h 1007706"/>
                <a:gd name="connsiteX6" fmla="*/ 0 w 839409"/>
                <a:gd name="connsiteY6" fmla="*/ 503853 h 1007706"/>
                <a:gd name="connsiteX7" fmla="*/ 503853 w 839409"/>
                <a:gd name="connsiteY7" fmla="*/ 0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9409" h="1007706">
                  <a:moveTo>
                    <a:pt x="503853" y="0"/>
                  </a:moveTo>
                  <a:cubicBezTo>
                    <a:pt x="608204" y="0"/>
                    <a:pt x="705146" y="31723"/>
                    <a:pt x="785562" y="86050"/>
                  </a:cubicBezTo>
                  <a:lnTo>
                    <a:pt x="839409" y="130478"/>
                  </a:lnTo>
                  <a:lnTo>
                    <a:pt x="839409" y="877228"/>
                  </a:lnTo>
                  <a:lnTo>
                    <a:pt x="785562" y="921656"/>
                  </a:lnTo>
                  <a:cubicBezTo>
                    <a:pt x="705146" y="975984"/>
                    <a:pt x="608204" y="1007706"/>
                    <a:pt x="503853" y="1007706"/>
                  </a:cubicBezTo>
                  <a:cubicBezTo>
                    <a:pt x="225583" y="1007706"/>
                    <a:pt x="0" y="782123"/>
                    <a:pt x="0" y="503853"/>
                  </a:cubicBezTo>
                  <a:cubicBezTo>
                    <a:pt x="0" y="225583"/>
                    <a:pt x="225583" y="0"/>
                    <a:pt x="503853" y="0"/>
                  </a:cubicBezTo>
                  <a:close/>
                </a:path>
              </a:pathLst>
            </a:custGeom>
            <a:solidFill>
              <a:srgbClr val="039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4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FD12C0C-5AA9-B881-DFF8-7F21A168C978}"/>
                </a:ext>
              </a:extLst>
            </p:cNvPr>
            <p:cNvSpPr/>
            <p:nvPr/>
          </p:nvSpPr>
          <p:spPr>
            <a:xfrm>
              <a:off x="752634" y="2540857"/>
              <a:ext cx="1063868" cy="951062"/>
            </a:xfrm>
            <a:prstGeom prst="ellipse">
              <a:avLst/>
            </a:prstGeom>
            <a:gradFill>
              <a:gsLst>
                <a:gs pos="27000">
                  <a:schemeClr val="accent5">
                    <a:lumMod val="20000"/>
                    <a:lumOff val="80000"/>
                  </a:schemeClr>
                </a:gs>
                <a:gs pos="100000">
                  <a:srgbClr val="039F9B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7645913-4478-F6A9-1890-4DC03AAEE11F}"/>
                </a:ext>
              </a:extLst>
            </p:cNvPr>
            <p:cNvSpPr/>
            <p:nvPr/>
          </p:nvSpPr>
          <p:spPr>
            <a:xfrm>
              <a:off x="2906318" y="1165312"/>
              <a:ext cx="293746" cy="1014054"/>
            </a:xfrm>
            <a:custGeom>
              <a:avLst/>
              <a:gdLst>
                <a:gd name="connsiteX0" fmla="*/ 0 w 168297"/>
                <a:gd name="connsiteY0" fmla="*/ 0 h 746750"/>
                <a:gd name="connsiteX1" fmla="*/ 20722 w 168297"/>
                <a:gd name="connsiteY1" fmla="*/ 17097 h 746750"/>
                <a:gd name="connsiteX2" fmla="*/ 168297 w 168297"/>
                <a:gd name="connsiteY2" fmla="*/ 373375 h 746750"/>
                <a:gd name="connsiteX3" fmla="*/ 20722 w 168297"/>
                <a:gd name="connsiteY3" fmla="*/ 729653 h 746750"/>
                <a:gd name="connsiteX4" fmla="*/ 0 w 168297"/>
                <a:gd name="connsiteY4" fmla="*/ 746750 h 746750"/>
                <a:gd name="connsiteX5" fmla="*/ 0 w 168297"/>
                <a:gd name="connsiteY5" fmla="*/ 0 h 74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297" h="746750">
                  <a:moveTo>
                    <a:pt x="0" y="0"/>
                  </a:moveTo>
                  <a:lnTo>
                    <a:pt x="20722" y="17097"/>
                  </a:lnTo>
                  <a:cubicBezTo>
                    <a:pt x="111901" y="108277"/>
                    <a:pt x="168297" y="234240"/>
                    <a:pt x="168297" y="373375"/>
                  </a:cubicBezTo>
                  <a:cubicBezTo>
                    <a:pt x="168297" y="512510"/>
                    <a:pt x="111901" y="638473"/>
                    <a:pt x="20722" y="729653"/>
                  </a:cubicBezTo>
                  <a:lnTo>
                    <a:pt x="0" y="74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glow>
                <a:schemeClr val="accent1"/>
              </a:glo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40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D8E255-2A90-A61C-758E-DCCEE90ACEA9}"/>
                </a:ext>
              </a:extLst>
            </p:cNvPr>
            <p:cNvSpPr/>
            <p:nvPr/>
          </p:nvSpPr>
          <p:spPr>
            <a:xfrm>
              <a:off x="2976960" y="1111837"/>
              <a:ext cx="2533305" cy="1121003"/>
            </a:xfrm>
            <a:prstGeom prst="roundRect">
              <a:avLst>
                <a:gd name="adj" fmla="val 11069"/>
              </a:avLst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CFC9378-3C03-9DE3-8FDE-29A896764A5E}"/>
                </a:ext>
              </a:extLst>
            </p:cNvPr>
            <p:cNvSpPr/>
            <p:nvPr/>
          </p:nvSpPr>
          <p:spPr>
            <a:xfrm>
              <a:off x="2911561" y="2333352"/>
              <a:ext cx="2726484" cy="1547313"/>
            </a:xfrm>
            <a:prstGeom prst="roundRect">
              <a:avLst>
                <a:gd name="adj" fmla="val 11069"/>
              </a:avLst>
            </a:prstGeom>
            <a:solidFill>
              <a:schemeClr val="tx1">
                <a:alpha val="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1897BE-8936-C7C3-09B6-4364D27E2C24}"/>
                </a:ext>
              </a:extLst>
            </p:cNvPr>
            <p:cNvSpPr/>
            <p:nvPr/>
          </p:nvSpPr>
          <p:spPr>
            <a:xfrm>
              <a:off x="2906318" y="2511385"/>
              <a:ext cx="293746" cy="1014054"/>
            </a:xfrm>
            <a:custGeom>
              <a:avLst/>
              <a:gdLst>
                <a:gd name="connsiteX0" fmla="*/ 0 w 168297"/>
                <a:gd name="connsiteY0" fmla="*/ 0 h 746750"/>
                <a:gd name="connsiteX1" fmla="*/ 20722 w 168297"/>
                <a:gd name="connsiteY1" fmla="*/ 17097 h 746750"/>
                <a:gd name="connsiteX2" fmla="*/ 168297 w 168297"/>
                <a:gd name="connsiteY2" fmla="*/ 373375 h 746750"/>
                <a:gd name="connsiteX3" fmla="*/ 20722 w 168297"/>
                <a:gd name="connsiteY3" fmla="*/ 729653 h 746750"/>
                <a:gd name="connsiteX4" fmla="*/ 0 w 168297"/>
                <a:gd name="connsiteY4" fmla="*/ 746750 h 746750"/>
                <a:gd name="connsiteX5" fmla="*/ 0 w 168297"/>
                <a:gd name="connsiteY5" fmla="*/ 0 h 74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297" h="746750">
                  <a:moveTo>
                    <a:pt x="0" y="0"/>
                  </a:moveTo>
                  <a:lnTo>
                    <a:pt x="20722" y="17097"/>
                  </a:lnTo>
                  <a:cubicBezTo>
                    <a:pt x="111901" y="108277"/>
                    <a:pt x="168297" y="234240"/>
                    <a:pt x="168297" y="373375"/>
                  </a:cubicBezTo>
                  <a:cubicBezTo>
                    <a:pt x="168297" y="512510"/>
                    <a:pt x="111901" y="638473"/>
                    <a:pt x="20722" y="729653"/>
                  </a:cubicBezTo>
                  <a:lnTo>
                    <a:pt x="0" y="74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glow>
                <a:schemeClr val="accent1"/>
              </a:glo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4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CBC62B-AC55-3283-F77B-D77E7BC6C9B6}"/>
                </a:ext>
              </a:extLst>
            </p:cNvPr>
            <p:cNvSpPr/>
            <p:nvPr/>
          </p:nvSpPr>
          <p:spPr>
            <a:xfrm>
              <a:off x="2976960" y="2457911"/>
              <a:ext cx="2533305" cy="1121003"/>
            </a:xfrm>
            <a:prstGeom prst="roundRect">
              <a:avLst>
                <a:gd name="adj" fmla="val 11069"/>
              </a:avLst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3AFF33-0D8C-123D-9436-6539B9B62D8C}"/>
                </a:ext>
              </a:extLst>
            </p:cNvPr>
            <p:cNvSpPr/>
            <p:nvPr/>
          </p:nvSpPr>
          <p:spPr>
            <a:xfrm>
              <a:off x="2906318" y="3857459"/>
              <a:ext cx="293746" cy="1014054"/>
            </a:xfrm>
            <a:custGeom>
              <a:avLst/>
              <a:gdLst>
                <a:gd name="connsiteX0" fmla="*/ 0 w 168297"/>
                <a:gd name="connsiteY0" fmla="*/ 0 h 746750"/>
                <a:gd name="connsiteX1" fmla="*/ 20722 w 168297"/>
                <a:gd name="connsiteY1" fmla="*/ 17097 h 746750"/>
                <a:gd name="connsiteX2" fmla="*/ 168297 w 168297"/>
                <a:gd name="connsiteY2" fmla="*/ 373375 h 746750"/>
                <a:gd name="connsiteX3" fmla="*/ 20722 w 168297"/>
                <a:gd name="connsiteY3" fmla="*/ 729653 h 746750"/>
                <a:gd name="connsiteX4" fmla="*/ 0 w 168297"/>
                <a:gd name="connsiteY4" fmla="*/ 746750 h 746750"/>
                <a:gd name="connsiteX5" fmla="*/ 0 w 168297"/>
                <a:gd name="connsiteY5" fmla="*/ 0 h 74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8297" h="746750">
                  <a:moveTo>
                    <a:pt x="0" y="0"/>
                  </a:moveTo>
                  <a:lnTo>
                    <a:pt x="20722" y="17097"/>
                  </a:lnTo>
                  <a:cubicBezTo>
                    <a:pt x="111901" y="108277"/>
                    <a:pt x="168297" y="234240"/>
                    <a:pt x="168297" y="373375"/>
                  </a:cubicBezTo>
                  <a:cubicBezTo>
                    <a:pt x="168297" y="512510"/>
                    <a:pt x="111901" y="638473"/>
                    <a:pt x="20722" y="729653"/>
                  </a:cubicBezTo>
                  <a:lnTo>
                    <a:pt x="0" y="746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glow>
                <a:schemeClr val="accent1"/>
              </a:glo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14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CD6C52F-A2EC-19F1-7B4D-6A11F528EA35}"/>
                </a:ext>
              </a:extLst>
            </p:cNvPr>
            <p:cNvSpPr/>
            <p:nvPr/>
          </p:nvSpPr>
          <p:spPr>
            <a:xfrm>
              <a:off x="2976960" y="3803984"/>
              <a:ext cx="2533305" cy="1121003"/>
            </a:xfrm>
            <a:prstGeom prst="roundRect">
              <a:avLst>
                <a:gd name="adj" fmla="val 11069"/>
              </a:avLst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BB529E-5C7A-7BDD-B686-2483570705DE}"/>
                </a:ext>
              </a:extLst>
            </p:cNvPr>
            <p:cNvSpPr txBox="1"/>
            <p:nvPr/>
          </p:nvSpPr>
          <p:spPr>
            <a:xfrm>
              <a:off x="3219909" y="1314564"/>
              <a:ext cx="182299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200" b="1"/>
                <a:t>Architecture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31495B-2FE4-0753-D0D8-13E80C7F1304}"/>
                </a:ext>
              </a:extLst>
            </p:cNvPr>
            <p:cNvSpPr txBox="1"/>
            <p:nvPr/>
          </p:nvSpPr>
          <p:spPr>
            <a:xfrm>
              <a:off x="3210389" y="1569186"/>
              <a:ext cx="1232047" cy="4679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Infrastructure and Enterprise Architecture</a:t>
              </a:r>
              <a:endParaRPr lang="en-IN" sz="1100">
                <a:solidFill>
                  <a:schemeClr val="tx1">
                    <a:lumMod val="95000"/>
                    <a:lumOff val="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AF046-01EB-69FB-0846-C2DB36DD3884}"/>
                </a:ext>
              </a:extLst>
            </p:cNvPr>
            <p:cNvSpPr txBox="1"/>
            <p:nvPr/>
          </p:nvSpPr>
          <p:spPr>
            <a:xfrm>
              <a:off x="3219909" y="2653896"/>
              <a:ext cx="1822992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200" b="1"/>
                <a:t>Applications &amp; Integration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8CD1EA-FB78-591C-B887-C9534C7D7B58}"/>
                </a:ext>
              </a:extLst>
            </p:cNvPr>
            <p:cNvSpPr txBox="1"/>
            <p:nvPr/>
          </p:nvSpPr>
          <p:spPr>
            <a:xfrm>
              <a:off x="3215653" y="2945115"/>
              <a:ext cx="1318980" cy="4679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Portals, outbound, inbound and internal integration</a:t>
              </a:r>
              <a:endParaRPr lang="en-IN" sz="1100">
                <a:solidFill>
                  <a:schemeClr val="tx1">
                    <a:lumMod val="95000"/>
                    <a:lumOff val="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E39F5B-7917-0450-4C8B-0C724E73DC6D}"/>
                </a:ext>
              </a:extLst>
            </p:cNvPr>
            <p:cNvSpPr txBox="1"/>
            <p:nvPr/>
          </p:nvSpPr>
          <p:spPr>
            <a:xfrm>
              <a:off x="3219909" y="3993228"/>
              <a:ext cx="223243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200" b="1"/>
                <a:t>DevOps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9ACD2D-45E8-A5C2-2025-CB8EF7015178}"/>
                </a:ext>
              </a:extLst>
            </p:cNvPr>
            <p:cNvSpPr txBox="1"/>
            <p:nvPr/>
          </p:nvSpPr>
          <p:spPr>
            <a:xfrm>
              <a:off x="3224659" y="4246236"/>
              <a:ext cx="1416770" cy="46792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ea typeface="Segoe UI Black" panose="020B0A02040204020203" pitchFamily="34" charset="0"/>
                  <a:cs typeface="Segoe UI Light" panose="020B0502040204020203" pitchFamily="34" charset="0"/>
                </a:rPr>
                <a:t>Infrastructure, process and deployment automation</a:t>
              </a:r>
              <a:endParaRPr lang="en-IN" sz="1100">
                <a:solidFill>
                  <a:schemeClr val="tx1">
                    <a:lumMod val="95000"/>
                    <a:lumOff val="5000"/>
                  </a:schemeClr>
                </a:solidFill>
                <a:cs typeface="Segoe UI Light" panose="020B0502040204020203" pitchFamily="34" charset="0"/>
              </a:endParaRPr>
            </a:p>
          </p:txBody>
        </p:sp>
        <p:pic>
          <p:nvPicPr>
            <p:cNvPr id="20" name="Graphic 19" descr="Blueprint with solid fill">
              <a:extLst>
                <a:ext uri="{FF2B5EF4-FFF2-40B4-BE49-F238E27FC236}">
                  <a16:creationId xmlns:a16="http://schemas.microsoft.com/office/drawing/2014/main" id="{388F4E08-999B-9E72-33BD-77436775A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2298" y="1459986"/>
              <a:ext cx="414018" cy="37976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49EFBA-3085-D3C0-583B-19433BB4B75E}"/>
                </a:ext>
              </a:extLst>
            </p:cNvPr>
            <p:cNvSpPr/>
            <p:nvPr/>
          </p:nvSpPr>
          <p:spPr>
            <a:xfrm>
              <a:off x="5029182" y="1165312"/>
              <a:ext cx="3396972" cy="947946"/>
            </a:xfrm>
            <a:prstGeom prst="rect">
              <a:avLst/>
            </a:prstGeom>
            <a:gradFill flip="none" rotWithShape="1">
              <a:gsLst>
                <a:gs pos="74000">
                  <a:schemeClr val="accent5">
                    <a:lumMod val="5000"/>
                    <a:lumOff val="95000"/>
                  </a:schemeClr>
                </a:gs>
                <a:gs pos="81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ACAAA5-D71A-1EEE-CA05-977B3B9F39CB}"/>
                </a:ext>
              </a:extLst>
            </p:cNvPr>
            <p:cNvSpPr/>
            <p:nvPr/>
          </p:nvSpPr>
          <p:spPr>
            <a:xfrm>
              <a:off x="5029182" y="2495558"/>
              <a:ext cx="3396972" cy="947946"/>
            </a:xfrm>
            <a:prstGeom prst="rect">
              <a:avLst/>
            </a:prstGeom>
            <a:gradFill flip="none" rotWithShape="1">
              <a:gsLst>
                <a:gs pos="74000">
                  <a:schemeClr val="accent5">
                    <a:lumMod val="5000"/>
                    <a:lumOff val="95000"/>
                  </a:schemeClr>
                </a:gs>
                <a:gs pos="81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F907C3-CBC8-44B3-21AE-9AE457A461C4}"/>
                </a:ext>
              </a:extLst>
            </p:cNvPr>
            <p:cNvSpPr/>
            <p:nvPr/>
          </p:nvSpPr>
          <p:spPr>
            <a:xfrm>
              <a:off x="5036895" y="3744367"/>
              <a:ext cx="3396972" cy="947946"/>
            </a:xfrm>
            <a:prstGeom prst="rect">
              <a:avLst/>
            </a:prstGeom>
            <a:gradFill flip="none" rotWithShape="1">
              <a:gsLst>
                <a:gs pos="74000">
                  <a:schemeClr val="accent5">
                    <a:lumMod val="5000"/>
                    <a:lumOff val="95000"/>
                  </a:schemeClr>
                </a:gs>
                <a:gs pos="81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80E55D-D78B-59A4-F2F7-39506CF221AB}"/>
                </a:ext>
              </a:extLst>
            </p:cNvPr>
            <p:cNvSpPr txBox="1"/>
            <p:nvPr/>
          </p:nvSpPr>
          <p:spPr>
            <a:xfrm>
              <a:off x="5036894" y="1185738"/>
              <a:ext cx="342004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Current Enterprise architecture w.r.t systems, infrastructure, integration &amp; Data</a:t>
              </a:r>
              <a:endParaRPr lang="en-US" sz="120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Architecture strategy, goals and considerations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Monitoring, security &amp; Governance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Challenges/Concerns/Problems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121A90-5E93-A060-9D94-94FAEEF7A029}"/>
                </a:ext>
              </a:extLst>
            </p:cNvPr>
            <p:cNvSpPr txBox="1"/>
            <p:nvPr/>
          </p:nvSpPr>
          <p:spPr>
            <a:xfrm>
              <a:off x="5066989" y="2523802"/>
              <a:ext cx="342004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Agency and customer portals</a:t>
              </a:r>
              <a:endParaRPr lang="en-US" sz="120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Outbound, Inbound and Internal Integrations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Tools, Technologies, Frameworks &amp; Patterns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State of API Gateway &amp; Management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Development methodology &amp; Governance</a:t>
              </a:r>
              <a:endParaRPr lang="en-US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78E306-62B1-D02E-AB33-BA89852AA9FB}"/>
                </a:ext>
              </a:extLst>
            </p:cNvPr>
            <p:cNvSpPr txBox="1"/>
            <p:nvPr/>
          </p:nvSpPr>
          <p:spPr>
            <a:xfrm>
              <a:off x="5057015" y="3750009"/>
              <a:ext cx="316719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Current Infra provisioning &amp; configuration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Current build &amp; deployment process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Environment Topology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DevOps strategy &amp; considerations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100"/>
                <a:t>Current state of automation testing</a:t>
              </a:r>
            </a:p>
          </p:txBody>
        </p:sp>
        <p:pic>
          <p:nvPicPr>
            <p:cNvPr id="27" name="Graphic 26" descr="Continuous Improvement with solid fill">
              <a:extLst>
                <a:ext uri="{FF2B5EF4-FFF2-40B4-BE49-F238E27FC236}">
                  <a16:creationId xmlns:a16="http://schemas.microsoft.com/office/drawing/2014/main" id="{0C315939-5C76-24FD-E31C-BB8755733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4063" y="2779093"/>
              <a:ext cx="360383" cy="330562"/>
            </a:xfrm>
            <a:prstGeom prst="rect">
              <a:avLst/>
            </a:prstGeom>
          </p:spPr>
        </p:pic>
        <p:pic>
          <p:nvPicPr>
            <p:cNvPr id="28" name="Graphic 27" descr="Magnifying glass with solid fill">
              <a:extLst>
                <a:ext uri="{FF2B5EF4-FFF2-40B4-BE49-F238E27FC236}">
                  <a16:creationId xmlns:a16="http://schemas.microsoft.com/office/drawing/2014/main" id="{328D7E5A-AE2E-88E2-92FE-76E5D71CB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8144" y="2655906"/>
              <a:ext cx="776377" cy="712133"/>
            </a:xfrm>
            <a:prstGeom prst="rect">
              <a:avLst/>
            </a:prstGeom>
          </p:spPr>
        </p:pic>
        <p:pic>
          <p:nvPicPr>
            <p:cNvPr id="29" name="Graphic 28" descr="Continuous Improvement with solid fill">
              <a:extLst>
                <a:ext uri="{FF2B5EF4-FFF2-40B4-BE49-F238E27FC236}">
                  <a16:creationId xmlns:a16="http://schemas.microsoft.com/office/drawing/2014/main" id="{E0E31486-A682-1023-5D0B-A69BCC7B7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34614" y="4112605"/>
              <a:ext cx="513687" cy="471181"/>
            </a:xfrm>
            <a:prstGeom prst="rect">
              <a:avLst/>
            </a:prstGeom>
          </p:spPr>
        </p:pic>
        <p:pic>
          <p:nvPicPr>
            <p:cNvPr id="30" name="Graphic 29" descr="Network with solid fill">
              <a:extLst>
                <a:ext uri="{FF2B5EF4-FFF2-40B4-BE49-F238E27FC236}">
                  <a16:creationId xmlns:a16="http://schemas.microsoft.com/office/drawing/2014/main" id="{E44D919D-6577-E6DD-9740-667320A61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43849" y="2740609"/>
              <a:ext cx="529429" cy="485620"/>
            </a:xfrm>
            <a:prstGeom prst="rect">
              <a:avLst/>
            </a:prstGeom>
          </p:spPr>
        </p:pic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DAF521C-C6BB-1773-D5A2-624575C3ACC2}"/>
                </a:ext>
              </a:extLst>
            </p:cNvPr>
            <p:cNvSpPr/>
            <p:nvPr/>
          </p:nvSpPr>
          <p:spPr>
            <a:xfrm rot="5400000">
              <a:off x="6883233" y="2740529"/>
              <a:ext cx="3567061" cy="33651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69061F-BC04-0AA2-7A99-2281546386F9}"/>
                </a:ext>
              </a:extLst>
            </p:cNvPr>
            <p:cNvSpPr txBox="1"/>
            <p:nvPr/>
          </p:nvSpPr>
          <p:spPr>
            <a:xfrm rot="16200000">
              <a:off x="8230321" y="2733780"/>
              <a:ext cx="800234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IN" sz="1200" b="1">
                  <a:solidFill>
                    <a:srgbClr val="C24D4D"/>
                  </a:solidFill>
                </a:rPr>
                <a:t>Outcomes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5885EC-9E29-8AF3-3898-782B96F5656C}"/>
                </a:ext>
              </a:extLst>
            </p:cNvPr>
            <p:cNvSpPr txBox="1"/>
            <p:nvPr/>
          </p:nvSpPr>
          <p:spPr>
            <a:xfrm>
              <a:off x="8907374" y="2240919"/>
              <a:ext cx="2222463" cy="1477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100"/>
                <a:t>Architecture gap analysis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100"/>
                <a:t>Our Understanding report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100"/>
                <a:t>Solution approach to establish Well Architected API driven Architecture 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100"/>
                <a:t>Solution approach for DevOps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200"/>
                <a:t>VM Value-add areas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sz="1200"/>
                <a:t>High level proposal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344FED5A-1ADA-C028-0FD3-222784E01B47}"/>
                </a:ext>
              </a:extLst>
            </p:cNvPr>
            <p:cNvCxnSpPr>
              <a:cxnSpLocks/>
              <a:stCxn id="6" idx="6"/>
              <a:endCxn id="5" idx="6"/>
            </p:cNvCxnSpPr>
            <p:nvPr/>
          </p:nvCxnSpPr>
          <p:spPr>
            <a:xfrm flipV="1">
              <a:off x="1816502" y="1673865"/>
              <a:ext cx="449554" cy="1342524"/>
            </a:xfrm>
            <a:prstGeom prst="curvedConnector3">
              <a:avLst>
                <a:gd name="adj1" fmla="val 19915"/>
              </a:avLst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A97EFA59-ECF7-66E3-DB04-758CF9B17B68}"/>
                </a:ext>
              </a:extLst>
            </p:cNvPr>
            <p:cNvCxnSpPr>
              <a:cxnSpLocks/>
              <a:stCxn id="6" idx="6"/>
              <a:endCxn id="4" idx="6"/>
            </p:cNvCxnSpPr>
            <p:nvPr/>
          </p:nvCxnSpPr>
          <p:spPr>
            <a:xfrm>
              <a:off x="1816502" y="3016388"/>
              <a:ext cx="449554" cy="1348097"/>
            </a:xfrm>
            <a:prstGeom prst="curvedConnector3">
              <a:avLst>
                <a:gd name="adj1" fmla="val 40743"/>
              </a:avLst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F309218-837F-F757-3C65-6C88D7C3EA51}"/>
                </a:ext>
              </a:extLst>
            </p:cNvPr>
            <p:cNvCxnSpPr>
              <a:stCxn id="6" idx="6"/>
              <a:endCxn id="3" idx="6"/>
            </p:cNvCxnSpPr>
            <p:nvPr/>
          </p:nvCxnSpPr>
          <p:spPr>
            <a:xfrm>
              <a:off x="1816502" y="3016388"/>
              <a:ext cx="449554" cy="20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28766C-7680-989E-D8AB-1006CA2CCD7E}"/>
                </a:ext>
              </a:extLst>
            </p:cNvPr>
            <p:cNvSpPr txBox="1"/>
            <p:nvPr/>
          </p:nvSpPr>
          <p:spPr>
            <a:xfrm>
              <a:off x="682462" y="3690698"/>
              <a:ext cx="1264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Primary Focus Areas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551223-DDB3-4C7B-A5DD-15DF92D3DA37}"/>
              </a:ext>
            </a:extLst>
          </p:cNvPr>
          <p:cNvGrpSpPr/>
          <p:nvPr/>
        </p:nvGrpSpPr>
        <p:grpSpPr>
          <a:xfrm>
            <a:off x="752634" y="4921541"/>
            <a:ext cx="10224496" cy="1816678"/>
            <a:chOff x="752634" y="4921541"/>
            <a:chExt cx="10224496" cy="1816678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1BDD8C1-F686-4C9D-A075-F68FC37232FE}"/>
                </a:ext>
              </a:extLst>
            </p:cNvPr>
            <p:cNvGrpSpPr/>
            <p:nvPr/>
          </p:nvGrpSpPr>
          <p:grpSpPr>
            <a:xfrm>
              <a:off x="752634" y="4921541"/>
              <a:ext cx="10224496" cy="1816678"/>
              <a:chOff x="3146455" y="5270640"/>
              <a:chExt cx="6648903" cy="131511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F8C7ACA-8B21-4D31-A28B-B79DCC4F1116}"/>
                  </a:ext>
                </a:extLst>
              </p:cNvPr>
              <p:cNvGrpSpPr/>
              <p:nvPr/>
            </p:nvGrpSpPr>
            <p:grpSpPr>
              <a:xfrm>
                <a:off x="3200064" y="5270640"/>
                <a:ext cx="6595294" cy="883782"/>
                <a:chOff x="3665125" y="5739021"/>
                <a:chExt cx="5077677" cy="624375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07313EB0-AAB6-49C7-8D0E-394F5DB8DC85}"/>
                    </a:ext>
                  </a:extLst>
                </p:cNvPr>
                <p:cNvGrpSpPr/>
                <p:nvPr/>
              </p:nvGrpSpPr>
              <p:grpSpPr>
                <a:xfrm>
                  <a:off x="3665125" y="5739021"/>
                  <a:ext cx="1106030" cy="624375"/>
                  <a:chOff x="2250649" y="5741119"/>
                  <a:chExt cx="1106030" cy="624375"/>
                </a:xfrm>
              </p:grpSpPr>
              <p:sp>
                <p:nvSpPr>
                  <p:cNvPr id="77" name="Google Shape;218;p17">
                    <a:extLst>
                      <a:ext uri="{FF2B5EF4-FFF2-40B4-BE49-F238E27FC236}">
                        <a16:creationId xmlns:a16="http://schemas.microsoft.com/office/drawing/2014/main" id="{1A0A3467-C3F1-4BCB-A577-D80CA3EBCEBA}"/>
                      </a:ext>
                    </a:extLst>
                  </p:cNvPr>
                  <p:cNvSpPr/>
                  <p:nvPr/>
                </p:nvSpPr>
                <p:spPr>
                  <a:xfrm>
                    <a:off x="2698020" y="5902500"/>
                    <a:ext cx="658659" cy="2340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10" h="7002" extrusionOk="0">
                        <a:moveTo>
                          <a:pt x="0" y="1"/>
                        </a:moveTo>
                        <a:lnTo>
                          <a:pt x="2810" y="3501"/>
                        </a:lnTo>
                        <a:lnTo>
                          <a:pt x="0" y="7002"/>
                        </a:lnTo>
                        <a:lnTo>
                          <a:pt x="14300" y="7002"/>
                        </a:lnTo>
                        <a:lnTo>
                          <a:pt x="17110" y="3501"/>
                        </a:lnTo>
                        <a:lnTo>
                          <a:pt x="14300" y="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78" name="Google Shape;222;p17">
                    <a:extLst>
                      <a:ext uri="{FF2B5EF4-FFF2-40B4-BE49-F238E27FC236}">
                        <a16:creationId xmlns:a16="http://schemas.microsoft.com/office/drawing/2014/main" id="{EE49CEEF-16E4-42EE-B2E2-42FC586FE2C5}"/>
                      </a:ext>
                    </a:extLst>
                  </p:cNvPr>
                  <p:cNvSpPr/>
                  <p:nvPr/>
                </p:nvSpPr>
                <p:spPr>
                  <a:xfrm>
                    <a:off x="2250649" y="5741119"/>
                    <a:ext cx="721484" cy="62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2" h="18741" extrusionOk="0">
                        <a:moveTo>
                          <a:pt x="9371" y="0"/>
                        </a:moveTo>
                        <a:cubicBezTo>
                          <a:pt x="4204" y="0"/>
                          <a:pt x="1" y="4191"/>
                          <a:pt x="1" y="9370"/>
                        </a:cubicBezTo>
                        <a:cubicBezTo>
                          <a:pt x="1" y="14538"/>
                          <a:pt x="4204" y="18741"/>
                          <a:pt x="9371" y="18741"/>
                        </a:cubicBezTo>
                        <a:cubicBezTo>
                          <a:pt x="14550" y="18741"/>
                          <a:pt x="18741" y="14538"/>
                          <a:pt x="18741" y="9370"/>
                        </a:cubicBezTo>
                        <a:cubicBezTo>
                          <a:pt x="18741" y="4191"/>
                          <a:pt x="14550" y="0"/>
                          <a:pt x="9371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79" name="Google Shape;223;p17">
                    <a:extLst>
                      <a:ext uri="{FF2B5EF4-FFF2-40B4-BE49-F238E27FC236}">
                        <a16:creationId xmlns:a16="http://schemas.microsoft.com/office/drawing/2014/main" id="{2AD929E2-1D1E-42F5-8AE7-4808C3E640CB}"/>
                      </a:ext>
                    </a:extLst>
                  </p:cNvPr>
                  <p:cNvSpPr/>
                  <p:nvPr/>
                </p:nvSpPr>
                <p:spPr>
                  <a:xfrm>
                    <a:off x="2343273" y="5820847"/>
                    <a:ext cx="536744" cy="464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43" h="13955" extrusionOk="0">
                        <a:moveTo>
                          <a:pt x="6965" y="0"/>
                        </a:moveTo>
                        <a:cubicBezTo>
                          <a:pt x="3119" y="0"/>
                          <a:pt x="0" y="3120"/>
                          <a:pt x="0" y="6977"/>
                        </a:cubicBezTo>
                        <a:cubicBezTo>
                          <a:pt x="0" y="10823"/>
                          <a:pt x="3119" y="13954"/>
                          <a:pt x="6965" y="13954"/>
                        </a:cubicBezTo>
                        <a:cubicBezTo>
                          <a:pt x="10823" y="13954"/>
                          <a:pt x="13942" y="10823"/>
                          <a:pt x="13942" y="6977"/>
                        </a:cubicBezTo>
                        <a:cubicBezTo>
                          <a:pt x="13942" y="3120"/>
                          <a:pt x="10823" y="0"/>
                          <a:pt x="696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AAE5CC26-E34A-40AA-946C-E02F834BE039}"/>
                    </a:ext>
                  </a:extLst>
                </p:cNvPr>
                <p:cNvGrpSpPr/>
                <p:nvPr/>
              </p:nvGrpSpPr>
              <p:grpSpPr>
                <a:xfrm>
                  <a:off x="6114429" y="5739021"/>
                  <a:ext cx="1210040" cy="624375"/>
                  <a:chOff x="6100141" y="5741120"/>
                  <a:chExt cx="1210040" cy="624375"/>
                </a:xfrm>
              </p:grpSpPr>
              <p:sp>
                <p:nvSpPr>
                  <p:cNvPr id="85" name="Google Shape;238;p17">
                    <a:extLst>
                      <a:ext uri="{FF2B5EF4-FFF2-40B4-BE49-F238E27FC236}">
                        <a16:creationId xmlns:a16="http://schemas.microsoft.com/office/drawing/2014/main" id="{EE52BB56-F2EF-4735-BDA9-4AE8D6583215}"/>
                      </a:ext>
                    </a:extLst>
                  </p:cNvPr>
                  <p:cNvSpPr/>
                  <p:nvPr/>
                </p:nvSpPr>
                <p:spPr>
                  <a:xfrm>
                    <a:off x="6100141" y="5908117"/>
                    <a:ext cx="658197" cy="233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98" h="7002" extrusionOk="0">
                        <a:moveTo>
                          <a:pt x="0" y="1"/>
                        </a:moveTo>
                        <a:lnTo>
                          <a:pt x="2798" y="3501"/>
                        </a:lnTo>
                        <a:lnTo>
                          <a:pt x="0" y="7002"/>
                        </a:lnTo>
                        <a:lnTo>
                          <a:pt x="14288" y="7002"/>
                        </a:lnTo>
                        <a:lnTo>
                          <a:pt x="17098" y="3501"/>
                        </a:lnTo>
                        <a:lnTo>
                          <a:pt x="1428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87" name="Google Shape;277;p17">
                    <a:extLst>
                      <a:ext uri="{FF2B5EF4-FFF2-40B4-BE49-F238E27FC236}">
                        <a16:creationId xmlns:a16="http://schemas.microsoft.com/office/drawing/2014/main" id="{8F3075F4-BDFE-4E68-87C7-14EDCD332808}"/>
                      </a:ext>
                    </a:extLst>
                  </p:cNvPr>
                  <p:cNvSpPr/>
                  <p:nvPr/>
                </p:nvSpPr>
                <p:spPr>
                  <a:xfrm>
                    <a:off x="6651984" y="5908117"/>
                    <a:ext cx="658197" cy="233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98" h="7002" extrusionOk="0">
                        <a:moveTo>
                          <a:pt x="0" y="1"/>
                        </a:moveTo>
                        <a:lnTo>
                          <a:pt x="2798" y="3501"/>
                        </a:lnTo>
                        <a:lnTo>
                          <a:pt x="0" y="7002"/>
                        </a:lnTo>
                        <a:lnTo>
                          <a:pt x="14288" y="7002"/>
                        </a:lnTo>
                        <a:lnTo>
                          <a:pt x="17098" y="3501"/>
                        </a:lnTo>
                        <a:lnTo>
                          <a:pt x="1428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88" name="Google Shape;281;p17">
                    <a:extLst>
                      <a:ext uri="{FF2B5EF4-FFF2-40B4-BE49-F238E27FC236}">
                        <a16:creationId xmlns:a16="http://schemas.microsoft.com/office/drawing/2014/main" id="{5EF6012B-C1ED-4664-BC0D-D76B24D23DF2}"/>
                      </a:ext>
                    </a:extLst>
                  </p:cNvPr>
                  <p:cNvSpPr/>
                  <p:nvPr/>
                </p:nvSpPr>
                <p:spPr>
                  <a:xfrm>
                    <a:off x="6299207" y="5741120"/>
                    <a:ext cx="721444" cy="62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1" h="18741" extrusionOk="0">
                        <a:moveTo>
                          <a:pt x="9371" y="0"/>
                        </a:moveTo>
                        <a:cubicBezTo>
                          <a:pt x="4191" y="0"/>
                          <a:pt x="0" y="4191"/>
                          <a:pt x="0" y="9370"/>
                        </a:cubicBezTo>
                        <a:cubicBezTo>
                          <a:pt x="0" y="14538"/>
                          <a:pt x="4191" y="18741"/>
                          <a:pt x="9371" y="18741"/>
                        </a:cubicBezTo>
                        <a:cubicBezTo>
                          <a:pt x="14550" y="18741"/>
                          <a:pt x="18741" y="14538"/>
                          <a:pt x="18741" y="9370"/>
                        </a:cubicBezTo>
                        <a:cubicBezTo>
                          <a:pt x="18741" y="4191"/>
                          <a:pt x="14550" y="0"/>
                          <a:pt x="9371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89" name="Google Shape;282;p17">
                    <a:extLst>
                      <a:ext uri="{FF2B5EF4-FFF2-40B4-BE49-F238E27FC236}">
                        <a16:creationId xmlns:a16="http://schemas.microsoft.com/office/drawing/2014/main" id="{F2A3DD29-E0EA-476B-B6DA-F69DE3BA4826}"/>
                      </a:ext>
                    </a:extLst>
                  </p:cNvPr>
                  <p:cNvSpPr/>
                  <p:nvPr/>
                </p:nvSpPr>
                <p:spPr>
                  <a:xfrm>
                    <a:off x="6391328" y="5820848"/>
                    <a:ext cx="537205" cy="464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5" h="13955" extrusionOk="0">
                        <a:moveTo>
                          <a:pt x="6978" y="0"/>
                        </a:moveTo>
                        <a:cubicBezTo>
                          <a:pt x="3120" y="0"/>
                          <a:pt x="1" y="3120"/>
                          <a:pt x="1" y="6977"/>
                        </a:cubicBezTo>
                        <a:cubicBezTo>
                          <a:pt x="1" y="10823"/>
                          <a:pt x="3120" y="13954"/>
                          <a:pt x="6978" y="13954"/>
                        </a:cubicBezTo>
                        <a:cubicBezTo>
                          <a:pt x="10823" y="13954"/>
                          <a:pt x="13955" y="10823"/>
                          <a:pt x="13955" y="6977"/>
                        </a:cubicBezTo>
                        <a:cubicBezTo>
                          <a:pt x="13955" y="3120"/>
                          <a:pt x="10823" y="0"/>
                          <a:pt x="697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2BA0760A-8540-4363-89C8-B02A1E5668BB}"/>
                    </a:ext>
                  </a:extLst>
                </p:cNvPr>
                <p:cNvGrpSpPr/>
                <p:nvPr/>
              </p:nvGrpSpPr>
              <p:grpSpPr>
                <a:xfrm>
                  <a:off x="7245588" y="5739021"/>
                  <a:ext cx="1497214" cy="624375"/>
                  <a:chOff x="7231300" y="5736922"/>
                  <a:chExt cx="1497214" cy="624375"/>
                </a:xfrm>
              </p:grpSpPr>
              <p:sp>
                <p:nvSpPr>
                  <p:cNvPr id="90" name="Google Shape;231;p17">
                    <a:extLst>
                      <a:ext uri="{FF2B5EF4-FFF2-40B4-BE49-F238E27FC236}">
                        <a16:creationId xmlns:a16="http://schemas.microsoft.com/office/drawing/2014/main" id="{97AE6921-C45D-45C1-A8D3-04D245BCA35B}"/>
                      </a:ext>
                    </a:extLst>
                  </p:cNvPr>
                  <p:cNvSpPr/>
                  <p:nvPr/>
                </p:nvSpPr>
                <p:spPr>
                  <a:xfrm>
                    <a:off x="7231300" y="5903303"/>
                    <a:ext cx="658197" cy="233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98" h="7002" extrusionOk="0">
                        <a:moveTo>
                          <a:pt x="0" y="1"/>
                        </a:moveTo>
                        <a:lnTo>
                          <a:pt x="2798" y="3501"/>
                        </a:lnTo>
                        <a:lnTo>
                          <a:pt x="0" y="7002"/>
                        </a:lnTo>
                        <a:lnTo>
                          <a:pt x="14288" y="7002"/>
                        </a:lnTo>
                        <a:lnTo>
                          <a:pt x="17098" y="3501"/>
                        </a:lnTo>
                        <a:lnTo>
                          <a:pt x="14288" y="1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91" name="Google Shape;232;p17">
                    <a:extLst>
                      <a:ext uri="{FF2B5EF4-FFF2-40B4-BE49-F238E27FC236}">
                        <a16:creationId xmlns:a16="http://schemas.microsoft.com/office/drawing/2014/main" id="{AD2022DD-FE80-4E05-81E0-D26FE6FD5020}"/>
                      </a:ext>
                    </a:extLst>
                  </p:cNvPr>
                  <p:cNvSpPr/>
                  <p:nvPr/>
                </p:nvSpPr>
                <p:spPr>
                  <a:xfrm>
                    <a:off x="8070317" y="5917591"/>
                    <a:ext cx="658197" cy="233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98" h="7002" extrusionOk="0">
                        <a:moveTo>
                          <a:pt x="0" y="1"/>
                        </a:moveTo>
                        <a:lnTo>
                          <a:pt x="2798" y="3501"/>
                        </a:lnTo>
                        <a:lnTo>
                          <a:pt x="0" y="7002"/>
                        </a:lnTo>
                        <a:lnTo>
                          <a:pt x="14288" y="7002"/>
                        </a:lnTo>
                        <a:lnTo>
                          <a:pt x="17098" y="3501"/>
                        </a:lnTo>
                        <a:lnTo>
                          <a:pt x="14288" y="1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92" name="Google Shape;233;p17">
                    <a:extLst>
                      <a:ext uri="{FF2B5EF4-FFF2-40B4-BE49-F238E27FC236}">
                        <a16:creationId xmlns:a16="http://schemas.microsoft.com/office/drawing/2014/main" id="{2031C41C-FBC2-4BA9-ADA9-AB18D13F901E}"/>
                      </a:ext>
                    </a:extLst>
                  </p:cNvPr>
                  <p:cNvSpPr/>
                  <p:nvPr/>
                </p:nvSpPr>
                <p:spPr>
                  <a:xfrm>
                    <a:off x="7616557" y="5736922"/>
                    <a:ext cx="721445" cy="62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1" h="18741" extrusionOk="0">
                        <a:moveTo>
                          <a:pt x="9370" y="0"/>
                        </a:moveTo>
                        <a:cubicBezTo>
                          <a:pt x="4191" y="0"/>
                          <a:pt x="0" y="4191"/>
                          <a:pt x="0" y="9370"/>
                        </a:cubicBezTo>
                        <a:cubicBezTo>
                          <a:pt x="0" y="14538"/>
                          <a:pt x="4191" y="18741"/>
                          <a:pt x="9370" y="18741"/>
                        </a:cubicBezTo>
                        <a:cubicBezTo>
                          <a:pt x="14550" y="18741"/>
                          <a:pt x="18741" y="14538"/>
                          <a:pt x="18741" y="9370"/>
                        </a:cubicBezTo>
                        <a:cubicBezTo>
                          <a:pt x="18741" y="4191"/>
                          <a:pt x="14550" y="0"/>
                          <a:pt x="9370" y="0"/>
                        </a:cubicBezTo>
                        <a:close/>
                      </a:path>
                    </a:pathLst>
                  </a:custGeom>
                  <a:solidFill>
                    <a:srgbClr val="0099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lang="en-US" b="1">
                      <a:latin typeface="Gill Sans MT" panose="020B0502020104020203" pitchFamily="34" charset="0"/>
                      <a:sym typeface="Fira Sans Extra Condensed"/>
                    </a:endParaRPr>
                  </a:p>
                </p:txBody>
              </p:sp>
              <p:sp>
                <p:nvSpPr>
                  <p:cNvPr id="93" name="Google Shape;234;p17">
                    <a:extLst>
                      <a:ext uri="{FF2B5EF4-FFF2-40B4-BE49-F238E27FC236}">
                        <a16:creationId xmlns:a16="http://schemas.microsoft.com/office/drawing/2014/main" id="{22CF136B-A84A-4B01-8742-01286EFE4ECB}"/>
                      </a:ext>
                    </a:extLst>
                  </p:cNvPr>
                  <p:cNvSpPr/>
                  <p:nvPr/>
                </p:nvSpPr>
                <p:spPr>
                  <a:xfrm>
                    <a:off x="7708678" y="5816651"/>
                    <a:ext cx="537205" cy="464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5" h="13955" extrusionOk="0">
                        <a:moveTo>
                          <a:pt x="6977" y="0"/>
                        </a:moveTo>
                        <a:cubicBezTo>
                          <a:pt x="3120" y="0"/>
                          <a:pt x="0" y="3120"/>
                          <a:pt x="0" y="6977"/>
                        </a:cubicBezTo>
                        <a:cubicBezTo>
                          <a:pt x="0" y="10823"/>
                          <a:pt x="3120" y="13954"/>
                          <a:pt x="6977" y="13954"/>
                        </a:cubicBezTo>
                        <a:cubicBezTo>
                          <a:pt x="10823" y="13954"/>
                          <a:pt x="13954" y="10823"/>
                          <a:pt x="13954" y="6977"/>
                        </a:cubicBezTo>
                        <a:cubicBezTo>
                          <a:pt x="13954" y="3120"/>
                          <a:pt x="10823" y="0"/>
                          <a:pt x="697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A03886D7-A5E9-4375-BBF5-FFBBFD82CC33}"/>
                    </a:ext>
                  </a:extLst>
                </p:cNvPr>
                <p:cNvGrpSpPr/>
                <p:nvPr/>
              </p:nvGrpSpPr>
              <p:grpSpPr>
                <a:xfrm>
                  <a:off x="4689161" y="5739021"/>
                  <a:ext cx="1497463" cy="624375"/>
                  <a:chOff x="4674873" y="5741119"/>
                  <a:chExt cx="1497463" cy="624375"/>
                </a:xfrm>
              </p:grpSpPr>
              <p:sp>
                <p:nvSpPr>
                  <p:cNvPr id="94" name="Google Shape;265;p17">
                    <a:extLst>
                      <a:ext uri="{FF2B5EF4-FFF2-40B4-BE49-F238E27FC236}">
                        <a16:creationId xmlns:a16="http://schemas.microsoft.com/office/drawing/2014/main" id="{3603F643-E15F-441A-9F0E-497629F730B4}"/>
                      </a:ext>
                    </a:extLst>
                  </p:cNvPr>
                  <p:cNvSpPr/>
                  <p:nvPr/>
                </p:nvSpPr>
                <p:spPr>
                  <a:xfrm>
                    <a:off x="4674873" y="5908117"/>
                    <a:ext cx="658197" cy="233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98" h="7002" extrusionOk="0">
                        <a:moveTo>
                          <a:pt x="1" y="1"/>
                        </a:moveTo>
                        <a:lnTo>
                          <a:pt x="2799" y="3501"/>
                        </a:lnTo>
                        <a:lnTo>
                          <a:pt x="1" y="7002"/>
                        </a:lnTo>
                        <a:lnTo>
                          <a:pt x="14288" y="7002"/>
                        </a:lnTo>
                        <a:lnTo>
                          <a:pt x="17098" y="3501"/>
                        </a:lnTo>
                        <a:lnTo>
                          <a:pt x="14288" y="1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95" name="Google Shape;266;p17">
                    <a:extLst>
                      <a:ext uri="{FF2B5EF4-FFF2-40B4-BE49-F238E27FC236}">
                        <a16:creationId xmlns:a16="http://schemas.microsoft.com/office/drawing/2014/main" id="{AAC00122-B129-460F-AEAD-20EB28BB5AA2}"/>
                      </a:ext>
                    </a:extLst>
                  </p:cNvPr>
                  <p:cNvSpPr/>
                  <p:nvPr/>
                </p:nvSpPr>
                <p:spPr>
                  <a:xfrm>
                    <a:off x="5514101" y="5908117"/>
                    <a:ext cx="658235" cy="233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99" h="7002" extrusionOk="0">
                        <a:moveTo>
                          <a:pt x="1" y="1"/>
                        </a:moveTo>
                        <a:lnTo>
                          <a:pt x="2799" y="3501"/>
                        </a:lnTo>
                        <a:lnTo>
                          <a:pt x="1" y="7002"/>
                        </a:lnTo>
                        <a:lnTo>
                          <a:pt x="14288" y="7002"/>
                        </a:lnTo>
                        <a:lnTo>
                          <a:pt x="17098" y="3501"/>
                        </a:lnTo>
                        <a:lnTo>
                          <a:pt x="14288" y="1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96" name="Google Shape;270;p17">
                    <a:extLst>
                      <a:ext uri="{FF2B5EF4-FFF2-40B4-BE49-F238E27FC236}">
                        <a16:creationId xmlns:a16="http://schemas.microsoft.com/office/drawing/2014/main" id="{7B1C266C-25DD-4866-BD6B-9C54183CC033}"/>
                      </a:ext>
                    </a:extLst>
                  </p:cNvPr>
                  <p:cNvSpPr/>
                  <p:nvPr/>
                </p:nvSpPr>
                <p:spPr>
                  <a:xfrm>
                    <a:off x="5058069" y="5741119"/>
                    <a:ext cx="721444" cy="624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1" h="18741" extrusionOk="0">
                        <a:moveTo>
                          <a:pt x="9370" y="0"/>
                        </a:moveTo>
                        <a:cubicBezTo>
                          <a:pt x="4203" y="0"/>
                          <a:pt x="0" y="4191"/>
                          <a:pt x="0" y="9370"/>
                        </a:cubicBezTo>
                        <a:cubicBezTo>
                          <a:pt x="0" y="14538"/>
                          <a:pt x="4203" y="18741"/>
                          <a:pt x="9370" y="18741"/>
                        </a:cubicBezTo>
                        <a:cubicBezTo>
                          <a:pt x="14550" y="18741"/>
                          <a:pt x="18741" y="14538"/>
                          <a:pt x="18741" y="9370"/>
                        </a:cubicBezTo>
                        <a:cubicBezTo>
                          <a:pt x="18741" y="4191"/>
                          <a:pt x="14550" y="0"/>
                          <a:pt x="9370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97" name="Google Shape;271;p17">
                    <a:extLst>
                      <a:ext uri="{FF2B5EF4-FFF2-40B4-BE49-F238E27FC236}">
                        <a16:creationId xmlns:a16="http://schemas.microsoft.com/office/drawing/2014/main" id="{227415D5-D783-4526-9643-E791193D0CC5}"/>
                      </a:ext>
                    </a:extLst>
                  </p:cNvPr>
                  <p:cNvSpPr/>
                  <p:nvPr/>
                </p:nvSpPr>
                <p:spPr>
                  <a:xfrm>
                    <a:off x="5150654" y="5820847"/>
                    <a:ext cx="536744" cy="464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43" h="13955" extrusionOk="0">
                        <a:moveTo>
                          <a:pt x="6965" y="0"/>
                        </a:moveTo>
                        <a:cubicBezTo>
                          <a:pt x="3120" y="0"/>
                          <a:pt x="0" y="3120"/>
                          <a:pt x="0" y="6977"/>
                        </a:cubicBezTo>
                        <a:cubicBezTo>
                          <a:pt x="0" y="10823"/>
                          <a:pt x="3120" y="13954"/>
                          <a:pt x="6965" y="13954"/>
                        </a:cubicBezTo>
                        <a:cubicBezTo>
                          <a:pt x="10823" y="13954"/>
                          <a:pt x="13943" y="10823"/>
                          <a:pt x="13943" y="6977"/>
                        </a:cubicBezTo>
                        <a:cubicBezTo>
                          <a:pt x="13943" y="3120"/>
                          <a:pt x="10823" y="0"/>
                          <a:pt x="696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b="1">
                      <a:latin typeface="Gill Sans MT" panose="020B0502020104020203" pitchFamily="34" charset="0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</p:grp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1C52F62-6B89-45F2-9E1F-A90828C69167}"/>
                  </a:ext>
                </a:extLst>
              </p:cNvPr>
              <p:cNvSpPr txBox="1"/>
              <p:nvPr/>
            </p:nvSpPr>
            <p:spPr>
              <a:xfrm>
                <a:off x="3146455" y="6211058"/>
                <a:ext cx="1044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Gill Sans MT" panose="020B0502020104020203" pitchFamily="34" charset="0"/>
                  </a:rPr>
                  <a:t>Initiation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FDF38DB-DFC2-450B-99CE-3C005DA82F12}"/>
                  </a:ext>
                </a:extLst>
              </p:cNvPr>
              <p:cNvSpPr txBox="1"/>
              <p:nvPr/>
            </p:nvSpPr>
            <p:spPr>
              <a:xfrm>
                <a:off x="4988096" y="6211058"/>
                <a:ext cx="1044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Gill Sans MT" panose="020B0502020104020203" pitchFamily="34" charset="0"/>
                  </a:rPr>
                  <a:t>Analysis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5CE832F-B3C6-45A2-B7E0-BE088C6496CC}"/>
                  </a:ext>
                </a:extLst>
              </p:cNvPr>
              <p:cNvSpPr txBox="1"/>
              <p:nvPr/>
            </p:nvSpPr>
            <p:spPr>
              <a:xfrm>
                <a:off x="6576025" y="6206135"/>
                <a:ext cx="1044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Gill Sans MT" panose="020B0502020104020203" pitchFamily="34" charset="0"/>
                  </a:rPr>
                  <a:t>Review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63424E1-22FA-4323-B019-58F63FE19801}"/>
                  </a:ext>
                </a:extLst>
              </p:cNvPr>
              <p:cNvSpPr txBox="1"/>
              <p:nvPr/>
            </p:nvSpPr>
            <p:spPr>
              <a:xfrm>
                <a:off x="8273377" y="6216418"/>
                <a:ext cx="1260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latin typeface="Gill Sans MT" panose="020B0502020104020203" pitchFamily="34" charset="0"/>
                  </a:rPr>
                  <a:t>Action Plan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7A3BAB3-A32C-4562-9D3D-1AB42A2FE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53425" y="5184135"/>
              <a:ext cx="584797" cy="658356"/>
            </a:xfrm>
            <a:prstGeom prst="rect">
              <a:avLst/>
            </a:prstGeom>
          </p:spPr>
        </p:pic>
        <p:pic>
          <p:nvPicPr>
            <p:cNvPr id="1028" name="Picture 4" descr="Analysis - Free business and finance icons">
              <a:extLst>
                <a:ext uri="{FF2B5EF4-FFF2-40B4-BE49-F238E27FC236}">
                  <a16:creationId xmlns:a16="http://schemas.microsoft.com/office/drawing/2014/main" id="{C6B968EB-907A-4FEE-AAF6-08B7A23459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7966" y="5252296"/>
              <a:ext cx="559335" cy="55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ocument review Icon - Free PNG &amp; SVG 2362503 - Noun Project">
              <a:extLst>
                <a:ext uri="{FF2B5EF4-FFF2-40B4-BE49-F238E27FC236}">
                  <a16:creationId xmlns:a16="http://schemas.microsoft.com/office/drawing/2014/main" id="{5AF25C8B-5857-47EC-A096-E671124F1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073" y="5209336"/>
              <a:ext cx="633155" cy="633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1BB8126-8BA9-4128-853E-9C9330C4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48303" y="5184135"/>
              <a:ext cx="508101" cy="621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04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DB515D8-9F86-11BE-918D-F5F777925A36}"/>
              </a:ext>
            </a:extLst>
          </p:cNvPr>
          <p:cNvGraphicFramePr>
            <a:graphicFrameLocks noGrp="1"/>
          </p:cNvGraphicFramePr>
          <p:nvPr/>
        </p:nvGraphicFramePr>
        <p:xfrm>
          <a:off x="329218" y="1104482"/>
          <a:ext cx="11533564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39">
                  <a:extLst>
                    <a:ext uri="{9D8B030D-6E8A-4147-A177-3AD203B41FA5}">
                      <a16:colId xmlns:a16="http://schemas.microsoft.com/office/drawing/2014/main" val="2119384718"/>
                    </a:ext>
                  </a:extLst>
                </a:gridCol>
                <a:gridCol w="824881">
                  <a:extLst>
                    <a:ext uri="{9D8B030D-6E8A-4147-A177-3AD203B41FA5}">
                      <a16:colId xmlns:a16="http://schemas.microsoft.com/office/drawing/2014/main" val="346725011"/>
                    </a:ext>
                  </a:extLst>
                </a:gridCol>
                <a:gridCol w="6729412">
                  <a:extLst>
                    <a:ext uri="{9D8B030D-6E8A-4147-A177-3AD203B41FA5}">
                      <a16:colId xmlns:a16="http://schemas.microsoft.com/office/drawing/2014/main" val="889624368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554089687"/>
                    </a:ext>
                  </a:extLst>
                </a:gridCol>
                <a:gridCol w="1647219">
                  <a:extLst>
                    <a:ext uri="{9D8B030D-6E8A-4147-A177-3AD203B41FA5}">
                      <a16:colId xmlns:a16="http://schemas.microsoft.com/office/drawing/2014/main" val="23110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Phase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Day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Activity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~Duration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Involvement from Direct Asia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31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Initiation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Day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1300" kern="120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Kickoff meeting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latin typeface="Gill Sans MT" panose="020B0502020104020203" pitchFamily="34" charset="0"/>
                        </a:rPr>
                        <a:t>Seek &amp; review any existing documentation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latin typeface="Gill Sans MT" panose="020B0502020104020203" pitchFamily="34" charset="0"/>
                        </a:rPr>
                        <a:t>Plan, schedule &amp; review stakeholder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6 to 8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Direct Asia SPOC – 2 to 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9375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Day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Architecture:</a:t>
                      </a:r>
                    </a:p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Understand current IT Landscape and Architecture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Current Enterprise architecture w.r.t systems, infrastructure, integration &amp; Data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Architecture strategy, goals and considerations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en-US" sz="1300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Potential challenges, issues and assess for future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6 to 8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Enterprise Architect – </a:t>
                      </a:r>
                      <a:b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2 to 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669643"/>
                  </a:ext>
                </a:extLst>
              </a:tr>
              <a:tr h="427824">
                <a:tc vMerge="1"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Day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Core &amp; Non-Core System:</a:t>
                      </a:r>
                      <a:endParaRPr lang="en-US" sz="1300" b="1" i="0" u="none" strike="noStrike" noProof="0" dirty="0">
                        <a:latin typeface="Gill Sans MT" panose="020B0502020104020203" pitchFamily="34" charset="0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Gain high-level understanding of Enterprise &amp; External applications in terms of technology/tool and integrations.</a:t>
                      </a: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Core System and Its integrations</a:t>
                      </a: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Document Generation and Print System</a:t>
                      </a: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CRM, GL and Lead management</a:t>
                      </a: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External applications/services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4 to 6 hours – for each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Enterprise Architect</a:t>
                      </a: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Core System Architect/ Lead – 2 to 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543393"/>
                  </a:ext>
                </a:extLst>
              </a:tr>
              <a:tr h="131949">
                <a:tc vMerge="1">
                  <a:txBody>
                    <a:bodyPr/>
                    <a:lstStyle/>
                    <a:p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Day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APIs/Integration:</a:t>
                      </a:r>
                      <a:endParaRPr lang="en-US" sz="1300" b="1" i="0" u="none" strike="noStrike" noProof="0" dirty="0">
                        <a:latin typeface="Gill Sans MT" panose="020B0502020104020203" pitchFamily="34" charset="0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Capture details on current Direct Asia Integration landscape</a:t>
                      </a: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Architecture, Environment Topology &amp; deployment process</a:t>
                      </a: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Patterns implemented</a:t>
                      </a: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High level information on applications/system integrated</a:t>
                      </a: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Current API Management capabilities that are enabled</a:t>
                      </a:r>
                    </a:p>
                    <a:p>
                      <a:pPr marL="74295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Security, Governance &amp;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6 to 8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Integration Architect – </a:t>
                      </a: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2 to 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969077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D3EFC3CD-B6CF-868B-D1BC-0CE66859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9" y="391395"/>
            <a:ext cx="10224496" cy="424732"/>
          </a:xfrm>
        </p:spPr>
        <p:txBody>
          <a:bodyPr/>
          <a:lstStyle/>
          <a:p>
            <a:r>
              <a:rPr lang="en-US" dirty="0"/>
              <a:t>Detailed activities</a:t>
            </a:r>
          </a:p>
        </p:txBody>
      </p:sp>
    </p:spTree>
    <p:extLst>
      <p:ext uri="{BB962C8B-B14F-4D97-AF65-F5344CB8AC3E}">
        <p14:creationId xmlns:p14="http://schemas.microsoft.com/office/powerpoint/2010/main" val="140377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EFC3CD-B6CF-868B-D1BC-0CE66859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9" y="391395"/>
            <a:ext cx="10224496" cy="424732"/>
          </a:xfrm>
        </p:spPr>
        <p:txBody>
          <a:bodyPr/>
          <a:lstStyle/>
          <a:p>
            <a:r>
              <a:rPr lang="en-US" dirty="0"/>
              <a:t>Detailed activities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C14E4B-0ED9-4761-92BC-94B42FCEB52D}"/>
              </a:ext>
            </a:extLst>
          </p:cNvPr>
          <p:cNvGraphicFramePr>
            <a:graphicFrameLocks noGrp="1"/>
          </p:cNvGraphicFramePr>
          <p:nvPr/>
        </p:nvGraphicFramePr>
        <p:xfrm>
          <a:off x="329218" y="1057274"/>
          <a:ext cx="11533564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39">
                  <a:extLst>
                    <a:ext uri="{9D8B030D-6E8A-4147-A177-3AD203B41FA5}">
                      <a16:colId xmlns:a16="http://schemas.microsoft.com/office/drawing/2014/main" val="3131467312"/>
                    </a:ext>
                  </a:extLst>
                </a:gridCol>
                <a:gridCol w="824881">
                  <a:extLst>
                    <a:ext uri="{9D8B030D-6E8A-4147-A177-3AD203B41FA5}">
                      <a16:colId xmlns:a16="http://schemas.microsoft.com/office/drawing/2014/main" val="1567468323"/>
                    </a:ext>
                  </a:extLst>
                </a:gridCol>
                <a:gridCol w="6729412">
                  <a:extLst>
                    <a:ext uri="{9D8B030D-6E8A-4147-A177-3AD203B41FA5}">
                      <a16:colId xmlns:a16="http://schemas.microsoft.com/office/drawing/2014/main" val="2268466169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685704167"/>
                    </a:ext>
                  </a:extLst>
                </a:gridCol>
                <a:gridCol w="1647219">
                  <a:extLst>
                    <a:ext uri="{9D8B030D-6E8A-4147-A177-3AD203B41FA5}">
                      <a16:colId xmlns:a16="http://schemas.microsoft.com/office/drawing/2014/main" val="307555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Phase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Day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Activity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~Duration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Gill Sans MT" panose="020B0502020104020203" pitchFamily="34" charset="0"/>
                        </a:rPr>
                        <a:t>Involvement from Direct Asia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755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Day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 kern="120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Infrastructure &amp; App Support</a:t>
                      </a:r>
                    </a:p>
                    <a:p>
                      <a:r>
                        <a:rPr lang="en-US" sz="1300" b="0" i="0" u="none" strike="noStrike" kern="120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Understand current infrastructure landscape, process to provision and configure and deployment process.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300">
                          <a:latin typeface="Gill Sans MT" panose="020B0502020104020203" pitchFamily="34" charset="0"/>
                        </a:rPr>
                        <a:t>Current Infra provisioning &amp; configuration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300">
                          <a:latin typeface="Gill Sans MT" panose="020B0502020104020203" pitchFamily="34" charset="0"/>
                        </a:rPr>
                        <a:t>Current build &amp; deployment process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300">
                          <a:latin typeface="Gill Sans MT" panose="020B0502020104020203" pitchFamily="34" charset="0"/>
                        </a:rPr>
                        <a:t>Environment Topology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300">
                          <a:latin typeface="Gill Sans MT" panose="020B0502020104020203" pitchFamily="34" charset="0"/>
                        </a:rPr>
                        <a:t>DevOps strategy &amp; 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4 to 6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DevOps Team – </a:t>
                      </a:r>
                    </a:p>
                    <a:p>
                      <a:pPr algn="ctr"/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 to 2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6563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Day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300" b="1" i="0" u="none" strike="noStrike" noProof="0" dirty="0">
                          <a:latin typeface="Gill Sans MT" panose="020B0502020104020203" pitchFamily="34" charset="0"/>
                        </a:rPr>
                        <a:t>Testing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Gather the details on Direct Asia’s current</a:t>
                      </a:r>
                      <a:r>
                        <a:rPr lang="en-US" sz="1300" dirty="0">
                          <a:latin typeface="Gill Sans MT" panose="020B0502020104020203" pitchFamily="34" charset="0"/>
                        </a:rPr>
                        <a:t> maturity of automation testing and the strategy that they have.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300" dirty="0">
                          <a:latin typeface="Gill Sans MT" panose="020B0502020104020203" pitchFamily="34" charset="0"/>
                        </a:rPr>
                        <a:t>Gain understanding on current application and API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2 to 4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Testing Team – </a:t>
                      </a: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 to 2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8184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4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Day 6 &amp; Day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300" b="1" i="0" u="none" strike="noStrike" noProof="0" dirty="0">
                          <a:latin typeface="Gill Sans MT" panose="020B0502020104020203" pitchFamily="34" charset="0"/>
                        </a:rPr>
                        <a:t>Data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Understand Enterprise data functional &amp; technology landscape and strategy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Gather current initiatives and challenges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300" b="0" i="0" u="none" strike="noStrike" noProof="0" dirty="0">
                          <a:latin typeface="Gill Sans MT" panose="020B0502020104020203" pitchFamily="34" charset="0"/>
                        </a:rPr>
                        <a:t>Enterprise Data Warehouse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4 to 6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Data Team/Enterprise Architect – </a:t>
                      </a: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2 to 4hours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6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Day 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300">
                          <a:latin typeface="Gill Sans MT" panose="020B0502020104020203" pitchFamily="34" charset="0"/>
                        </a:rPr>
                        <a:t>Identify the gaps, issues, review the understanding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300">
                          <a:latin typeface="Gill Sans MT" panose="020B0502020104020203" pitchFamily="34" charset="0"/>
                        </a:rPr>
                        <a:t>Discuss, document, ensure coverage and seek feedback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300">
                          <a:latin typeface="Gill Sans MT" panose="020B0502020104020203" pitchFamily="34" charset="0"/>
                        </a:rPr>
                        <a:t>Present the understanding to all stakeholders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300">
                          <a:latin typeface="Gill Sans MT" panose="020B0502020104020203" pitchFamily="34" charset="0"/>
                        </a:rPr>
                        <a:t>Describe the areas where ValueMomentum can add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6 to 8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Direct Asia SPOC – </a:t>
                      </a:r>
                    </a:p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2 to 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63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Action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300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Day 9 &amp; </a:t>
                      </a:r>
                    </a:p>
                    <a:p>
                      <a:pPr algn="ctr"/>
                      <a:r>
                        <a:rPr lang="en-US" altLang="en-US" sz="1300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Day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300">
                          <a:latin typeface="Gill Sans MT" panose="020B0502020104020203" pitchFamily="34" charset="0"/>
                        </a:rPr>
                        <a:t>Complete &amp; deliver the Understanding report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300">
                          <a:latin typeface="Gill Sans MT" panose="020B0502020104020203" pitchFamily="34" charset="0"/>
                        </a:rPr>
                        <a:t>Draft &amp; present high-level proposal and seek feedback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300">
                          <a:latin typeface="Gill Sans MT" panose="020B0502020104020203" pitchFamily="34" charset="0"/>
                        </a:rPr>
                        <a:t>Discuss on the 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6 to 8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Direct Asia SPOC – 2 to 4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39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573</Words>
  <Application>Microsoft Office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Segoe UI</vt:lpstr>
      <vt:lpstr>Wingdings</vt:lpstr>
      <vt:lpstr>Office Theme</vt:lpstr>
      <vt:lpstr>Discovery objectives &amp; approach</vt:lpstr>
      <vt:lpstr>Detailed activities</vt:lpstr>
      <vt:lpstr>Detailed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objectives &amp; approach</dc:title>
  <dc:creator>Sathya Narayana Rao Sripathi</dc:creator>
  <cp:lastModifiedBy>Divakar Kadupu</cp:lastModifiedBy>
  <cp:revision>2</cp:revision>
  <dcterms:created xsi:type="dcterms:W3CDTF">2023-01-04T13:21:57Z</dcterms:created>
  <dcterms:modified xsi:type="dcterms:W3CDTF">2023-01-05T09:08:16Z</dcterms:modified>
</cp:coreProperties>
</file>