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66" r:id="rId3"/>
    <p:sldId id="259" r:id="rId4"/>
    <p:sldId id="261" r:id="rId5"/>
    <p:sldId id="262" r:id="rId6"/>
    <p:sldId id="263" r:id="rId7"/>
    <p:sldId id="264" r:id="rId8"/>
    <p:sldId id="265" r:id="rId9"/>
    <p:sldId id="267" r:id="rId10"/>
    <p:sldId id="268" r:id="rId11"/>
    <p:sldId id="269" r:id="rId12"/>
    <p:sldId id="270" r:id="rId13"/>
    <p:sldId id="271" r:id="rId14"/>
    <p:sldId id="273" r:id="rId15"/>
    <p:sldId id="27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snapToGrid="0">
      <p:cViewPr>
        <p:scale>
          <a:sx n="100" d="100"/>
          <a:sy n="100" d="100"/>
        </p:scale>
        <p:origin x="8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D1EFE-0460-4B18-BE44-53E5B6E29A8B}" type="datetimeFigureOut">
              <a:rPr lang="en-US" smtClean="0"/>
              <a:t>10/24/2015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308E4-AF49-43BC-A7F7-85708693DE49}" type="slidenum">
              <a:rPr lang="en-US" smtClean="0"/>
              <a:t>‹#›</a:t>
            </a:fld>
            <a:endParaRPr lang="en-US"/>
          </a:p>
        </p:txBody>
      </p:sp>
    </p:spTree>
    <p:extLst>
      <p:ext uri="{BB962C8B-B14F-4D97-AF65-F5344CB8AC3E}">
        <p14:creationId xmlns:p14="http://schemas.microsoft.com/office/powerpoint/2010/main" val="187280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like that one adage about cells, that</a:t>
            </a:r>
            <a:r>
              <a:rPr lang="en-US" baseline="0" dirty="0" smtClean="0"/>
              <a:t> function dictates structure. Ok, that was probably a bad analogy.</a:t>
            </a:r>
            <a:endParaRPr lang="en-US" dirty="0"/>
          </a:p>
        </p:txBody>
      </p:sp>
      <p:sp>
        <p:nvSpPr>
          <p:cNvPr id="4" name="Slide Number Placeholder 3"/>
          <p:cNvSpPr>
            <a:spLocks noGrp="1"/>
          </p:cNvSpPr>
          <p:nvPr>
            <p:ph type="sldNum" sz="quarter" idx="10"/>
          </p:nvPr>
        </p:nvSpPr>
        <p:spPr/>
        <p:txBody>
          <a:bodyPr/>
          <a:lstStyle/>
          <a:p>
            <a:fld id="{641308E4-AF49-43BC-A7F7-85708693DE49}" type="slidenum">
              <a:rPr lang="en-US" smtClean="0"/>
              <a:t>10</a:t>
            </a:fld>
            <a:endParaRPr lang="en-US"/>
          </a:p>
        </p:txBody>
      </p:sp>
    </p:spTree>
    <p:extLst>
      <p:ext uri="{BB962C8B-B14F-4D97-AF65-F5344CB8AC3E}">
        <p14:creationId xmlns:p14="http://schemas.microsoft.com/office/powerpoint/2010/main" val="5198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29392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18037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9838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524869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26042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664065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4091276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95382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31939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423935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53AB8-16CD-4E3B-AB88-AD5DF8BB944F}"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35996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281964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A53AB8-16CD-4E3B-AB88-AD5DF8BB944F}" type="datetimeFigureOut">
              <a:rPr lang="en-US" smtClean="0"/>
              <a:t>10/24/2015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56992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A53AB8-16CD-4E3B-AB88-AD5DF8BB944F}" type="datetimeFigureOut">
              <a:rPr lang="en-US" smtClean="0"/>
              <a:t>10/24/2015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40641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53AB8-16CD-4E3B-AB88-AD5DF8BB944F}" type="datetimeFigureOut">
              <a:rPr lang="en-US" smtClean="0"/>
              <a:t>10/24/2015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152122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94058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53AB8-16CD-4E3B-AB88-AD5DF8BB944F}"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08482-AD12-4576-81FB-E492C16982AA}" type="slidenum">
              <a:rPr lang="en-US" smtClean="0"/>
              <a:t>‹#›</a:t>
            </a:fld>
            <a:endParaRPr lang="en-US"/>
          </a:p>
        </p:txBody>
      </p:sp>
    </p:spTree>
    <p:extLst>
      <p:ext uri="{BB962C8B-B14F-4D97-AF65-F5344CB8AC3E}">
        <p14:creationId xmlns:p14="http://schemas.microsoft.com/office/powerpoint/2010/main" val="357905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A53AB8-16CD-4E3B-AB88-AD5DF8BB944F}" type="datetimeFigureOut">
              <a:rPr lang="en-US" smtClean="0"/>
              <a:t>10/24/2015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B08482-AD12-4576-81FB-E492C16982AA}" type="slidenum">
              <a:rPr lang="en-US" smtClean="0"/>
              <a:t>‹#›</a:t>
            </a:fld>
            <a:endParaRPr lang="en-US"/>
          </a:p>
        </p:txBody>
      </p:sp>
    </p:spTree>
    <p:extLst>
      <p:ext uri="{BB962C8B-B14F-4D97-AF65-F5344CB8AC3E}">
        <p14:creationId xmlns:p14="http://schemas.microsoft.com/office/powerpoint/2010/main" val="29194104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 in Programming</a:t>
            </a:r>
            <a:endParaRPr lang="en-US" dirty="0"/>
          </a:p>
        </p:txBody>
      </p:sp>
      <p:sp>
        <p:nvSpPr>
          <p:cNvPr id="3" name="Subtitle 2"/>
          <p:cNvSpPr>
            <a:spLocks noGrp="1"/>
          </p:cNvSpPr>
          <p:nvPr>
            <p:ph type="subTitle" idx="1"/>
          </p:nvPr>
        </p:nvSpPr>
        <p:spPr/>
        <p:txBody>
          <a:bodyPr/>
          <a:lstStyle/>
          <a:p>
            <a:r>
              <a:rPr lang="en-US" dirty="0" smtClean="0"/>
              <a:t>Wei Gao </a:t>
            </a:r>
            <a:br>
              <a:rPr lang="en-US" dirty="0" smtClean="0"/>
            </a:br>
            <a:r>
              <a:rPr lang="en-US" dirty="0" smtClean="0"/>
              <a:t>Silicon Edge Robotics (FTC Team 10341)</a:t>
            </a:r>
          </a:p>
        </p:txBody>
      </p:sp>
    </p:spTree>
    <p:extLst>
      <p:ext uri="{BB962C8B-B14F-4D97-AF65-F5344CB8AC3E}">
        <p14:creationId xmlns:p14="http://schemas.microsoft.com/office/powerpoint/2010/main" val="840738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and Method Naming</a:t>
            </a:r>
            <a:endParaRPr lang="en-US" dirty="0"/>
          </a:p>
        </p:txBody>
      </p:sp>
      <p:sp>
        <p:nvSpPr>
          <p:cNvPr id="3" name="Content Placeholder 2"/>
          <p:cNvSpPr>
            <a:spLocks noGrp="1"/>
          </p:cNvSpPr>
          <p:nvPr>
            <p:ph idx="1"/>
          </p:nvPr>
        </p:nvSpPr>
        <p:spPr/>
        <p:txBody>
          <a:bodyPr/>
          <a:lstStyle/>
          <a:p>
            <a:r>
              <a:rPr lang="en-US" dirty="0" smtClean="0"/>
              <a:t>Similar to file naming</a:t>
            </a:r>
          </a:p>
          <a:p>
            <a:r>
              <a:rPr lang="en-US" dirty="0" smtClean="0"/>
              <a:t>Keep it concise and meaningful</a:t>
            </a:r>
          </a:p>
          <a:p>
            <a:r>
              <a:rPr lang="en-US" dirty="0" smtClean="0"/>
              <a:t>Should be related to function</a:t>
            </a:r>
          </a:p>
        </p:txBody>
      </p:sp>
    </p:spTree>
    <p:extLst>
      <p:ext uri="{BB962C8B-B14F-4D97-AF65-F5344CB8AC3E}">
        <p14:creationId xmlns:p14="http://schemas.microsoft.com/office/powerpoint/2010/main" val="599079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55520" y="978626"/>
            <a:ext cx="7839075" cy="4953000"/>
          </a:xfrm>
          <a:prstGeom prst="rect">
            <a:avLst/>
          </a:prstGeom>
        </p:spPr>
      </p:pic>
      <p:sp>
        <p:nvSpPr>
          <p:cNvPr id="6" name="Oval 5"/>
          <p:cNvSpPr/>
          <p:nvPr/>
        </p:nvSpPr>
        <p:spPr>
          <a:xfrm>
            <a:off x="2420982" y="2081349"/>
            <a:ext cx="3553097" cy="243840"/>
          </a:xfrm>
          <a:prstGeom prst="ellipse">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TextBox 7"/>
          <p:cNvSpPr txBox="1"/>
          <p:nvPr/>
        </p:nvSpPr>
        <p:spPr>
          <a:xfrm>
            <a:off x="6015989" y="2018603"/>
            <a:ext cx="6138864" cy="369332"/>
          </a:xfrm>
          <a:prstGeom prst="rect">
            <a:avLst/>
          </a:prstGeom>
          <a:noFill/>
        </p:spPr>
        <p:txBody>
          <a:bodyPr wrap="square" rtlCol="0">
            <a:spAutoFit/>
          </a:bodyPr>
          <a:lstStyle/>
          <a:p>
            <a:r>
              <a:rPr lang="en-US" dirty="0" smtClean="0"/>
              <a:t>Lack of consistency in inline declarations is confusing</a:t>
            </a:r>
            <a:endParaRPr lang="en-US" dirty="0"/>
          </a:p>
        </p:txBody>
      </p:sp>
      <p:cxnSp>
        <p:nvCxnSpPr>
          <p:cNvPr id="15" name="Straight Arrow Connector 14"/>
          <p:cNvCxnSpPr/>
          <p:nvPr/>
        </p:nvCxnSpPr>
        <p:spPr>
          <a:xfrm flipH="1" flipV="1">
            <a:off x="4197531" y="2387935"/>
            <a:ext cx="1818458" cy="6078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95034" y="2809519"/>
            <a:ext cx="6138864" cy="369332"/>
          </a:xfrm>
          <a:prstGeom prst="rect">
            <a:avLst/>
          </a:prstGeom>
          <a:noFill/>
        </p:spPr>
        <p:txBody>
          <a:bodyPr wrap="square" rtlCol="0">
            <a:spAutoFit/>
          </a:bodyPr>
          <a:lstStyle/>
          <a:p>
            <a:r>
              <a:rPr lang="en-US" dirty="0" smtClean="0"/>
              <a:t>Inconsistent variable name</a:t>
            </a:r>
            <a:endParaRPr lang="en-US" dirty="0"/>
          </a:p>
        </p:txBody>
      </p:sp>
      <p:cxnSp>
        <p:nvCxnSpPr>
          <p:cNvPr id="19" name="Straight Arrow Connector 18"/>
          <p:cNvCxnSpPr/>
          <p:nvPr/>
        </p:nvCxnSpPr>
        <p:spPr>
          <a:xfrm flipH="1">
            <a:off x="5486400" y="3797244"/>
            <a:ext cx="529589" cy="42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693921" y="3910149"/>
            <a:ext cx="1301113" cy="102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15989" y="3671207"/>
            <a:ext cx="6138864" cy="369332"/>
          </a:xfrm>
          <a:prstGeom prst="rect">
            <a:avLst/>
          </a:prstGeom>
          <a:noFill/>
        </p:spPr>
        <p:txBody>
          <a:bodyPr wrap="square" rtlCol="0">
            <a:spAutoFit/>
          </a:bodyPr>
          <a:lstStyle/>
          <a:p>
            <a:r>
              <a:rPr lang="en-US" dirty="0" smtClean="0"/>
              <a:t>Value used twice should be assigned to separate variable</a:t>
            </a:r>
            <a:endParaRPr lang="en-US" dirty="0"/>
          </a:p>
        </p:txBody>
      </p:sp>
      <p:cxnSp>
        <p:nvCxnSpPr>
          <p:cNvPr id="28" name="Straight Arrow Connector 27"/>
          <p:cNvCxnSpPr/>
          <p:nvPr/>
        </p:nvCxnSpPr>
        <p:spPr>
          <a:xfrm flipH="1">
            <a:off x="4036423" y="4297987"/>
            <a:ext cx="529589" cy="42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66012" y="4166576"/>
            <a:ext cx="7567886" cy="369332"/>
          </a:xfrm>
          <a:prstGeom prst="rect">
            <a:avLst/>
          </a:prstGeom>
          <a:noFill/>
        </p:spPr>
        <p:txBody>
          <a:bodyPr wrap="square" rtlCol="0">
            <a:spAutoFit/>
          </a:bodyPr>
          <a:lstStyle/>
          <a:p>
            <a:r>
              <a:rPr lang="en-US" dirty="0" smtClean="0"/>
              <a:t>‘on’ variables are used to store both input and results - inconsistent</a:t>
            </a:r>
            <a:endParaRPr lang="en-US" dirty="0"/>
          </a:p>
        </p:txBody>
      </p:sp>
      <p:cxnSp>
        <p:nvCxnSpPr>
          <p:cNvPr id="30" name="Straight Arrow Connector 29"/>
          <p:cNvCxnSpPr/>
          <p:nvPr/>
        </p:nvCxnSpPr>
        <p:spPr>
          <a:xfrm flipH="1" flipV="1">
            <a:off x="3762103" y="5114806"/>
            <a:ext cx="1068704" cy="389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566013" y="5114806"/>
            <a:ext cx="264794" cy="389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830807" y="5114806"/>
            <a:ext cx="655593" cy="389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30138" y="5483833"/>
            <a:ext cx="2185851" cy="369332"/>
          </a:xfrm>
          <a:prstGeom prst="rect">
            <a:avLst/>
          </a:prstGeom>
          <a:noFill/>
        </p:spPr>
        <p:txBody>
          <a:bodyPr wrap="square" rtlCol="0">
            <a:spAutoFit/>
          </a:bodyPr>
          <a:lstStyle/>
          <a:p>
            <a:r>
              <a:rPr lang="en-US" dirty="0" smtClean="0"/>
              <a:t>Undescriptive names</a:t>
            </a:r>
            <a:endParaRPr lang="en-US" dirty="0"/>
          </a:p>
        </p:txBody>
      </p:sp>
    </p:spTree>
    <p:extLst>
      <p:ext uri="{BB962C8B-B14F-4D97-AF65-F5344CB8AC3E}">
        <p14:creationId xmlns:p14="http://schemas.microsoft.com/office/powerpoint/2010/main" val="4235016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uu.sh/kWiAk/2cdcd02d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879" y="252617"/>
            <a:ext cx="8105775" cy="60483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200275" y="1276350"/>
            <a:ext cx="219075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85999" y="3010105"/>
            <a:ext cx="2505075"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91025" y="1358384"/>
            <a:ext cx="6611303" cy="369332"/>
          </a:xfrm>
          <a:prstGeom prst="rect">
            <a:avLst/>
          </a:prstGeom>
          <a:noFill/>
        </p:spPr>
        <p:txBody>
          <a:bodyPr wrap="square" rtlCol="0">
            <a:spAutoFit/>
          </a:bodyPr>
          <a:lstStyle/>
          <a:p>
            <a:r>
              <a:rPr lang="en-US" dirty="0" smtClean="0"/>
              <a:t>Arrays make inline declarations of related variables more concise</a:t>
            </a:r>
            <a:endParaRPr lang="en-US" dirty="0"/>
          </a:p>
        </p:txBody>
      </p:sp>
      <p:sp>
        <p:nvSpPr>
          <p:cNvPr id="7" name="TextBox 6"/>
          <p:cNvSpPr txBox="1"/>
          <p:nvPr/>
        </p:nvSpPr>
        <p:spPr>
          <a:xfrm>
            <a:off x="4791074" y="3174173"/>
            <a:ext cx="6611303" cy="369332"/>
          </a:xfrm>
          <a:prstGeom prst="rect">
            <a:avLst/>
          </a:prstGeom>
          <a:noFill/>
        </p:spPr>
        <p:txBody>
          <a:bodyPr wrap="square" rtlCol="0">
            <a:spAutoFit/>
          </a:bodyPr>
          <a:lstStyle/>
          <a:p>
            <a:r>
              <a:rPr lang="en-US" dirty="0" smtClean="0"/>
              <a:t>Use your </a:t>
            </a:r>
            <a:r>
              <a:rPr lang="en-US" i="1" dirty="0" smtClean="0"/>
              <a:t>for</a:t>
            </a:r>
            <a:r>
              <a:rPr lang="en-US" dirty="0" smtClean="0"/>
              <a:t> loops!</a:t>
            </a:r>
            <a:endParaRPr lang="en-US" dirty="0"/>
          </a:p>
        </p:txBody>
      </p:sp>
      <p:sp>
        <p:nvSpPr>
          <p:cNvPr id="8" name="Oval 7"/>
          <p:cNvSpPr/>
          <p:nvPr/>
        </p:nvSpPr>
        <p:spPr>
          <a:xfrm>
            <a:off x="2285999" y="4896055"/>
            <a:ext cx="3562351"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48351" y="4978089"/>
            <a:ext cx="3238500" cy="369332"/>
          </a:xfrm>
          <a:prstGeom prst="rect">
            <a:avLst/>
          </a:prstGeom>
          <a:noFill/>
        </p:spPr>
        <p:txBody>
          <a:bodyPr wrap="square" rtlCol="0">
            <a:spAutoFit/>
          </a:bodyPr>
          <a:lstStyle/>
          <a:p>
            <a:r>
              <a:rPr lang="en-US" dirty="0" smtClean="0"/>
              <a:t>Name now describes function</a:t>
            </a:r>
            <a:endParaRPr lang="en-US" dirty="0"/>
          </a:p>
        </p:txBody>
      </p:sp>
    </p:spTree>
    <p:extLst>
      <p:ext uri="{BB962C8B-B14F-4D97-AF65-F5344CB8AC3E}">
        <p14:creationId xmlns:p14="http://schemas.microsoft.com/office/powerpoint/2010/main" val="2486154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2296891"/>
            <a:ext cx="10018713" cy="1752599"/>
          </a:xfrm>
        </p:spPr>
        <p:txBody>
          <a:bodyPr/>
          <a:lstStyle/>
          <a:p>
            <a:r>
              <a:rPr lang="en-US" dirty="0" smtClean="0"/>
              <a:t>A name can make all the difference. </a:t>
            </a:r>
            <a:br>
              <a:rPr lang="en-US" dirty="0" smtClean="0"/>
            </a:br>
            <a:r>
              <a:rPr lang="en-US" dirty="0" smtClean="0"/>
              <a:t>Choose wisely.</a:t>
            </a:r>
            <a:endParaRPr lang="en-US" dirty="0"/>
          </a:p>
        </p:txBody>
      </p:sp>
    </p:spTree>
    <p:extLst>
      <p:ext uri="{BB962C8B-B14F-4D97-AF65-F5344CB8AC3E}">
        <p14:creationId xmlns:p14="http://schemas.microsoft.com/office/powerpoint/2010/main" val="213858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Documentation</a:t>
            </a:r>
            <a:endParaRPr lang="en-US" dirty="0"/>
          </a:p>
        </p:txBody>
      </p:sp>
      <p:sp>
        <p:nvSpPr>
          <p:cNvPr id="3" name="Text Placeholder 2"/>
          <p:cNvSpPr>
            <a:spLocks noGrp="1"/>
          </p:cNvSpPr>
          <p:nvPr>
            <p:ph type="body" idx="1"/>
          </p:nvPr>
        </p:nvSpPr>
        <p:spPr/>
        <p:txBody>
          <a:bodyPr/>
          <a:lstStyle/>
          <a:p>
            <a:r>
              <a:rPr lang="en-US" dirty="0" smtClean="0"/>
              <a:t>“Say, what’s this wall of text for again?” –You, revisiting an old project</a:t>
            </a:r>
            <a:endParaRPr lang="en-US" dirty="0"/>
          </a:p>
        </p:txBody>
      </p:sp>
    </p:spTree>
    <p:extLst>
      <p:ext uri="{BB962C8B-B14F-4D97-AF65-F5344CB8AC3E}">
        <p14:creationId xmlns:p14="http://schemas.microsoft.com/office/powerpoint/2010/main" val="408554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Comments</a:t>
            </a:r>
            <a:endParaRPr lang="en-US" sz="8000" dirty="0"/>
          </a:p>
        </p:txBody>
      </p:sp>
      <p:sp>
        <p:nvSpPr>
          <p:cNvPr id="3" name="Text Placeholder 2"/>
          <p:cNvSpPr>
            <a:spLocks noGrp="1"/>
          </p:cNvSpPr>
          <p:nvPr>
            <p:ph type="body" idx="1"/>
          </p:nvPr>
        </p:nvSpPr>
        <p:spPr>
          <a:xfrm>
            <a:off x="1484312" y="3238500"/>
            <a:ext cx="10018713" cy="1447800"/>
          </a:xfrm>
        </p:spPr>
        <p:txBody>
          <a:bodyPr>
            <a:normAutofit/>
          </a:bodyPr>
          <a:lstStyle/>
          <a:p>
            <a:r>
              <a:rPr lang="en-US" sz="6000" dirty="0" smtClean="0"/>
              <a:t>USE THEM</a:t>
            </a:r>
            <a:endParaRPr lang="en-US" sz="6000" dirty="0"/>
          </a:p>
        </p:txBody>
      </p:sp>
    </p:spTree>
    <p:extLst>
      <p:ext uri="{BB962C8B-B14F-4D97-AF65-F5344CB8AC3E}">
        <p14:creationId xmlns:p14="http://schemas.microsoft.com/office/powerpoint/2010/main" val="1217494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Code</a:t>
            </a:r>
            <a:endParaRPr lang="en-US" dirty="0"/>
          </a:p>
        </p:txBody>
      </p:sp>
      <p:sp>
        <p:nvSpPr>
          <p:cNvPr id="3" name="Content Placeholder 2"/>
          <p:cNvSpPr>
            <a:spLocks noGrp="1"/>
          </p:cNvSpPr>
          <p:nvPr>
            <p:ph idx="1"/>
          </p:nvPr>
        </p:nvSpPr>
        <p:spPr/>
        <p:txBody>
          <a:bodyPr/>
          <a:lstStyle/>
          <a:p>
            <a:r>
              <a:rPr lang="en-US" dirty="0" smtClean="0"/>
              <a:t>Comments allow inline documentation in code</a:t>
            </a:r>
          </a:p>
          <a:p>
            <a:r>
              <a:rPr lang="en-US" dirty="0" smtClean="0"/>
              <a:t>Use to describe a portion of text</a:t>
            </a:r>
          </a:p>
          <a:p>
            <a:pPr lvl="1"/>
            <a:r>
              <a:rPr lang="en-US" dirty="0" smtClean="0"/>
              <a:t>You’ll understand it after weeks of break</a:t>
            </a:r>
          </a:p>
          <a:p>
            <a:pPr lvl="1"/>
            <a:r>
              <a:rPr lang="en-US" dirty="0" smtClean="0"/>
              <a:t>Other programmers will be able to understand it</a:t>
            </a:r>
            <a:endParaRPr lang="en-US" dirty="0"/>
          </a:p>
        </p:txBody>
      </p:sp>
    </p:spTree>
    <p:extLst>
      <p:ext uri="{BB962C8B-B14F-4D97-AF65-F5344CB8AC3E}">
        <p14:creationId xmlns:p14="http://schemas.microsoft.com/office/powerpoint/2010/main" val="309284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 The TODO</a:t>
            </a:r>
            <a:endParaRPr lang="en-US" dirty="0"/>
          </a:p>
        </p:txBody>
      </p:sp>
      <p:sp>
        <p:nvSpPr>
          <p:cNvPr id="3" name="Content Placeholder 2"/>
          <p:cNvSpPr>
            <a:spLocks noGrp="1"/>
          </p:cNvSpPr>
          <p:nvPr>
            <p:ph idx="1"/>
          </p:nvPr>
        </p:nvSpPr>
        <p:spPr/>
        <p:txBody>
          <a:bodyPr/>
          <a:lstStyle/>
          <a:p>
            <a:r>
              <a:rPr lang="en-US" dirty="0" smtClean="0"/>
              <a:t>Literally a marker for things “to do”</a:t>
            </a:r>
          </a:p>
          <a:p>
            <a:r>
              <a:rPr lang="en-US" dirty="0" smtClean="0"/>
              <a:t>TODO comments can be used to highlight code that:</a:t>
            </a:r>
          </a:p>
          <a:p>
            <a:pPr lvl="1"/>
            <a:r>
              <a:rPr lang="en-US" dirty="0"/>
              <a:t>N</a:t>
            </a:r>
            <a:r>
              <a:rPr lang="en-US" dirty="0" smtClean="0"/>
              <a:t>eeds work</a:t>
            </a:r>
          </a:p>
          <a:p>
            <a:pPr lvl="1"/>
            <a:r>
              <a:rPr lang="en-US" dirty="0" smtClean="0"/>
              <a:t>Has a potential solution</a:t>
            </a:r>
          </a:p>
          <a:p>
            <a:pPr lvl="1"/>
            <a:r>
              <a:rPr lang="en-US" dirty="0" smtClean="0"/>
              <a:t>You want to document said possible solution</a:t>
            </a:r>
            <a:endParaRPr lang="en-US" dirty="0"/>
          </a:p>
        </p:txBody>
      </p:sp>
    </p:spTree>
    <p:extLst>
      <p:ext uri="{BB962C8B-B14F-4D97-AF65-F5344CB8AC3E}">
        <p14:creationId xmlns:p14="http://schemas.microsoft.com/office/powerpoint/2010/main" val="52789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uu.sh/kWjhG/e6168e4fa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49" y="2225674"/>
            <a:ext cx="8559801" cy="21183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19299" y="1856342"/>
            <a:ext cx="6611303" cy="369332"/>
          </a:xfrm>
          <a:prstGeom prst="rect">
            <a:avLst/>
          </a:prstGeom>
          <a:noFill/>
        </p:spPr>
        <p:txBody>
          <a:bodyPr wrap="square" rtlCol="0">
            <a:spAutoFit/>
          </a:bodyPr>
          <a:lstStyle/>
          <a:p>
            <a:r>
              <a:rPr lang="en-US" dirty="0" smtClean="0"/>
              <a:t>Fancy blue highlighting in IntelliJ/Android Studio for TODOs</a:t>
            </a:r>
            <a:endParaRPr lang="en-US" dirty="0"/>
          </a:p>
        </p:txBody>
      </p:sp>
    </p:spTree>
    <p:extLst>
      <p:ext uri="{BB962C8B-B14F-4D97-AF65-F5344CB8AC3E}">
        <p14:creationId xmlns:p14="http://schemas.microsoft.com/office/powerpoint/2010/main" val="124166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Styles</a:t>
            </a:r>
            <a:endParaRPr lang="en-US" dirty="0"/>
          </a:p>
        </p:txBody>
      </p:sp>
      <p:sp>
        <p:nvSpPr>
          <p:cNvPr id="3" name="Content Placeholder 2"/>
          <p:cNvSpPr>
            <a:spLocks noGrp="1"/>
          </p:cNvSpPr>
          <p:nvPr>
            <p:ph idx="1"/>
          </p:nvPr>
        </p:nvSpPr>
        <p:spPr/>
        <p:txBody>
          <a:bodyPr>
            <a:normAutofit lnSpcReduction="10000"/>
          </a:bodyPr>
          <a:lstStyle/>
          <a:p>
            <a:r>
              <a:rPr lang="en-US" dirty="0" smtClean="0"/>
              <a:t>Inline comments</a:t>
            </a:r>
          </a:p>
          <a:p>
            <a:pPr lvl="1"/>
            <a:r>
              <a:rPr lang="en-US" dirty="0" smtClean="0"/>
              <a:t>Ex: </a:t>
            </a:r>
            <a:r>
              <a:rPr lang="en-US" i="1" dirty="0" err="1" smtClean="0"/>
              <a:t>run_code</a:t>
            </a:r>
            <a:r>
              <a:rPr lang="en-US" i="1" dirty="0" smtClean="0"/>
              <a:t>(); //runs code</a:t>
            </a:r>
          </a:p>
          <a:p>
            <a:pPr lvl="1"/>
            <a:r>
              <a:rPr lang="en-US" dirty="0" smtClean="0"/>
              <a:t>Can annotate just a few lines of code</a:t>
            </a:r>
          </a:p>
          <a:p>
            <a:r>
              <a:rPr lang="en-US" dirty="0" smtClean="0"/>
              <a:t>Block comments</a:t>
            </a:r>
          </a:p>
          <a:p>
            <a:pPr lvl="1"/>
            <a:r>
              <a:rPr lang="en-US" dirty="0" smtClean="0"/>
              <a:t>Can span multiple lines</a:t>
            </a:r>
          </a:p>
          <a:p>
            <a:pPr lvl="1"/>
            <a:r>
              <a:rPr lang="en-US" dirty="0" smtClean="0"/>
              <a:t>Good for large documentation</a:t>
            </a:r>
          </a:p>
          <a:p>
            <a:pPr lvl="1"/>
            <a:r>
              <a:rPr lang="en-US" dirty="0" smtClean="0"/>
              <a:t>Can impede flow of code reading</a:t>
            </a:r>
            <a:endParaRPr lang="en-US" dirty="0"/>
          </a:p>
        </p:txBody>
      </p:sp>
      <p:pic>
        <p:nvPicPr>
          <p:cNvPr id="3074" name="Picture 2" descr="http://puu.sh/kWjwC/c4e5b8d5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75" y="4086225"/>
            <a:ext cx="4275830" cy="1052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58074" y="5136118"/>
            <a:ext cx="3419476" cy="369332"/>
          </a:xfrm>
          <a:prstGeom prst="rect">
            <a:avLst/>
          </a:prstGeom>
          <a:noFill/>
        </p:spPr>
        <p:txBody>
          <a:bodyPr wrap="square" rtlCol="0">
            <a:spAutoFit/>
          </a:bodyPr>
          <a:lstStyle/>
          <a:p>
            <a:r>
              <a:rPr lang="en-US" dirty="0" smtClean="0"/>
              <a:t>Auto-generated block comment</a:t>
            </a:r>
            <a:endParaRPr lang="en-US" dirty="0"/>
          </a:p>
        </p:txBody>
      </p:sp>
    </p:spTree>
    <p:extLst>
      <p:ext uri="{BB962C8B-B14F-4D97-AF65-F5344CB8AC3E}">
        <p14:creationId xmlns:p14="http://schemas.microsoft.com/office/powerpoint/2010/main" val="1525609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smtClean="0"/>
              <a:t>Naming</a:t>
            </a:r>
            <a:endParaRPr lang="en-US" dirty="0"/>
          </a:p>
        </p:txBody>
      </p:sp>
      <p:sp>
        <p:nvSpPr>
          <p:cNvPr id="3" name="Text Placeholder 2"/>
          <p:cNvSpPr>
            <a:spLocks noGrp="1"/>
          </p:cNvSpPr>
          <p:nvPr>
            <p:ph type="body" idx="1"/>
          </p:nvPr>
        </p:nvSpPr>
        <p:spPr/>
        <p:txBody>
          <a:bodyPr/>
          <a:lstStyle/>
          <a:p>
            <a:r>
              <a:rPr lang="en-US" dirty="0" smtClean="0"/>
              <a:t>Keeping it Clean and Simple</a:t>
            </a:r>
            <a:endParaRPr lang="en-US" dirty="0"/>
          </a:p>
        </p:txBody>
      </p:sp>
    </p:spTree>
    <p:extLst>
      <p:ext uri="{BB962C8B-B14F-4D97-AF65-F5344CB8AC3E}">
        <p14:creationId xmlns:p14="http://schemas.microsoft.com/office/powerpoint/2010/main" val="3237974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19325"/>
            <a:ext cx="10018713" cy="1752599"/>
          </a:xfrm>
        </p:spPr>
        <p:txBody>
          <a:bodyPr/>
          <a:lstStyle/>
          <a:p>
            <a:r>
              <a:rPr lang="en-US" dirty="0" smtClean="0"/>
              <a:t>To repeat…</a:t>
            </a:r>
            <a:endParaRPr lang="en-US" dirty="0"/>
          </a:p>
        </p:txBody>
      </p:sp>
    </p:spTree>
    <p:extLst>
      <p:ext uri="{BB962C8B-B14F-4D97-AF65-F5344CB8AC3E}">
        <p14:creationId xmlns:p14="http://schemas.microsoft.com/office/powerpoint/2010/main" val="3935398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Comments</a:t>
            </a:r>
            <a:endParaRPr lang="en-US" sz="8000" dirty="0"/>
          </a:p>
        </p:txBody>
      </p:sp>
      <p:sp>
        <p:nvSpPr>
          <p:cNvPr id="3" name="Text Placeholder 2"/>
          <p:cNvSpPr>
            <a:spLocks noGrp="1"/>
          </p:cNvSpPr>
          <p:nvPr>
            <p:ph type="body" idx="1"/>
          </p:nvPr>
        </p:nvSpPr>
        <p:spPr>
          <a:xfrm>
            <a:off x="1484312" y="3238500"/>
            <a:ext cx="10018713" cy="1447800"/>
          </a:xfrm>
        </p:spPr>
        <p:txBody>
          <a:bodyPr>
            <a:normAutofit/>
          </a:bodyPr>
          <a:lstStyle/>
          <a:p>
            <a:r>
              <a:rPr lang="en-US" sz="6000" dirty="0" smtClean="0"/>
              <a:t>USE THEM</a:t>
            </a:r>
            <a:endParaRPr lang="en-US" sz="6000" dirty="0"/>
          </a:p>
        </p:txBody>
      </p:sp>
    </p:spTree>
    <p:extLst>
      <p:ext uri="{BB962C8B-B14F-4D97-AF65-F5344CB8AC3E}">
        <p14:creationId xmlns:p14="http://schemas.microsoft.com/office/powerpoint/2010/main" val="2008289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Dos and Don’ts</a:t>
            </a:r>
            <a:endParaRPr lang="en-US" dirty="0"/>
          </a:p>
        </p:txBody>
      </p:sp>
      <p:sp>
        <p:nvSpPr>
          <p:cNvPr id="3" name="Text Placeholder 2"/>
          <p:cNvSpPr>
            <a:spLocks noGrp="1"/>
          </p:cNvSpPr>
          <p:nvPr>
            <p:ph type="body" idx="1"/>
          </p:nvPr>
        </p:nvSpPr>
        <p:spPr/>
        <p:txBody>
          <a:bodyPr/>
          <a:lstStyle/>
          <a:p>
            <a:r>
              <a:rPr lang="en-US" dirty="0" smtClean="0"/>
              <a:t>Pseudorandom tips for a better code</a:t>
            </a:r>
            <a:endParaRPr lang="en-US" dirty="0"/>
          </a:p>
        </p:txBody>
      </p:sp>
    </p:spTree>
    <p:extLst>
      <p:ext uri="{BB962C8B-B14F-4D97-AF65-F5344CB8AC3E}">
        <p14:creationId xmlns:p14="http://schemas.microsoft.com/office/powerpoint/2010/main" val="4109862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From The Code</a:t>
            </a:r>
            <a:endParaRPr lang="en-US" dirty="0"/>
          </a:p>
        </p:txBody>
      </p:sp>
      <p:sp>
        <p:nvSpPr>
          <p:cNvPr id="3" name="Content Placeholder 2"/>
          <p:cNvSpPr>
            <a:spLocks noGrp="1"/>
          </p:cNvSpPr>
          <p:nvPr>
            <p:ph idx="1"/>
          </p:nvPr>
        </p:nvSpPr>
        <p:spPr/>
        <p:txBody>
          <a:bodyPr/>
          <a:lstStyle/>
          <a:p>
            <a:r>
              <a:rPr lang="en-US" i="1" dirty="0" smtClean="0"/>
              <a:t>Don’t </a:t>
            </a:r>
            <a:r>
              <a:rPr lang="en-US" dirty="0" smtClean="0"/>
              <a:t>copy and paste</a:t>
            </a:r>
          </a:p>
          <a:p>
            <a:pPr lvl="1"/>
            <a:r>
              <a:rPr lang="en-US" dirty="0" smtClean="0"/>
              <a:t>Easy to make errors</a:t>
            </a:r>
          </a:p>
          <a:p>
            <a:pPr lvl="2"/>
            <a:r>
              <a:rPr lang="en-US" dirty="0" smtClean="0"/>
              <a:t>Especially when each copy/paste has small changes</a:t>
            </a:r>
          </a:p>
          <a:p>
            <a:pPr lvl="1"/>
            <a:r>
              <a:rPr lang="en-US" dirty="0" smtClean="0"/>
              <a:t>You don’t learn what the code does</a:t>
            </a:r>
          </a:p>
          <a:p>
            <a:r>
              <a:rPr lang="en-US" i="1" dirty="0" smtClean="0"/>
              <a:t>Do</a:t>
            </a:r>
            <a:r>
              <a:rPr lang="en-US" dirty="0" smtClean="0"/>
              <a:t> replicate the code separately</a:t>
            </a:r>
          </a:p>
          <a:p>
            <a:pPr lvl="1"/>
            <a:r>
              <a:rPr lang="en-US" dirty="0" smtClean="0"/>
              <a:t>Allows in-depth study without fear of breaking original code</a:t>
            </a:r>
          </a:p>
          <a:p>
            <a:endParaRPr lang="en-US" dirty="0"/>
          </a:p>
        </p:txBody>
      </p:sp>
    </p:spTree>
    <p:extLst>
      <p:ext uri="{BB962C8B-B14F-4D97-AF65-F5344CB8AC3E}">
        <p14:creationId xmlns:p14="http://schemas.microsoft.com/office/powerpoint/2010/main" val="3316615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Tedium in The Code</a:t>
            </a:r>
            <a:endParaRPr lang="en-US" dirty="0"/>
          </a:p>
        </p:txBody>
      </p:sp>
      <p:sp>
        <p:nvSpPr>
          <p:cNvPr id="3" name="Content Placeholder 2"/>
          <p:cNvSpPr>
            <a:spLocks noGrp="1"/>
          </p:cNvSpPr>
          <p:nvPr>
            <p:ph idx="1"/>
          </p:nvPr>
        </p:nvSpPr>
        <p:spPr/>
        <p:txBody>
          <a:bodyPr>
            <a:normAutofit lnSpcReduction="10000"/>
          </a:bodyPr>
          <a:lstStyle/>
          <a:p>
            <a:r>
              <a:rPr lang="en-US" i="1" dirty="0" smtClean="0"/>
              <a:t>Don’t</a:t>
            </a:r>
            <a:r>
              <a:rPr lang="en-US" dirty="0" smtClean="0"/>
              <a:t> copy and paste identical code in different parts</a:t>
            </a:r>
          </a:p>
          <a:p>
            <a:pPr lvl="1"/>
            <a:r>
              <a:rPr lang="en-US" dirty="0" smtClean="0"/>
              <a:t>Includes methods, variables, calculated values, etc.</a:t>
            </a:r>
          </a:p>
          <a:p>
            <a:pPr lvl="1"/>
            <a:r>
              <a:rPr lang="en-US" dirty="0" smtClean="0"/>
              <a:t>A change to the code forces a change to every copy/pasted part</a:t>
            </a:r>
          </a:p>
          <a:p>
            <a:pPr lvl="2"/>
            <a:r>
              <a:rPr lang="en-US" dirty="0" smtClean="0"/>
              <a:t>Not worth your time</a:t>
            </a:r>
          </a:p>
          <a:p>
            <a:pPr lvl="2"/>
            <a:r>
              <a:rPr lang="en-US" dirty="0" smtClean="0"/>
              <a:t>You can and will make mistakes in the process</a:t>
            </a:r>
          </a:p>
          <a:p>
            <a:r>
              <a:rPr lang="en-US" dirty="0" smtClean="0"/>
              <a:t>Do make methods and variables for repeated code</a:t>
            </a:r>
          </a:p>
          <a:p>
            <a:pPr lvl="1"/>
            <a:r>
              <a:rPr lang="en-US" dirty="0" smtClean="0"/>
              <a:t>If it’s used more than once, make a method or variable for it!</a:t>
            </a:r>
          </a:p>
          <a:p>
            <a:endParaRPr lang="en-US" dirty="0"/>
          </a:p>
        </p:txBody>
      </p:sp>
    </p:spTree>
    <p:extLst>
      <p:ext uri="{BB962C8B-B14F-4D97-AF65-F5344CB8AC3E}">
        <p14:creationId xmlns:p14="http://schemas.microsoft.com/office/powerpoint/2010/main" val="430792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Code</a:t>
            </a:r>
            <a:endParaRPr lang="en-US" dirty="0"/>
          </a:p>
        </p:txBody>
      </p:sp>
      <p:sp>
        <p:nvSpPr>
          <p:cNvPr id="3" name="Content Placeholder 2"/>
          <p:cNvSpPr>
            <a:spLocks noGrp="1"/>
          </p:cNvSpPr>
          <p:nvPr>
            <p:ph idx="1"/>
          </p:nvPr>
        </p:nvSpPr>
        <p:spPr/>
        <p:txBody>
          <a:bodyPr/>
          <a:lstStyle/>
          <a:p>
            <a:r>
              <a:rPr lang="en-US" dirty="0" smtClean="0"/>
              <a:t>Avoid spaghetti in the code!</a:t>
            </a:r>
          </a:p>
          <a:p>
            <a:r>
              <a:rPr lang="en-US" dirty="0" smtClean="0"/>
              <a:t>Messy, hard to debug</a:t>
            </a:r>
          </a:p>
          <a:p>
            <a:r>
              <a:rPr lang="en-US" dirty="0" smtClean="0"/>
              <a:t>Easy to break by changing a seemingly unrelated line</a:t>
            </a:r>
          </a:p>
        </p:txBody>
      </p:sp>
    </p:spTree>
    <p:extLst>
      <p:ext uri="{BB962C8B-B14F-4D97-AF65-F5344CB8AC3E}">
        <p14:creationId xmlns:p14="http://schemas.microsoft.com/office/powerpoint/2010/main" val="33621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9824" y="2185987"/>
            <a:ext cx="8258319" cy="2243138"/>
          </a:xfrm>
          <a:prstGeom prst="rect">
            <a:avLst/>
          </a:prstGeom>
        </p:spPr>
      </p:pic>
      <p:sp>
        <p:nvSpPr>
          <p:cNvPr id="8" name="Title 1"/>
          <p:cNvSpPr txBox="1">
            <a:spLocks/>
          </p:cNvSpPr>
          <p:nvPr/>
        </p:nvSpPr>
        <p:spPr>
          <a:xfrm>
            <a:off x="1562687" y="4468312"/>
            <a:ext cx="10018713" cy="39896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i="1" dirty="0" err="1" smtClean="0"/>
              <a:t>xkcd</a:t>
            </a:r>
            <a:r>
              <a:rPr lang="en-US" sz="1600" i="1" dirty="0" smtClean="0"/>
              <a:t> #292</a:t>
            </a:r>
            <a:endParaRPr lang="en-US" sz="1600" i="1" dirty="0"/>
          </a:p>
        </p:txBody>
      </p:sp>
    </p:spTree>
    <p:extLst>
      <p:ext uri="{BB962C8B-B14F-4D97-AF65-F5344CB8AC3E}">
        <p14:creationId xmlns:p14="http://schemas.microsoft.com/office/powerpoint/2010/main" val="4130842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3972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687" y="5144586"/>
            <a:ext cx="10018713" cy="1752599"/>
          </a:xfrm>
        </p:spPr>
        <p:txBody>
          <a:bodyPr>
            <a:normAutofit/>
          </a:bodyPr>
          <a:lstStyle/>
          <a:p>
            <a:r>
              <a:rPr lang="en-US" sz="1600" i="1" dirty="0"/>
              <a:t>Copy of Copy of Copy of Copy of Copy of Copy of Copy of Copy of Copy of Copy of Copy of Copy of Copy of Copy of Copy of Copy of Copy of Copy of Copy of Copy of Copy of Copy of Copy of Copy of Copy of Copy of Copy of Copy of Copy of Copy of Copy of Copy of Copy of </a:t>
            </a:r>
            <a:r>
              <a:rPr lang="en-US" sz="1600" i="1" dirty="0" smtClean="0"/>
              <a:t>Untitled.doc (</a:t>
            </a:r>
            <a:r>
              <a:rPr lang="en-US" sz="1600" i="1" dirty="0" err="1" smtClean="0"/>
              <a:t>xkcd</a:t>
            </a:r>
            <a:r>
              <a:rPr lang="en-US" sz="1600" i="1" dirty="0" smtClean="0"/>
              <a:t> #1459)</a:t>
            </a:r>
            <a:endParaRPr lang="en-US" sz="16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998" y="199079"/>
            <a:ext cx="3255333" cy="5409240"/>
          </a:xfrm>
        </p:spPr>
      </p:pic>
    </p:spTree>
    <p:extLst>
      <p:ext uri="{BB962C8B-B14F-4D97-AF65-F5344CB8AC3E}">
        <p14:creationId xmlns:p14="http://schemas.microsoft.com/office/powerpoint/2010/main" val="4142931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Files</a:t>
            </a:r>
            <a:endParaRPr lang="en-US" dirty="0"/>
          </a:p>
        </p:txBody>
      </p:sp>
      <p:sp>
        <p:nvSpPr>
          <p:cNvPr id="4" name="Content Placeholder 2"/>
          <p:cNvSpPr>
            <a:spLocks noGrp="1"/>
          </p:cNvSpPr>
          <p:nvPr>
            <p:ph idx="1"/>
          </p:nvPr>
        </p:nvSpPr>
        <p:spPr/>
        <p:txBody>
          <a:bodyPr/>
          <a:lstStyle/>
          <a:p>
            <a:r>
              <a:rPr lang="en-US" dirty="0" smtClean="0"/>
              <a:t>Make it meaningful</a:t>
            </a:r>
          </a:p>
          <a:p>
            <a:r>
              <a:rPr lang="en-US" dirty="0" smtClean="0"/>
              <a:t>Make it easy to read</a:t>
            </a:r>
          </a:p>
          <a:p>
            <a:pPr lvl="1"/>
            <a:r>
              <a:rPr lang="en-US" dirty="0" err="1" smtClean="0"/>
              <a:t>CamelCase</a:t>
            </a:r>
            <a:r>
              <a:rPr lang="en-US" dirty="0" smtClean="0"/>
              <a:t> or </a:t>
            </a:r>
            <a:r>
              <a:rPr lang="en-US" dirty="0" err="1" smtClean="0"/>
              <a:t>snake_case</a:t>
            </a:r>
            <a:r>
              <a:rPr lang="en-US" dirty="0" smtClean="0"/>
              <a:t> often used</a:t>
            </a:r>
          </a:p>
          <a:p>
            <a:r>
              <a:rPr lang="en-US" dirty="0" smtClean="0"/>
              <a:t>Shorter is often better</a:t>
            </a:r>
          </a:p>
          <a:p>
            <a:r>
              <a:rPr lang="en-US" dirty="0" smtClean="0"/>
              <a:t>Abbreviations don’t help</a:t>
            </a:r>
          </a:p>
        </p:txBody>
      </p:sp>
    </p:spTree>
    <p:extLst>
      <p:ext uri="{BB962C8B-B14F-4D97-AF65-F5344CB8AC3E}">
        <p14:creationId xmlns:p14="http://schemas.microsoft.com/office/powerpoint/2010/main" val="3377025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Great: get_telemetry_data.py</a:t>
            </a:r>
          </a:p>
          <a:p>
            <a:pPr lvl="1"/>
            <a:r>
              <a:rPr lang="en-US" dirty="0" smtClean="0"/>
              <a:t>Relatively short</a:t>
            </a:r>
          </a:p>
          <a:p>
            <a:pPr lvl="1"/>
            <a:r>
              <a:rPr lang="en-US" dirty="0" smtClean="0"/>
              <a:t>Function very obvious</a:t>
            </a:r>
          </a:p>
          <a:p>
            <a:r>
              <a:rPr lang="en-US" dirty="0" smtClean="0"/>
              <a:t>Good: telemetry.py</a:t>
            </a:r>
          </a:p>
          <a:p>
            <a:pPr lvl="1"/>
            <a:r>
              <a:rPr lang="en-US" dirty="0" smtClean="0"/>
              <a:t>Function obvious</a:t>
            </a:r>
          </a:p>
          <a:p>
            <a:pPr lvl="1"/>
            <a:r>
              <a:rPr lang="en-US" dirty="0" smtClean="0"/>
              <a:t>Vague content</a:t>
            </a:r>
          </a:p>
          <a:p>
            <a:pPr lvl="2"/>
            <a:r>
              <a:rPr lang="en-US" dirty="0" smtClean="0"/>
              <a:t>Better: datalog_01-01-1970.txt</a:t>
            </a:r>
            <a:endParaRPr lang="en-US" dirty="0"/>
          </a:p>
        </p:txBody>
      </p:sp>
    </p:spTree>
    <p:extLst>
      <p:ext uri="{BB962C8B-B14F-4D97-AF65-F5344CB8AC3E}">
        <p14:creationId xmlns:p14="http://schemas.microsoft.com/office/powerpoint/2010/main" val="798895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Examples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Bad: gettelemetryandprintdatatoscreen.py</a:t>
            </a:r>
            <a:endParaRPr lang="en-US" dirty="0"/>
          </a:p>
          <a:p>
            <a:pPr lvl="1"/>
            <a:r>
              <a:rPr lang="en-US" dirty="0" smtClean="0"/>
              <a:t>Function obvious, but hard to read</a:t>
            </a:r>
          </a:p>
          <a:p>
            <a:pPr lvl="1"/>
            <a:r>
              <a:rPr lang="en-US" dirty="0" smtClean="0"/>
              <a:t>Too long, could be more concise</a:t>
            </a:r>
          </a:p>
          <a:p>
            <a:pPr lvl="2"/>
            <a:r>
              <a:rPr lang="en-US" dirty="0" smtClean="0"/>
              <a:t>Ex: telemetry_handler.py</a:t>
            </a:r>
            <a:endParaRPr lang="en-US" dirty="0"/>
          </a:p>
          <a:p>
            <a:r>
              <a:rPr lang="en-US" dirty="0" smtClean="0"/>
              <a:t>Really bad</a:t>
            </a:r>
            <a:r>
              <a:rPr lang="en-US" dirty="0" smtClean="0"/>
              <a:t>: gtd01.py</a:t>
            </a:r>
          </a:p>
          <a:p>
            <a:pPr lvl="1"/>
            <a:r>
              <a:rPr lang="en-US" dirty="0" smtClean="0"/>
              <a:t>Short, but undescriptive and vague</a:t>
            </a:r>
          </a:p>
          <a:p>
            <a:pPr lvl="2"/>
            <a:r>
              <a:rPr lang="en-US" dirty="0" smtClean="0"/>
              <a:t>Probably only the programmer knows what “</a:t>
            </a:r>
            <a:r>
              <a:rPr lang="en-US" dirty="0" err="1" smtClean="0"/>
              <a:t>gtd</a:t>
            </a:r>
            <a:r>
              <a:rPr lang="en-US" dirty="0" smtClean="0"/>
              <a:t>” means</a:t>
            </a:r>
            <a:endParaRPr lang="en-US" dirty="0" smtClean="0"/>
          </a:p>
          <a:p>
            <a:pPr lvl="1"/>
            <a:r>
              <a:rPr lang="en-US" dirty="0" smtClean="0"/>
              <a:t>Could be mistaken for similar files</a:t>
            </a:r>
            <a:endParaRPr lang="en-US" dirty="0" smtClean="0"/>
          </a:p>
        </p:txBody>
      </p:sp>
    </p:spTree>
    <p:extLst>
      <p:ext uri="{BB962C8B-B14F-4D97-AF65-F5344CB8AC3E}">
        <p14:creationId xmlns:p14="http://schemas.microsoft.com/office/powerpoint/2010/main" val="1232435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2296891"/>
            <a:ext cx="10018713" cy="1752599"/>
          </a:xfrm>
        </p:spPr>
        <p:txBody>
          <a:bodyPr/>
          <a:lstStyle/>
          <a:p>
            <a:r>
              <a:rPr lang="en-US" dirty="0" smtClean="0"/>
              <a:t>Bottom line: Keep it </a:t>
            </a:r>
            <a:r>
              <a:rPr lang="en-US" dirty="0" smtClean="0"/>
              <a:t>concise</a:t>
            </a:r>
            <a:endParaRPr lang="en-US" dirty="0"/>
          </a:p>
        </p:txBody>
      </p:sp>
    </p:spTree>
    <p:extLst>
      <p:ext uri="{BB962C8B-B14F-4D97-AF65-F5344CB8AC3E}">
        <p14:creationId xmlns:p14="http://schemas.microsoft.com/office/powerpoint/2010/main" val="1241880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Naming </a:t>
            </a:r>
            <a:r>
              <a:rPr lang="en-US" dirty="0" smtClean="0"/>
              <a:t>in Code</a:t>
            </a:r>
            <a:endParaRPr lang="en-US" dirty="0"/>
          </a:p>
        </p:txBody>
      </p:sp>
      <p:sp>
        <p:nvSpPr>
          <p:cNvPr id="4" name="Text Placeholder 3"/>
          <p:cNvSpPr>
            <a:spLocks noGrp="1"/>
          </p:cNvSpPr>
          <p:nvPr>
            <p:ph type="body" idx="1"/>
          </p:nvPr>
        </p:nvSpPr>
        <p:spPr/>
        <p:txBody>
          <a:bodyPr/>
          <a:lstStyle/>
          <a:p>
            <a:r>
              <a:rPr lang="en-US" dirty="0" smtClean="0"/>
              <a:t>Variable Naming and Code Structure</a:t>
            </a:r>
            <a:endParaRPr lang="en-US" dirty="0"/>
          </a:p>
        </p:txBody>
      </p:sp>
    </p:spTree>
    <p:extLst>
      <p:ext uri="{BB962C8B-B14F-4D97-AF65-F5344CB8AC3E}">
        <p14:creationId xmlns:p14="http://schemas.microsoft.com/office/powerpoint/2010/main" val="2653895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 in Programming</a:t>
            </a:r>
            <a:endParaRPr lang="en-US" dirty="0"/>
          </a:p>
        </p:txBody>
      </p:sp>
      <p:sp>
        <p:nvSpPr>
          <p:cNvPr id="5" name="Content Placeholder 4"/>
          <p:cNvSpPr>
            <a:spLocks noGrp="1"/>
          </p:cNvSpPr>
          <p:nvPr>
            <p:ph idx="1"/>
          </p:nvPr>
        </p:nvSpPr>
        <p:spPr/>
        <p:txBody>
          <a:bodyPr/>
          <a:lstStyle/>
          <a:p>
            <a:r>
              <a:rPr lang="en-US" dirty="0" smtClean="0"/>
              <a:t>A good name goes very far in code</a:t>
            </a:r>
          </a:p>
          <a:p>
            <a:r>
              <a:rPr lang="en-US" dirty="0" smtClean="0"/>
              <a:t>Well-named variables and methods easy to use</a:t>
            </a:r>
          </a:p>
          <a:p>
            <a:endParaRPr lang="en-US" dirty="0" smtClean="0"/>
          </a:p>
          <a:p>
            <a:endParaRPr lang="en-US" dirty="0"/>
          </a:p>
        </p:txBody>
      </p:sp>
    </p:spTree>
    <p:extLst>
      <p:ext uri="{BB962C8B-B14F-4D97-AF65-F5344CB8AC3E}">
        <p14:creationId xmlns:p14="http://schemas.microsoft.com/office/powerpoint/2010/main" val="2074925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161</TotalTime>
  <Words>602</Words>
  <Application>Microsoft Office PowerPoint</Application>
  <PresentationFormat>Widescreen</PresentationFormat>
  <Paragraphs>100</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Corbel</vt:lpstr>
      <vt:lpstr>Parallax</vt:lpstr>
      <vt:lpstr>Organization in Programming</vt:lpstr>
      <vt:lpstr>File Naming</vt:lpstr>
      <vt:lpstr>Copy of Copy of Copy of Copy of Copy of Copy of Copy of Copy of Copy of Copy of Copy of Copy of Copy of Copy of Copy of Copy of Copy of Copy of Copy of Copy of Copy of Copy of Copy of Copy of Copy of Copy of Copy of Copy of Copy of Copy of Copy of Copy of Copy of Untitled.doc (xkcd #1459)</vt:lpstr>
      <vt:lpstr>Naming Files</vt:lpstr>
      <vt:lpstr>Naming Examples</vt:lpstr>
      <vt:lpstr>Naming Examples (cont.)</vt:lpstr>
      <vt:lpstr>Bottom line: Keep it concise</vt:lpstr>
      <vt:lpstr>Naming in Code</vt:lpstr>
      <vt:lpstr>Names in Programming</vt:lpstr>
      <vt:lpstr>Variable and Method Naming</vt:lpstr>
      <vt:lpstr>PowerPoint Presentation</vt:lpstr>
      <vt:lpstr>PowerPoint Presentation</vt:lpstr>
      <vt:lpstr>A name can make all the difference.  Choose wisely.</vt:lpstr>
      <vt:lpstr>Code Documentation</vt:lpstr>
      <vt:lpstr>Comments</vt:lpstr>
      <vt:lpstr>Commenting Code</vt:lpstr>
      <vt:lpstr>Special Case: The TODO</vt:lpstr>
      <vt:lpstr>PowerPoint Presentation</vt:lpstr>
      <vt:lpstr>Comment Styles</vt:lpstr>
      <vt:lpstr>To repeat…</vt:lpstr>
      <vt:lpstr>Comments</vt:lpstr>
      <vt:lpstr>Miscellaneous Dos and Don’ts</vt:lpstr>
      <vt:lpstr>Learning From The Code</vt:lpstr>
      <vt:lpstr>Tedium in The Code</vt:lpstr>
      <vt:lpstr>Spaghetti Code</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in Programming</dc:title>
  <dc:creator>Wei Gao</dc:creator>
  <cp:lastModifiedBy>Wei Gao</cp:lastModifiedBy>
  <cp:revision>24</cp:revision>
  <dcterms:created xsi:type="dcterms:W3CDTF">2015-10-24T19:18:08Z</dcterms:created>
  <dcterms:modified xsi:type="dcterms:W3CDTF">2015-10-24T23:02:53Z</dcterms:modified>
</cp:coreProperties>
</file>