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7" r:id="rId6"/>
    <p:sldId id="263" r:id="rId7"/>
    <p:sldId id="264" r:id="rId8"/>
    <p:sldId id="268" r:id="rId9"/>
    <p:sldId id="265" r:id="rId10"/>
    <p:sldId id="25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95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60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61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263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83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2626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9641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05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5511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373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92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915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198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888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92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346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363B-DD42-49E9-89CE-3D4743ECA3D9}" type="datetimeFigureOut">
              <a:rPr lang="hr-HR" smtClean="0"/>
              <a:t>24.1.2019.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A173A7-0518-4404-B2AB-DA51C0FA0D0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446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BC26-B982-4147-9450-6A9F0E7DB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b="1" dirty="0"/>
              <a:t>Pronalazak mutacija pomoću treće generacije sekvenciranja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1264-A4B8-4A6D-B11D-66CEE05F8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hr-HR" dirty="0"/>
          </a:p>
          <a:p>
            <a:r>
              <a:rPr lang="hr-HR" sz="2900" i="1" dirty="0"/>
              <a:t>Dorian Ivanković, Luka Jurić, Šime Pavlić</a:t>
            </a:r>
          </a:p>
          <a:p>
            <a:endParaRPr lang="hr-HR" dirty="0"/>
          </a:p>
          <a:p>
            <a:r>
              <a:rPr lang="hr-HR" sz="2200" dirty="0"/>
              <a:t>Zagreb, siječanj 2019</a:t>
            </a:r>
          </a:p>
        </p:txBody>
      </p:sp>
    </p:spTree>
    <p:extLst>
      <p:ext uri="{BB962C8B-B14F-4D97-AF65-F5344CB8AC3E}">
        <p14:creationId xmlns:p14="http://schemas.microsoft.com/office/powerpoint/2010/main" val="111972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06C0-1A9A-491D-B8C0-BA2C2F58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A839-D24D-4297-ABB3-9D4BE693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sz="2400" dirty="0"/>
              <a:t>Usporedba dobivenih mutacija s referentnom implementacijom</a:t>
            </a:r>
          </a:p>
          <a:p>
            <a:r>
              <a:rPr lang="hr-HR" sz="2400" dirty="0"/>
              <a:t>Jaccardov indeks</a:t>
            </a:r>
          </a:p>
          <a:p>
            <a:r>
              <a:rPr lang="hr-HR" sz="2400" dirty="0"/>
              <a:t>Na genomu lambde 0.72972972973, na e.coli 0.84767500855 </a:t>
            </a:r>
          </a:p>
          <a:p>
            <a:r>
              <a:rPr lang="hr-HR" sz="2400" dirty="0"/>
              <a:t>Vrijeme izvođenja na lambdi ~3 minute, dok na e.coli ~5 sati, paralelizirano na 8 dretvi</a:t>
            </a:r>
          </a:p>
          <a:p>
            <a:r>
              <a:rPr lang="hr-HR" sz="2400" dirty="0"/>
              <a:t>Zauzeće memorije ~13MB na genomu lambde te ~800MB na genomu e.coli</a:t>
            </a:r>
          </a:p>
          <a:p>
            <a:pPr marL="0" indent="0">
              <a:buNone/>
            </a:pPr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051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404E-375B-4E4F-B224-D425DAEB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FFFA-261D-40C8-ABB3-980AFE8F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Korišteni algoritmi daju dobre rezultate i kod sekvenciranja s vrlo visokom pogreškom</a:t>
            </a:r>
          </a:p>
          <a:p>
            <a:r>
              <a:rPr lang="hr-HR" sz="2400" dirty="0"/>
              <a:t>Vrlo visoka točnost te vrlo niska memorijska složenost</a:t>
            </a:r>
          </a:p>
          <a:p>
            <a:r>
              <a:rPr lang="hr-HR" sz="2400" dirty="0"/>
              <a:t>Problem je vremenska složenost</a:t>
            </a:r>
          </a:p>
        </p:txBody>
      </p:sp>
    </p:spTree>
    <p:extLst>
      <p:ext uri="{BB962C8B-B14F-4D97-AF65-F5344CB8AC3E}">
        <p14:creationId xmlns:p14="http://schemas.microsoft.com/office/powerpoint/2010/main" val="192349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6270-275E-4317-8F59-CAC68CF9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7357-8696-489C-8C31-40E067D8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[1] Michael Roberts, Wayne Hayes, Brian R. Hunt, Stephen M. Mount, James A.</a:t>
            </a:r>
            <a:br>
              <a:rPr lang="hr-HR" dirty="0"/>
            </a:br>
            <a:r>
              <a:rPr lang="hr-HR" dirty="0"/>
              <a:t>Yorke. Reducing storage requirements for biological sequence comparison, 15</a:t>
            </a:r>
            <a:br>
              <a:rPr lang="hr-HR" dirty="0"/>
            </a:br>
            <a:r>
              <a:rPr lang="hr-HR" dirty="0"/>
              <a:t>Srpanj 2004.</a:t>
            </a:r>
            <a:br>
              <a:rPr lang="hr-HR" dirty="0"/>
            </a:br>
            <a:r>
              <a:rPr lang="hr-HR" dirty="0"/>
              <a:t>[2] Heng Li. Minimap and miniasm: fast mapping and de novo assembly for noisy</a:t>
            </a:r>
            <a:br>
              <a:rPr lang="hr-HR" dirty="0"/>
            </a:br>
            <a:r>
              <a:rPr lang="hr-HR" dirty="0"/>
              <a:t>long sequences, 19 Ožujak 2016.</a:t>
            </a:r>
            <a:br>
              <a:rPr lang="hr-HR" dirty="0"/>
            </a:br>
            <a:r>
              <a:rPr lang="hr-HR" dirty="0"/>
              <a:t>[3] Mile Šikić, Mirjana Domazet-Lošo. Skripta za predmet Bioinformatika, Prosinac</a:t>
            </a:r>
            <a:br>
              <a:rPr lang="hr-HR" dirty="0"/>
            </a:br>
            <a:r>
              <a:rPr lang="hr-HR" dirty="0"/>
              <a:t>2013.</a:t>
            </a:r>
            <a:br>
              <a:rPr lang="hr-HR" dirty="0"/>
            </a:br>
            <a:r>
              <a:rPr lang="hr-HR" dirty="0"/>
              <a:t>[4] Dan Hirschberg. A linear space algorithm for computing maximal common</a:t>
            </a:r>
            <a:br>
              <a:rPr lang="hr-HR" dirty="0"/>
            </a:br>
            <a:r>
              <a:rPr lang="hr-HR" dirty="0"/>
              <a:t>subsequences, 1975.</a:t>
            </a:r>
            <a:br>
              <a:rPr lang="hr-HR" dirty="0"/>
            </a:br>
            <a:r>
              <a:rPr lang="hr-HR" dirty="0"/>
              <a:t>[5] Jaccard Index / Similarity Coefficient, December 2, 2016.</a:t>
            </a:r>
            <a:br>
              <a:rPr lang="hr-HR" dirty="0"/>
            </a:br>
            <a:r>
              <a:rPr lang="hr-HR" dirty="0"/>
              <a:t>https://www.statisticshowto.datasciencecentral.com/jaccard-index/.</a:t>
            </a:r>
            <a:br>
              <a:rPr lang="hr-HR" dirty="0"/>
            </a:br>
            <a:r>
              <a:rPr lang="hr-HR" dirty="0"/>
              <a:t>[6] Longest increasing subsequence, July 29, 2018.</a:t>
            </a:r>
            <a:br>
              <a:rPr lang="hr-HR" dirty="0"/>
            </a:br>
            <a:r>
              <a:rPr lang="hr-HR" dirty="0"/>
              <a:t>https://en.wikipedia.org/wiki/Longest_increasing_subsequence </a:t>
            </a:r>
            <a:br>
              <a:rPr lang="hr-HR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02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ADBF-FBC0-40BA-9750-88A4F2E3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Opis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FA55-258C-49D8-AE35-35737BD9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Dobiven referentni genom i skup očitanja mutiranog genoma</a:t>
            </a:r>
          </a:p>
          <a:p>
            <a:r>
              <a:rPr lang="hr-HR" sz="2400" dirty="0"/>
              <a:t>Cilj je pronaći razlike između referentnog i mutiranog genoma</a:t>
            </a:r>
          </a:p>
          <a:p>
            <a:r>
              <a:rPr lang="hr-HR" sz="2400" dirty="0"/>
              <a:t>Supstitucija, umetanje, brisanje</a:t>
            </a:r>
          </a:p>
          <a:p>
            <a:r>
              <a:rPr lang="hr-HR" sz="2400" dirty="0"/>
              <a:t>Izlaz je lista mutacija u CSV formatu</a:t>
            </a:r>
          </a:p>
        </p:txBody>
      </p:sp>
    </p:spTree>
    <p:extLst>
      <p:ext uri="{BB962C8B-B14F-4D97-AF65-F5344CB8AC3E}">
        <p14:creationId xmlns:p14="http://schemas.microsoft.com/office/powerpoint/2010/main" val="333154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0C00-507F-4789-9119-B1086400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Koraci algoritma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8407-ECD6-4A6E-85EE-92BC0ABE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400" dirty="0"/>
              <a:t>Učitavanje datoteka u FASTA formatu</a:t>
            </a:r>
          </a:p>
          <a:p>
            <a:r>
              <a:rPr lang="hr-HR" sz="2400" dirty="0"/>
              <a:t>Pronalazak k-mera i minimizacija istih</a:t>
            </a:r>
          </a:p>
          <a:p>
            <a:r>
              <a:rPr lang="hr-HR" sz="2400" dirty="0"/>
              <a:t>Mapiranje očitanja na genom pomoću minimizera i najdulje povećavajuće sekvence</a:t>
            </a:r>
          </a:p>
          <a:p>
            <a:r>
              <a:rPr lang="hr-HR" sz="2400" dirty="0"/>
              <a:t>Poravnanje mapiranih područja Hirschbergovim algoritmom</a:t>
            </a:r>
          </a:p>
          <a:p>
            <a:r>
              <a:rPr lang="hr-HR" sz="2400" dirty="0"/>
              <a:t>Pronalazak najvjerojatnijih mutacija na pojedinom indeksu</a:t>
            </a:r>
          </a:p>
          <a:p>
            <a:r>
              <a:rPr lang="hr-HR" sz="2400" dirty="0"/>
              <a:t>Ispis u datoteku</a:t>
            </a:r>
          </a:p>
        </p:txBody>
      </p:sp>
    </p:spTree>
    <p:extLst>
      <p:ext uri="{BB962C8B-B14F-4D97-AF65-F5344CB8AC3E}">
        <p14:creationId xmlns:p14="http://schemas.microsoft.com/office/powerpoint/2010/main" val="207983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BF98-31AE-4E8C-9FE6-A54C373B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K-meri i minimizatori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6810-7617-4735-ABAD-23A834E7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400" dirty="0"/>
              <a:t>Svako očitanje mutiranog genoma potrebno mapirati na odgovarajuće područje u referentnom genomu</a:t>
            </a:r>
          </a:p>
          <a:p>
            <a:r>
              <a:rPr lang="hr-HR" sz="2400" dirty="0"/>
              <a:t>Pronalazak podnizova duljine k referentnog genoma i pojedinog očitanja</a:t>
            </a:r>
          </a:p>
          <a:p>
            <a:r>
              <a:rPr lang="hr-HR" sz="2400" dirty="0"/>
              <a:t>Zbog velike memorijske složenosti potrebno odabrati samo onoliko k-mera koji će nam omogućiti dovoljno dobro mapiranje</a:t>
            </a:r>
          </a:p>
          <a:p>
            <a:r>
              <a:rPr lang="hr-HR" sz="2400" dirty="0"/>
              <a:t>Odabrati one k-mere s najmanjim hashom</a:t>
            </a:r>
          </a:p>
          <a:p>
            <a:r>
              <a:rPr lang="hr-HR" sz="2400" dirty="0"/>
              <a:t>U jednakim dovoljno dugačkim nizovima uvijek će se odabrati isti minimizeri</a:t>
            </a:r>
          </a:p>
        </p:txBody>
      </p:sp>
    </p:spTree>
    <p:extLst>
      <p:ext uri="{BB962C8B-B14F-4D97-AF65-F5344CB8AC3E}">
        <p14:creationId xmlns:p14="http://schemas.microsoft.com/office/powerpoint/2010/main" val="421353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FF63-ACBC-4395-917D-8979ACE3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K-meri i minimizatori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5D48-0711-47D1-945D-A9FB29C6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Slika prikazuje odabiranje minimizatora od svih k-mera u dva prozora. (a) Odabiranje (5, 3)-minimizatora od 5 susjednih 3-mera. (b) Odabiranje (6, 7)-minimizatora od 6 susjednih 7-mera. Slika je preuzeta iz rada [1].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2112A6-ABED-44E6-AFD6-4A7321BA9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59" y="1088231"/>
            <a:ext cx="7372215" cy="27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B563-B102-4A85-9312-70A79AFB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Najdulja rastuća sekvenca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5CF4-4B08-4C4F-966F-D73CF590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Pronalazak indeksa podudaranja minimizera referentnog genoma i očitanja</a:t>
            </a:r>
          </a:p>
          <a:p>
            <a:r>
              <a:rPr lang="hr-HR" sz="2400" dirty="0"/>
              <a:t>Potrebno naći najdulju rastuću sekvencu relativno bliskih indeksa podudaranja</a:t>
            </a:r>
          </a:p>
          <a:p>
            <a:r>
              <a:rPr lang="hr-HR" sz="2400" dirty="0"/>
              <a:t>Najvjerojatnije mapirano područje</a:t>
            </a:r>
          </a:p>
          <a:p>
            <a:r>
              <a:rPr lang="hr-HR" sz="2400" dirty="0"/>
              <a:t>Zapamtiti indekse početka i kraja mapiranog područja referentnog genoma i mutiranog očitanja</a:t>
            </a:r>
          </a:p>
        </p:txBody>
      </p:sp>
    </p:spTree>
    <p:extLst>
      <p:ext uri="{BB962C8B-B14F-4D97-AF65-F5344CB8AC3E}">
        <p14:creationId xmlns:p14="http://schemas.microsoft.com/office/powerpoint/2010/main" val="74071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CF85-B450-403A-9FD3-53CD6A13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Hirschbergov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33EA-1E14-4E59-9B02-96FF2FC0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Dinamički algoritam za nalaženje optimalnog poravnanja</a:t>
            </a:r>
          </a:p>
          <a:p>
            <a:r>
              <a:rPr lang="hr-HR" sz="2400" dirty="0"/>
              <a:t>Linearna memorijska složenost</a:t>
            </a:r>
          </a:p>
          <a:p>
            <a:r>
              <a:rPr lang="hr-HR" sz="2400" dirty="0"/>
              <a:t>Pamćenje samo zadnja dva retka NW matrice</a:t>
            </a:r>
          </a:p>
          <a:p>
            <a:r>
              <a:rPr lang="hr-HR" sz="2400" dirty="0"/>
              <a:t>Teoretski samo 2 puta sporiji od Needleman-Wunsch algoritma</a:t>
            </a:r>
          </a:p>
          <a:p>
            <a:r>
              <a:rPr lang="hr-HR" sz="2400" dirty="0"/>
              <a:t>Moguće pronaći mutacije pomoću sume troška umetanja, supstitucija i brisanja te unatražnog nalaženja puta do najviše sume</a:t>
            </a:r>
          </a:p>
        </p:txBody>
      </p:sp>
    </p:spTree>
    <p:extLst>
      <p:ext uri="{BB962C8B-B14F-4D97-AF65-F5344CB8AC3E}">
        <p14:creationId xmlns:p14="http://schemas.microsoft.com/office/powerpoint/2010/main" val="412053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24A2E-EEF5-40C4-AFD7-F3FFFEED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/>
          <a:lstStyle/>
          <a:p>
            <a:r>
              <a:rPr lang="hr-HR" dirty="0"/>
              <a:t>Hirschbergov algoritam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1C34897-2066-4E42-8FEE-2D0A922094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82" t="-493" r="-33921" b="-38323"/>
          <a:stretch/>
        </p:blipFill>
        <p:spPr>
          <a:xfrm>
            <a:off x="1126504" y="144642"/>
            <a:ext cx="7698326" cy="608647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E602C6-37D2-4F37-A4A0-CF2E7160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/>
          <a:lstStyle/>
          <a:p>
            <a:r>
              <a:rPr lang="hr-HR" dirty="0"/>
              <a:t>Slika prikazuje ilustraciju Hirschbergovog algoritma. Algoritam u prvom koraku traži na polovici matrice indeks k* niza </a:t>
            </a:r>
            <a:r>
              <a:rPr lang="hr-HR" i="1" dirty="0"/>
              <a:t>t</a:t>
            </a:r>
            <a:r>
              <a:rPr lang="hr-HR" dirty="0"/>
              <a:t> za kojeg je zbroj poravnanja obje polovice matrice maksimalan. Nakon toga se postupak rekurzivno ponavlja u dobivenim podmatricama. Slika je preuzeta iz izvora [3].</a:t>
            </a:r>
          </a:p>
        </p:txBody>
      </p:sp>
    </p:spTree>
    <p:extLst>
      <p:ext uri="{BB962C8B-B14F-4D97-AF65-F5344CB8AC3E}">
        <p14:creationId xmlns:p14="http://schemas.microsoft.com/office/powerpoint/2010/main" val="112344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E4AD-3898-4FCE-B0FE-30BD303C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Pronalazak mutacija i ispis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0069-2C4B-43EC-9CF9-7AEEC7A2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Nakon poravnanja svih očitanja imamo više mutacija na pojedinim indeksima</a:t>
            </a:r>
          </a:p>
          <a:p>
            <a:r>
              <a:rPr lang="hr-HR" sz="2400" dirty="0"/>
              <a:t>Potrebno odabrati najvjerojatnije mutacije, odnosno one za koje je najviše poravnanja glasalo da su se dogodile</a:t>
            </a:r>
          </a:p>
          <a:p>
            <a:r>
              <a:rPr lang="hr-HR" sz="2400" dirty="0"/>
              <a:t>Zbog šuma odabiremo samo one mutacije koje se na pojedinom indeksu pojavljuju u više od 50% slučajeva</a:t>
            </a:r>
          </a:p>
          <a:p>
            <a:r>
              <a:rPr lang="hr-HR" sz="2400" dirty="0"/>
              <a:t>Ispis u datoteku u CSV formatu</a:t>
            </a:r>
          </a:p>
        </p:txBody>
      </p:sp>
    </p:spTree>
    <p:extLst>
      <p:ext uri="{BB962C8B-B14F-4D97-AF65-F5344CB8AC3E}">
        <p14:creationId xmlns:p14="http://schemas.microsoft.com/office/powerpoint/2010/main" val="935623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480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Pronalazak mutacija pomoću treće generacije sekvenciranja</vt:lpstr>
      <vt:lpstr>Opis problema</vt:lpstr>
      <vt:lpstr>Koraci algoritma</vt:lpstr>
      <vt:lpstr>K-meri i minimizatori</vt:lpstr>
      <vt:lpstr>K-meri i minimizatori</vt:lpstr>
      <vt:lpstr>Najdulja rastuća sekvenca</vt:lpstr>
      <vt:lpstr>Hirschbergov algoritam</vt:lpstr>
      <vt:lpstr>Hirschbergov algoritam</vt:lpstr>
      <vt:lpstr>Pronalazak mutacija i ispis</vt:lpstr>
      <vt:lpstr>Rezultati</vt:lpstr>
      <vt:lpstr>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Pronalazak mutacija pomoću treće generacije sekvenciranja</dc:title>
  <dc:creator>Sime</dc:creator>
  <cp:lastModifiedBy>Sime</cp:lastModifiedBy>
  <cp:revision>14</cp:revision>
  <dcterms:created xsi:type="dcterms:W3CDTF">2019-01-24T14:50:26Z</dcterms:created>
  <dcterms:modified xsi:type="dcterms:W3CDTF">2019-01-24T19:07:40Z</dcterms:modified>
</cp:coreProperties>
</file>