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8DD58-B958-47D3-9980-909B50F69120}"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4C520-2000-4AD7-84DC-FFAEA3E9ACD7}" type="slidenum">
              <a:rPr lang="en-IN" smtClean="0"/>
              <a:t>‹#›</a:t>
            </a:fld>
            <a:endParaRPr lang="en-IN"/>
          </a:p>
        </p:txBody>
      </p:sp>
    </p:spTree>
    <p:extLst>
      <p:ext uri="{BB962C8B-B14F-4D97-AF65-F5344CB8AC3E}">
        <p14:creationId xmlns:p14="http://schemas.microsoft.com/office/powerpoint/2010/main" val="115319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154C520-2000-4AD7-84DC-FFAEA3E9ACD7}" type="slidenum">
              <a:rPr lang="en-IN" smtClean="0"/>
              <a:t>8</a:t>
            </a:fld>
            <a:endParaRPr lang="en-IN"/>
          </a:p>
        </p:txBody>
      </p:sp>
    </p:spTree>
    <p:extLst>
      <p:ext uri="{BB962C8B-B14F-4D97-AF65-F5344CB8AC3E}">
        <p14:creationId xmlns:p14="http://schemas.microsoft.com/office/powerpoint/2010/main" val="3002456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3/27/2024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
        <p:nvSpPr>
          <p:cNvPr id="4" name="flSlideMaster.Title SlideFooter" descr="Classification: Confidential Contains PII: No">
            <a:extLst>
              <a:ext uri="{FF2B5EF4-FFF2-40B4-BE49-F238E27FC236}">
                <a16:creationId xmlns:a16="http://schemas.microsoft.com/office/drawing/2014/main" id="{DE69995F-2F7C-B949-C589-950EFBC74786}"/>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1276139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7" name="flSlideMaster.Title and Vertical TextFooter" descr="Classification: Confidential Contains PII: No">
            <a:extLst>
              <a:ext uri="{FF2B5EF4-FFF2-40B4-BE49-F238E27FC236}">
                <a16:creationId xmlns:a16="http://schemas.microsoft.com/office/drawing/2014/main" id="{6E7385A2-C624-EB48-7FD5-1AA6DA42CF3D}"/>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0009409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7" name="flSlideMaster.Vertical Title and TextFooter" descr="Classification: Confidential Contains PII: No">
            <a:extLst>
              <a:ext uri="{FF2B5EF4-FFF2-40B4-BE49-F238E27FC236}">
                <a16:creationId xmlns:a16="http://schemas.microsoft.com/office/drawing/2014/main" id="{7EF0134D-24DF-A670-9640-DC893035AA88}"/>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9052610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7" name="flSlideMaster.Title and ContentFooter" descr="Classification: Confidential Contains PII: No">
            <a:extLst>
              <a:ext uri="{FF2B5EF4-FFF2-40B4-BE49-F238E27FC236}">
                <a16:creationId xmlns:a16="http://schemas.microsoft.com/office/drawing/2014/main" id="{8490806D-767E-3DEC-64F7-A9CDBB25F6E8}"/>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8661710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3/27/2024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
        <p:nvSpPr>
          <p:cNvPr id="7" name="flSlideMaster.Section HeaderFooter" descr="Classification: Confidential Contains PII: No">
            <a:extLst>
              <a:ext uri="{FF2B5EF4-FFF2-40B4-BE49-F238E27FC236}">
                <a16:creationId xmlns:a16="http://schemas.microsoft.com/office/drawing/2014/main" id="{F7CA7290-420B-6293-35B9-6386929E05F7}"/>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9998900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2" name="flSlideMaster.Two ContentFooter" descr="Classification: Confidential Contains PII: No">
            <a:extLst>
              <a:ext uri="{FF2B5EF4-FFF2-40B4-BE49-F238E27FC236}">
                <a16:creationId xmlns:a16="http://schemas.microsoft.com/office/drawing/2014/main" id="{0AB30A45-5B26-FAEF-790E-E9E2B0672D01}"/>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8942977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
        <p:nvSpPr>
          <p:cNvPr id="10" name="flSlideMaster.ComparisonFooter" descr="Classification: Confidential Contains PII: No">
            <a:extLst>
              <a:ext uri="{FF2B5EF4-FFF2-40B4-BE49-F238E27FC236}">
                <a16:creationId xmlns:a16="http://schemas.microsoft.com/office/drawing/2014/main" id="{ABE5848A-31C6-6509-C492-FA839C8B7B8B}"/>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3228603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
        <p:nvSpPr>
          <p:cNvPr id="6" name="flSlideMaster.Title OnlyFooter" descr="Classification: Confidential Contains PII: No">
            <a:extLst>
              <a:ext uri="{FF2B5EF4-FFF2-40B4-BE49-F238E27FC236}">
                <a16:creationId xmlns:a16="http://schemas.microsoft.com/office/drawing/2014/main" id="{B490C649-2BBE-BED0-C765-BEE1F30DE717}"/>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9903585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
        <p:nvSpPr>
          <p:cNvPr id="5" name="flSlideMaster.BlankFooter" descr="Classification: Confidential Contains PII: No">
            <a:extLst>
              <a:ext uri="{FF2B5EF4-FFF2-40B4-BE49-F238E27FC236}">
                <a16:creationId xmlns:a16="http://schemas.microsoft.com/office/drawing/2014/main" id="{1549A0E4-817F-09F6-D6E5-C391D956D068}"/>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1229592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3/27/2024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
        <p:nvSpPr>
          <p:cNvPr id="5" name="flSlideMaster.Content with CaptionFooter" descr="Classification: Confidential Contains PII: No">
            <a:extLst>
              <a:ext uri="{FF2B5EF4-FFF2-40B4-BE49-F238E27FC236}">
                <a16:creationId xmlns:a16="http://schemas.microsoft.com/office/drawing/2014/main" id="{60239BE7-FC45-DCCE-025A-90E68B995D91}"/>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0099111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3/27/2024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lSlideMaster.Picture with CaptionFooter" descr="Classification: Confidential Contains PII: No">
            <a:extLst>
              <a:ext uri="{FF2B5EF4-FFF2-40B4-BE49-F238E27FC236}">
                <a16:creationId xmlns:a16="http://schemas.microsoft.com/office/drawing/2014/main" id="{CFBB1860-A112-6827-F8A2-3BA835F1D881}"/>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0547012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lIns="109728" tIns="109728" rIns="109728" bIns="91440" anchor="ct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lIns="109728" tIns="109728" rIns="109728" bIns="91440" anchor="b"/>
          <a:lstStyle>
            <a:lvl1pPr algn="r">
              <a:defRPr sz="800" spc="40">
                <a:solidFill>
                  <a:schemeClr val="tx1">
                    <a:lumMod val="75000"/>
                    <a:lumOff val="25000"/>
                  </a:schemeClr>
                </a:solidFill>
              </a:defRPr>
            </a:lvl1pPr>
          </a:lstStyle>
          <a:p>
            <a:fld id="{F6FA2B21-3FCD-4721-B95C-427943F61125}" type="datetime1">
              <a:rPr lang="en-US" smtClean="0"/>
              <a:t>3/27/2024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lIns="109728" tIns="109728" rIns="109728" bIns="91440" anchor="b"/>
          <a:lstStyle>
            <a:lvl1pPr algn="l">
              <a:defRPr sz="800" spc="4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lIns="109728" tIns="109728" rIns="109728" bIns="9144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3859028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6" r:id="rId5"/>
    <p:sldLayoutId id="2147483701"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90000"/>
        </a:lnSpc>
        <a:spcBef>
          <a:spcPct val="0"/>
        </a:spcBef>
        <a:buNone/>
        <a:defRPr lang="en-US" sz="4000"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spc="1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spc="1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spc="1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spc="1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Person writing on a notepad">
            <a:extLst>
              <a:ext uri="{FF2B5EF4-FFF2-40B4-BE49-F238E27FC236}">
                <a16:creationId xmlns:a16="http://schemas.microsoft.com/office/drawing/2014/main" id="{3B909DD1-3D45-4A0C-09F6-4619C0AA2607}"/>
              </a:ext>
            </a:extLst>
          </p:cNvPr>
          <p:cNvPicPr>
            <a:picLocks noChangeAspect="1"/>
          </p:cNvPicPr>
          <p:nvPr/>
        </p:nvPicPr>
        <p:blipFill rotWithShape="1">
          <a:blip r:embed="rId2">
            <a:alphaModFix amt="45000"/>
          </a:blip>
          <a:srcRect t="13177" b="15845"/>
          <a:stretch/>
        </p:blipFill>
        <p:spPr>
          <a:xfrm>
            <a:off x="20" y="10"/>
            <a:ext cx="12191980" cy="6857990"/>
          </a:xfrm>
          <a:prstGeom prst="rect">
            <a:avLst/>
          </a:prstGeom>
        </p:spPr>
      </p:pic>
      <p:sp>
        <p:nvSpPr>
          <p:cNvPr id="68" name="Rectangle 67">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txBody>
          <a:bodyPr/>
          <a:lstStyle/>
          <a:p>
            <a:endParaRPr lang="en-IN"/>
          </a:p>
        </p:txBody>
      </p:sp>
      <p:sp>
        <p:nvSpPr>
          <p:cNvPr id="2" name="Title 1">
            <a:extLst>
              <a:ext uri="{FF2B5EF4-FFF2-40B4-BE49-F238E27FC236}">
                <a16:creationId xmlns:a16="http://schemas.microsoft.com/office/drawing/2014/main" id="{E8CB35D7-C61A-6F7A-8058-638538CD12B7}"/>
              </a:ext>
            </a:extLst>
          </p:cNvPr>
          <p:cNvSpPr>
            <a:spLocks noGrp="1"/>
          </p:cNvSpPr>
          <p:nvPr>
            <p:ph type="ctrTitle"/>
          </p:nvPr>
        </p:nvSpPr>
        <p:spPr>
          <a:xfrm>
            <a:off x="1769532" y="2091263"/>
            <a:ext cx="8652938" cy="2461504"/>
          </a:xfrm>
        </p:spPr>
        <p:txBody>
          <a:bodyPr>
            <a:normAutofit/>
          </a:bodyPr>
          <a:lstStyle/>
          <a:p>
            <a:r>
              <a:rPr lang="en-IN" sz="4300" dirty="0">
                <a:latin typeface="Abadi Extra Light" panose="020B0204020104020204" pitchFamily="34" charset="0"/>
                <a:cs typeface="Aldhabi" panose="020F0502020204030204" pitchFamily="2" charset="-78"/>
              </a:rPr>
              <a:t>Final Assessment</a:t>
            </a:r>
            <a:br>
              <a:rPr lang="en-IN" sz="4300" dirty="0">
                <a:latin typeface="Abadi Extra Light" panose="020B0204020104020204" pitchFamily="34" charset="0"/>
                <a:cs typeface="Aldhabi" panose="020F0502020204030204" pitchFamily="2" charset="-78"/>
              </a:rPr>
            </a:br>
            <a:r>
              <a:rPr lang="en-IN" sz="4300" dirty="0">
                <a:latin typeface="+mn-lt"/>
                <a:cs typeface="Aldhabi" panose="020F0502020204030204" pitchFamily="2" charset="-78"/>
              </a:rPr>
              <a:t>excel</a:t>
            </a:r>
            <a:br>
              <a:rPr lang="en-IN" sz="4300" dirty="0">
                <a:latin typeface="+mn-lt"/>
                <a:cs typeface="Aldhabi" panose="020F0502020204030204" pitchFamily="2" charset="-78"/>
              </a:rPr>
            </a:br>
            <a:br>
              <a:rPr lang="en-IN" sz="4300" dirty="0">
                <a:latin typeface="+mn-lt"/>
                <a:cs typeface="Aldhabi" panose="020F0502020204030204" pitchFamily="2" charset="-78"/>
              </a:rPr>
            </a:br>
            <a:r>
              <a:rPr lang="en-IN" sz="4300" dirty="0">
                <a:latin typeface="+mn-lt"/>
                <a:cs typeface="Aldhabi" panose="020F0502020204030204" pitchFamily="2" charset="-78"/>
              </a:rPr>
              <a:t>Divyashish S</a:t>
            </a:r>
          </a:p>
        </p:txBody>
      </p:sp>
      <p:sp>
        <p:nvSpPr>
          <p:cNvPr id="70" name="Rectangle 69">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txBody>
          <a:bodyPr/>
          <a:lstStyle/>
          <a:p>
            <a:endParaRPr lang="en-IN"/>
          </a:p>
        </p:txBody>
      </p:sp>
    </p:spTree>
    <p:extLst>
      <p:ext uri="{BB962C8B-B14F-4D97-AF65-F5344CB8AC3E}">
        <p14:creationId xmlns:p14="http://schemas.microsoft.com/office/powerpoint/2010/main" val="34916392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67" name="Rectangle 6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69" name="Rectangle 6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71" name="Group 7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72" name="Straight Connector 7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76" name="Rectangle 75">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286C7DF-E417-34A4-266E-8196A4F5FEFE}"/>
              </a:ext>
            </a:extLst>
          </p:cNvPr>
          <p:cNvPicPr>
            <a:picLocks noChangeAspect="1"/>
          </p:cNvPicPr>
          <p:nvPr/>
        </p:nvPicPr>
        <p:blipFill>
          <a:blip r:embed="rId3"/>
          <a:stretch>
            <a:fillRect/>
          </a:stretch>
        </p:blipFill>
        <p:spPr>
          <a:xfrm>
            <a:off x="99361" y="2384"/>
            <a:ext cx="11814680" cy="4121214"/>
          </a:xfrm>
          <a:prstGeom prst="rect">
            <a:avLst/>
          </a:prstGeom>
        </p:spPr>
      </p:pic>
      <p:sp>
        <p:nvSpPr>
          <p:cNvPr id="82" name="Rectangle 81">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84" name="Rectangle 83">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txBody>
          <a:bodyPr/>
          <a:lstStyle/>
          <a:p>
            <a:endParaRPr lang="en-IN"/>
          </a:p>
        </p:txBody>
      </p:sp>
      <p:sp>
        <p:nvSpPr>
          <p:cNvPr id="3" name="Title 2">
            <a:extLst>
              <a:ext uri="{FF2B5EF4-FFF2-40B4-BE49-F238E27FC236}">
                <a16:creationId xmlns:a16="http://schemas.microsoft.com/office/drawing/2014/main" id="{1267349B-FA2C-14A3-B910-36CF94A1BBBF}"/>
              </a:ext>
            </a:extLst>
          </p:cNvPr>
          <p:cNvSpPr>
            <a:spLocks noGrp="1"/>
          </p:cNvSpPr>
          <p:nvPr>
            <p:ph type="title"/>
          </p:nvPr>
        </p:nvSpPr>
        <p:spPr>
          <a:xfrm>
            <a:off x="925032" y="4519486"/>
            <a:ext cx="10366743" cy="1054907"/>
          </a:xfrm>
        </p:spPr>
        <p:txBody>
          <a:bodyPr vert="horz" lIns="91440" tIns="45720" rIns="91440" bIns="45720" rtlCol="0" anchor="ctr">
            <a:normAutofit/>
          </a:bodyPr>
          <a:lstStyle/>
          <a:p>
            <a:pPr algn="ctr">
              <a:lnSpc>
                <a:spcPct val="83000"/>
              </a:lnSpc>
            </a:pPr>
            <a:r>
              <a:rPr lang="en-US" sz="4800" cap="all" spc="-100">
                <a:solidFill>
                  <a:schemeClr val="bg1"/>
                </a:solidFill>
              </a:rPr>
              <a:t>Q9</a:t>
            </a:r>
          </a:p>
        </p:txBody>
      </p:sp>
      <p:sp>
        <p:nvSpPr>
          <p:cNvPr id="18" name="TextBox 17">
            <a:extLst>
              <a:ext uri="{FF2B5EF4-FFF2-40B4-BE49-F238E27FC236}">
                <a16:creationId xmlns:a16="http://schemas.microsoft.com/office/drawing/2014/main" id="{927864D7-2A47-FA89-6DEF-E76B1B2C44DB}"/>
              </a:ext>
            </a:extLst>
          </p:cNvPr>
          <p:cNvSpPr txBox="1"/>
          <p:nvPr/>
        </p:nvSpPr>
        <p:spPr>
          <a:xfrm>
            <a:off x="925033" y="5576777"/>
            <a:ext cx="10366744" cy="377455"/>
          </a:xfrm>
          <a:prstGeom prst="rect">
            <a:avLst/>
          </a:prstGeom>
        </p:spPr>
        <p:txBody>
          <a:bodyPr vert="horz" lIns="91440" tIns="45720" rIns="91440" bIns="45720" rtlCol="0">
            <a:normAutofit/>
          </a:bodyPr>
          <a:lstStyle/>
          <a:p>
            <a:pPr algn="ctr">
              <a:spcAft>
                <a:spcPts val="600"/>
              </a:spcAft>
              <a:buClr>
                <a:schemeClr val="tx1">
                  <a:lumMod val="85000"/>
                  <a:lumOff val="15000"/>
                </a:schemeClr>
              </a:buClr>
            </a:pPr>
            <a:r>
              <a:rPr lang="en-US" sz="1400" b="1" spc="80">
                <a:solidFill>
                  <a:schemeClr val="bg1"/>
                </a:solidFill>
              </a:rPr>
              <a:t>Dashboard</a:t>
            </a:r>
          </a:p>
        </p:txBody>
      </p:sp>
    </p:spTree>
    <p:extLst>
      <p:ext uri="{BB962C8B-B14F-4D97-AF65-F5344CB8AC3E}">
        <p14:creationId xmlns:p14="http://schemas.microsoft.com/office/powerpoint/2010/main" val="85158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95" name="Rectangle 94">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97" name="Rectangle 96">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806B442D-5012-5E26-77FB-DCED559AA75E}"/>
              </a:ext>
            </a:extLst>
          </p:cNvPr>
          <p:cNvPicPr>
            <a:picLocks noChangeAspect="1"/>
          </p:cNvPicPr>
          <p:nvPr/>
        </p:nvPicPr>
        <p:blipFill rotWithShape="1">
          <a:blip r:embed="rId2">
            <a:extLst>
              <a:ext uri="{28A0092B-C50C-407E-A947-70E740481C1C}">
                <a14:useLocalDpi xmlns:a14="http://schemas.microsoft.com/office/drawing/2010/main" val="0"/>
              </a:ext>
            </a:extLst>
          </a:blip>
          <a:srcRect r="34870" b="-1"/>
          <a:stretch/>
        </p:blipFill>
        <p:spPr>
          <a:xfrm>
            <a:off x="20" y="10"/>
            <a:ext cx="6392647" cy="6857990"/>
          </a:xfrm>
          <a:prstGeom prst="rect">
            <a:avLst/>
          </a:prstGeom>
        </p:spPr>
      </p:pic>
      <p:sp>
        <p:nvSpPr>
          <p:cNvPr id="99" name="Rectangle 98">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997C191-AA4F-607E-8CBB-BD584944D022}"/>
              </a:ext>
            </a:extLst>
          </p:cNvPr>
          <p:cNvSpPr>
            <a:spLocks noGrp="1"/>
          </p:cNvSpPr>
          <p:nvPr>
            <p:ph type="title"/>
          </p:nvPr>
        </p:nvSpPr>
        <p:spPr>
          <a:xfrm>
            <a:off x="7064082" y="642594"/>
            <a:ext cx="4472921" cy="1371600"/>
          </a:xfrm>
        </p:spPr>
        <p:txBody>
          <a:bodyPr vert="horz" lIns="91440" tIns="45720" rIns="91440" bIns="45720" rtlCol="0" anchor="ctr">
            <a:normAutofit/>
          </a:bodyPr>
          <a:lstStyle/>
          <a:p>
            <a:pPr>
              <a:lnSpc>
                <a:spcPct val="90000"/>
              </a:lnSpc>
            </a:pPr>
            <a:r>
              <a:rPr lang="en-US" sz="4000" spc="0">
                <a:solidFill>
                  <a:schemeClr val="tx1">
                    <a:lumMod val="85000"/>
                    <a:lumOff val="15000"/>
                  </a:schemeClr>
                </a:solidFill>
              </a:rPr>
              <a:t>Q1</a:t>
            </a:r>
          </a:p>
        </p:txBody>
      </p:sp>
      <p:sp>
        <p:nvSpPr>
          <p:cNvPr id="4" name="Text Placeholder 3">
            <a:extLst>
              <a:ext uri="{FF2B5EF4-FFF2-40B4-BE49-F238E27FC236}">
                <a16:creationId xmlns:a16="http://schemas.microsoft.com/office/drawing/2014/main" id="{CC242025-5AC8-94DC-3B3A-4570DEF883E8}"/>
              </a:ext>
            </a:extLst>
          </p:cNvPr>
          <p:cNvSpPr>
            <a:spLocks noGrp="1"/>
          </p:cNvSpPr>
          <p:nvPr>
            <p:ph type="body" sz="half" idx="2"/>
          </p:nvPr>
        </p:nvSpPr>
        <p:spPr>
          <a:xfrm>
            <a:off x="7064082" y="2103120"/>
            <a:ext cx="4472922" cy="3931920"/>
          </a:xfrm>
        </p:spPr>
        <p:txBody>
          <a:bodyPr vert="horz" lIns="91440" tIns="45720" rIns="91440" bIns="45720" rtlCol="0">
            <a:normAutofit/>
          </a:bodyPr>
          <a:lstStyle/>
          <a:p>
            <a:pPr indent="-182880">
              <a:lnSpc>
                <a:spcPct val="100000"/>
              </a:lnSpc>
              <a:spcBef>
                <a:spcPts val="0"/>
              </a:spcBef>
              <a:spcAft>
                <a:spcPts val="600"/>
              </a:spcAft>
              <a:buFont typeface="Garamond" pitchFamily="18" charset="0"/>
              <a:buChar char="◦"/>
            </a:pPr>
            <a:r>
              <a:rPr lang="en-US" b="1" spc="80" dirty="0"/>
              <a:t>Insights – </a:t>
            </a:r>
          </a:p>
          <a:p>
            <a:pPr indent="-182880">
              <a:lnSpc>
                <a:spcPct val="100000"/>
              </a:lnSpc>
              <a:spcBef>
                <a:spcPts val="0"/>
              </a:spcBef>
              <a:spcAft>
                <a:spcPts val="600"/>
              </a:spcAft>
              <a:buFont typeface="Garamond" pitchFamily="18" charset="0"/>
              <a:buChar char="◦"/>
            </a:pPr>
            <a:r>
              <a:rPr lang="en-US" b="0" i="0" dirty="0">
                <a:effectLst/>
              </a:rPr>
              <a:t>The number of orders returned indicates the extent of dissatisfaction or issues faced by customers with the products or services offered. It reflects on product quality, accuracy in fulfilling orders, and customer service effectiveness.</a:t>
            </a:r>
            <a:endParaRPr lang="en-US" spc="80" dirty="0"/>
          </a:p>
        </p:txBody>
      </p:sp>
    </p:spTree>
    <p:extLst>
      <p:ext uri="{BB962C8B-B14F-4D97-AF65-F5344CB8AC3E}">
        <p14:creationId xmlns:p14="http://schemas.microsoft.com/office/powerpoint/2010/main" val="202265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404CA5-9917-2515-6063-0F1C738DD02F}"/>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91" name="Rectangle 90">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3" name="Title 2">
            <a:extLst>
              <a:ext uri="{FF2B5EF4-FFF2-40B4-BE49-F238E27FC236}">
                <a16:creationId xmlns:a16="http://schemas.microsoft.com/office/drawing/2014/main" id="{60A30874-665D-1540-7A2E-4A545CC1D4EA}"/>
              </a:ext>
            </a:extLst>
          </p:cNvPr>
          <p:cNvSpPr>
            <a:spLocks noGrp="1"/>
          </p:cNvSpPr>
          <p:nvPr>
            <p:ph type="title"/>
          </p:nvPr>
        </p:nvSpPr>
        <p:spPr>
          <a:xfrm>
            <a:off x="6579450" y="727627"/>
            <a:ext cx="4957553" cy="1645920"/>
          </a:xfrm>
        </p:spPr>
        <p:txBody>
          <a:bodyPr vert="horz" lIns="91440" tIns="45720" rIns="91440" bIns="45720" rtlCol="0" anchor="ctr">
            <a:normAutofit/>
          </a:bodyPr>
          <a:lstStyle/>
          <a:p>
            <a:pPr>
              <a:lnSpc>
                <a:spcPct val="90000"/>
              </a:lnSpc>
            </a:pPr>
            <a:r>
              <a:rPr lang="en-US" sz="4800" spc="0">
                <a:solidFill>
                  <a:schemeClr val="tx1">
                    <a:lumMod val="85000"/>
                    <a:lumOff val="15000"/>
                  </a:schemeClr>
                </a:solidFill>
              </a:rPr>
              <a:t>Q2</a:t>
            </a:r>
          </a:p>
        </p:txBody>
      </p:sp>
      <p:sp>
        <p:nvSpPr>
          <p:cNvPr id="93" name="Rectangle 92">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IN"/>
          </a:p>
        </p:txBody>
      </p:sp>
      <p:sp>
        <p:nvSpPr>
          <p:cNvPr id="95" name="Rectangle 94">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IN"/>
          </a:p>
        </p:txBody>
      </p:sp>
      <p:sp>
        <p:nvSpPr>
          <p:cNvPr id="4" name="Text Placeholder 3">
            <a:extLst>
              <a:ext uri="{FF2B5EF4-FFF2-40B4-BE49-F238E27FC236}">
                <a16:creationId xmlns:a16="http://schemas.microsoft.com/office/drawing/2014/main" id="{F02EB804-6AA7-F530-FB04-36F8BA593462}"/>
              </a:ext>
            </a:extLst>
          </p:cNvPr>
          <p:cNvSpPr>
            <a:spLocks noGrp="1"/>
          </p:cNvSpPr>
          <p:nvPr>
            <p:ph type="body" sz="half" idx="2"/>
          </p:nvPr>
        </p:nvSpPr>
        <p:spPr>
          <a:xfrm>
            <a:off x="6579450" y="2538919"/>
            <a:ext cx="4957554" cy="3496120"/>
          </a:xfrm>
        </p:spPr>
        <p:txBody>
          <a:bodyPr vert="horz" lIns="91440" tIns="45720" rIns="91440" bIns="45720" rtlCol="0">
            <a:normAutofit/>
          </a:bodyPr>
          <a:lstStyle/>
          <a:p>
            <a:pPr indent="-182880">
              <a:lnSpc>
                <a:spcPct val="100000"/>
              </a:lnSpc>
              <a:spcBef>
                <a:spcPts val="0"/>
              </a:spcBef>
              <a:spcAft>
                <a:spcPts val="600"/>
              </a:spcAft>
              <a:buFont typeface="Garamond" pitchFamily="18" charset="0"/>
              <a:buChar char="◦"/>
            </a:pPr>
            <a:r>
              <a:rPr lang="en-US" spc="80" dirty="0"/>
              <a:t>Insights- </a:t>
            </a:r>
          </a:p>
          <a:p>
            <a:pPr indent="-182880">
              <a:lnSpc>
                <a:spcPct val="100000"/>
              </a:lnSpc>
              <a:spcBef>
                <a:spcPts val="0"/>
              </a:spcBef>
              <a:spcAft>
                <a:spcPts val="600"/>
              </a:spcAft>
              <a:buFont typeface="Garamond" pitchFamily="18" charset="0"/>
              <a:buChar char="◦"/>
            </a:pPr>
            <a:r>
              <a:rPr lang="en-US" b="0" i="0" dirty="0">
                <a:effectLst/>
              </a:rPr>
              <a:t>Calculating the average shipping time for each shipping mode allows businesses to understand the typical turnaround time from order placement to shipment.</a:t>
            </a:r>
          </a:p>
          <a:p>
            <a:pPr indent="-182880">
              <a:lnSpc>
                <a:spcPct val="100000"/>
              </a:lnSpc>
              <a:spcBef>
                <a:spcPts val="0"/>
              </a:spcBef>
              <a:spcAft>
                <a:spcPts val="600"/>
              </a:spcAft>
              <a:buFont typeface="Garamond" pitchFamily="18" charset="0"/>
              <a:buChar char="◦"/>
            </a:pPr>
            <a:endParaRPr lang="en-US" spc="80" dirty="0"/>
          </a:p>
          <a:p>
            <a:pPr indent="-182880">
              <a:lnSpc>
                <a:spcPct val="100000"/>
              </a:lnSpc>
              <a:spcBef>
                <a:spcPts val="0"/>
              </a:spcBef>
              <a:spcAft>
                <a:spcPts val="600"/>
              </a:spcAft>
              <a:buFont typeface="Garamond" pitchFamily="18" charset="0"/>
              <a:buChar char="◦"/>
            </a:pPr>
            <a:r>
              <a:rPr lang="en-US" spc="80" dirty="0"/>
              <a:t>This shows us that on the “Standard Class” mode has the most delay in shipment, and “Same day “ has the quickest</a:t>
            </a:r>
          </a:p>
        </p:txBody>
      </p:sp>
      <p:pic>
        <p:nvPicPr>
          <p:cNvPr id="8" name="Picture 7">
            <a:extLst>
              <a:ext uri="{FF2B5EF4-FFF2-40B4-BE49-F238E27FC236}">
                <a16:creationId xmlns:a16="http://schemas.microsoft.com/office/drawing/2014/main" id="{020253DA-D500-5A7C-EE5E-D724E447BFE4}"/>
              </a:ext>
            </a:extLst>
          </p:cNvPr>
          <p:cNvPicPr>
            <a:picLocks noChangeAspect="1"/>
          </p:cNvPicPr>
          <p:nvPr/>
        </p:nvPicPr>
        <p:blipFill>
          <a:blip r:embed="rId2"/>
          <a:stretch>
            <a:fillRect/>
          </a:stretch>
        </p:blipFill>
        <p:spPr>
          <a:xfrm>
            <a:off x="401767" y="463572"/>
            <a:ext cx="6201032" cy="1492227"/>
          </a:xfrm>
          <a:prstGeom prst="rect">
            <a:avLst/>
          </a:prstGeom>
        </p:spPr>
      </p:pic>
      <p:pic>
        <p:nvPicPr>
          <p:cNvPr id="10" name="Picture 9">
            <a:extLst>
              <a:ext uri="{FF2B5EF4-FFF2-40B4-BE49-F238E27FC236}">
                <a16:creationId xmlns:a16="http://schemas.microsoft.com/office/drawing/2014/main" id="{DE19D10C-7663-2C18-9B69-6591DF4D23EA}"/>
              </a:ext>
            </a:extLst>
          </p:cNvPr>
          <p:cNvPicPr>
            <a:picLocks noChangeAspect="1"/>
          </p:cNvPicPr>
          <p:nvPr/>
        </p:nvPicPr>
        <p:blipFill>
          <a:blip r:embed="rId3"/>
          <a:stretch>
            <a:fillRect/>
          </a:stretch>
        </p:blipFill>
        <p:spPr>
          <a:xfrm>
            <a:off x="323707" y="2090862"/>
            <a:ext cx="6118584" cy="3834959"/>
          </a:xfrm>
          <a:prstGeom prst="rect">
            <a:avLst/>
          </a:prstGeom>
        </p:spPr>
      </p:pic>
    </p:spTree>
    <p:extLst>
      <p:ext uri="{BB962C8B-B14F-4D97-AF65-F5344CB8AC3E}">
        <p14:creationId xmlns:p14="http://schemas.microsoft.com/office/powerpoint/2010/main" val="21624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2A3C63-3DB4-D140-779A-121257AF5A2F}"/>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91" name="Rectangle 90">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3" name="Title 2">
            <a:extLst>
              <a:ext uri="{FF2B5EF4-FFF2-40B4-BE49-F238E27FC236}">
                <a16:creationId xmlns:a16="http://schemas.microsoft.com/office/drawing/2014/main" id="{ABE3F4CE-A7A2-94B2-97EC-22EB24FDC842}"/>
              </a:ext>
            </a:extLst>
          </p:cNvPr>
          <p:cNvSpPr>
            <a:spLocks noGrp="1"/>
          </p:cNvSpPr>
          <p:nvPr>
            <p:ph type="title"/>
          </p:nvPr>
        </p:nvSpPr>
        <p:spPr>
          <a:xfrm>
            <a:off x="6579450" y="727627"/>
            <a:ext cx="4957553" cy="1645920"/>
          </a:xfrm>
        </p:spPr>
        <p:txBody>
          <a:bodyPr vert="horz" lIns="91440" tIns="45720" rIns="91440" bIns="45720" rtlCol="0" anchor="ctr">
            <a:normAutofit/>
          </a:bodyPr>
          <a:lstStyle/>
          <a:p>
            <a:pPr>
              <a:lnSpc>
                <a:spcPct val="90000"/>
              </a:lnSpc>
            </a:pPr>
            <a:r>
              <a:rPr lang="en-US" sz="4800" spc="0">
                <a:solidFill>
                  <a:schemeClr val="tx1">
                    <a:lumMod val="85000"/>
                    <a:lumOff val="15000"/>
                  </a:schemeClr>
                </a:solidFill>
              </a:rPr>
              <a:t>Q3</a:t>
            </a:r>
          </a:p>
        </p:txBody>
      </p:sp>
      <p:sp>
        <p:nvSpPr>
          <p:cNvPr id="93" name="Rectangle 92">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IN"/>
          </a:p>
        </p:txBody>
      </p:sp>
      <p:sp>
        <p:nvSpPr>
          <p:cNvPr id="95" name="Rectangle 94">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IN"/>
          </a:p>
        </p:txBody>
      </p:sp>
      <p:sp>
        <p:nvSpPr>
          <p:cNvPr id="4" name="Text Placeholder 3">
            <a:extLst>
              <a:ext uri="{FF2B5EF4-FFF2-40B4-BE49-F238E27FC236}">
                <a16:creationId xmlns:a16="http://schemas.microsoft.com/office/drawing/2014/main" id="{8A46F848-59E2-F10E-D5A5-0BA545C85742}"/>
              </a:ext>
            </a:extLst>
          </p:cNvPr>
          <p:cNvSpPr>
            <a:spLocks noGrp="1"/>
          </p:cNvSpPr>
          <p:nvPr>
            <p:ph type="body" sz="half" idx="2"/>
          </p:nvPr>
        </p:nvSpPr>
        <p:spPr>
          <a:xfrm>
            <a:off x="6579450" y="2538919"/>
            <a:ext cx="4957554" cy="3496120"/>
          </a:xfrm>
        </p:spPr>
        <p:txBody>
          <a:bodyPr vert="horz" lIns="91440" tIns="45720" rIns="91440" bIns="45720" rtlCol="0">
            <a:normAutofit/>
          </a:bodyPr>
          <a:lstStyle/>
          <a:p>
            <a:pPr indent="-182880">
              <a:lnSpc>
                <a:spcPct val="100000"/>
              </a:lnSpc>
              <a:spcBef>
                <a:spcPts val="0"/>
              </a:spcBef>
              <a:spcAft>
                <a:spcPts val="600"/>
              </a:spcAft>
              <a:buFont typeface="Garamond" pitchFamily="18" charset="0"/>
              <a:buChar char="◦"/>
            </a:pPr>
            <a:r>
              <a:rPr lang="en-US" spc="80" dirty="0"/>
              <a:t>Insights-</a:t>
            </a:r>
          </a:p>
          <a:p>
            <a:pPr indent="-182880">
              <a:lnSpc>
                <a:spcPct val="100000"/>
              </a:lnSpc>
              <a:spcBef>
                <a:spcPts val="0"/>
              </a:spcBef>
              <a:spcAft>
                <a:spcPts val="600"/>
              </a:spcAft>
              <a:buFont typeface="Garamond" pitchFamily="18" charset="0"/>
              <a:buChar char="◦"/>
            </a:pPr>
            <a:r>
              <a:rPr lang="en-US" b="0" i="0" dirty="0">
                <a:effectLst/>
              </a:rPr>
              <a:t>Segmenting customers based on factors such as total sales, frequency of orders, average order value, or product preferences helps identify distinct groups with similar buying patterns.</a:t>
            </a:r>
          </a:p>
          <a:p>
            <a:pPr indent="-182880">
              <a:lnSpc>
                <a:spcPct val="100000"/>
              </a:lnSpc>
              <a:spcBef>
                <a:spcPts val="0"/>
              </a:spcBef>
              <a:spcAft>
                <a:spcPts val="600"/>
              </a:spcAft>
              <a:buFont typeface="Garamond" pitchFamily="18" charset="0"/>
              <a:buChar char="◦"/>
            </a:pPr>
            <a:endParaRPr lang="en-US" spc="80" dirty="0"/>
          </a:p>
          <a:p>
            <a:pPr indent="-182880">
              <a:lnSpc>
                <a:spcPct val="100000"/>
              </a:lnSpc>
              <a:spcBef>
                <a:spcPts val="0"/>
              </a:spcBef>
              <a:spcAft>
                <a:spcPts val="600"/>
              </a:spcAft>
              <a:buFont typeface="Garamond" pitchFamily="18" charset="0"/>
              <a:buChar char="◦"/>
            </a:pPr>
            <a:r>
              <a:rPr lang="en-US" spc="80" dirty="0"/>
              <a:t>Consumer is the most valuable </a:t>
            </a:r>
          </a:p>
        </p:txBody>
      </p:sp>
      <p:pic>
        <p:nvPicPr>
          <p:cNvPr id="8" name="Picture 7">
            <a:extLst>
              <a:ext uri="{FF2B5EF4-FFF2-40B4-BE49-F238E27FC236}">
                <a16:creationId xmlns:a16="http://schemas.microsoft.com/office/drawing/2014/main" id="{E4BF9C36-BF26-7E8B-1EBD-4C5E40E082BE}"/>
              </a:ext>
            </a:extLst>
          </p:cNvPr>
          <p:cNvPicPr>
            <a:picLocks noChangeAspect="1"/>
          </p:cNvPicPr>
          <p:nvPr/>
        </p:nvPicPr>
        <p:blipFill>
          <a:blip r:embed="rId2"/>
          <a:stretch>
            <a:fillRect/>
          </a:stretch>
        </p:blipFill>
        <p:spPr>
          <a:xfrm>
            <a:off x="401766" y="374904"/>
            <a:ext cx="6188859" cy="5962396"/>
          </a:xfrm>
          <a:prstGeom prst="rect">
            <a:avLst/>
          </a:prstGeom>
        </p:spPr>
      </p:pic>
    </p:spTree>
    <p:extLst>
      <p:ext uri="{BB962C8B-B14F-4D97-AF65-F5344CB8AC3E}">
        <p14:creationId xmlns:p14="http://schemas.microsoft.com/office/powerpoint/2010/main" val="227751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B6C4E2-C924-F33B-8A13-4350C0DFC515}"/>
            </a:ext>
          </a:extLst>
        </p:cNvPr>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76" name="Rectangle 75">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3" name="Title 2">
            <a:extLst>
              <a:ext uri="{FF2B5EF4-FFF2-40B4-BE49-F238E27FC236}">
                <a16:creationId xmlns:a16="http://schemas.microsoft.com/office/drawing/2014/main" id="{A5F82FEB-36CD-4A02-F87B-4E25AEA64F4A}"/>
              </a:ext>
            </a:extLst>
          </p:cNvPr>
          <p:cNvSpPr>
            <a:spLocks noGrp="1"/>
          </p:cNvSpPr>
          <p:nvPr>
            <p:ph type="title"/>
          </p:nvPr>
        </p:nvSpPr>
        <p:spPr>
          <a:xfrm>
            <a:off x="8612977" y="237744"/>
            <a:ext cx="4957553" cy="1645920"/>
          </a:xfrm>
        </p:spPr>
        <p:txBody>
          <a:bodyPr vert="horz" lIns="91440" tIns="45720" rIns="91440" bIns="45720" rtlCol="0" anchor="ctr">
            <a:normAutofit/>
          </a:bodyPr>
          <a:lstStyle/>
          <a:p>
            <a:pPr>
              <a:lnSpc>
                <a:spcPct val="90000"/>
              </a:lnSpc>
            </a:pPr>
            <a:r>
              <a:rPr lang="en-US" sz="4800" spc="0" dirty="0">
                <a:solidFill>
                  <a:schemeClr val="tx1">
                    <a:lumMod val="85000"/>
                    <a:lumOff val="15000"/>
                  </a:schemeClr>
                </a:solidFill>
              </a:rPr>
              <a:t>Q4</a:t>
            </a:r>
          </a:p>
        </p:txBody>
      </p:sp>
      <p:sp>
        <p:nvSpPr>
          <p:cNvPr id="78" name="Rectangle 77">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IN"/>
          </a:p>
        </p:txBody>
      </p:sp>
      <p:sp>
        <p:nvSpPr>
          <p:cNvPr id="80" name="Rectangle 79">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IN"/>
          </a:p>
        </p:txBody>
      </p:sp>
      <p:sp>
        <p:nvSpPr>
          <p:cNvPr id="4" name="Text Placeholder 3">
            <a:extLst>
              <a:ext uri="{FF2B5EF4-FFF2-40B4-BE49-F238E27FC236}">
                <a16:creationId xmlns:a16="http://schemas.microsoft.com/office/drawing/2014/main" id="{E5878D9D-864B-F1B8-38F9-D48A650B77B5}"/>
              </a:ext>
            </a:extLst>
          </p:cNvPr>
          <p:cNvSpPr>
            <a:spLocks noGrp="1"/>
          </p:cNvSpPr>
          <p:nvPr>
            <p:ph type="body" sz="half" idx="2"/>
          </p:nvPr>
        </p:nvSpPr>
        <p:spPr>
          <a:xfrm>
            <a:off x="6579450" y="2538919"/>
            <a:ext cx="4957554" cy="3496120"/>
          </a:xfrm>
        </p:spPr>
        <p:txBody>
          <a:bodyPr vert="horz" lIns="91440" tIns="45720" rIns="91440" bIns="45720" rtlCol="0">
            <a:normAutofit/>
          </a:bodyPr>
          <a:lstStyle/>
          <a:p>
            <a:pPr indent="-182880">
              <a:lnSpc>
                <a:spcPct val="100000"/>
              </a:lnSpc>
              <a:spcBef>
                <a:spcPts val="0"/>
              </a:spcBef>
              <a:spcAft>
                <a:spcPts val="600"/>
              </a:spcAft>
              <a:buFont typeface="Garamond" pitchFamily="18" charset="0"/>
              <a:buChar char="◦"/>
            </a:pPr>
            <a:endParaRPr lang="en-US" spc="80" dirty="0">
              <a:highlight>
                <a:srgbClr val="FFFF00"/>
              </a:highlight>
            </a:endParaRPr>
          </a:p>
          <a:p>
            <a:pPr indent="-182880">
              <a:lnSpc>
                <a:spcPct val="100000"/>
              </a:lnSpc>
              <a:spcBef>
                <a:spcPts val="0"/>
              </a:spcBef>
              <a:spcAft>
                <a:spcPts val="600"/>
              </a:spcAft>
              <a:buFont typeface="Garamond" pitchFamily="18" charset="0"/>
              <a:buChar char="◦"/>
            </a:pPr>
            <a:r>
              <a:rPr lang="en-US" spc="80" dirty="0"/>
              <a:t>Insights –</a:t>
            </a:r>
          </a:p>
          <a:p>
            <a:pPr indent="-182880">
              <a:lnSpc>
                <a:spcPct val="100000"/>
              </a:lnSpc>
              <a:spcBef>
                <a:spcPts val="0"/>
              </a:spcBef>
              <a:spcAft>
                <a:spcPts val="600"/>
              </a:spcAft>
              <a:buFont typeface="Garamond" pitchFamily="18" charset="0"/>
              <a:buChar char="◦"/>
            </a:pPr>
            <a:endParaRPr lang="en-US" spc="80" dirty="0"/>
          </a:p>
          <a:p>
            <a:pPr indent="-182880">
              <a:lnSpc>
                <a:spcPct val="100000"/>
              </a:lnSpc>
              <a:spcBef>
                <a:spcPts val="0"/>
              </a:spcBef>
              <a:spcAft>
                <a:spcPts val="600"/>
              </a:spcAft>
              <a:buFont typeface="Garamond" pitchFamily="18" charset="0"/>
              <a:buChar char="◦"/>
            </a:pPr>
            <a:r>
              <a:rPr lang="en-US" b="0" i="0" dirty="0">
                <a:effectLst/>
              </a:rPr>
              <a:t>The average profit margin provides insights into the profitability of products within each category and sub-category, taking into account variations in cost and pricing strategies.</a:t>
            </a:r>
          </a:p>
          <a:p>
            <a:pPr indent="-182880">
              <a:lnSpc>
                <a:spcPct val="100000"/>
              </a:lnSpc>
              <a:spcBef>
                <a:spcPts val="0"/>
              </a:spcBef>
              <a:spcAft>
                <a:spcPts val="600"/>
              </a:spcAft>
              <a:buFont typeface="Garamond" pitchFamily="18" charset="0"/>
              <a:buChar char="◦"/>
            </a:pPr>
            <a:r>
              <a:rPr lang="en-US" spc="80" dirty="0"/>
              <a:t>The chart shows us the difference in the profits</a:t>
            </a:r>
          </a:p>
        </p:txBody>
      </p:sp>
      <p:pic>
        <p:nvPicPr>
          <p:cNvPr id="8" name="Picture 7">
            <a:extLst>
              <a:ext uri="{FF2B5EF4-FFF2-40B4-BE49-F238E27FC236}">
                <a16:creationId xmlns:a16="http://schemas.microsoft.com/office/drawing/2014/main" id="{F83858EA-C7D7-25B6-3FB6-570055F1E68D}"/>
              </a:ext>
            </a:extLst>
          </p:cNvPr>
          <p:cNvPicPr>
            <a:picLocks noChangeAspect="1"/>
          </p:cNvPicPr>
          <p:nvPr/>
        </p:nvPicPr>
        <p:blipFill>
          <a:blip r:embed="rId2"/>
          <a:stretch>
            <a:fillRect/>
          </a:stretch>
        </p:blipFill>
        <p:spPr>
          <a:xfrm>
            <a:off x="245386" y="237744"/>
            <a:ext cx="2599414" cy="3701602"/>
          </a:xfrm>
          <a:prstGeom prst="rect">
            <a:avLst/>
          </a:prstGeom>
        </p:spPr>
      </p:pic>
      <p:pic>
        <p:nvPicPr>
          <p:cNvPr id="10" name="Picture 9">
            <a:extLst>
              <a:ext uri="{FF2B5EF4-FFF2-40B4-BE49-F238E27FC236}">
                <a16:creationId xmlns:a16="http://schemas.microsoft.com/office/drawing/2014/main" id="{3C5693BF-1BDD-4F80-9EEE-4D0BF340692A}"/>
              </a:ext>
            </a:extLst>
          </p:cNvPr>
          <p:cNvPicPr>
            <a:picLocks noChangeAspect="1"/>
          </p:cNvPicPr>
          <p:nvPr/>
        </p:nvPicPr>
        <p:blipFill>
          <a:blip r:embed="rId3"/>
          <a:stretch>
            <a:fillRect/>
          </a:stretch>
        </p:blipFill>
        <p:spPr>
          <a:xfrm>
            <a:off x="234696" y="3939346"/>
            <a:ext cx="5367164" cy="2435174"/>
          </a:xfrm>
          <a:prstGeom prst="rect">
            <a:avLst/>
          </a:prstGeom>
        </p:spPr>
      </p:pic>
      <p:pic>
        <p:nvPicPr>
          <p:cNvPr id="12" name="Picture 11">
            <a:extLst>
              <a:ext uri="{FF2B5EF4-FFF2-40B4-BE49-F238E27FC236}">
                <a16:creationId xmlns:a16="http://schemas.microsoft.com/office/drawing/2014/main" id="{4752D4EE-B633-57F9-7DDA-6571AF6EBF6A}"/>
              </a:ext>
            </a:extLst>
          </p:cNvPr>
          <p:cNvPicPr>
            <a:picLocks noChangeAspect="1"/>
          </p:cNvPicPr>
          <p:nvPr/>
        </p:nvPicPr>
        <p:blipFill>
          <a:blip r:embed="rId4"/>
          <a:stretch>
            <a:fillRect/>
          </a:stretch>
        </p:blipFill>
        <p:spPr>
          <a:xfrm>
            <a:off x="2815669" y="346406"/>
            <a:ext cx="5562612" cy="2416212"/>
          </a:xfrm>
          <a:prstGeom prst="rect">
            <a:avLst/>
          </a:prstGeom>
        </p:spPr>
      </p:pic>
    </p:spTree>
    <p:extLst>
      <p:ext uri="{BB962C8B-B14F-4D97-AF65-F5344CB8AC3E}">
        <p14:creationId xmlns:p14="http://schemas.microsoft.com/office/powerpoint/2010/main" val="238005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3716B5-702B-FB86-5FD9-EE0A7A6BE502}"/>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91" name="Rectangle 90">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3" name="Title 2">
            <a:extLst>
              <a:ext uri="{FF2B5EF4-FFF2-40B4-BE49-F238E27FC236}">
                <a16:creationId xmlns:a16="http://schemas.microsoft.com/office/drawing/2014/main" id="{9B6F580A-B024-F1D6-0DEB-37A759EAA6EE}"/>
              </a:ext>
            </a:extLst>
          </p:cNvPr>
          <p:cNvSpPr>
            <a:spLocks noGrp="1"/>
          </p:cNvSpPr>
          <p:nvPr>
            <p:ph type="title"/>
          </p:nvPr>
        </p:nvSpPr>
        <p:spPr>
          <a:xfrm>
            <a:off x="6579450" y="727627"/>
            <a:ext cx="4957553" cy="1645920"/>
          </a:xfrm>
        </p:spPr>
        <p:txBody>
          <a:bodyPr vert="horz" lIns="91440" tIns="45720" rIns="91440" bIns="45720" rtlCol="0" anchor="ctr">
            <a:normAutofit/>
          </a:bodyPr>
          <a:lstStyle/>
          <a:p>
            <a:pPr>
              <a:lnSpc>
                <a:spcPct val="90000"/>
              </a:lnSpc>
            </a:pPr>
            <a:r>
              <a:rPr lang="en-US" sz="4800" spc="0">
                <a:solidFill>
                  <a:schemeClr val="tx1">
                    <a:lumMod val="85000"/>
                    <a:lumOff val="15000"/>
                  </a:schemeClr>
                </a:solidFill>
              </a:rPr>
              <a:t>Q5</a:t>
            </a:r>
          </a:p>
        </p:txBody>
      </p:sp>
      <p:sp>
        <p:nvSpPr>
          <p:cNvPr id="93" name="Rectangle 92">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IN"/>
          </a:p>
        </p:txBody>
      </p:sp>
      <p:sp>
        <p:nvSpPr>
          <p:cNvPr id="95" name="Rectangle 94">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IN"/>
          </a:p>
        </p:txBody>
      </p:sp>
      <p:sp>
        <p:nvSpPr>
          <p:cNvPr id="4" name="Text Placeholder 3">
            <a:extLst>
              <a:ext uri="{FF2B5EF4-FFF2-40B4-BE49-F238E27FC236}">
                <a16:creationId xmlns:a16="http://schemas.microsoft.com/office/drawing/2014/main" id="{A4569F30-F45F-E3E2-4D40-6E5708D367CA}"/>
              </a:ext>
            </a:extLst>
          </p:cNvPr>
          <p:cNvSpPr>
            <a:spLocks noGrp="1"/>
          </p:cNvSpPr>
          <p:nvPr>
            <p:ph type="body" sz="half" idx="2"/>
          </p:nvPr>
        </p:nvSpPr>
        <p:spPr>
          <a:xfrm>
            <a:off x="6579450" y="2538919"/>
            <a:ext cx="4957554" cy="3496120"/>
          </a:xfrm>
        </p:spPr>
        <p:txBody>
          <a:bodyPr vert="horz" lIns="91440" tIns="45720" rIns="91440" bIns="45720" rtlCol="0">
            <a:normAutofit/>
          </a:bodyPr>
          <a:lstStyle/>
          <a:p>
            <a:pPr indent="-182880">
              <a:lnSpc>
                <a:spcPct val="100000"/>
              </a:lnSpc>
              <a:spcBef>
                <a:spcPts val="0"/>
              </a:spcBef>
              <a:spcAft>
                <a:spcPts val="600"/>
              </a:spcAft>
              <a:buFont typeface="Garamond" pitchFamily="18" charset="0"/>
              <a:buChar char="◦"/>
            </a:pPr>
            <a:r>
              <a:rPr lang="en-US" spc="80" dirty="0"/>
              <a:t>Insights-  </a:t>
            </a:r>
          </a:p>
          <a:p>
            <a:pPr indent="-182880">
              <a:lnSpc>
                <a:spcPct val="100000"/>
              </a:lnSpc>
              <a:buFont typeface="Garamond" pitchFamily="18" charset="0"/>
              <a:buChar char="◦"/>
            </a:pPr>
            <a:r>
              <a:rPr lang="en-US" b="0" i="0" dirty="0">
                <a:effectLst/>
              </a:rPr>
              <a:t>Aggregate sales data by region to determine total sales volume for each region.</a:t>
            </a:r>
          </a:p>
          <a:p>
            <a:pPr indent="-182880">
              <a:lnSpc>
                <a:spcPct val="100000"/>
              </a:lnSpc>
              <a:buFont typeface="Garamond" pitchFamily="18" charset="0"/>
              <a:buChar char="◦"/>
            </a:pPr>
            <a:r>
              <a:rPr lang="en-US" b="0" i="0" dirty="0">
                <a:effectLst/>
              </a:rPr>
              <a:t>Compare sales performance across regions to identify regions with the highest and lowest sales. This comparison helps understand geographic variations in demand and market potential.</a:t>
            </a:r>
          </a:p>
          <a:p>
            <a:pPr indent="-182880">
              <a:lnSpc>
                <a:spcPct val="100000"/>
              </a:lnSpc>
              <a:spcBef>
                <a:spcPts val="0"/>
              </a:spcBef>
              <a:spcAft>
                <a:spcPts val="600"/>
              </a:spcAft>
              <a:buFont typeface="Garamond" pitchFamily="18" charset="0"/>
              <a:buChar char="◦"/>
            </a:pPr>
            <a:endParaRPr lang="en-US" spc="80" dirty="0">
              <a:highlight>
                <a:srgbClr val="FFFF00"/>
              </a:highlight>
            </a:endParaRPr>
          </a:p>
        </p:txBody>
      </p:sp>
      <p:pic>
        <p:nvPicPr>
          <p:cNvPr id="8" name="Picture 7">
            <a:extLst>
              <a:ext uri="{FF2B5EF4-FFF2-40B4-BE49-F238E27FC236}">
                <a16:creationId xmlns:a16="http://schemas.microsoft.com/office/drawing/2014/main" id="{855EF448-500A-3A95-E414-E0EAD89C4EEE}"/>
              </a:ext>
            </a:extLst>
          </p:cNvPr>
          <p:cNvPicPr>
            <a:picLocks noChangeAspect="1"/>
          </p:cNvPicPr>
          <p:nvPr/>
        </p:nvPicPr>
        <p:blipFill>
          <a:blip r:embed="rId2"/>
          <a:stretch>
            <a:fillRect/>
          </a:stretch>
        </p:blipFill>
        <p:spPr>
          <a:xfrm>
            <a:off x="234696" y="237744"/>
            <a:ext cx="5861304" cy="2441956"/>
          </a:xfrm>
          <a:prstGeom prst="rect">
            <a:avLst/>
          </a:prstGeom>
        </p:spPr>
      </p:pic>
      <p:pic>
        <p:nvPicPr>
          <p:cNvPr id="10" name="Picture 9">
            <a:extLst>
              <a:ext uri="{FF2B5EF4-FFF2-40B4-BE49-F238E27FC236}">
                <a16:creationId xmlns:a16="http://schemas.microsoft.com/office/drawing/2014/main" id="{CA20ACBE-E7E9-2523-EFEE-BB3D455BDB5E}"/>
              </a:ext>
            </a:extLst>
          </p:cNvPr>
          <p:cNvPicPr>
            <a:picLocks noChangeAspect="1"/>
          </p:cNvPicPr>
          <p:nvPr/>
        </p:nvPicPr>
        <p:blipFill>
          <a:blip r:embed="rId3"/>
          <a:stretch>
            <a:fillRect/>
          </a:stretch>
        </p:blipFill>
        <p:spPr>
          <a:xfrm>
            <a:off x="245385" y="2707181"/>
            <a:ext cx="5904929" cy="3496119"/>
          </a:xfrm>
          <a:prstGeom prst="rect">
            <a:avLst/>
          </a:prstGeom>
        </p:spPr>
      </p:pic>
    </p:spTree>
    <p:extLst>
      <p:ext uri="{BB962C8B-B14F-4D97-AF65-F5344CB8AC3E}">
        <p14:creationId xmlns:p14="http://schemas.microsoft.com/office/powerpoint/2010/main" val="395851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91C032-6CBB-EFFB-ED4A-40B034796787}"/>
            </a:ext>
          </a:extLst>
        </p:cNvPr>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69" name="Rectangle 68">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3" name="Title 2">
            <a:extLst>
              <a:ext uri="{FF2B5EF4-FFF2-40B4-BE49-F238E27FC236}">
                <a16:creationId xmlns:a16="http://schemas.microsoft.com/office/drawing/2014/main" id="{58D1497E-2911-4BF2-28CE-B55BC1B5542C}"/>
              </a:ext>
            </a:extLst>
          </p:cNvPr>
          <p:cNvSpPr>
            <a:spLocks noGrp="1"/>
          </p:cNvSpPr>
          <p:nvPr>
            <p:ph type="title"/>
          </p:nvPr>
        </p:nvSpPr>
        <p:spPr>
          <a:xfrm>
            <a:off x="6579450" y="727627"/>
            <a:ext cx="4957553" cy="1645920"/>
          </a:xfrm>
        </p:spPr>
        <p:txBody>
          <a:bodyPr vert="horz" lIns="91440" tIns="45720" rIns="91440" bIns="45720" rtlCol="0" anchor="ctr">
            <a:normAutofit/>
          </a:bodyPr>
          <a:lstStyle/>
          <a:p>
            <a:pPr>
              <a:lnSpc>
                <a:spcPct val="90000"/>
              </a:lnSpc>
            </a:pPr>
            <a:r>
              <a:rPr lang="en-US" sz="4800" spc="0" dirty="0">
                <a:solidFill>
                  <a:schemeClr val="tx1">
                    <a:lumMod val="85000"/>
                    <a:lumOff val="15000"/>
                  </a:schemeClr>
                </a:solidFill>
              </a:rPr>
              <a:t>Q6</a:t>
            </a:r>
          </a:p>
        </p:txBody>
      </p:sp>
      <p:sp>
        <p:nvSpPr>
          <p:cNvPr id="71" name="Rectangle 70">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IN"/>
          </a:p>
        </p:txBody>
      </p:sp>
      <p:sp>
        <p:nvSpPr>
          <p:cNvPr id="73" name="Rectangle 72">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IN"/>
          </a:p>
        </p:txBody>
      </p:sp>
      <p:sp>
        <p:nvSpPr>
          <p:cNvPr id="4" name="Text Placeholder 3">
            <a:extLst>
              <a:ext uri="{FF2B5EF4-FFF2-40B4-BE49-F238E27FC236}">
                <a16:creationId xmlns:a16="http://schemas.microsoft.com/office/drawing/2014/main" id="{26354831-0732-1DB7-2E79-120FA183737E}"/>
              </a:ext>
            </a:extLst>
          </p:cNvPr>
          <p:cNvSpPr>
            <a:spLocks noGrp="1"/>
          </p:cNvSpPr>
          <p:nvPr>
            <p:ph type="body" sz="half" idx="2"/>
          </p:nvPr>
        </p:nvSpPr>
        <p:spPr>
          <a:xfrm>
            <a:off x="6579450" y="2538919"/>
            <a:ext cx="4957554" cy="3496120"/>
          </a:xfrm>
        </p:spPr>
        <p:txBody>
          <a:bodyPr vert="horz" lIns="91440" tIns="45720" rIns="91440" bIns="45720" rtlCol="0">
            <a:normAutofit/>
          </a:bodyPr>
          <a:lstStyle/>
          <a:p>
            <a:pPr indent="-182880">
              <a:lnSpc>
                <a:spcPct val="100000"/>
              </a:lnSpc>
              <a:spcBef>
                <a:spcPts val="0"/>
              </a:spcBef>
              <a:spcAft>
                <a:spcPts val="600"/>
              </a:spcAft>
              <a:buFont typeface="Garamond" pitchFamily="18" charset="0"/>
              <a:buChar char="◦"/>
            </a:pPr>
            <a:r>
              <a:rPr lang="en-US" spc="80" dirty="0"/>
              <a:t>Insights</a:t>
            </a:r>
          </a:p>
          <a:p>
            <a:pPr indent="-182880">
              <a:lnSpc>
                <a:spcPct val="100000"/>
              </a:lnSpc>
              <a:buFont typeface="Garamond" pitchFamily="18" charset="0"/>
              <a:buChar char="◦"/>
            </a:pPr>
            <a:r>
              <a:rPr lang="en-US" b="0" i="0" dirty="0">
                <a:effectLst/>
              </a:rPr>
              <a:t>Calculating the correlation between the discount rate and the quantity sold provides insights into the relationship between discounts and sales volume. A positive correlation suggests that higher discounts are associated with increased sales, while a negative correlation indicates the opposite.</a:t>
            </a:r>
            <a:r>
              <a:rPr lang="en-US" spc="80" dirty="0"/>
              <a:t> </a:t>
            </a:r>
          </a:p>
        </p:txBody>
      </p:sp>
      <p:pic>
        <p:nvPicPr>
          <p:cNvPr id="8" name="Picture 7">
            <a:extLst>
              <a:ext uri="{FF2B5EF4-FFF2-40B4-BE49-F238E27FC236}">
                <a16:creationId xmlns:a16="http://schemas.microsoft.com/office/drawing/2014/main" id="{76FF3972-7874-933A-6D82-2DE01A18D852}"/>
              </a:ext>
            </a:extLst>
          </p:cNvPr>
          <p:cNvPicPr>
            <a:picLocks noChangeAspect="1"/>
          </p:cNvPicPr>
          <p:nvPr/>
        </p:nvPicPr>
        <p:blipFill>
          <a:blip r:embed="rId2"/>
          <a:stretch>
            <a:fillRect/>
          </a:stretch>
        </p:blipFill>
        <p:spPr>
          <a:xfrm>
            <a:off x="667876" y="654475"/>
            <a:ext cx="5490960" cy="5415551"/>
          </a:xfrm>
          <a:prstGeom prst="rect">
            <a:avLst/>
          </a:prstGeom>
        </p:spPr>
      </p:pic>
    </p:spTree>
    <p:extLst>
      <p:ext uri="{BB962C8B-B14F-4D97-AF65-F5344CB8AC3E}">
        <p14:creationId xmlns:p14="http://schemas.microsoft.com/office/powerpoint/2010/main" val="325000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6E891-D7F8-CCAE-A030-2D894B4D3D93}"/>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91" name="Rectangle 90">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3" name="Title 2">
            <a:extLst>
              <a:ext uri="{FF2B5EF4-FFF2-40B4-BE49-F238E27FC236}">
                <a16:creationId xmlns:a16="http://schemas.microsoft.com/office/drawing/2014/main" id="{5BD0B5A0-3026-F5B5-F27B-386C8EB970D2}"/>
              </a:ext>
            </a:extLst>
          </p:cNvPr>
          <p:cNvSpPr>
            <a:spLocks noGrp="1"/>
          </p:cNvSpPr>
          <p:nvPr>
            <p:ph type="title"/>
          </p:nvPr>
        </p:nvSpPr>
        <p:spPr>
          <a:xfrm>
            <a:off x="6579450" y="727627"/>
            <a:ext cx="4957553" cy="1645920"/>
          </a:xfrm>
        </p:spPr>
        <p:txBody>
          <a:bodyPr vert="horz" lIns="91440" tIns="45720" rIns="91440" bIns="45720" rtlCol="0" anchor="ctr">
            <a:normAutofit/>
          </a:bodyPr>
          <a:lstStyle/>
          <a:p>
            <a:pPr>
              <a:lnSpc>
                <a:spcPct val="90000"/>
              </a:lnSpc>
            </a:pPr>
            <a:r>
              <a:rPr lang="en-US" sz="4800" spc="0">
                <a:solidFill>
                  <a:schemeClr val="tx1">
                    <a:lumMod val="85000"/>
                    <a:lumOff val="15000"/>
                  </a:schemeClr>
                </a:solidFill>
              </a:rPr>
              <a:t>Q7</a:t>
            </a:r>
          </a:p>
        </p:txBody>
      </p:sp>
      <p:sp>
        <p:nvSpPr>
          <p:cNvPr id="93" name="Rectangle 92">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IN"/>
          </a:p>
        </p:txBody>
      </p:sp>
      <p:sp>
        <p:nvSpPr>
          <p:cNvPr id="95" name="Rectangle 94">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IN"/>
          </a:p>
        </p:txBody>
      </p:sp>
      <p:pic>
        <p:nvPicPr>
          <p:cNvPr id="12" name="Picture 11">
            <a:extLst>
              <a:ext uri="{FF2B5EF4-FFF2-40B4-BE49-F238E27FC236}">
                <a16:creationId xmlns:a16="http://schemas.microsoft.com/office/drawing/2014/main" id="{3E093C47-E7C4-3A24-94E3-1A2EEDFFA4C2}"/>
              </a:ext>
            </a:extLst>
          </p:cNvPr>
          <p:cNvPicPr>
            <a:picLocks noChangeAspect="1"/>
          </p:cNvPicPr>
          <p:nvPr/>
        </p:nvPicPr>
        <p:blipFill>
          <a:blip r:embed="rId3"/>
          <a:stretch>
            <a:fillRect/>
          </a:stretch>
        </p:blipFill>
        <p:spPr>
          <a:xfrm>
            <a:off x="1205256" y="1945064"/>
            <a:ext cx="4414438" cy="2986036"/>
          </a:xfrm>
          <a:prstGeom prst="rect">
            <a:avLst/>
          </a:prstGeom>
        </p:spPr>
      </p:pic>
      <p:sp>
        <p:nvSpPr>
          <p:cNvPr id="4" name="Text Placeholder 3">
            <a:extLst>
              <a:ext uri="{FF2B5EF4-FFF2-40B4-BE49-F238E27FC236}">
                <a16:creationId xmlns:a16="http://schemas.microsoft.com/office/drawing/2014/main" id="{98500368-41AB-D90D-10F3-E0CE26028D5B}"/>
              </a:ext>
            </a:extLst>
          </p:cNvPr>
          <p:cNvSpPr>
            <a:spLocks noGrp="1"/>
          </p:cNvSpPr>
          <p:nvPr>
            <p:ph type="body" sz="half" idx="2"/>
          </p:nvPr>
        </p:nvSpPr>
        <p:spPr>
          <a:xfrm>
            <a:off x="6479295" y="1732692"/>
            <a:ext cx="4957554" cy="3496120"/>
          </a:xfrm>
        </p:spPr>
        <p:txBody>
          <a:bodyPr vert="horz" lIns="91440" tIns="45720" rIns="91440" bIns="45720" rtlCol="0">
            <a:normAutofit lnSpcReduction="10000"/>
          </a:bodyPr>
          <a:lstStyle/>
          <a:p>
            <a:pPr indent="-182880">
              <a:lnSpc>
                <a:spcPct val="100000"/>
              </a:lnSpc>
              <a:spcBef>
                <a:spcPts val="0"/>
              </a:spcBef>
              <a:spcAft>
                <a:spcPts val="600"/>
              </a:spcAft>
              <a:buFont typeface="Garamond" pitchFamily="18" charset="0"/>
              <a:buChar char="◦"/>
            </a:pPr>
            <a:r>
              <a:rPr lang="en-US" spc="80" dirty="0"/>
              <a:t>Insights</a:t>
            </a:r>
          </a:p>
          <a:p>
            <a:pPr indent="-182880">
              <a:lnSpc>
                <a:spcPct val="100000"/>
              </a:lnSpc>
              <a:buFont typeface="Garamond" pitchFamily="18" charset="0"/>
              <a:buChar char="◦"/>
            </a:pPr>
            <a:r>
              <a:rPr lang="en-US" b="0" i="0" dirty="0">
                <a:effectLst/>
              </a:rPr>
              <a:t>Conduct market research to identify regions where your products or services are underrepresented or where there is a growing demand for similar offerings.</a:t>
            </a:r>
          </a:p>
          <a:p>
            <a:pPr indent="-182880">
              <a:lnSpc>
                <a:spcPct val="100000"/>
              </a:lnSpc>
              <a:buFont typeface="Garamond" pitchFamily="18" charset="0"/>
              <a:buChar char="◦"/>
            </a:pPr>
            <a:r>
              <a:rPr lang="en-US" b="0" i="0" dirty="0">
                <a:effectLst/>
              </a:rPr>
              <a:t>Analyze demographic data, economic indicators, consumer behavior, and competitive landscape to assess market potential and identify regions with low market saturation and high growth potential.</a:t>
            </a:r>
          </a:p>
          <a:p>
            <a:pPr indent="-182880">
              <a:lnSpc>
                <a:spcPct val="100000"/>
              </a:lnSpc>
              <a:buFont typeface="Garamond" pitchFamily="18" charset="0"/>
              <a:buChar char="◦"/>
            </a:pPr>
            <a:r>
              <a:rPr lang="en-US" b="0" i="0" dirty="0">
                <a:effectLst/>
              </a:rPr>
              <a:t>“South” shows it’s the least region with the sales and has potential.</a:t>
            </a:r>
          </a:p>
          <a:p>
            <a:pPr indent="-182880">
              <a:lnSpc>
                <a:spcPct val="100000"/>
              </a:lnSpc>
              <a:spcBef>
                <a:spcPts val="0"/>
              </a:spcBef>
              <a:spcAft>
                <a:spcPts val="600"/>
              </a:spcAft>
              <a:buFont typeface="Garamond" pitchFamily="18" charset="0"/>
              <a:buChar char="◦"/>
            </a:pPr>
            <a:endParaRPr lang="en-US" spc="80" dirty="0">
              <a:highlight>
                <a:srgbClr val="FFFF00"/>
              </a:highlight>
            </a:endParaRPr>
          </a:p>
          <a:p>
            <a:pPr indent="-182880">
              <a:lnSpc>
                <a:spcPct val="100000"/>
              </a:lnSpc>
              <a:spcBef>
                <a:spcPts val="0"/>
              </a:spcBef>
              <a:spcAft>
                <a:spcPts val="600"/>
              </a:spcAft>
              <a:buFont typeface="Garamond" pitchFamily="18" charset="0"/>
              <a:buChar char="◦"/>
            </a:pPr>
            <a:endParaRPr lang="en-US" spc="80" dirty="0"/>
          </a:p>
        </p:txBody>
      </p:sp>
    </p:spTree>
    <p:extLst>
      <p:ext uri="{BB962C8B-B14F-4D97-AF65-F5344CB8AC3E}">
        <p14:creationId xmlns:p14="http://schemas.microsoft.com/office/powerpoint/2010/main" val="361036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65818C-4EAF-3502-3AA0-9611702BF472}"/>
            </a:ext>
          </a:extLst>
        </p:cNvPr>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101" name="Rectangle 100">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103" name="Rectangle 102">
            <a:extLst>
              <a:ext uri="{FF2B5EF4-FFF2-40B4-BE49-F238E27FC236}">
                <a16:creationId xmlns:a16="http://schemas.microsoft.com/office/drawing/2014/main" id="{76E92D59-FD1B-47BC-9D02-0F3B959A6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D92AE646-CC19-4A1F-900B-E512D06A7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7" name="Rectangle 106">
            <a:extLst>
              <a:ext uri="{FF2B5EF4-FFF2-40B4-BE49-F238E27FC236}">
                <a16:creationId xmlns:a16="http://schemas.microsoft.com/office/drawing/2014/main" id="{14E4F834-34CB-4787-920F-CD1E1B8BC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3" name="Title 2">
            <a:extLst>
              <a:ext uri="{FF2B5EF4-FFF2-40B4-BE49-F238E27FC236}">
                <a16:creationId xmlns:a16="http://schemas.microsoft.com/office/drawing/2014/main" id="{FA4F4268-B1AB-A218-1B91-F93AAE71C90B}"/>
              </a:ext>
            </a:extLst>
          </p:cNvPr>
          <p:cNvSpPr>
            <a:spLocks noGrp="1"/>
          </p:cNvSpPr>
          <p:nvPr>
            <p:ph type="title"/>
          </p:nvPr>
        </p:nvSpPr>
        <p:spPr>
          <a:xfrm>
            <a:off x="707830" y="727823"/>
            <a:ext cx="3329150" cy="5402353"/>
          </a:xfrm>
        </p:spPr>
        <p:txBody>
          <a:bodyPr vert="horz" lIns="91440" tIns="45720" rIns="91440" bIns="45720" rtlCol="0" anchor="ctr">
            <a:normAutofit/>
          </a:bodyPr>
          <a:lstStyle/>
          <a:p>
            <a:pPr>
              <a:lnSpc>
                <a:spcPct val="90000"/>
              </a:lnSpc>
            </a:pPr>
            <a:r>
              <a:rPr lang="en-US" sz="4800" spc="0">
                <a:solidFill>
                  <a:schemeClr val="tx1">
                    <a:lumMod val="85000"/>
                    <a:lumOff val="15000"/>
                  </a:schemeClr>
                </a:solidFill>
              </a:rPr>
              <a:t>Q8</a:t>
            </a:r>
          </a:p>
        </p:txBody>
      </p:sp>
      <p:sp>
        <p:nvSpPr>
          <p:cNvPr id="4" name="Text Placeholder 3">
            <a:extLst>
              <a:ext uri="{FF2B5EF4-FFF2-40B4-BE49-F238E27FC236}">
                <a16:creationId xmlns:a16="http://schemas.microsoft.com/office/drawing/2014/main" id="{79821B78-3310-C7F6-0F4B-40E5C2614E38}"/>
              </a:ext>
            </a:extLst>
          </p:cNvPr>
          <p:cNvSpPr>
            <a:spLocks noGrp="1"/>
          </p:cNvSpPr>
          <p:nvPr>
            <p:ph type="body" sz="half" idx="2"/>
          </p:nvPr>
        </p:nvSpPr>
        <p:spPr>
          <a:xfrm>
            <a:off x="4521614" y="727823"/>
            <a:ext cx="6927842" cy="3072900"/>
          </a:xfrm>
        </p:spPr>
        <p:txBody>
          <a:bodyPr vert="horz" lIns="91440" tIns="45720" rIns="91440" bIns="45720" rtlCol="0">
            <a:normAutofit/>
          </a:bodyPr>
          <a:lstStyle/>
          <a:p>
            <a:pPr indent="-182880">
              <a:lnSpc>
                <a:spcPct val="100000"/>
              </a:lnSpc>
              <a:spcBef>
                <a:spcPts val="0"/>
              </a:spcBef>
              <a:spcAft>
                <a:spcPts val="600"/>
              </a:spcAft>
              <a:buFont typeface="Garamond" pitchFamily="18" charset="0"/>
              <a:buChar char="◦"/>
            </a:pPr>
            <a:r>
              <a:rPr lang="en-US" b="1" spc="80" dirty="0"/>
              <a:t>Insights</a:t>
            </a:r>
          </a:p>
          <a:p>
            <a:pPr indent="-182880">
              <a:lnSpc>
                <a:spcPct val="100000"/>
              </a:lnSpc>
              <a:spcBef>
                <a:spcPts val="0"/>
              </a:spcBef>
              <a:spcAft>
                <a:spcPts val="600"/>
              </a:spcAft>
              <a:buFont typeface="Garamond" pitchFamily="18" charset="0"/>
              <a:buChar char="◦"/>
            </a:pPr>
            <a:r>
              <a:rPr lang="en-US" b="0" i="0" dirty="0">
                <a:effectLst/>
              </a:rPr>
              <a:t>Analyzing repeat orders from existing customers allows businesses to calculate the customer retention rate, which represents the percentage of customers who continue to make purchases over time.</a:t>
            </a:r>
          </a:p>
          <a:p>
            <a:pPr indent="-182880">
              <a:lnSpc>
                <a:spcPct val="100000"/>
              </a:lnSpc>
              <a:spcBef>
                <a:spcPts val="0"/>
              </a:spcBef>
              <a:spcAft>
                <a:spcPts val="600"/>
              </a:spcAft>
              <a:buFont typeface="Garamond" pitchFamily="18" charset="0"/>
              <a:buChar char="◦"/>
            </a:pPr>
            <a:endParaRPr lang="en-US" spc="80" dirty="0"/>
          </a:p>
          <a:p>
            <a:pPr indent="-182880">
              <a:lnSpc>
                <a:spcPct val="100000"/>
              </a:lnSpc>
              <a:spcBef>
                <a:spcPts val="0"/>
              </a:spcBef>
              <a:spcAft>
                <a:spcPts val="600"/>
              </a:spcAft>
              <a:buFont typeface="Garamond" pitchFamily="18" charset="0"/>
              <a:buChar char="◦"/>
            </a:pPr>
            <a:r>
              <a:rPr lang="en-US" spc="80" dirty="0"/>
              <a:t>There is a strong hold in customer retention </a:t>
            </a:r>
          </a:p>
          <a:p>
            <a:pPr indent="-182880">
              <a:lnSpc>
                <a:spcPct val="100000"/>
              </a:lnSpc>
              <a:spcBef>
                <a:spcPts val="0"/>
              </a:spcBef>
              <a:spcAft>
                <a:spcPts val="600"/>
              </a:spcAft>
              <a:buFont typeface="Garamond" pitchFamily="18" charset="0"/>
              <a:buChar char="◦"/>
            </a:pPr>
            <a:r>
              <a:rPr lang="en-US" spc="80" dirty="0"/>
              <a:t>And can be improved by rewarding them frequently</a:t>
            </a:r>
          </a:p>
        </p:txBody>
      </p:sp>
      <p:pic>
        <p:nvPicPr>
          <p:cNvPr id="5" name="Picture 4">
            <a:extLst>
              <a:ext uri="{FF2B5EF4-FFF2-40B4-BE49-F238E27FC236}">
                <a16:creationId xmlns:a16="http://schemas.microsoft.com/office/drawing/2014/main" id="{14E9FD93-C5F3-182D-0498-AA8468B75BB6}"/>
              </a:ext>
            </a:extLst>
          </p:cNvPr>
          <p:cNvPicPr>
            <a:picLocks noChangeAspect="1"/>
          </p:cNvPicPr>
          <p:nvPr/>
        </p:nvPicPr>
        <p:blipFill>
          <a:blip r:embed="rId2"/>
          <a:stretch>
            <a:fillRect/>
          </a:stretch>
        </p:blipFill>
        <p:spPr>
          <a:xfrm>
            <a:off x="4521613" y="4219880"/>
            <a:ext cx="6938445" cy="1753533"/>
          </a:xfrm>
          <a:prstGeom prst="rect">
            <a:avLst/>
          </a:prstGeom>
        </p:spPr>
      </p:pic>
    </p:spTree>
    <p:extLst>
      <p:ext uri="{BB962C8B-B14F-4D97-AF65-F5344CB8AC3E}">
        <p14:creationId xmlns:p14="http://schemas.microsoft.com/office/powerpoint/2010/main" val="34279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41242F"/>
      </a:dk2>
      <a:lt2>
        <a:srgbClr val="E2E8E6"/>
      </a:lt2>
      <a:accent1>
        <a:srgbClr val="CA93A7"/>
      </a:accent1>
      <a:accent2>
        <a:srgbClr val="BE7E7B"/>
      </a:accent2>
      <a:accent3>
        <a:srgbClr val="C09E7F"/>
      </a:accent3>
      <a:accent4>
        <a:srgbClr val="ACA56F"/>
      </a:accent4>
      <a:accent5>
        <a:srgbClr val="9BA97B"/>
      </a:accent5>
      <a:accent6>
        <a:srgbClr val="82AE70"/>
      </a:accent6>
      <a:hlink>
        <a:srgbClr val="568F7A"/>
      </a:hlink>
      <a:folHlink>
        <a:srgbClr val="7F7F7F"/>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itus xmlns="http://schemas.titus.com/TitusProperties/">
  <TitusGUID xmlns="">aee6425c-377b-4db3-a847-061f84707b05</TitusGUID>
  <TitusMetadata xmlns="">eyJucyI6Imh0dHA6XC9cL3d3dy50aXR1cy5jb21cL25zXC9MYXRlbnRWaWV3IiwicHJvcHMiOlt7Im4iOiJDbGFzc2lmaWNhdGlvbiIsInZhbHMiOlt7InZhbHVlIjoiTFZfQzBORjFEM05UMUFMIn1dfSx7Im4iOiJDb250YWluc1BJSSIsInZhbHMiOlt7InZhbHVlIjoiTm8ifV19XX0=</TitusMetadata>
</titus>
</file>

<file path=customXml/itemProps1.xml><?xml version="1.0" encoding="utf-8"?>
<ds:datastoreItem xmlns:ds="http://schemas.openxmlformats.org/officeDocument/2006/customXml" ds:itemID="{573204DF-AC11-45ED-BAE9-A775C94356C0}">
  <ds:schemaRefs>
    <ds:schemaRef ds:uri="http://schemas.titus.com/TitusProperties/"/>
    <ds:schemaRef ds:uri=""/>
  </ds:schemaRefs>
</ds:datastoreItem>
</file>

<file path=docProps/app.xml><?xml version="1.0" encoding="utf-8"?>
<Properties xmlns="http://schemas.openxmlformats.org/officeDocument/2006/extended-properties" xmlns:vt="http://schemas.openxmlformats.org/officeDocument/2006/docPropsVTypes">
  <TotalTime>260</TotalTime>
  <Words>384</Words>
  <Application>Microsoft Office PowerPoint</Application>
  <PresentationFormat>Widescreen</PresentationFormat>
  <Paragraphs>41</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Abadi Extra Light</vt:lpstr>
      <vt:lpstr>Aptos</vt:lpstr>
      <vt:lpstr>Avenir Next LT Pro</vt:lpstr>
      <vt:lpstr>Avenir Next LT Pro Light</vt:lpstr>
      <vt:lpstr>Garamond</vt:lpstr>
      <vt:lpstr>Microsoft Sans Serif</vt:lpstr>
      <vt:lpstr>SavonVTI</vt:lpstr>
      <vt:lpstr>Final Assessment excel  Divyashish S</vt:lpstr>
      <vt:lpstr>Q1</vt:lpstr>
      <vt:lpstr>Q2</vt:lpstr>
      <vt:lpstr>Q3</vt:lpstr>
      <vt:lpstr>Q4</vt:lpstr>
      <vt:lpstr>Q5</vt:lpstr>
      <vt:lpstr>Q6</vt:lpstr>
      <vt:lpstr>Q7</vt:lpstr>
      <vt:lpstr>Q8</vt:lpstr>
      <vt:lpstr>Q9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Assessment excel -------------------------------------------------------------------------------------------------------------------------------------------------- NANDHA S P</dc:title>
  <dc:creator>Divyashish</dc:creator>
  <cp:keywords>Classification=LV_C0NF1D3NT1AL</cp:keywords>
  <cp:lastModifiedBy>Divyashish</cp:lastModifiedBy>
  <cp:revision>22</cp:revision>
  <dcterms:created xsi:type="dcterms:W3CDTF">2024-02-28T07:30:42Z</dcterms:created>
  <dcterms:modified xsi:type="dcterms:W3CDTF">2024-03-27T11:54:46Z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aee6425c-377b-4db3-a847-061f84707b05</vt:lpwstr>
  </property>
  <property fmtid="{D5CDD505-2E9C-101B-9397-08002B2CF9AE}" pid="3" name="Classification">
    <vt:lpwstr>LV_C0NF1D3NT1AL</vt:lpwstr>
  </property>
  <property fmtid="{D5CDD505-2E9C-101B-9397-08002B2CF9AE}" pid="4" name="ContainsPII">
    <vt:lpwstr>No</vt:lpwstr>
  </property>
</Properties>
</file>