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256" r:id="rId3"/>
    <p:sldId id="257" r:id="rId4"/>
    <p:sldId id="258" r:id="rId5"/>
    <p:sldId id="266" r:id="rId6"/>
    <p:sldId id="265" r:id="rId7"/>
    <p:sldId id="264" r:id="rId8"/>
    <p:sldId id="263" r:id="rId9"/>
    <p:sldId id="262" r:id="rId10"/>
    <p:sldId id="261" r:id="rId11"/>
    <p:sldId id="260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E20A00AC-EBC6-F4C8-4C9D-C7A9007FD45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66921266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0CB79A3D-2D97-F9B7-9BBA-0B1FA2CDE8F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099150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30AEAC07-7126-BDA1-4C28-F9FD5DC588F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26043055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DC7555E2-865D-CDB2-B8ED-8C03C265EFBC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5485956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D482991D-0BC2-04E7-6D45-D51C36650A4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0123245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93A35CB0-D33A-9F85-AFA6-99C600772AD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2208385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53507F22-1F78-C621-0FD6-D15F35243CF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2616610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36CA1A3F-C5FC-80F8-21D8-80ADF3AACB7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6864809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A582A34D-6AE7-06F3-1240-A3B8A887AE3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1142140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429763F8-9780-4F81-F389-9BA4D93BB21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13890129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33D98C5A-1D84-1119-14B0-209B9AE290C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785310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29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93574-7126-E04D-22BE-9004E2231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IN" dirty="0"/>
              <a:t>Final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F5D2F-592C-2254-B8B1-B7B59BEB7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602163"/>
            <a:ext cx="4451347" cy="1720850"/>
          </a:xfrm>
        </p:spPr>
        <p:txBody>
          <a:bodyPr anchor="ctr">
            <a:normAutofit/>
          </a:bodyPr>
          <a:lstStyle/>
          <a:p>
            <a:r>
              <a:rPr lang="en-IN" dirty="0"/>
              <a:t>EXCEL</a:t>
            </a:r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ED8CB8FC-B40B-45B4-AC5D-51EBB411F8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70" b="1845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EE9AAB9-C856-7C60-C30A-D5355C89B652}"/>
              </a:ext>
            </a:extLst>
          </p:cNvPr>
          <p:cNvSpPr txBox="1"/>
          <p:nvPr/>
        </p:nvSpPr>
        <p:spPr>
          <a:xfrm>
            <a:off x="7940674" y="6128841"/>
            <a:ext cx="2956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badi" panose="020F0502020204030204" pitchFamily="34" charset="0"/>
              </a:rPr>
              <a:t>S.DIVYASHISH</a:t>
            </a:r>
          </a:p>
        </p:txBody>
      </p:sp>
    </p:spTree>
    <p:extLst>
      <p:ext uri="{BB962C8B-B14F-4D97-AF65-F5344CB8AC3E}">
        <p14:creationId xmlns:p14="http://schemas.microsoft.com/office/powerpoint/2010/main" val="280123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79AC04-E457-D6D8-9BCF-6F24310C1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CBEC79-90F7-541D-692C-BFCA9CE16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07D8F54-4DD0-E4FA-DCF8-E6FAA070F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9512534-6D1C-57BD-B67A-F3D91A2A4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9E679C5-1C11-4698-EE6B-BBB21C50C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BF13830-7E85-A1A4-E31E-A7E6488C1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1F8561E-F8D0-0F14-E973-E9A5E58DE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7EFCF72-62AE-9C14-8843-7C2CA2224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FC4E4E-72FF-84C1-4092-F8D87E32A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1028446A-18A4-5222-38E1-425DE3C98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705" y="284957"/>
            <a:ext cx="3025140" cy="655637"/>
          </a:xfrm>
        </p:spPr>
        <p:txBody>
          <a:bodyPr/>
          <a:lstStyle/>
          <a:p>
            <a:r>
              <a:rPr lang="en-IN" dirty="0"/>
              <a:t>Q9. Insights</a:t>
            </a:r>
          </a:p>
        </p:txBody>
      </p:sp>
    </p:spTree>
    <p:extLst>
      <p:ext uri="{BB962C8B-B14F-4D97-AF65-F5344CB8AC3E}">
        <p14:creationId xmlns:p14="http://schemas.microsoft.com/office/powerpoint/2010/main" val="701411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23C749-AE3C-00AC-FDFB-F107BDCCB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BC9398-7753-EB00-9F10-DB6FBCD79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BB9C41-E3D5-C7D8-FAB6-88AFFCEFA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2682510-B26F-98A5-9A8D-898DBB03B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3D4CB2B-FC8E-ED9B-0E2B-07552A3A2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34C408CB-8301-6861-A9FE-1869F5A89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B910A16-0EE2-82A8-8333-6ACC80295F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9F97823-9AA5-721E-8AE3-587CF68D1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FFBB5C-543E-4A04-55F9-93CB36E25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943D0134-A6C1-9EE6-67F6-981A74EB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705" y="284957"/>
            <a:ext cx="3025140" cy="655637"/>
          </a:xfrm>
        </p:spPr>
        <p:txBody>
          <a:bodyPr>
            <a:normAutofit fontScale="90000"/>
          </a:bodyPr>
          <a:lstStyle/>
          <a:p>
            <a:r>
              <a:rPr lang="en-IN" dirty="0"/>
              <a:t>Q10. Insights</a:t>
            </a:r>
          </a:p>
        </p:txBody>
      </p:sp>
    </p:spTree>
    <p:extLst>
      <p:ext uri="{BB962C8B-B14F-4D97-AF65-F5344CB8AC3E}">
        <p14:creationId xmlns:p14="http://schemas.microsoft.com/office/powerpoint/2010/main" val="88786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9C7869C-E1C6-E1BC-C633-C0FA2817B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705" y="284957"/>
            <a:ext cx="3025140" cy="655637"/>
          </a:xfrm>
        </p:spPr>
        <p:txBody>
          <a:bodyPr/>
          <a:lstStyle/>
          <a:p>
            <a:r>
              <a:rPr lang="en-IN" dirty="0"/>
              <a:t>Q1. Insights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F1E456-5841-9108-7089-BC3D29F31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7" y="526534"/>
            <a:ext cx="5696243" cy="48198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B66CD5-B863-F597-D4AF-AC518D04470B}"/>
              </a:ext>
            </a:extLst>
          </p:cNvPr>
          <p:cNvSpPr txBox="1"/>
          <p:nvPr/>
        </p:nvSpPr>
        <p:spPr>
          <a:xfrm>
            <a:off x="6783762" y="1070891"/>
            <a:ext cx="4578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There where Blank spaces in the comment</a:t>
            </a:r>
          </a:p>
          <a:p>
            <a:r>
              <a:rPr lang="en-IN" dirty="0"/>
              <a:t>Col, and all the blanks were filled with</a:t>
            </a:r>
          </a:p>
          <a:p>
            <a:r>
              <a:rPr lang="en-IN" dirty="0"/>
              <a:t>“NO COMMENT”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866950-FB51-056A-57D2-2DE2E72635A4}"/>
              </a:ext>
            </a:extLst>
          </p:cNvPr>
          <p:cNvSpPr txBox="1"/>
          <p:nvPr/>
        </p:nvSpPr>
        <p:spPr>
          <a:xfrm>
            <a:off x="6783762" y="2621280"/>
            <a:ext cx="500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dates were in changed into “dd-mm-</a:t>
            </a:r>
            <a:r>
              <a:rPr lang="en-IN" dirty="0" err="1"/>
              <a:t>yyyy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4291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7AE88E-CFA7-A2FC-879E-D4D425B7B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299D8F-9EE2-AF6A-F3A2-6E557CB87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10D488-B3AA-25E7-0297-D8834EAEB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3A0D80D-E778-3CFB-3630-FBA445923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D144973-F422-C83C-D5C2-A54C1FA0B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4B7567F-743A-A0B5-B92A-7C78BF106C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3FF2786-9B43-5230-302F-8131E76E3F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D60A1E5-3429-DF84-96BC-BC2CAFB73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F6F17C4-9B53-1101-8A17-383FE665C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93D5DC2-FFE3-5E8D-CD79-0E8A72F96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705" y="284957"/>
            <a:ext cx="3025140" cy="655637"/>
          </a:xfrm>
        </p:spPr>
        <p:txBody>
          <a:bodyPr/>
          <a:lstStyle/>
          <a:p>
            <a:r>
              <a:rPr lang="en-IN" dirty="0"/>
              <a:t>Q2. Insights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9F52FF-8E51-9525-2DA5-F0C846D15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693" y="1320801"/>
            <a:ext cx="1623956" cy="13570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0FBF7A-DE8A-1889-5E0C-EC77D93C59AF}"/>
              </a:ext>
            </a:extLst>
          </p:cNvPr>
          <p:cNvSpPr txBox="1"/>
          <p:nvPr/>
        </p:nvSpPr>
        <p:spPr>
          <a:xfrm>
            <a:off x="7172960" y="1463040"/>
            <a:ext cx="2661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Average difference btw dates are 2.298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7504C5-49DC-2A52-11AE-DE088B8DC04F}"/>
              </a:ext>
            </a:extLst>
          </p:cNvPr>
          <p:cNvSpPr txBox="1"/>
          <p:nvPr/>
        </p:nvSpPr>
        <p:spPr>
          <a:xfrm>
            <a:off x="7172960" y="2677805"/>
            <a:ext cx="2418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Difference is calculated  btw publish date and trending date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144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D52F89-EB5B-50F3-9FD4-216A93369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0C6CF7-862F-50B9-7021-7CD9A8E1F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DD035A-8672-59E5-49F6-6E0C631F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2F83AFD-C35F-D2B3-A677-8F643E10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87A5061-7AB8-7072-5D16-1DC945870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8B32AF9-5111-E05B-7090-2686FD62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C5BD3E9-FF72-C301-FC86-80F4828BA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137CA33-054D-D635-B4F8-547BB942E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A7673C-3EE7-A18F-843F-6029D0CD2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FA6D0CC1-DAD8-3C9D-92F9-84FAF6887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705" y="284957"/>
            <a:ext cx="3025140" cy="655637"/>
          </a:xfrm>
        </p:spPr>
        <p:txBody>
          <a:bodyPr/>
          <a:lstStyle/>
          <a:p>
            <a:r>
              <a:rPr lang="en-IN" dirty="0"/>
              <a:t>Q3. Insights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66439F-C60D-FA88-8A47-CB34AFD2D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52" y="442521"/>
            <a:ext cx="2267067" cy="28639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95B3CA-F43D-004B-7C1D-4F9DBDB03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338" y="3551483"/>
            <a:ext cx="3186491" cy="26439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542FD1-885F-202F-A49C-244BDA6E9D57}"/>
              </a:ext>
            </a:extLst>
          </p:cNvPr>
          <p:cNvSpPr txBox="1"/>
          <p:nvPr/>
        </p:nvSpPr>
        <p:spPr>
          <a:xfrm>
            <a:off x="6969760" y="1554480"/>
            <a:ext cx="3904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These are the channels with high views and engagement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4755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ADAA35-B7D1-017E-DF53-6BC8528A7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D7E51A-6EA9-F22D-4F2F-44F63F5E5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AA1DE5-7B40-C50D-C08C-7C2F8F445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FB6886-175B-3914-C349-9406EDA49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A756ED-045D-5739-48E1-7E8E05EA4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35DDDCA-3F7F-A861-2436-E7A3A6B3F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EC7BC0A-FDC9-48DB-ADBF-7612C82399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99C11CA-BF8A-8BF9-442E-329363AB3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B44ADD1-34D5-9AB0-D47D-2317DE46D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1CCB1EA1-6F91-B8AD-127E-FE33A4B8C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705" y="284957"/>
            <a:ext cx="3025140" cy="655637"/>
          </a:xfrm>
        </p:spPr>
        <p:txBody>
          <a:bodyPr/>
          <a:lstStyle/>
          <a:p>
            <a:r>
              <a:rPr lang="en-IN" dirty="0"/>
              <a:t>Q4. Insights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A5A7D6-4A0F-9662-FC80-A94986752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03" y="897525"/>
            <a:ext cx="4949056" cy="37440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719A84-B434-6DFF-ACEB-F20AE1A26EE7}"/>
              </a:ext>
            </a:extLst>
          </p:cNvPr>
          <p:cNvSpPr txBox="1"/>
          <p:nvPr/>
        </p:nvSpPr>
        <p:spPr>
          <a:xfrm>
            <a:off x="7548880" y="1910080"/>
            <a:ext cx="3210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Xlookup</a:t>
            </a:r>
            <a:r>
              <a:rPr lang="en-IN" dirty="0"/>
              <a:t> and filtering is done for “DHARMA PRODUCTION”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6A7BB-16CB-F066-BF5D-38C63BA459C2}"/>
              </a:ext>
            </a:extLst>
          </p:cNvPr>
          <p:cNvSpPr txBox="1"/>
          <p:nvPr/>
        </p:nvSpPr>
        <p:spPr>
          <a:xfrm>
            <a:off x="6366000" y="3429000"/>
            <a:ext cx="582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Formula= FILTER('YouTube </a:t>
            </a:r>
            <a:r>
              <a:rPr lang="en-IN" dirty="0" err="1"/>
              <a:t>data'!A:A,'YouTube</a:t>
            </a:r>
            <a:r>
              <a:rPr lang="en-IN" dirty="0"/>
              <a:t> </a:t>
            </a:r>
            <a:r>
              <a:rPr lang="en-IN" dirty="0" err="1"/>
              <a:t>data'!D:D</a:t>
            </a:r>
            <a:r>
              <a:rPr lang="en-IN" dirty="0"/>
              <a:t>='Q4'!$G$3)</a:t>
            </a:r>
          </a:p>
          <a:p>
            <a:endParaRPr lang="en-IN" dirty="0"/>
          </a:p>
          <a:p>
            <a:r>
              <a:rPr lang="en-IN" dirty="0"/>
              <a:t>XLOOKUP(XLOOKUP(G3,'YouTube </a:t>
            </a:r>
            <a:r>
              <a:rPr lang="en-IN" dirty="0" err="1"/>
              <a:t>data'!D:D,'YouTube</a:t>
            </a:r>
            <a:r>
              <a:rPr lang="en-IN" dirty="0"/>
              <a:t> </a:t>
            </a:r>
            <a:r>
              <a:rPr lang="en-IN" dirty="0" err="1"/>
              <a:t>data'!E:E,"NODATA</a:t>
            </a:r>
            <a:r>
              <a:rPr lang="en-IN" dirty="0"/>
              <a:t>"),Category!A2:A33,Category!B2:B33,"NODATA")</a:t>
            </a:r>
          </a:p>
        </p:txBody>
      </p:sp>
    </p:spTree>
    <p:extLst>
      <p:ext uri="{BB962C8B-B14F-4D97-AF65-F5344CB8AC3E}">
        <p14:creationId xmlns:p14="http://schemas.microsoft.com/office/powerpoint/2010/main" val="358277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1DA122-CB65-8E63-2117-018EB932D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F40CD8-2FA4-76FC-12E2-F304B856B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DD750A-935A-EA6B-083C-35CC2BF67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20E87A-6B93-9454-ABFC-E8EBF416C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1FE5C70-7AD3-F8DE-B71E-206A98B15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66AA4ED-F975-205A-BA2E-6C75DD1F65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253F236-6836-6C6B-EFD9-7EFAB75486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FBAE93A-FEC2-8356-8CBE-A1BD6CEE3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1784DF-E1E9-03CB-F902-0C25B1BEC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C044009A-6A80-B43B-8AE9-3CA4E024E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705" y="284957"/>
            <a:ext cx="3025140" cy="655637"/>
          </a:xfrm>
        </p:spPr>
        <p:txBody>
          <a:bodyPr/>
          <a:lstStyle/>
          <a:p>
            <a:r>
              <a:rPr lang="en-IN" dirty="0"/>
              <a:t>Q5. Insights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3C7A5C-B76F-BBEB-88B6-47A21F933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45" y="940594"/>
            <a:ext cx="5667510" cy="2534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4D25D7-DCF6-B025-FF20-0FC6566F1B63}"/>
              </a:ext>
            </a:extLst>
          </p:cNvPr>
          <p:cNvSpPr txBox="1"/>
          <p:nvPr/>
        </p:nvSpPr>
        <p:spPr>
          <a:xfrm>
            <a:off x="7416800" y="1432560"/>
            <a:ext cx="34570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Key was done using CONCAT</a:t>
            </a:r>
          </a:p>
          <a:p>
            <a:endParaRPr lang="en-IN" dirty="0"/>
          </a:p>
          <a:p>
            <a:r>
              <a:rPr lang="en-IN" dirty="0"/>
              <a:t>There was no change in TEXTJOIN for comments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7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B74184-CE2F-3B29-7027-D6B2BB74E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CE0B48E-01C2-A7CB-384C-A636F8127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1FF1E60-219D-A27C-2A67-D11BCB2E6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1F966C9-933C-2381-BEF0-DD52FEBFE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628C18-A4C3-7847-3270-A0DE3471B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13159F7-8E7E-444B-501C-5FC8B5A86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7B866D6-4A46-0BEF-B1D1-EB482F68A4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7D3AAE-0B6C-A267-960D-BB4AF787E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044255-49D2-CE56-F9C5-040950B4B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1AE59B87-59F2-52AF-9AD6-B75ECB5FC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705" y="284957"/>
            <a:ext cx="3025140" cy="655637"/>
          </a:xfrm>
        </p:spPr>
        <p:txBody>
          <a:bodyPr/>
          <a:lstStyle/>
          <a:p>
            <a:r>
              <a:rPr lang="en-IN" dirty="0"/>
              <a:t>Q6. Insights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60E318-AC1B-69AB-84CE-1120E2F05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78" y="1298402"/>
            <a:ext cx="5689889" cy="12433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F90F50-CF20-B1BF-1B75-052A7439DFAF}"/>
              </a:ext>
            </a:extLst>
          </p:cNvPr>
          <p:cNvSpPr txBox="1"/>
          <p:nvPr/>
        </p:nvSpPr>
        <p:spPr>
          <a:xfrm>
            <a:off x="7437120" y="1788160"/>
            <a:ext cx="3025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Difference between disabled and enabled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557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822917-00BB-488A-E1A8-943A18791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4962CA-7E3C-F670-2279-3B9F62B11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857EBF-A5CB-22AE-2C82-8435A2D67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F6D67FA-9D4A-1E1F-347E-4F56BD5A3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7166C67-6E36-0824-991A-19BBDFC4A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009D849-FF45-3BC8-591A-68FC354833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01FFFB7-919A-B366-FDD4-8FB9A260F5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247457A-6DF8-7190-8897-39E5BC015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18507A2-6968-2B8B-E71C-634055CB3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5D112E8-E510-A589-52CB-C52B6C91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705" y="284957"/>
            <a:ext cx="3025140" cy="655637"/>
          </a:xfrm>
        </p:spPr>
        <p:txBody>
          <a:bodyPr/>
          <a:lstStyle/>
          <a:p>
            <a:r>
              <a:rPr lang="en-IN" dirty="0"/>
              <a:t>Q7. Insights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DB0E38-5135-FC51-3C24-80D9D959D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573" y="1520616"/>
            <a:ext cx="7448933" cy="327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74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CB0485-C02A-3112-8720-70C7613D4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0995FC-3E08-5803-24F5-030D8025D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941CAD-61EC-E9FD-DFE1-B20505F46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8173A7D-6F91-8EE7-15DD-DABAAD731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1221B4A-3C87-77DF-00BE-3F0D8D67E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4BBA9EE-6E0E-670E-50C4-AD2ED3F8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D18A5A9-986B-3124-D983-99D2E5111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09912D-96B5-6973-65E0-A8BDDC04C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D4318A-5587-C0E5-7C7D-8F5594043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4E24F82-E245-AD76-F9E8-BC2871BFD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705" y="284957"/>
            <a:ext cx="3025140" cy="655637"/>
          </a:xfrm>
        </p:spPr>
        <p:txBody>
          <a:bodyPr/>
          <a:lstStyle/>
          <a:p>
            <a:r>
              <a:rPr lang="en-IN" dirty="0"/>
              <a:t>Q8. Insights</a:t>
            </a:r>
          </a:p>
        </p:txBody>
      </p:sp>
    </p:spTree>
    <p:extLst>
      <p:ext uri="{BB962C8B-B14F-4D97-AF65-F5344CB8AC3E}">
        <p14:creationId xmlns:p14="http://schemas.microsoft.com/office/powerpoint/2010/main" val="1402809845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d4124220-7b08-453d-ad29-63dbb2161bd5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5B9D45E3-229C-4A40-8005-888B07045EC2}">
  <ds:schemaRefs>
    <ds:schemaRef ds:uri="http://schemas.titus.com/TitusProperties/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176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Abadi</vt:lpstr>
      <vt:lpstr>Arial</vt:lpstr>
      <vt:lpstr>Avenir Next LT Pro Light</vt:lpstr>
      <vt:lpstr>Microsoft Sans Serif</vt:lpstr>
      <vt:lpstr>Rockwell Nova Light</vt:lpstr>
      <vt:lpstr>Wingdings</vt:lpstr>
      <vt:lpstr>LeafVTI</vt:lpstr>
      <vt:lpstr>Final Assessment</vt:lpstr>
      <vt:lpstr>Q1. Insights</vt:lpstr>
      <vt:lpstr>Q2. Insights</vt:lpstr>
      <vt:lpstr>Q3. Insights</vt:lpstr>
      <vt:lpstr>Q4. Insights</vt:lpstr>
      <vt:lpstr>Q5. Insights</vt:lpstr>
      <vt:lpstr>Q6. Insights</vt:lpstr>
      <vt:lpstr>Q7. Insights</vt:lpstr>
      <vt:lpstr>Q8. Insights</vt:lpstr>
      <vt:lpstr>Q9. Insights</vt:lpstr>
      <vt:lpstr>Q10.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Assessment</dc:title>
  <dc:creator>Divyashish</dc:creator>
  <cp:keywords>Classification=LV_C0NF1D3NT1AL</cp:keywords>
  <cp:lastModifiedBy>Divyashish</cp:lastModifiedBy>
  <cp:revision>5</cp:revision>
  <dcterms:created xsi:type="dcterms:W3CDTF">2024-02-28T07:45:06Z</dcterms:created>
  <dcterms:modified xsi:type="dcterms:W3CDTF">2024-02-28T12:07:36Z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d4124220-7b08-453d-ad29-63dbb2161bd5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